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3" r:id="rId3"/>
    <p:sldId id="259" r:id="rId4"/>
    <p:sldId id="276" r:id="rId5"/>
    <p:sldId id="302" r:id="rId6"/>
    <p:sldId id="275" r:id="rId7"/>
    <p:sldId id="286" r:id="rId8"/>
    <p:sldId id="308" r:id="rId9"/>
    <p:sldId id="287" r:id="rId10"/>
    <p:sldId id="271" r:id="rId11"/>
    <p:sldId id="317" r:id="rId12"/>
    <p:sldId id="288" r:id="rId13"/>
    <p:sldId id="272" r:id="rId14"/>
    <p:sldId id="315" r:id="rId15"/>
    <p:sldId id="290" r:id="rId16"/>
    <p:sldId id="270" r:id="rId17"/>
    <p:sldId id="316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7" r:id="rId27"/>
    <p:sldId id="326" r:id="rId28"/>
    <p:sldId id="328" r:id="rId29"/>
    <p:sldId id="329" r:id="rId30"/>
    <p:sldId id="330" r:id="rId31"/>
    <p:sldId id="331" r:id="rId32"/>
    <p:sldId id="312" r:id="rId33"/>
    <p:sldId id="313" r:id="rId34"/>
    <p:sldId id="294" r:id="rId35"/>
    <p:sldId id="281" r:id="rId36"/>
    <p:sldId id="332" r:id="rId37"/>
    <p:sldId id="28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7A9B82-2AC0-DD4E-84BC-A65612BC4901}">
          <p14:sldIdLst>
            <p14:sldId id="256"/>
            <p14:sldId id="333"/>
            <p14:sldId id="259"/>
            <p14:sldId id="276"/>
            <p14:sldId id="302"/>
            <p14:sldId id="275"/>
            <p14:sldId id="286"/>
            <p14:sldId id="308"/>
            <p14:sldId id="287"/>
            <p14:sldId id="271"/>
            <p14:sldId id="317"/>
            <p14:sldId id="288"/>
            <p14:sldId id="272"/>
            <p14:sldId id="315"/>
            <p14:sldId id="290"/>
            <p14:sldId id="270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7"/>
            <p14:sldId id="326"/>
            <p14:sldId id="328"/>
            <p14:sldId id="329"/>
            <p14:sldId id="330"/>
            <p14:sldId id="331"/>
            <p14:sldId id="312"/>
            <p14:sldId id="313"/>
            <p14:sldId id="294"/>
            <p14:sldId id="281"/>
            <p14:sldId id="33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0E4"/>
    <a:srgbClr val="E94F55"/>
    <a:srgbClr val="249AC2"/>
    <a:srgbClr val="4BC3E5"/>
    <a:srgbClr val="B6C8D3"/>
    <a:srgbClr val="102B3E"/>
    <a:srgbClr val="C82E3A"/>
    <a:srgbClr val="ED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7" autoAdjust="0"/>
    <p:restoredTop sz="89234" autoAdjust="0"/>
  </p:normalViewPr>
  <p:slideViewPr>
    <p:cSldViewPr snapToGrid="0" snapToObjects="1">
      <p:cViewPr>
        <p:scale>
          <a:sx n="105" d="100"/>
          <a:sy n="105" d="100"/>
        </p:scale>
        <p:origin x="-1128" y="-80"/>
      </p:cViewPr>
      <p:guideLst>
        <p:guide orient="horz" pos="737"/>
        <p:guide pos="45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B209-8DDB-644A-AF34-C2817AA6811E}" type="datetimeFigureOut">
              <a:rPr lang="en-US" smtClean="0"/>
              <a:t>7/23/14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F7F64-6B7D-B644-B83A-EE9B8D30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7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682C-E30C-964A-BFD3-2197205FD942}" type="datetimeFigureOut">
              <a:rPr lang="en-US" smtClean="0"/>
              <a:t>7/23/14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333B-A3F7-EB41-8B00-4DEB7F3E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5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York Times article, for impatient end users, the blink of an eye is just too long.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/2012/03/01/technology/</a:t>
            </a:r>
            <a:r>
              <a:rPr lang="en-US" dirty="0" err="1" smtClean="0"/>
              <a:t>impatient-web-users-flee-slow-loading-sites.html?pagewanted</a:t>
            </a:r>
            <a:r>
              <a:rPr lang="en-US" dirty="0" smtClean="0"/>
              <a:t>=</a:t>
            </a:r>
            <a:r>
              <a:rPr lang="en-US" dirty="0" err="1" smtClean="0"/>
              <a:t>all&amp;_r</a:t>
            </a:r>
            <a:r>
              <a:rPr lang="en-US" dirty="0" smtClean="0"/>
              <a:t>=2&amp;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new requirements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fueling a new class of Reactive software application that is: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Event-Driven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—processing messages in parallel, asynchronously, without blocking.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Scalable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—on-demand, across cores, nodes, and clusters; scaling predictably and elastically.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Resilient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—recovering and repairing itself automatically for seamless business continuity.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Responsive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—rich and engaging, providing instant feedback based on user interactions.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look across all the big ecosystem of applications that try to solve this, there's really no platform that implements all of the four traits like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Typesae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them have problems with the resilience part. They can't possibly be fully resilient without the developer having to bend over backwards to get it there.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let’s dive into each trait and take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closer took.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Loosely coupled architecture</a:t>
            </a:r>
            <a:r>
              <a:rPr lang="en-US" dirty="0" smtClean="0"/>
              <a:t>, easier to extend; maintain; evolve</a:t>
            </a:r>
          </a:p>
          <a:p>
            <a:r>
              <a:rPr lang="en-US" dirty="0" smtClean="0"/>
              <a:t>Under heavy load it leads to lower latency and higher throughput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 smtClean="0"/>
              <a:t>More efficient resource utilization and management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r>
              <a:rPr lang="en-US" b="1" dirty="0" smtClean="0"/>
              <a:t>Asynchronou</a:t>
            </a:r>
            <a:r>
              <a:rPr lang="en-US" dirty="0" smtClean="0"/>
              <a:t>s sending of events</a:t>
            </a:r>
            <a:r>
              <a:rPr lang="en-US" baseline="0" dirty="0" smtClean="0"/>
              <a:t> and n</a:t>
            </a:r>
            <a:r>
              <a:rPr lang="en-US" dirty="0" smtClean="0"/>
              <a:t>on-blocking execution of events (benefit</a:t>
            </a:r>
            <a:r>
              <a:rPr lang="en-US" baseline="0" dirty="0" smtClean="0"/>
              <a:t> statement goes here)</a:t>
            </a:r>
            <a:endParaRPr lang="en-US" dirty="0" smtClean="0"/>
          </a:p>
          <a:p>
            <a:r>
              <a:rPr lang="en-US" dirty="0" smtClean="0"/>
              <a:t>Concurrent by design</a:t>
            </a:r>
          </a:p>
          <a:p>
            <a:r>
              <a:rPr lang="en-US" dirty="0" smtClean="0"/>
              <a:t>Immutable state</a:t>
            </a:r>
          </a:p>
          <a:p>
            <a:r>
              <a:rPr lang="en-US" dirty="0" smtClean="0"/>
              <a:t>Fully reactive:</a:t>
            </a:r>
            <a:r>
              <a:rPr lang="en-US" baseline="0" dirty="0" smtClean="0"/>
              <a:t> </a:t>
            </a:r>
            <a:r>
              <a:rPr lang="en-US" dirty="0" smtClean="0"/>
              <a:t>Push instead of Pull</a:t>
            </a:r>
            <a:r>
              <a:rPr lang="en-US" baseline="0" dirty="0" smtClean="0"/>
              <a:t> plus o</a:t>
            </a:r>
            <a:r>
              <a:rPr lang="en-US" dirty="0" smtClean="0"/>
              <a:t>n-demand execution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Less non-determinism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Event-driven is the foundation for Scalability</a:t>
            </a:r>
          </a:p>
          <a:p>
            <a:endParaRPr lang="en-US" dirty="0" smtClean="0"/>
          </a:p>
          <a:p>
            <a:r>
              <a:rPr lang="en-US" dirty="0" smtClean="0"/>
              <a:t>Elasticity – embrace the Cloud</a:t>
            </a:r>
          </a:p>
          <a:p>
            <a:r>
              <a:rPr lang="en-US" dirty="0" smtClean="0"/>
              <a:t>Scale Up or Down dynamically</a:t>
            </a:r>
          </a:p>
          <a:p>
            <a:r>
              <a:rPr lang="en-US" dirty="0" smtClean="0"/>
              <a:t>Topology and scalability is a deployment or runtime decision</a:t>
            </a:r>
          </a:p>
          <a:p>
            <a:r>
              <a:rPr lang="en-US" dirty="0" smtClean="0"/>
              <a:t>More cost-efficient hardware utilization</a:t>
            </a:r>
          </a:p>
          <a:p>
            <a:r>
              <a:rPr lang="en-US" dirty="0" smtClean="0"/>
              <a:t>Less risk;</a:t>
            </a:r>
            <a:r>
              <a:rPr lang="en-US" baseline="0" dirty="0" smtClean="0"/>
              <a:t> </a:t>
            </a:r>
            <a:r>
              <a:rPr lang="en-US" dirty="0" smtClean="0"/>
              <a:t>Too little hardware to meet you needs;</a:t>
            </a:r>
            <a:r>
              <a:rPr lang="en-US" baseline="0" dirty="0" smtClean="0"/>
              <a:t> </a:t>
            </a:r>
            <a:r>
              <a:rPr lang="en-US" dirty="0" smtClean="0"/>
              <a:t>Too much hardware idling for no good reason</a:t>
            </a:r>
          </a:p>
          <a:p>
            <a:r>
              <a:rPr lang="en-US" dirty="0" smtClean="0"/>
              <a:t>Scale with predictability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Technical</a:t>
            </a:r>
            <a:r>
              <a:rPr lang="en-US" sz="2800" baseline="0" dirty="0" smtClean="0"/>
              <a:t> Overview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Its loose coupling and level of indirection makes </a:t>
            </a:r>
            <a:r>
              <a:rPr lang="en-US" sz="2800" b="1" dirty="0" smtClean="0"/>
              <a:t>location transparency</a:t>
            </a:r>
            <a:r>
              <a:rPr lang="en-US" sz="2800" i="1" dirty="0" smtClean="0"/>
              <a:t> </a:t>
            </a:r>
            <a:r>
              <a:rPr lang="en-US" sz="2800" dirty="0" smtClean="0"/>
              <a:t>possible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Not </a:t>
            </a:r>
            <a:r>
              <a:rPr lang="en-US" sz="2800" dirty="0" smtClean="0"/>
              <a:t>transparent distributed computing – which does not work – but the contrary: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	Make the </a:t>
            </a:r>
            <a:r>
              <a:rPr lang="en-US" sz="2800" b="1" dirty="0" smtClean="0"/>
              <a:t>network explicit </a:t>
            </a:r>
            <a:r>
              <a:rPr lang="en-US" sz="2800" dirty="0" smtClean="0"/>
              <a:t>in the </a:t>
            </a:r>
            <a:r>
              <a:rPr lang="en-US" sz="2800" dirty="0" err="1" smtClean="0"/>
              <a:t>prog</a:t>
            </a:r>
            <a:r>
              <a:rPr lang="en-US" sz="2800" dirty="0" smtClean="0"/>
              <a:t> model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	The network is unreliable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	Fully </a:t>
            </a:r>
            <a:r>
              <a:rPr lang="en-US" sz="2800" b="1" dirty="0" smtClean="0"/>
              <a:t>embrace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Resilience is to a </a:t>
            </a:r>
            <a:r>
              <a:rPr lang="en-US" sz="1200" b="1" dirty="0" smtClean="0"/>
              <a:t>large extent ignored </a:t>
            </a:r>
            <a:r>
              <a:rPr lang="en-US" sz="1200" dirty="0" smtClean="0"/>
              <a:t>by the industry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	If not completely ignored then </a:t>
            </a:r>
            <a:r>
              <a:rPr lang="en-US" sz="1200" b="1" dirty="0" smtClean="0"/>
              <a:t>bolted on afterwards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In a Reactive Application </a:t>
            </a:r>
            <a:r>
              <a:rPr lang="en-US" sz="1200" b="1" dirty="0" smtClean="0"/>
              <a:t>resilience is not an afterthought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	But </a:t>
            </a:r>
            <a:r>
              <a:rPr lang="en-US" sz="1200" b="1" dirty="0" smtClean="0"/>
              <a:t>part of the design</a:t>
            </a:r>
            <a:r>
              <a:rPr lang="en-US" sz="1200" dirty="0" smtClean="0"/>
              <a:t>, and a </a:t>
            </a:r>
            <a:r>
              <a:rPr lang="en-US" sz="1200" b="1" dirty="0" smtClean="0"/>
              <a:t>first class construct </a:t>
            </a:r>
            <a:r>
              <a:rPr lang="en-US" sz="1200" dirty="0" smtClean="0"/>
              <a:t>in the programming model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Failure</a:t>
            </a:r>
            <a:r>
              <a:rPr lang="en-US" sz="1200" dirty="0" smtClean="0"/>
              <a:t> will happen – even if you like it or not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	See it as a natural state in the applications lifecycle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	and not only react to it but </a:t>
            </a:r>
            <a:r>
              <a:rPr lang="en-US" sz="1200" b="1" dirty="0" smtClean="0"/>
              <a:t>manage it 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Delivers</a:t>
            </a:r>
            <a:r>
              <a:rPr lang="en-US" sz="2800" baseline="0" dirty="0" smtClean="0"/>
              <a:t> a</a:t>
            </a:r>
            <a:r>
              <a:rPr lang="en-US" sz="2800" dirty="0" smtClean="0"/>
              <a:t>n application that that can </a:t>
            </a:r>
            <a:r>
              <a:rPr lang="en-US" sz="2800" b="1" dirty="0" smtClean="0"/>
              <a:t>self-heal 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spc="-70" dirty="0" smtClean="0"/>
              <a:t>and</a:t>
            </a:r>
            <a:r>
              <a:rPr lang="en-US" sz="1200" b="1" spc="-70" dirty="0" smtClean="0"/>
              <a:t> Avoid cascading failures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5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Real-time, engaging, rich and collaborative</a:t>
            </a:r>
          </a:p>
          <a:p>
            <a:r>
              <a:rPr lang="en-US" dirty="0" smtClean="0"/>
              <a:t>Businesses can create an open and ongoing dialog with customers by welcoming them through responsive experiences</a:t>
            </a:r>
          </a:p>
          <a:p>
            <a:r>
              <a:rPr lang="en-US" dirty="0" smtClean="0"/>
              <a:t>Makes for more efficient workflow and inspires a feeling of connectedness that equips them to solve problems and accomplish tasks.</a:t>
            </a:r>
            <a:endParaRPr lang="en-US" sz="2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r>
              <a:rPr lang="en-US" dirty="0" smtClean="0"/>
              <a:t>Technical Overview</a:t>
            </a:r>
          </a:p>
          <a:p>
            <a:r>
              <a:rPr lang="en-US" dirty="0" smtClean="0"/>
              <a:t>Push instead of Pull;</a:t>
            </a:r>
            <a:r>
              <a:rPr lang="en-US" baseline="0" dirty="0" smtClean="0"/>
              <a:t> </a:t>
            </a:r>
            <a:r>
              <a:rPr lang="en-US" dirty="0" err="1" smtClean="0"/>
              <a:t>WebSockets</a:t>
            </a:r>
            <a:r>
              <a:rPr lang="en-US" dirty="0" smtClean="0"/>
              <a:t>, Server-Sent Events</a:t>
            </a:r>
          </a:p>
          <a:p>
            <a:r>
              <a:rPr lang="en-US" dirty="0" smtClean="0"/>
              <a:t>Streaming;</a:t>
            </a:r>
            <a:r>
              <a:rPr lang="en-US" baseline="0" dirty="0" smtClean="0"/>
              <a:t> </a:t>
            </a:r>
            <a:r>
              <a:rPr lang="en-US" dirty="0" smtClean="0"/>
              <a:t>Rx/FRP, </a:t>
            </a:r>
            <a:r>
              <a:rPr lang="en-US" dirty="0" err="1" smtClean="0"/>
              <a:t>Iteratees</a:t>
            </a:r>
            <a:endParaRPr lang="en-US" dirty="0" smtClean="0"/>
          </a:p>
          <a:p>
            <a:r>
              <a:rPr lang="en-US" dirty="0" smtClean="0"/>
              <a:t>Reactive JavaScript libraries;</a:t>
            </a:r>
            <a:r>
              <a:rPr lang="en-US" baseline="0" dirty="0" smtClean="0"/>
              <a:t> </a:t>
            </a:r>
            <a:r>
              <a:rPr lang="en-US" dirty="0" err="1" smtClean="0"/>
              <a:t>Knockout.js</a:t>
            </a:r>
            <a:r>
              <a:rPr lang="en-US" dirty="0" smtClean="0"/>
              <a:t>, </a:t>
            </a:r>
            <a:r>
              <a:rPr lang="en-US" dirty="0" err="1" smtClean="0"/>
              <a:t>Reactive.js</a:t>
            </a:r>
            <a:r>
              <a:rPr lang="en-US" dirty="0" smtClean="0"/>
              <a:t>, Meteor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2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addition to typical early adopters – like Financial Services – industries that have been slower to embrace new technologies are making the move to Reactive.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6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is event driven from start. When you create your Play actions that should then process the requests, you have the option of creating 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request or an ordinary request. Then it's handed off to an implementation called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iteratees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Iteratees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basically just a reactive streams. From Play, it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actions. You go down to Play.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reactive streams down to the control layer where you can start to do things. So all of Play is really event driven from top to bottom there.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 same 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Akka's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actors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communicate by sending messages. You can't communicate with an actor in any other way by sending a message. You can't send a message in any other way than sending it in asynchronous and non-blocking fashion. If you're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there's no way out basically. You're reactive even if you want it or not. So that's event driven.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333B-A3F7-EB41-8B00-4DEB7F3EEE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ookend Star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ypesafe-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3022600"/>
            <a:ext cx="3403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0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ookend Star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ypesafe-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3022600"/>
            <a:ext cx="3403600" cy="8128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67896" y="6073289"/>
            <a:ext cx="823494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©</a:t>
            </a:r>
            <a:r>
              <a:rPr lang="en-US" sz="1400" baseline="0" dirty="0" smtClean="0">
                <a:solidFill>
                  <a:srgbClr val="FFFFFF"/>
                </a:solidFill>
                <a:latin typeface="Source Sans Pro"/>
                <a:cs typeface="Source Sans Pro"/>
              </a:rPr>
              <a:t>Typesafe 2014 – All Rights Reserved</a:t>
            </a:r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8550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rgbClr val="4BC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09452"/>
            <a:ext cx="8229600" cy="1039097"/>
          </a:xfrm>
          <a:noFill/>
          <a:ln>
            <a:noFill/>
          </a:ln>
        </p:spPr>
        <p:txBody>
          <a:bodyPr anchor="ctr">
            <a:normAutofit/>
          </a:bodyPr>
          <a:lstStyle>
            <a:lvl1pPr>
              <a:defRPr sz="36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SLIDE 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4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&amp; Sub Title">
    <p:bg>
      <p:bgPr>
        <a:solidFill>
          <a:srgbClr val="4BC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34791"/>
            <a:ext cx="8229600" cy="2588419"/>
          </a:xfrm>
          <a:noFill/>
          <a:ln>
            <a:noFill/>
          </a:ln>
        </p:spPr>
        <p:txBody>
          <a:bodyPr anchor="ctr">
            <a:normAutofit/>
          </a:bodyPr>
          <a:lstStyle>
            <a:lvl1pPr>
              <a:defRPr sz="36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SLIDE TITLE PAGE</a:t>
            </a:r>
            <a:br>
              <a:rPr lang="en-US" dirty="0" smtClean="0"/>
            </a:br>
            <a:r>
              <a:rPr lang="en-US" sz="2400" dirty="0" smtClean="0"/>
              <a:t>Sub title here that goes into a little more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5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102B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27"/>
            <a:ext cx="8229600" cy="4595092"/>
          </a:xfrm>
        </p:spPr>
        <p:txBody>
          <a:bodyPr/>
          <a:lstStyle>
            <a:lvl1pPr marL="342900" indent="-256032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82E3A"/>
              </a:buClr>
              <a:buFont typeface="Arial"/>
              <a:buChar char="•"/>
              <a:defRPr sz="2000" b="0" i="0">
                <a:solidFill>
                  <a:srgbClr val="102B3E"/>
                </a:solidFill>
                <a:latin typeface="Source Sans Pro"/>
                <a:cs typeface="Source Sans Pro"/>
              </a:defRPr>
            </a:lvl1pPr>
            <a:lvl2pPr marL="740664" indent="-192024">
              <a:lnSpc>
                <a:spcPct val="100000"/>
              </a:lnSpc>
              <a:spcBef>
                <a:spcPts val="432"/>
              </a:spcBef>
              <a:buClr>
                <a:srgbClr val="C82E3A"/>
              </a:buClr>
              <a:buFont typeface="Arial"/>
              <a:buChar char="•"/>
              <a:defRPr sz="1800" b="0" i="0" kern="1300" spc="0">
                <a:solidFill>
                  <a:srgbClr val="102B3E"/>
                </a:solidFill>
                <a:latin typeface="Source Sans Pro"/>
                <a:cs typeface="Source Sans Pro"/>
              </a:defRPr>
            </a:lvl2pPr>
            <a:lvl3pPr marL="1200150" indent="-285750">
              <a:buClr>
                <a:srgbClr val="C82E3A"/>
              </a:buClr>
              <a:buFont typeface="Arial"/>
              <a:buChar char="•"/>
              <a:defRPr sz="1400" b="0" i="0">
                <a:solidFill>
                  <a:srgbClr val="102B3E"/>
                </a:solidFill>
                <a:latin typeface="Source Sans Pro"/>
                <a:cs typeface="Source Sans Pro"/>
              </a:defRPr>
            </a:lvl3pPr>
            <a:lvl4pPr marL="1657350" indent="-285750">
              <a:buClr>
                <a:srgbClr val="C82E3A"/>
              </a:buClr>
              <a:buFont typeface="Arial"/>
              <a:buChar char="•"/>
              <a:defRPr sz="1400" b="0" i="0">
                <a:solidFill>
                  <a:srgbClr val="102B3E"/>
                </a:solidFill>
                <a:latin typeface="Source Sans Pro"/>
                <a:cs typeface="Source Sans Pro"/>
              </a:defRPr>
            </a:lvl4pPr>
            <a:lvl5pPr marL="2114550" indent="-285750">
              <a:buClr>
                <a:srgbClr val="C82E3A"/>
              </a:buClr>
              <a:buFont typeface="Arial"/>
              <a:buChar char="•"/>
              <a:defRPr sz="1400" b="0" i="0">
                <a:solidFill>
                  <a:srgbClr val="102B3E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73183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Reactive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26164"/>
            <a:ext cx="2133600" cy="73183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AC58BA-4BE9-5D48-AB66-D0E6575544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ypesafe-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9875"/>
            <a:ext cx="1192941" cy="2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1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214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61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214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Reactive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58BA-4BE9-5D48-AB66-D0E6575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3" r:id="rId4"/>
    <p:sldLayoutId id="2147483661" r:id="rId5"/>
    <p:sldLayoutId id="214748366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102B3E"/>
          </a:solidFill>
          <a:latin typeface="Source Sans Pro"/>
          <a:ea typeface="+mj-ea"/>
          <a:cs typeface="Source Sans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02B3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02B3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02B3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02B3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02B3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ctive-streams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png"/><Relationship Id="rId21" Type="http://schemas.openxmlformats.org/officeDocument/2006/relationships/image" Target="../media/image37.jpe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gif"/><Relationship Id="rId26" Type="http://schemas.openxmlformats.org/officeDocument/2006/relationships/image" Target="../media/image42.gif"/><Relationship Id="rId27" Type="http://schemas.openxmlformats.org/officeDocument/2006/relationships/image" Target="../media/image43.gif"/><Relationship Id="rId28" Type="http://schemas.openxmlformats.org/officeDocument/2006/relationships/image" Target="../media/image44.jpeg"/><Relationship Id="rId29" Type="http://schemas.openxmlformats.org/officeDocument/2006/relationships/image" Target="../media/image45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30" Type="http://schemas.openxmlformats.org/officeDocument/2006/relationships/image" Target="../media/image46.png"/><Relationship Id="rId31" Type="http://schemas.openxmlformats.org/officeDocument/2006/relationships/image" Target="../media/image47.jpg"/><Relationship Id="rId32" Type="http://schemas.openxmlformats.org/officeDocument/2006/relationships/image" Target="../media/image48.jpg"/><Relationship Id="rId9" Type="http://schemas.openxmlformats.org/officeDocument/2006/relationships/image" Target="../media/image25.png"/><Relationship Id="rId6" Type="http://schemas.openxmlformats.org/officeDocument/2006/relationships/image" Target="../media/image22.jpg"/><Relationship Id="rId7" Type="http://schemas.openxmlformats.org/officeDocument/2006/relationships/image" Target="../media/image23.gif"/><Relationship Id="rId8" Type="http://schemas.openxmlformats.org/officeDocument/2006/relationships/image" Target="../media/image24.png"/><Relationship Id="rId33" Type="http://schemas.openxmlformats.org/officeDocument/2006/relationships/image" Target="../media/image49.jpg"/><Relationship Id="rId34" Type="http://schemas.openxmlformats.org/officeDocument/2006/relationships/image" Target="../media/image50.jpg"/><Relationship Id="rId35" Type="http://schemas.openxmlformats.org/officeDocument/2006/relationships/image" Target="../media/image51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gif"/><Relationship Id="rId18" Type="http://schemas.openxmlformats.org/officeDocument/2006/relationships/image" Target="../media/image34.png"/><Relationship Id="rId19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89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727"/>
            <a:ext cx="8229600" cy="1755833"/>
          </a:xfrm>
        </p:spPr>
        <p:txBody>
          <a:bodyPr>
            <a:noAutofit/>
          </a:bodyPr>
          <a:lstStyle/>
          <a:p>
            <a:r>
              <a:rPr lang="en-US" dirty="0"/>
              <a:t>Scalability and elasticity to embrace the </a:t>
            </a:r>
            <a:r>
              <a:rPr lang="en-US" dirty="0" smtClean="0"/>
              <a:t>Cloud</a:t>
            </a:r>
          </a:p>
          <a:p>
            <a:pPr lvl="1"/>
            <a:r>
              <a:rPr lang="en-US" dirty="0"/>
              <a:t>Leverage all cores via asynchronous </a:t>
            </a:r>
            <a:r>
              <a:rPr lang="en-US" dirty="0" smtClean="0"/>
              <a:t>programming</a:t>
            </a:r>
            <a:endParaRPr lang="en-US" dirty="0"/>
          </a:p>
          <a:p>
            <a:pPr lvl="1"/>
            <a:r>
              <a:rPr lang="en-US" dirty="0"/>
              <a:t>Clustered servers support joining and leaving of </a:t>
            </a:r>
            <a:r>
              <a:rPr lang="en-US" dirty="0" smtClean="0"/>
              <a:t>nodes</a:t>
            </a:r>
            <a:endParaRPr lang="en-US" dirty="0"/>
          </a:p>
          <a:p>
            <a:pPr lvl="1"/>
            <a:r>
              <a:rPr lang="en-US" dirty="0"/>
              <a:t>More cost-efficient utilization of </a:t>
            </a:r>
            <a:r>
              <a:rPr lang="en-US" dirty="0" smtClean="0"/>
              <a:t>hardware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383280"/>
            <a:ext cx="9144000" cy="2742884"/>
          </a:xfrm>
          <a:prstGeom prst="rect">
            <a:avLst/>
          </a:prstGeom>
          <a:solidFill>
            <a:srgbClr val="E94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>
              <a:lnSpc>
                <a:spcPct val="120000"/>
              </a:lnSpc>
            </a:pPr>
            <a:r>
              <a:rPr lang="en-US" i="1" dirty="0">
                <a:solidFill>
                  <a:srgbClr val="FFFFFF"/>
                </a:solidFill>
                <a:latin typeface="Source Sans Pro"/>
                <a:cs typeface="Source Sans Pro"/>
              </a:rPr>
              <a:t>“Our traffic can increase by as much as 100x for 15 minutes each day. </a:t>
            </a:r>
            <a:br>
              <a:rPr lang="en-US" i="1" dirty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i="1" dirty="0">
                <a:solidFill>
                  <a:srgbClr val="FFFFFF"/>
                </a:solidFill>
                <a:latin typeface="Source Sans Pro"/>
                <a:cs typeface="Source Sans Pro"/>
              </a:rPr>
              <a:t>Until a couple of years ago, noon was a stressful time. </a:t>
            </a:r>
            <a:br>
              <a:rPr lang="en-US" i="1" dirty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i="1" dirty="0">
                <a:solidFill>
                  <a:srgbClr val="FFFFFF"/>
                </a:solidFill>
                <a:latin typeface="Source Sans Pro"/>
                <a:cs typeface="Source Sans Pro"/>
              </a:rPr>
              <a:t>Nowadays, it’s usually a non-event.</a:t>
            </a:r>
            <a:r>
              <a:rPr lang="en-US" i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”</a:t>
            </a: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Eric Bowman, VP Architecture, Gilt </a:t>
            </a:r>
            <a:r>
              <a:rPr lang="en-US" sz="1400" dirty="0" err="1">
                <a:solidFill>
                  <a:srgbClr val="FFFFFF"/>
                </a:solidFill>
                <a:latin typeface="Source Sans Pro"/>
                <a:cs typeface="Source Sans Pro"/>
              </a:rPr>
              <a:t>Groupe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56" y="2875788"/>
            <a:ext cx="1014984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Amdahl's Law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01_amdah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5" y="1006158"/>
            <a:ext cx="7082532" cy="47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Reactive applications are architected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handle failure at all </a:t>
            </a:r>
            <a:r>
              <a:rPr lang="en-US" dirty="0" smtClean="0"/>
              <a:t>levels.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1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Resilient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Failure is embraced as a natural state in the app lifecycle</a:t>
            </a:r>
            <a:endParaRPr lang="en-US" dirty="0"/>
          </a:p>
          <a:p>
            <a:pPr lvl="1"/>
            <a:r>
              <a:rPr lang="en-US" dirty="0"/>
              <a:t>Resilience is a first-class construct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is detected, isolated, and </a:t>
            </a:r>
            <a:r>
              <a:rPr lang="en-US" dirty="0" smtClean="0"/>
              <a:t>managed</a:t>
            </a:r>
          </a:p>
          <a:p>
            <a:pPr lvl="1"/>
            <a:r>
              <a:rPr lang="en-US" dirty="0"/>
              <a:t>Applications self </a:t>
            </a:r>
            <a:r>
              <a:rPr lang="en-US" dirty="0" smtClean="0"/>
              <a:t>heal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383280"/>
            <a:ext cx="9144000" cy="2742884"/>
          </a:xfrm>
          <a:prstGeom prst="rect">
            <a:avLst/>
          </a:prstGeom>
          <a:solidFill>
            <a:srgbClr val="E94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“The </a:t>
            </a:r>
            <a:r>
              <a:rPr lang="en-US" i="1" dirty="0" err="1">
                <a:solidFill>
                  <a:schemeClr val="bg1"/>
                </a:solidFill>
                <a:latin typeface="Source Sans Pro"/>
                <a:cs typeface="Source Sans Pro"/>
              </a:rPr>
              <a:t>Typesafe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 Reactive Platform helps us maintain a very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</a:b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aggressive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development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and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deployment cycle, all in a fail-forward manner.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</a:b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It’s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now the default choice for developing all new services.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”</a:t>
            </a: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en-US" sz="1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Peter </a:t>
            </a:r>
            <a:r>
              <a:rPr lang="en-US" sz="1400" dirty="0" err="1">
                <a:solidFill>
                  <a:schemeClr val="bg1"/>
                </a:solidFill>
                <a:latin typeface="Source Sans Pro"/>
                <a:cs typeface="Source Sans Pro"/>
              </a:rPr>
              <a:t>Hausel</a:t>
            </a:r>
            <a:r>
              <a:rPr lang="en-US" sz="1400" dirty="0">
                <a:solidFill>
                  <a:schemeClr val="bg1"/>
                </a:solidFill>
                <a:latin typeface="Source Sans Pro"/>
                <a:cs typeface="Source Sans Pro"/>
              </a:rPr>
              <a:t>, VP Engineering, Gawker Media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56" y="2875788"/>
            <a:ext cx="1014984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29809"/>
            <a:ext cx="7480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Reactive applications </a:t>
            </a:r>
            <a:r>
              <a:rPr lang="en-US" dirty="0" smtClean="0"/>
              <a:t>enrich </a:t>
            </a:r>
            <a:r>
              <a:rPr lang="en-US" dirty="0"/>
              <a:t>the user experience with low latency </a:t>
            </a:r>
            <a:r>
              <a:rPr lang="en-US" dirty="0" smtClean="0"/>
              <a:t>response.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8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727"/>
            <a:ext cx="8229600" cy="1694873"/>
          </a:xfrm>
        </p:spPr>
        <p:txBody>
          <a:bodyPr>
            <a:noAutofit/>
          </a:bodyPr>
          <a:lstStyle/>
          <a:p>
            <a:r>
              <a:rPr lang="en-US" dirty="0"/>
              <a:t>Real-time, engaging, rich and collaborative</a:t>
            </a:r>
          </a:p>
          <a:p>
            <a:pPr lvl="1"/>
            <a:r>
              <a:rPr lang="en-US" dirty="0" smtClean="0"/>
              <a:t>Create an open and ongoing dialog with users</a:t>
            </a:r>
          </a:p>
          <a:p>
            <a:pPr lvl="1"/>
            <a:r>
              <a:rPr lang="en-US" dirty="0" smtClean="0"/>
              <a:t>More efficient workflow; inspires a feeling of connectedness</a:t>
            </a:r>
          </a:p>
          <a:p>
            <a:pPr lvl="1"/>
            <a:r>
              <a:rPr lang="en-US" dirty="0"/>
              <a:t>Fully Reactive enabling push instead of pull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383280"/>
            <a:ext cx="9144000" cy="2742884"/>
          </a:xfrm>
          <a:prstGeom prst="rect">
            <a:avLst/>
          </a:prstGeom>
          <a:solidFill>
            <a:srgbClr val="E94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>
              <a:lnSpc>
                <a:spcPct val="120000"/>
              </a:lnSpc>
            </a:pPr>
            <a:r>
              <a:rPr lang="en-US" i="1" dirty="0">
                <a:latin typeface="Source Sans Pro"/>
                <a:cs typeface="Source Sans Pro"/>
              </a:rPr>
              <a:t>“The move to these technologies is already paying off. </a:t>
            </a:r>
            <a:r>
              <a:rPr lang="en-US" i="1" dirty="0" smtClean="0">
                <a:latin typeface="Source Sans Pro"/>
                <a:cs typeface="Source Sans Pro"/>
              </a:rPr>
              <a:t/>
            </a:r>
            <a:br>
              <a:rPr lang="en-US" i="1" dirty="0" smtClean="0">
                <a:latin typeface="Source Sans Pro"/>
                <a:cs typeface="Source Sans Pro"/>
              </a:rPr>
            </a:br>
            <a:r>
              <a:rPr lang="en-US" i="1" dirty="0" smtClean="0">
                <a:latin typeface="Source Sans Pro"/>
                <a:cs typeface="Source Sans Pro"/>
              </a:rPr>
              <a:t>Response </a:t>
            </a:r>
            <a:r>
              <a:rPr lang="en-US" i="1" dirty="0">
                <a:latin typeface="Source Sans Pro"/>
                <a:cs typeface="Source Sans Pro"/>
              </a:rPr>
              <a:t>times are down for processor intensive code–such as image </a:t>
            </a:r>
            <a:r>
              <a:rPr lang="en-US" i="1" dirty="0" smtClean="0">
                <a:latin typeface="Source Sans Pro"/>
                <a:cs typeface="Source Sans Pro"/>
              </a:rPr>
              <a:t/>
            </a:r>
            <a:br>
              <a:rPr lang="en-US" i="1" dirty="0" smtClean="0">
                <a:latin typeface="Source Sans Pro"/>
                <a:cs typeface="Source Sans Pro"/>
              </a:rPr>
            </a:br>
            <a:r>
              <a:rPr lang="en-US" i="1" dirty="0" smtClean="0">
                <a:latin typeface="Source Sans Pro"/>
                <a:cs typeface="Source Sans Pro"/>
              </a:rPr>
              <a:t>and </a:t>
            </a:r>
            <a:r>
              <a:rPr lang="en-US" i="1" dirty="0">
                <a:latin typeface="Source Sans Pro"/>
                <a:cs typeface="Source Sans Pro"/>
              </a:rPr>
              <a:t>PDF generation–by around 75%.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”</a:t>
            </a: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en-US" sz="1400" dirty="0">
                <a:solidFill>
                  <a:schemeClr val="bg1"/>
                </a:solidFill>
                <a:latin typeface="Source Sans Pro"/>
                <a:cs typeface="Source Sans Pro"/>
              </a:rPr>
              <a:t>Brian Pugh, VP of Engineering, Lucid </a:t>
            </a:r>
            <a:r>
              <a:rPr lang="en-US" sz="1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Software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56" y="2875788"/>
            <a:ext cx="1014984" cy="10149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44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30828" y="907143"/>
            <a:ext cx="7232953" cy="480180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30052" y="1601981"/>
            <a:ext cx="877707" cy="890337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Play Server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0052" y="2647774"/>
            <a:ext cx="877707" cy="890337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Play Server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30052" y="3665302"/>
            <a:ext cx="877707" cy="890337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Play Server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30052" y="4708739"/>
            <a:ext cx="877707" cy="890337"/>
          </a:xfrm>
          <a:prstGeom prst="round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Play Server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0052" y="1009981"/>
            <a:ext cx="997430" cy="359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Tier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2272" y="1009981"/>
            <a:ext cx="1065589" cy="359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Tier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682368" y="2591246"/>
            <a:ext cx="1021670" cy="8903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Akka</a:t>
            </a:r>
          </a:p>
          <a:p>
            <a:pPr algn="ctr"/>
            <a:r>
              <a:rPr lang="en-US" dirty="0" smtClean="0"/>
              <a:t>Master Router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682368" y="3799560"/>
            <a:ext cx="1021670" cy="8903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Akka</a:t>
            </a:r>
          </a:p>
          <a:p>
            <a:pPr algn="ctr"/>
            <a:r>
              <a:rPr lang="en-US" dirty="0" smtClean="0"/>
              <a:t>Router Standby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600319" y="1601981"/>
            <a:ext cx="996127" cy="89033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Akka</a:t>
            </a:r>
          </a:p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707900" y="2153144"/>
            <a:ext cx="996127" cy="89033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Akka </a:t>
            </a:r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707900" y="3184803"/>
            <a:ext cx="996127" cy="89033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Akka </a:t>
            </a:r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38085" y="4251795"/>
            <a:ext cx="996127" cy="89033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Akka </a:t>
            </a:r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600319" y="4708739"/>
            <a:ext cx="996127" cy="89033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Akka </a:t>
            </a:r>
            <a:r>
              <a:rPr lang="en-US" dirty="0" smtClean="0"/>
              <a:t>Worker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19" idx="1"/>
          </p:cNvCxnSpPr>
          <p:nvPr/>
        </p:nvCxnSpPr>
        <p:spPr>
          <a:xfrm flipV="1">
            <a:off x="4704038" y="2047149"/>
            <a:ext cx="896281" cy="653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1"/>
          </p:cNvCxnSpPr>
          <p:nvPr/>
        </p:nvCxnSpPr>
        <p:spPr>
          <a:xfrm flipV="1">
            <a:off x="4704038" y="2598312"/>
            <a:ext cx="2003862" cy="250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1" idx="1"/>
          </p:cNvCxnSpPr>
          <p:nvPr/>
        </p:nvCxnSpPr>
        <p:spPr>
          <a:xfrm>
            <a:off x="4704038" y="2997552"/>
            <a:ext cx="2003862" cy="63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2" idx="1"/>
          </p:cNvCxnSpPr>
          <p:nvPr/>
        </p:nvCxnSpPr>
        <p:spPr>
          <a:xfrm>
            <a:off x="4704038" y="3145941"/>
            <a:ext cx="2034047" cy="155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3" idx="0"/>
          </p:cNvCxnSpPr>
          <p:nvPr/>
        </p:nvCxnSpPr>
        <p:spPr>
          <a:xfrm>
            <a:off x="4704038" y="3310820"/>
            <a:ext cx="1394345" cy="1397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6" idx="2"/>
            <a:endCxn id="18" idx="0"/>
          </p:cNvCxnSpPr>
          <p:nvPr/>
        </p:nvCxnSpPr>
        <p:spPr>
          <a:xfrm>
            <a:off x="4193203" y="3481583"/>
            <a:ext cx="0" cy="317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68297" y="5708952"/>
            <a:ext cx="627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(Distributed Workers in Akka with Java/Scala Activator template)</a:t>
            </a:r>
          </a:p>
        </p:txBody>
      </p:sp>
      <p:cxnSp>
        <p:nvCxnSpPr>
          <p:cNvPr id="27" name="Elbow Connector 26"/>
          <p:cNvCxnSpPr>
            <a:stCxn id="8" idx="3"/>
            <a:endCxn id="16" idx="1"/>
          </p:cNvCxnSpPr>
          <p:nvPr/>
        </p:nvCxnSpPr>
        <p:spPr>
          <a:xfrm>
            <a:off x="2307759" y="2047150"/>
            <a:ext cx="1374609" cy="9892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16" idx="1"/>
          </p:cNvCxnSpPr>
          <p:nvPr/>
        </p:nvCxnSpPr>
        <p:spPr>
          <a:xfrm flipV="1">
            <a:off x="2307759" y="3036415"/>
            <a:ext cx="1374609" cy="10952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16" idx="1"/>
          </p:cNvCxnSpPr>
          <p:nvPr/>
        </p:nvCxnSpPr>
        <p:spPr>
          <a:xfrm flipV="1">
            <a:off x="2307759" y="3036415"/>
            <a:ext cx="1374609" cy="114825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3" idx="3"/>
            <a:endCxn id="16" idx="1"/>
          </p:cNvCxnSpPr>
          <p:nvPr/>
        </p:nvCxnSpPr>
        <p:spPr>
          <a:xfrm flipV="1">
            <a:off x="2307759" y="3036415"/>
            <a:ext cx="1374609" cy="21174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26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Not Being Reactive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28"/>
            <a:ext cx="8229600" cy="1255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Cost to your wallet and the environment</a:t>
            </a:r>
          </a:p>
          <a:p>
            <a:r>
              <a:rPr lang="en-US" dirty="0" smtClean="0"/>
              <a:t>No ability to recover from failure</a:t>
            </a:r>
          </a:p>
          <a:p>
            <a:r>
              <a:rPr lang="en-US" dirty="0" smtClean="0"/>
              <a:t>No ability to be responsive to our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455864"/>
            <a:ext cx="5715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Programming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be asynchronous and non-blocking</a:t>
            </a:r>
          </a:p>
          <a:p>
            <a:r>
              <a:rPr lang="en-US" dirty="0" smtClean="0"/>
              <a:t>We need to ensure that our data is protected without locks</a:t>
            </a:r>
          </a:p>
          <a:p>
            <a:r>
              <a:rPr lang="en-US" dirty="0" smtClean="0"/>
              <a:t>Functional programming is critical to meeting these needs</a:t>
            </a:r>
          </a:p>
          <a:p>
            <a:pPr lvl="1"/>
            <a:r>
              <a:rPr lang="en-US" dirty="0" smtClean="0"/>
              <a:t>Declarative</a:t>
            </a:r>
          </a:p>
          <a:p>
            <a:pPr lvl="1"/>
            <a:r>
              <a:rPr lang="en-US" dirty="0" smtClean="0"/>
              <a:t>Immutable</a:t>
            </a:r>
          </a:p>
          <a:p>
            <a:pPr lvl="1"/>
            <a:r>
              <a:rPr lang="en-US" dirty="0" smtClean="0"/>
              <a:t>Referentially transparent</a:t>
            </a:r>
          </a:p>
          <a:p>
            <a:pPr lvl="1"/>
            <a:r>
              <a:rPr lang="en-US" dirty="0" smtClean="0"/>
              <a:t>Pure functions that only have inputs and outputs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4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@jamie_allen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Screen Shot 2013-07-01 at 9.13.42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533" y="1006158"/>
            <a:ext cx="3396112" cy="446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creen Shot 2014-04-30 at 9.46.5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8486" y="1006158"/>
            <a:ext cx="3471333" cy="4466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005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282700"/>
            <a:ext cx="60325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Event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green threads to provide asynchronous semantics</a:t>
            </a:r>
          </a:p>
          <a:p>
            <a:r>
              <a:rPr lang="en-US" dirty="0" smtClean="0"/>
              <a:t>The core concept of </a:t>
            </a:r>
            <a:r>
              <a:rPr lang="en-US" dirty="0" err="1" smtClean="0"/>
              <a:t>Node.js</a:t>
            </a:r>
            <a:r>
              <a:rPr lang="en-US" dirty="0" smtClean="0"/>
              <a:t> and </a:t>
            </a:r>
            <a:r>
              <a:rPr lang="en-US" dirty="0" err="1" smtClean="0"/>
              <a:t>Vert.x</a:t>
            </a:r>
            <a:endParaRPr lang="en-US" dirty="0" smtClean="0"/>
          </a:p>
          <a:p>
            <a:r>
              <a:rPr lang="en-US" dirty="0" smtClean="0"/>
              <a:t>Powerful abstraction for performance and potentially scalability</a:t>
            </a:r>
          </a:p>
          <a:p>
            <a:r>
              <a:rPr lang="en-US" dirty="0" smtClean="0"/>
              <a:t>Limited with respect to resilience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4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Node.js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47800"/>
            <a:ext cx="635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3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of the Trade: CSP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Communicating Sequential Processes</a:t>
            </a:r>
          </a:p>
          <a:p>
            <a:r>
              <a:rPr lang="en-US" dirty="0" smtClean="0"/>
              <a:t>Decouples the sender and receiver by leveraging a "channel"</a:t>
            </a:r>
          </a:p>
          <a:p>
            <a:r>
              <a:rPr lang="en-US" dirty="0" smtClean="0"/>
              <a:t>The underlying principle behind Go's </a:t>
            </a:r>
            <a:r>
              <a:rPr lang="en-US" dirty="0" err="1" smtClean="0"/>
              <a:t>Goroutines</a:t>
            </a:r>
            <a:r>
              <a:rPr lang="en-US" dirty="0" smtClean="0"/>
              <a:t> and Clojure's </a:t>
            </a:r>
            <a:r>
              <a:rPr lang="en-US" dirty="0" err="1" smtClean="0"/>
              <a:t>core.async</a:t>
            </a:r>
            <a:endParaRPr lang="en-US" dirty="0" smtClean="0"/>
          </a:p>
          <a:p>
            <a:r>
              <a:rPr lang="en-US" dirty="0" smtClean="0"/>
              <a:t>Theoretically able to statically verify a deadlock will occur at compilation time, though no popular implementation does currently does this</a:t>
            </a:r>
          </a:p>
          <a:p>
            <a:r>
              <a:rPr lang="en-US" dirty="0" smtClean="0"/>
              <a:t>No inherent ability to send messages in a distributed environment</a:t>
            </a:r>
          </a:p>
          <a:p>
            <a:r>
              <a:rPr lang="en-US" dirty="0" smtClean="0"/>
              <a:t>No supervision for fault tolerance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3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62" y="483735"/>
            <a:ext cx="5642429" cy="56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you to define behavior that will be executed on another thread at some time</a:t>
            </a:r>
          </a:p>
          <a:p>
            <a:r>
              <a:rPr lang="en-US" dirty="0" smtClean="0"/>
              <a:t>Responses can be handled with callbacks or higher-order functions (map, </a:t>
            </a:r>
            <a:r>
              <a:rPr lang="en-US" dirty="0" err="1" smtClean="0"/>
              <a:t>flatMap</a:t>
            </a:r>
            <a:r>
              <a:rPr lang="en-US" dirty="0" smtClean="0"/>
              <a:t>), and can be composed</a:t>
            </a:r>
          </a:p>
          <a:p>
            <a:r>
              <a:rPr lang="en-US" dirty="0" smtClean="0"/>
              <a:t>Not supervised, but do allow explicit fault tolerance via failure callback definition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0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Java8 </a:t>
            </a:r>
            <a:r>
              <a:rPr lang="en-US" dirty="0" err="1" smtClean="0"/>
              <a:t>CompletableFuture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50900"/>
            <a:ext cx="8382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2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CPS and Dataflow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asynchronous operations and compose them into steps of execution, like a pipeline</a:t>
            </a:r>
          </a:p>
          <a:p>
            <a:r>
              <a:rPr lang="en-US" dirty="0" smtClean="0"/>
              <a:t>Application logic looks synchronous and clean, compiled into code that executes asynchronously</a:t>
            </a:r>
          </a:p>
          <a:p>
            <a:r>
              <a:rPr lang="en-US" dirty="0" smtClean="0"/>
              <a:t>Maintains order of execution</a:t>
            </a:r>
          </a:p>
          <a:p>
            <a:r>
              <a:rPr lang="en-US" dirty="0" smtClean="0"/>
              <a:t>Do not scale across machines</a:t>
            </a:r>
          </a:p>
          <a:p>
            <a:r>
              <a:rPr lang="en-US" dirty="0" smtClean="0"/>
              <a:t>Can be supervised (Akka Dataflow), but failure handling can depend on tool you choose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of the Trade: Reactive Extensions (RX)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the Iterator and Observer patterns into the Observable</a:t>
            </a:r>
          </a:p>
          <a:p>
            <a:r>
              <a:rPr lang="en-US" dirty="0" smtClean="0"/>
              <a:t>Excellent mechanism for handling streams of data</a:t>
            </a:r>
          </a:p>
          <a:p>
            <a:r>
              <a:rPr lang="en-US" dirty="0" smtClean="0"/>
              <a:t>Fault tolerance depends on implementation</a:t>
            </a:r>
          </a:p>
          <a:p>
            <a:r>
              <a:rPr lang="en-US" dirty="0"/>
              <a:t>Reactive Streams (</a:t>
            </a:r>
            <a:r>
              <a:rPr lang="en-US" dirty="0">
                <a:hlinkClick r:id="rId2"/>
              </a:rPr>
              <a:t>http://www.reactive-streams.org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 introduced the requirement for handling backpressure in overwhelmed systems, as well as a test kit to prove compliance.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1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RxJava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8034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an era of profound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5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Trade: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entities that can only communicate by passing messages</a:t>
            </a:r>
          </a:p>
          <a:p>
            <a:r>
              <a:rPr lang="en-US" dirty="0" smtClean="0"/>
              <a:t>Excellent for isolating mutable state and protecting it without locks</a:t>
            </a:r>
          </a:p>
          <a:p>
            <a:r>
              <a:rPr lang="en-US" dirty="0" smtClean="0"/>
              <a:t>Location transparency</a:t>
            </a:r>
          </a:p>
          <a:p>
            <a:r>
              <a:rPr lang="en-US" dirty="0" smtClean="0"/>
              <a:t>Supervision</a:t>
            </a:r>
          </a:p>
          <a:p>
            <a:r>
              <a:rPr lang="en-US" dirty="0" smtClean="0"/>
              <a:t>Well-suited for creating state machines</a:t>
            </a:r>
          </a:p>
          <a:p>
            <a:r>
              <a:rPr lang="en-US" dirty="0" smtClean="0"/>
              <a:t>Several implementations, most popular are Erlang and Akka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Akka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81" y="1006158"/>
            <a:ext cx="5736771" cy="44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Reactive is being adopted </a:t>
            </a:r>
            <a:r>
              <a:rPr lang="en-US" dirty="0" smtClean="0"/>
              <a:t>across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wide range of </a:t>
            </a:r>
            <a:r>
              <a:rPr lang="en-US" dirty="0" smtClean="0"/>
              <a:t>industries.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37968"/>
            <a:ext cx="1280160" cy="396240"/>
          </a:xfrm>
          <a:prstGeom prst="rect">
            <a:avLst/>
          </a:prstGeom>
          <a:solidFill>
            <a:srgbClr val="4BC3E5"/>
          </a:solidFill>
          <a:ln>
            <a:noFill/>
          </a:ln>
          <a:effectLst>
            <a:outerShdw dist="25400" dir="5400000" algn="tl" rotWithShape="0">
              <a:srgbClr val="249AC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Finance</a:t>
            </a:r>
            <a:endParaRPr lang="en-US" sz="13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7088" y="537968"/>
            <a:ext cx="1280160" cy="396240"/>
          </a:xfrm>
          <a:prstGeom prst="rect">
            <a:avLst/>
          </a:prstGeom>
          <a:solidFill>
            <a:srgbClr val="4BC3E5"/>
          </a:solidFill>
          <a:ln>
            <a:noFill/>
          </a:ln>
          <a:effectLst>
            <a:outerShdw dist="25400" dir="5400000" algn="tl" rotWithShape="0">
              <a:srgbClr val="249AC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Source Sans Pro"/>
                <a:cs typeface="Source Sans Pro"/>
              </a:rPr>
              <a:t>Internet/Social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6976" y="537968"/>
            <a:ext cx="1280160" cy="396240"/>
          </a:xfrm>
          <a:prstGeom prst="rect">
            <a:avLst/>
          </a:prstGeom>
          <a:solidFill>
            <a:srgbClr val="4BC3E5"/>
          </a:solidFill>
          <a:ln>
            <a:noFill/>
          </a:ln>
          <a:effectLst>
            <a:outerShdw dist="25400" dir="5400000" algn="tl" rotWithShape="0">
              <a:srgbClr val="249AC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Media</a:t>
            </a:r>
            <a:endParaRPr lang="en-US" sz="13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26864" y="537968"/>
            <a:ext cx="1280160" cy="396240"/>
          </a:xfrm>
          <a:prstGeom prst="rect">
            <a:avLst/>
          </a:prstGeom>
          <a:solidFill>
            <a:srgbClr val="4BC3E5"/>
          </a:solidFill>
          <a:ln>
            <a:noFill/>
          </a:ln>
          <a:effectLst>
            <a:outerShdw dist="25400" dir="5400000" algn="tl" rotWithShape="0">
              <a:srgbClr val="249AC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Mfg</a:t>
            </a:r>
            <a:r>
              <a:rPr lang="en-US" sz="1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/Hardware</a:t>
            </a:r>
            <a:endParaRPr lang="en-US" sz="13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6752" y="537968"/>
            <a:ext cx="1280160" cy="396240"/>
          </a:xfrm>
          <a:prstGeom prst="rect">
            <a:avLst/>
          </a:prstGeom>
          <a:solidFill>
            <a:srgbClr val="4BC3E5"/>
          </a:solidFill>
          <a:ln>
            <a:noFill/>
          </a:ln>
          <a:effectLst>
            <a:outerShdw dist="25400" dir="5400000" algn="tl" rotWithShape="0">
              <a:srgbClr val="249AC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Government</a:t>
            </a:r>
            <a:endParaRPr lang="en-US" sz="13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06640" y="537968"/>
            <a:ext cx="1280160" cy="396240"/>
          </a:xfrm>
          <a:prstGeom prst="rect">
            <a:avLst/>
          </a:prstGeom>
          <a:solidFill>
            <a:srgbClr val="4BC3E5"/>
          </a:solidFill>
          <a:ln>
            <a:noFill/>
          </a:ln>
          <a:effectLst>
            <a:outerShdw dist="25400" dir="5400000" algn="tl" rotWithShape="0">
              <a:srgbClr val="249AC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Source Sans Pro"/>
                <a:cs typeface="Source Sans Pro"/>
              </a:rPr>
              <a:t>Retail</a:t>
            </a:r>
            <a:endParaRPr lang="en-US" sz="13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9221" y="1104637"/>
            <a:ext cx="1182608" cy="3995171"/>
            <a:chOff x="287730" y="1826509"/>
            <a:chExt cx="1182608" cy="3995171"/>
          </a:xfrm>
        </p:grpSpPr>
        <p:pic>
          <p:nvPicPr>
            <p:cNvPr id="26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11" y="5541384"/>
              <a:ext cx="897246" cy="28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54" y="4343566"/>
              <a:ext cx="1007761" cy="2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8" name="Picture 27" descr="Screen Shot 2013-10-23 at 9.53.29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1" y="1826509"/>
              <a:ext cx="846687" cy="322200"/>
            </a:xfrm>
            <a:prstGeom prst="rect">
              <a:avLst/>
            </a:prstGeom>
          </p:spPr>
        </p:pic>
        <p:pic>
          <p:nvPicPr>
            <p:cNvPr id="29" name="Picture 28" descr="morgan-stanley-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99" y="2386769"/>
              <a:ext cx="845671" cy="634253"/>
            </a:xfrm>
            <a:prstGeom prst="rect">
              <a:avLst/>
            </a:prstGeom>
          </p:spPr>
        </p:pic>
        <p:pic>
          <p:nvPicPr>
            <p:cNvPr id="30" name="Picture 29" descr="logo_goldman_sachs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00" y="3259082"/>
              <a:ext cx="844468" cy="347289"/>
            </a:xfrm>
            <a:prstGeom prst="rect">
              <a:avLst/>
            </a:prstGeom>
          </p:spPr>
        </p:pic>
        <p:pic>
          <p:nvPicPr>
            <p:cNvPr id="31" name="Picture 30" descr="Screen Shot 2013-10-23 at 3.20.41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30" y="4802715"/>
              <a:ext cx="1182608" cy="554182"/>
            </a:xfrm>
            <a:prstGeom prst="rect">
              <a:avLst/>
            </a:prstGeom>
          </p:spPr>
        </p:pic>
        <p:pic>
          <p:nvPicPr>
            <p:cNvPr id="32" name="Picture 31" descr="Screen Shot 2013-10-23 at 3.23.04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34" y="3844431"/>
              <a:ext cx="1143000" cy="26107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01330" y="1104637"/>
            <a:ext cx="1144000" cy="2955091"/>
            <a:chOff x="1714500" y="1826509"/>
            <a:chExt cx="1144000" cy="2955091"/>
          </a:xfrm>
        </p:grpSpPr>
        <p:pic>
          <p:nvPicPr>
            <p:cNvPr id="34" name="Picture 2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6" t="-2" r="7604" b="21124"/>
            <a:stretch/>
          </p:blipFill>
          <p:spPr bwMode="auto">
            <a:xfrm>
              <a:off x="1717660" y="1826509"/>
              <a:ext cx="113768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" name="Picture 34" descr="twitter-bird-light-bgs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0" t="16307" r="14965" b="19734"/>
            <a:stretch/>
          </p:blipFill>
          <p:spPr>
            <a:xfrm>
              <a:off x="1991582" y="2418525"/>
              <a:ext cx="589836" cy="510734"/>
            </a:xfrm>
            <a:prstGeom prst="rect">
              <a:avLst/>
            </a:prstGeom>
          </p:spPr>
        </p:pic>
        <p:pic>
          <p:nvPicPr>
            <p:cNvPr id="36" name="Picture 2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662" y="3857685"/>
              <a:ext cx="1101676" cy="23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3185995"/>
              <a:ext cx="1144000" cy="32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" name="Picture 37" descr="Screen Shot 2013-10-23 at 3.18.01 P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318" y="4318000"/>
              <a:ext cx="1120365" cy="4636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237169" y="1104637"/>
            <a:ext cx="1304351" cy="3974851"/>
            <a:chOff x="3267649" y="1826509"/>
            <a:chExt cx="1304351" cy="3974851"/>
          </a:xfrm>
        </p:grpSpPr>
        <p:pic>
          <p:nvPicPr>
            <p:cNvPr id="40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401" y="2250489"/>
              <a:ext cx="1012846" cy="76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816" y="5420360"/>
              <a:ext cx="1168017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2" name="Picture 41" descr="titlepiece.gi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649" y="5019595"/>
              <a:ext cx="1304351" cy="240873"/>
            </a:xfrm>
            <a:prstGeom prst="rect">
              <a:avLst/>
            </a:prstGeom>
          </p:spPr>
        </p:pic>
        <p:pic>
          <p:nvPicPr>
            <p:cNvPr id="43" name="Picture 4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854" y="1826509"/>
              <a:ext cx="1135941" cy="39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43" descr="huffington-post-logo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640" y="4478700"/>
              <a:ext cx="1080369" cy="381000"/>
            </a:xfrm>
            <a:prstGeom prst="rect">
              <a:avLst/>
            </a:prstGeom>
          </p:spPr>
        </p:pic>
        <p:pic>
          <p:nvPicPr>
            <p:cNvPr id="45" name="Picture 44" descr="Comcast-Logo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224" y="3057251"/>
              <a:ext cx="1219200" cy="685099"/>
            </a:xfrm>
            <a:prstGeom prst="rect">
              <a:avLst/>
            </a:prstGeom>
          </p:spPr>
        </p:pic>
        <p:pic>
          <p:nvPicPr>
            <p:cNvPr id="46" name="Picture 45" descr="Time-Warner-Cable-logo-new__130123202343.jp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831" y="3882387"/>
              <a:ext cx="1055986" cy="41563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699933" y="1155437"/>
            <a:ext cx="1141135" cy="3929131"/>
            <a:chOff x="4953933" y="1826509"/>
            <a:chExt cx="1141135" cy="3929131"/>
          </a:xfrm>
        </p:grpSpPr>
        <p:pic>
          <p:nvPicPr>
            <p:cNvPr id="48" name="Picture 1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76" b="23348"/>
            <a:stretch/>
          </p:blipFill>
          <p:spPr bwMode="auto">
            <a:xfrm>
              <a:off x="5135316" y="3202099"/>
              <a:ext cx="778369" cy="4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933" y="3640786"/>
              <a:ext cx="1141135" cy="494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0" name="Picture 1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491" y="1826509"/>
              <a:ext cx="1114018" cy="33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" name="Picture 50" descr="jdlogo.gif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591" y="2303702"/>
              <a:ext cx="969818" cy="658844"/>
            </a:xfrm>
            <a:prstGeom prst="rect">
              <a:avLst/>
            </a:prstGeom>
          </p:spPr>
        </p:pic>
        <p:pic>
          <p:nvPicPr>
            <p:cNvPr id="52" name="Picture 51" descr="ge-logo.gi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166" y="5145429"/>
              <a:ext cx="612668" cy="610211"/>
            </a:xfrm>
            <a:prstGeom prst="rect">
              <a:avLst/>
            </a:prstGeom>
          </p:spPr>
        </p:pic>
        <p:pic>
          <p:nvPicPr>
            <p:cNvPr id="53" name="Picture 52" descr="Apple-Logo.gif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176" y="4175760"/>
              <a:ext cx="612648" cy="751505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6167120" y="1125215"/>
            <a:ext cx="990600" cy="2600702"/>
            <a:chOff x="6553200" y="1816607"/>
            <a:chExt cx="990600" cy="2600702"/>
          </a:xfrm>
        </p:grpSpPr>
        <p:pic>
          <p:nvPicPr>
            <p:cNvPr id="55" name="Picture 54" descr="images.jpe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0" y="2893309"/>
              <a:ext cx="762000" cy="762000"/>
            </a:xfrm>
            <a:prstGeom prst="rect">
              <a:avLst/>
            </a:prstGeom>
          </p:spPr>
        </p:pic>
        <p:pic>
          <p:nvPicPr>
            <p:cNvPr id="56" name="Picture 55" descr="nasa_logo.gi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816607"/>
              <a:ext cx="838200" cy="717626"/>
            </a:xfrm>
            <a:prstGeom prst="rect">
              <a:avLst/>
            </a:prstGeom>
          </p:spPr>
        </p:pic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766665"/>
              <a:ext cx="990600" cy="65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455340" y="1104637"/>
            <a:ext cx="1150180" cy="2897891"/>
            <a:chOff x="7841420" y="1826509"/>
            <a:chExt cx="1150180" cy="2897891"/>
          </a:xfrm>
        </p:grpSpPr>
        <p:pic>
          <p:nvPicPr>
            <p:cNvPr id="59" name="Picture 58" descr="walmart-logo.jp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420" y="1826509"/>
              <a:ext cx="1150180" cy="336385"/>
            </a:xfrm>
            <a:prstGeom prst="rect">
              <a:avLst/>
            </a:prstGeom>
          </p:spPr>
        </p:pic>
        <p:pic>
          <p:nvPicPr>
            <p:cNvPr id="60" name="Picture 59" descr="Tomax_Logo_Blue.jp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970" y="3870651"/>
              <a:ext cx="1021080" cy="394258"/>
            </a:xfrm>
            <a:prstGeom prst="rect">
              <a:avLst/>
            </a:prstGeom>
          </p:spPr>
        </p:pic>
        <p:pic>
          <p:nvPicPr>
            <p:cNvPr id="61" name="Picture 60" descr="gilt-group-logo.jp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764" y="2436109"/>
              <a:ext cx="845493" cy="184118"/>
            </a:xfrm>
            <a:prstGeom prst="rect">
              <a:avLst/>
            </a:prstGeom>
          </p:spPr>
        </p:pic>
        <p:pic>
          <p:nvPicPr>
            <p:cNvPr id="62" name="Picture 61" descr="saks-logo.jp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310" y="2916169"/>
              <a:ext cx="914400" cy="682283"/>
            </a:xfrm>
            <a:prstGeom prst="rect">
              <a:avLst/>
            </a:prstGeom>
          </p:spPr>
        </p:pic>
        <p:pic>
          <p:nvPicPr>
            <p:cNvPr id="63" name="Picture 62" descr="Screen Shot 2013-10-23 at 3.26.09 PM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314" y="4518516"/>
              <a:ext cx="850392" cy="205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68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Typesafe delivers the world’s leading </a:t>
            </a:r>
            <a:br>
              <a:rPr lang="en-US" dirty="0" smtClean="0"/>
            </a:br>
            <a:r>
              <a:rPr lang="en-US" dirty="0" smtClean="0"/>
              <a:t>Reactive platform on the JVM.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1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Typesafe </a:t>
            </a:r>
            <a:r>
              <a:rPr lang="en-US" dirty="0" smtClean="0"/>
              <a:t>is Reactive Throughout Our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6868" lvl="0" indent="0">
              <a:buNone/>
            </a:pPr>
            <a:r>
              <a:rPr lang="en-US" dirty="0">
                <a:sym typeface="Arial"/>
              </a:rPr>
              <a:t>JVM Based Developer Tools and Runtime</a:t>
            </a:r>
          </a:p>
          <a:p>
            <a:pPr lvl="0"/>
            <a:r>
              <a:rPr lang="en-US" dirty="0"/>
              <a:t>Activator</a:t>
            </a:r>
          </a:p>
          <a:p>
            <a:pPr lvl="1"/>
            <a:r>
              <a:rPr lang="en-US" dirty="0" smtClean="0"/>
              <a:t>Ensures </a:t>
            </a:r>
            <a:r>
              <a:rPr lang="en-US" dirty="0"/>
              <a:t>Adopters are Successful from the </a:t>
            </a:r>
            <a:r>
              <a:rPr lang="en-US" dirty="0" smtClean="0"/>
              <a:t>Start</a:t>
            </a:r>
          </a:p>
          <a:p>
            <a:pPr lvl="1"/>
            <a:r>
              <a:rPr lang="en-US" dirty="0" smtClean="0"/>
              <a:t>Plugin Architecture enables Third Party Integrations</a:t>
            </a:r>
            <a:endParaRPr lang="en-US" dirty="0"/>
          </a:p>
          <a:p>
            <a:pPr lvl="0"/>
            <a:r>
              <a:rPr lang="en-US" dirty="0" smtClean="0"/>
              <a:t>Play </a:t>
            </a:r>
            <a:r>
              <a:rPr lang="en-US" dirty="0"/>
              <a:t>Framework for Web Applications</a:t>
            </a:r>
          </a:p>
          <a:p>
            <a:pPr lvl="1"/>
            <a:r>
              <a:rPr lang="en-US" dirty="0"/>
              <a:t>Ideal for Responsive Web Apps</a:t>
            </a:r>
          </a:p>
          <a:p>
            <a:pPr lvl="1"/>
            <a:r>
              <a:rPr lang="en-US" dirty="0"/>
              <a:t>Rest based Services and Web Socket Apps</a:t>
            </a:r>
          </a:p>
          <a:p>
            <a:pPr lvl="1"/>
            <a:r>
              <a:rPr lang="en-US" dirty="0"/>
              <a:t>Supports Java and </a:t>
            </a:r>
            <a:r>
              <a:rPr lang="en-US" dirty="0" err="1"/>
              <a:t>Scala</a:t>
            </a:r>
            <a:endParaRPr lang="en-US" dirty="0"/>
          </a:p>
          <a:p>
            <a:pPr lvl="0"/>
            <a:r>
              <a:rPr lang="en-US" dirty="0" err="1">
                <a:sym typeface="Arial"/>
              </a:rPr>
              <a:t>Akka</a:t>
            </a:r>
            <a:r>
              <a:rPr lang="en-US" dirty="0">
                <a:sym typeface="Arial"/>
              </a:rPr>
              <a:t> Runtime</a:t>
            </a:r>
          </a:p>
          <a:p>
            <a:pPr lvl="1"/>
            <a:r>
              <a:rPr lang="en-US" dirty="0">
                <a:sym typeface="Arial"/>
              </a:rPr>
              <a:t>Highly Scalable Runtime for Java and </a:t>
            </a:r>
            <a:r>
              <a:rPr lang="en-US" dirty="0" err="1">
                <a:sym typeface="Arial"/>
              </a:rPr>
              <a:t>Scala</a:t>
            </a:r>
            <a:r>
              <a:rPr lang="en-US" dirty="0">
                <a:sym typeface="Arial"/>
              </a:rPr>
              <a:t> Applications</a:t>
            </a:r>
          </a:p>
          <a:p>
            <a:pPr lvl="1"/>
            <a:r>
              <a:rPr lang="en-US" dirty="0">
                <a:sym typeface="Arial"/>
              </a:rPr>
              <a:t>Implementation of the Actor </a:t>
            </a:r>
            <a:r>
              <a:rPr lang="en-US" dirty="0" smtClean="0">
                <a:sym typeface="Arial"/>
              </a:rPr>
              <a:t>Model</a:t>
            </a:r>
          </a:p>
          <a:p>
            <a:pPr lvl="1"/>
            <a:r>
              <a:rPr lang="en-US" dirty="0" smtClean="0">
                <a:sym typeface="Arial"/>
              </a:rPr>
              <a:t>Reactive Streams for integration with Spring/RxJava/</a:t>
            </a:r>
            <a:r>
              <a:rPr lang="en-US" dirty="0" err="1" smtClean="0">
                <a:sym typeface="Arial"/>
              </a:rPr>
              <a:t>Vert.x</a:t>
            </a:r>
            <a:r>
              <a:rPr lang="en-US" dirty="0" smtClean="0">
                <a:sym typeface="Arial"/>
              </a:rPr>
              <a:t>/etc</a:t>
            </a:r>
            <a:endParaRPr lang="en-US" dirty="0"/>
          </a:p>
          <a:p>
            <a:pPr lvl="0"/>
            <a:r>
              <a:rPr lang="en-US" dirty="0" err="1">
                <a:sym typeface="Arial"/>
              </a:rPr>
              <a:t>Scala</a:t>
            </a:r>
            <a:r>
              <a:rPr lang="en-US" dirty="0">
                <a:sym typeface="Arial"/>
              </a:rPr>
              <a:t> Programming Language</a:t>
            </a:r>
          </a:p>
          <a:p>
            <a:pPr lvl="1"/>
            <a:r>
              <a:rPr lang="en-US" dirty="0">
                <a:sym typeface="Arial"/>
              </a:rPr>
              <a:t>Scalable and </a:t>
            </a:r>
            <a:r>
              <a:rPr lang="en-US" dirty="0" err="1" smtClean="0">
                <a:sym typeface="Arial"/>
              </a:rPr>
              <a:t>Performant</a:t>
            </a:r>
            <a:endParaRPr lang="en-US" dirty="0" smtClean="0">
              <a:sym typeface="Arial"/>
            </a:endParaRPr>
          </a:p>
          <a:p>
            <a:pPr lvl="1"/>
            <a:r>
              <a:rPr lang="en-US" dirty="0" smtClean="0">
                <a:sym typeface="Arial"/>
              </a:rPr>
              <a:t>Functional programming supports reusability</a:t>
            </a:r>
            <a:endParaRPr lang="en-US" dirty="0"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 descr="Screen Shot 2014-04-30 at 5.5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6157"/>
            <a:ext cx="8229600" cy="4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7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are massive, change is unavoidable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761926" y="1940236"/>
            <a:ext cx="2362274" cy="2820907"/>
            <a:chOff x="432" y="960"/>
            <a:chExt cx="1152" cy="2736"/>
          </a:xfrm>
          <a:solidFill>
            <a:srgbClr val="B6C8D3"/>
          </a:solidFill>
          <a:effectLst/>
        </p:grpSpPr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32" y="1248"/>
              <a:ext cx="1152" cy="2448"/>
            </a:xfrm>
            <a:prstGeom prst="roundRect">
              <a:avLst>
                <a:gd name="adj" fmla="val 8856"/>
              </a:avLst>
            </a:prstGeom>
            <a:solidFill>
              <a:srgbClr val="4BC3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endParaRPr lang="en-US" sz="1200" b="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Users are demanding </a:t>
              </a:r>
              <a:r>
                <a:rPr lang="en-US" sz="1200" dirty="0">
                  <a:solidFill>
                    <a:srgbClr val="102B3E"/>
                  </a:solidFill>
                  <a:latin typeface="Source Sans Pro"/>
                  <a:cs typeface="Source Sans Pro"/>
                </a:rPr>
                <a:t>richer and more personalized </a:t>
              </a:r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experiences. </a:t>
              </a:r>
            </a:p>
            <a:p>
              <a:pPr algn="ctr"/>
              <a:endParaRPr lang="en-US" sz="120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Yet, at </a:t>
              </a:r>
              <a:r>
                <a:rPr lang="en-US" sz="1200" dirty="0">
                  <a:solidFill>
                    <a:srgbClr val="102B3E"/>
                  </a:solidFill>
                  <a:latin typeface="Source Sans Pro"/>
                  <a:cs typeface="Source Sans Pro"/>
                </a:rPr>
                <a:t>the same </a:t>
              </a:r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time, </a:t>
              </a:r>
              <a:r>
                <a:rPr lang="en-US" sz="1200" dirty="0">
                  <a:solidFill>
                    <a:srgbClr val="102B3E"/>
                  </a:solidFill>
                  <a:latin typeface="Source Sans Pro"/>
                  <a:cs typeface="Source Sans Pro"/>
                </a:rPr>
                <a:t>expecting blazing fast load time. </a:t>
              </a: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432" y="960"/>
              <a:ext cx="1152" cy="528"/>
              <a:chOff x="432" y="912"/>
              <a:chExt cx="1152" cy="528"/>
            </a:xfrm>
            <a:grpFill/>
          </p:grpSpPr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432" y="912"/>
                <a:ext cx="1152" cy="432"/>
              </a:xfrm>
              <a:prstGeom prst="roundRect">
                <a:avLst>
                  <a:gd name="adj" fmla="val 22917"/>
                </a:avLst>
              </a:prstGeom>
              <a:solidFill>
                <a:srgbClr val="10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endParaRPr lang="en-US"/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auto">
              <a:xfrm rot="5400000">
                <a:off x="792" y="648"/>
                <a:ext cx="432" cy="1152"/>
              </a:xfrm>
              <a:prstGeom prst="homePlate">
                <a:avLst>
                  <a:gd name="adj" fmla="val 25000"/>
                </a:avLst>
              </a:prstGeom>
              <a:solidFill>
                <a:srgbClr val="10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eaLnBrk="1" hangingPunct="1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432" y="968"/>
              <a:ext cx="1152" cy="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solidFill>
                    <a:srgbClr val="4BC3E5"/>
                  </a:solidFill>
                  <a:latin typeface="Source Sans Pro"/>
                  <a:cs typeface="Source Sans Pro"/>
                </a:rPr>
                <a:t>Users</a:t>
              </a:r>
              <a:endParaRPr lang="en-US" sz="2000" dirty="0">
                <a:solidFill>
                  <a:srgbClr val="4BC3E5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3392028" y="1955536"/>
            <a:ext cx="2361109" cy="2809504"/>
            <a:chOff x="1680" y="960"/>
            <a:chExt cx="1152" cy="2736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680" y="1248"/>
              <a:ext cx="1152" cy="2448"/>
            </a:xfrm>
            <a:prstGeom prst="roundRect">
              <a:avLst>
                <a:gd name="adj" fmla="val 8856"/>
              </a:avLst>
            </a:prstGeom>
            <a:solidFill>
              <a:srgbClr val="4BC3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endParaRPr lang="en-US" sz="1200" b="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 eaLnBrk="1" hangingPunct="1"/>
              <a:endParaRPr lang="en-US" sz="1200" b="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 eaLnBrk="1" hangingPunct="1"/>
              <a:endParaRPr lang="en-US" sz="1200" b="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Mobile </a:t>
              </a:r>
              <a:r>
                <a:rPr lang="en-US" sz="1200" dirty="0">
                  <a:solidFill>
                    <a:srgbClr val="102B3E"/>
                  </a:solidFill>
                  <a:latin typeface="Source Sans Pro"/>
                  <a:cs typeface="Source Sans Pro"/>
                </a:rPr>
                <a:t>and HTML5; Data and compute clouds; scaling on demand.</a:t>
              </a:r>
            </a:p>
            <a:p>
              <a:pPr algn="ctr"/>
              <a:endParaRPr lang="en-US" sz="120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Modern application technologies are fueling the always</a:t>
              </a:r>
              <a:r>
                <a:rPr lang="en-US" sz="1200" dirty="0">
                  <a:solidFill>
                    <a:srgbClr val="102B3E"/>
                  </a:solidFill>
                  <a:latin typeface="Source Sans Pro"/>
                  <a:cs typeface="Source Sans Pro"/>
                </a:rPr>
                <a:t>-on, real-time </a:t>
              </a:r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user expectation. </a:t>
              </a:r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680" y="960"/>
              <a:ext cx="1152" cy="528"/>
              <a:chOff x="1680" y="912"/>
              <a:chExt cx="1152" cy="528"/>
            </a:xfrm>
          </p:grpSpPr>
          <p:sp>
            <p:nvSpPr>
              <p:cNvPr id="24" name="AutoShape 11"/>
              <p:cNvSpPr>
                <a:spLocks noChangeArrowheads="1"/>
              </p:cNvSpPr>
              <p:nvPr/>
            </p:nvSpPr>
            <p:spPr bwMode="auto">
              <a:xfrm>
                <a:off x="1680" y="912"/>
                <a:ext cx="1152" cy="432"/>
              </a:xfrm>
              <a:prstGeom prst="roundRect">
                <a:avLst>
                  <a:gd name="adj" fmla="val 22917"/>
                </a:avLst>
              </a:prstGeom>
              <a:solidFill>
                <a:srgbClr val="10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endParaRPr lang="en-US"/>
              </a:p>
            </p:txBody>
          </p:sp>
          <p:sp>
            <p:nvSpPr>
              <p:cNvPr id="25" name="AutoShape 12"/>
              <p:cNvSpPr>
                <a:spLocks noChangeArrowheads="1"/>
              </p:cNvSpPr>
              <p:nvPr/>
            </p:nvSpPr>
            <p:spPr bwMode="auto">
              <a:xfrm rot="5400000">
                <a:off x="2040" y="648"/>
                <a:ext cx="432" cy="1152"/>
              </a:xfrm>
              <a:prstGeom prst="homePlate">
                <a:avLst>
                  <a:gd name="adj" fmla="val 25000"/>
                </a:avLst>
              </a:prstGeom>
              <a:solidFill>
                <a:srgbClr val="10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eaLnBrk="1" hangingPunct="1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1680" y="960"/>
              <a:ext cx="11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solidFill>
                    <a:srgbClr val="4BC3E5"/>
                  </a:solidFill>
                  <a:latin typeface="Source Sans Pro"/>
                  <a:cs typeface="Source Sans Pro"/>
                </a:rPr>
                <a:t>Applications</a:t>
              </a:r>
              <a:endParaRPr lang="en-US" sz="2000" dirty="0">
                <a:solidFill>
                  <a:srgbClr val="4BC3E5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6019800" y="1940236"/>
            <a:ext cx="2361109" cy="2811442"/>
            <a:chOff x="2928" y="960"/>
            <a:chExt cx="1152" cy="2736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248"/>
              <a:ext cx="1152" cy="2448"/>
            </a:xfrm>
            <a:prstGeom prst="roundRect">
              <a:avLst>
                <a:gd name="adj" fmla="val 8856"/>
              </a:avLst>
            </a:prstGeom>
            <a:solidFill>
              <a:srgbClr val="4BC3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endParaRPr lang="en-US" sz="1200" b="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 eaLnBrk="1" hangingPunct="1"/>
              <a:endParaRPr lang="en-US" sz="1200" b="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 eaLnBrk="1" hangingPunct="1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200" dirty="0">
                  <a:solidFill>
                    <a:srgbClr val="102B3E"/>
                  </a:solidFill>
                  <a:latin typeface="Source Sans Pro"/>
                  <a:cs typeface="Source Sans Pro"/>
                </a:rPr>
                <a:t>Businesses </a:t>
              </a:r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are being pushed to react </a:t>
              </a:r>
              <a:r>
                <a:rPr lang="en-US" sz="1200" dirty="0">
                  <a:solidFill>
                    <a:srgbClr val="102B3E"/>
                  </a:solidFill>
                  <a:latin typeface="Source Sans Pro"/>
                  <a:cs typeface="Source Sans Pro"/>
                </a:rPr>
                <a:t>to these changing user </a:t>
              </a:r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expectations…</a:t>
              </a: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...and embrace </a:t>
              </a:r>
              <a:b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</a:br>
              <a:r>
                <a:rPr lang="en-US" sz="1200" dirty="0" smtClean="0">
                  <a:solidFill>
                    <a:srgbClr val="102B3E"/>
                  </a:solidFill>
                  <a:latin typeface="Source Sans Pro"/>
                  <a:cs typeface="Source Sans Pro"/>
                </a:rPr>
                <a:t>modern application requirements.</a:t>
              </a: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 smtClean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/>
              <a:endParaRPr lang="en-US" sz="120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  <a:p>
              <a:pPr algn="ctr" eaLnBrk="1" hangingPunct="1"/>
              <a:endParaRPr lang="en-US" sz="1200" b="0" dirty="0">
                <a:solidFill>
                  <a:srgbClr val="102B3E"/>
                </a:solidFill>
                <a:latin typeface="Source Sans Pro"/>
                <a:cs typeface="Source Sans Pro"/>
              </a:endParaRPr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2928" y="960"/>
              <a:ext cx="1152" cy="528"/>
              <a:chOff x="2928" y="912"/>
              <a:chExt cx="1152" cy="528"/>
            </a:xfrm>
          </p:grpSpPr>
          <p:sp>
            <p:nvSpPr>
              <p:cNvPr id="30" name="AutoShape 29"/>
              <p:cNvSpPr>
                <a:spLocks noChangeArrowheads="1"/>
              </p:cNvSpPr>
              <p:nvPr/>
            </p:nvSpPr>
            <p:spPr bwMode="auto">
              <a:xfrm>
                <a:off x="2928" y="912"/>
                <a:ext cx="1152" cy="432"/>
              </a:xfrm>
              <a:prstGeom prst="roundRect">
                <a:avLst>
                  <a:gd name="adj" fmla="val 22917"/>
                </a:avLst>
              </a:prstGeom>
              <a:solidFill>
                <a:srgbClr val="10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endParaRPr lang="en-US"/>
              </a:p>
            </p:txBody>
          </p:sp>
          <p:sp>
            <p:nvSpPr>
              <p:cNvPr id="31" name="AutoShape 30"/>
              <p:cNvSpPr>
                <a:spLocks noChangeArrowheads="1"/>
              </p:cNvSpPr>
              <p:nvPr/>
            </p:nvSpPr>
            <p:spPr bwMode="auto">
              <a:xfrm rot="5400000">
                <a:off x="3288" y="648"/>
                <a:ext cx="432" cy="1152"/>
              </a:xfrm>
              <a:prstGeom prst="homePlate">
                <a:avLst>
                  <a:gd name="adj" fmla="val 25000"/>
                </a:avLst>
              </a:prstGeom>
              <a:solidFill>
                <a:srgbClr val="10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eaLnBrk="1" hangingPunct="1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2928" y="960"/>
              <a:ext cx="11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solidFill>
                    <a:srgbClr val="4BC3E5"/>
                  </a:solidFill>
                  <a:latin typeface="Source Sans Pro"/>
                  <a:cs typeface="Source Sans Pro"/>
                </a:rPr>
                <a:t>Businesses</a:t>
              </a:r>
              <a:endParaRPr lang="en-US" sz="1200" dirty="0">
                <a:solidFill>
                  <a:srgbClr val="4BC3E5"/>
                </a:solidFill>
                <a:latin typeface="Source Sans Pro"/>
                <a:cs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56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a matter of necessity, </a:t>
            </a:r>
            <a:br>
              <a:rPr lang="en-US" dirty="0" smtClean="0"/>
            </a:br>
            <a:r>
              <a:rPr lang="en-US" dirty="0" smtClean="0"/>
              <a:t>businesses are going Reactive.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3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applications share four traits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492"/>
            <a:ext cx="91439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Reactive applications react to </a:t>
            </a:r>
            <a:br>
              <a:rPr lang="en-US" dirty="0" smtClean="0"/>
            </a:br>
            <a:r>
              <a:rPr lang="en-US" dirty="0" smtClean="0"/>
              <a:t>changes in the world around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6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Event-Driven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727"/>
            <a:ext cx="8229600" cy="1613593"/>
          </a:xfrm>
        </p:spPr>
        <p:txBody>
          <a:bodyPr>
            <a:noAutofit/>
          </a:bodyPr>
          <a:lstStyle/>
          <a:p>
            <a:r>
              <a:rPr lang="en-US" dirty="0"/>
              <a:t>Loosely coupled architecture, easier to extend, maintain, </a:t>
            </a:r>
            <a:r>
              <a:rPr lang="en-US" dirty="0" smtClean="0"/>
              <a:t>evolve</a:t>
            </a:r>
          </a:p>
          <a:p>
            <a:pPr lvl="1"/>
            <a:r>
              <a:rPr lang="en-US" dirty="0" smtClean="0"/>
              <a:t>Asynchronous and non-blocking</a:t>
            </a:r>
          </a:p>
          <a:p>
            <a:pPr lvl="1"/>
            <a:r>
              <a:rPr lang="en-US" dirty="0" smtClean="0"/>
              <a:t>Concurrent </a:t>
            </a:r>
            <a:r>
              <a:rPr lang="en-US" dirty="0"/>
              <a:t>by design, immutable </a:t>
            </a:r>
            <a:r>
              <a:rPr lang="en-US" dirty="0" smtClean="0"/>
              <a:t>state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latency and higher </a:t>
            </a:r>
            <a:r>
              <a:rPr lang="en-US" dirty="0" smtClean="0"/>
              <a:t>throughput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Reactive Applications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58BA-4BE9-5D48-AB66-D0E6575544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383280"/>
            <a:ext cx="9144000" cy="2742884"/>
          </a:xfrm>
          <a:prstGeom prst="rect">
            <a:avLst/>
          </a:prstGeom>
          <a:solidFill>
            <a:srgbClr val="E94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“Clearly, the goal is to do these operations concurrently and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</a:b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non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-blocking,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so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that entire blocks of seats or sections are not locked.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</a:b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We’re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able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to find and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allocate seats under load in less than 20ms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</a:b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without trying very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hard 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to </a:t>
            </a:r>
            <a:r>
              <a:rPr lang="en-US" i="1" dirty="0">
                <a:solidFill>
                  <a:schemeClr val="bg1"/>
                </a:solidFill>
                <a:latin typeface="Source Sans Pro"/>
                <a:cs typeface="Source Sans Pro"/>
              </a:rPr>
              <a:t>achieve it.</a:t>
            </a:r>
            <a:r>
              <a:rPr lang="en-US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”</a:t>
            </a:r>
          </a:p>
          <a:p>
            <a:pPr marL="0" lvl="1" algn="ctr">
              <a:spcBef>
                <a:spcPts val="1800"/>
              </a:spcBef>
            </a:pPr>
            <a:r>
              <a:rPr lang="en-US" sz="1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Andrew </a:t>
            </a:r>
            <a:r>
              <a:rPr lang="en-US" sz="14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Headrick</a:t>
            </a:r>
            <a:r>
              <a:rPr lang="en-US" sz="1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, Platform Architect, </a:t>
            </a:r>
            <a:r>
              <a:rPr lang="en-US" sz="14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Ticketfly</a:t>
            </a:r>
            <a:endParaRPr lang="en-US" sz="14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08" y="2878034"/>
            <a:ext cx="1010492" cy="10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4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Reactive applications scale </a:t>
            </a:r>
            <a:r>
              <a:rPr lang="en-US" dirty="0" smtClean="0"/>
              <a:t>up </a:t>
            </a:r>
            <a:br>
              <a:rPr lang="en-US" dirty="0" smtClean="0"/>
            </a:br>
            <a:r>
              <a:rPr lang="en-US" dirty="0" smtClean="0"/>
              <a:t>and down to </a:t>
            </a:r>
            <a:r>
              <a:rPr lang="en-US" dirty="0"/>
              <a:t>meet </a:t>
            </a:r>
            <a:r>
              <a:rPr lang="en-US" dirty="0" smtClean="0"/>
              <a:t>demand.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4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1571</Words>
  <Application>Microsoft Macintosh PowerPoint</Application>
  <PresentationFormat>On-screen Show (4:3)</PresentationFormat>
  <Paragraphs>281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@jamie_allen</vt:lpstr>
      <vt:lpstr>This is an era of profound change.</vt:lpstr>
      <vt:lpstr>Implications are massive, change is unavoidable</vt:lpstr>
      <vt:lpstr>As a matter of necessity,  businesses are going Reactive. </vt:lpstr>
      <vt:lpstr>Reactive applications share four traits</vt:lpstr>
      <vt:lpstr>Reactive applications react to  changes in the world around them.</vt:lpstr>
      <vt:lpstr>Event-Driven</vt:lpstr>
      <vt:lpstr>Reactive applications scale up  and down to meet demand. </vt:lpstr>
      <vt:lpstr>Scalable</vt:lpstr>
      <vt:lpstr>Amdahl's Law</vt:lpstr>
      <vt:lpstr>Reactive applications are architected  to handle failure at all levels. </vt:lpstr>
      <vt:lpstr>Resilient</vt:lpstr>
      <vt:lpstr>PowerPoint Presentation</vt:lpstr>
      <vt:lpstr>Reactive applications enrich the user experience with low latency response. </vt:lpstr>
      <vt:lpstr>Responsive</vt:lpstr>
      <vt:lpstr>Reference Architecture</vt:lpstr>
      <vt:lpstr>Cost of Not Being Reactive</vt:lpstr>
      <vt:lpstr>Functional Programming is Key</vt:lpstr>
      <vt:lpstr>Tools of the Trade</vt:lpstr>
      <vt:lpstr>Tools of the Trade: Event Loops</vt:lpstr>
      <vt:lpstr>Node.js Example</vt:lpstr>
      <vt:lpstr>Tools of the Trade: CSP</vt:lpstr>
      <vt:lpstr>Go Example</vt:lpstr>
      <vt:lpstr>Futures</vt:lpstr>
      <vt:lpstr>Java8 CompletableFuture Example</vt:lpstr>
      <vt:lpstr>Tools of the Trade: CPS and Dataflow</vt:lpstr>
      <vt:lpstr>Tools of the Trade: Reactive Extensions (RX)</vt:lpstr>
      <vt:lpstr>RxJava Example</vt:lpstr>
      <vt:lpstr>Tools of the Trade: Actors</vt:lpstr>
      <vt:lpstr>Akka Example</vt:lpstr>
      <vt:lpstr>Reactive is being adopted across a wide range of industries.</vt:lpstr>
      <vt:lpstr>PowerPoint Presentation</vt:lpstr>
      <vt:lpstr>Typesafe delivers the world’s leading  Reactive platform on the JVM.</vt:lpstr>
      <vt:lpstr>Typesafe is Reactive Throughout Our Platform</vt:lpstr>
      <vt:lpstr>How do I get started?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Summerhayes</dc:creator>
  <cp:lastModifiedBy>James Allen</cp:lastModifiedBy>
  <cp:revision>177</cp:revision>
  <dcterms:created xsi:type="dcterms:W3CDTF">2014-01-31T05:16:56Z</dcterms:created>
  <dcterms:modified xsi:type="dcterms:W3CDTF">2014-07-23T18:32:03Z</dcterms:modified>
</cp:coreProperties>
</file>