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handoutMasterIdLst>
    <p:handoutMasterId r:id="rId51"/>
  </p:handoutMasterIdLst>
  <p:sldIdLst>
    <p:sldId id="256" r:id="rId2"/>
    <p:sldId id="257" r:id="rId3"/>
    <p:sldId id="362" r:id="rId4"/>
    <p:sldId id="292" r:id="rId5"/>
    <p:sldId id="347" r:id="rId6"/>
    <p:sldId id="348" r:id="rId7"/>
    <p:sldId id="349" r:id="rId8"/>
    <p:sldId id="297" r:id="rId9"/>
    <p:sldId id="296" r:id="rId10"/>
    <p:sldId id="298" r:id="rId11"/>
    <p:sldId id="299" r:id="rId12"/>
    <p:sldId id="304" r:id="rId13"/>
    <p:sldId id="374" r:id="rId14"/>
    <p:sldId id="302" r:id="rId15"/>
    <p:sldId id="303" r:id="rId16"/>
    <p:sldId id="307" r:id="rId17"/>
    <p:sldId id="372" r:id="rId18"/>
    <p:sldId id="370" r:id="rId19"/>
    <p:sldId id="373" r:id="rId20"/>
    <p:sldId id="380" r:id="rId21"/>
    <p:sldId id="381" r:id="rId22"/>
    <p:sldId id="313" r:id="rId23"/>
    <p:sldId id="375" r:id="rId24"/>
    <p:sldId id="376" r:id="rId25"/>
    <p:sldId id="317" r:id="rId26"/>
    <p:sldId id="377" r:id="rId27"/>
    <p:sldId id="338" r:id="rId28"/>
    <p:sldId id="367" r:id="rId29"/>
    <p:sldId id="368" r:id="rId30"/>
    <p:sldId id="382" r:id="rId31"/>
    <p:sldId id="353" r:id="rId32"/>
    <p:sldId id="363" r:id="rId33"/>
    <p:sldId id="321" r:id="rId34"/>
    <p:sldId id="290" r:id="rId35"/>
    <p:sldId id="357" r:id="rId36"/>
    <p:sldId id="318" r:id="rId37"/>
    <p:sldId id="325" r:id="rId38"/>
    <p:sldId id="314" r:id="rId39"/>
    <p:sldId id="356" r:id="rId40"/>
    <p:sldId id="359" r:id="rId41"/>
    <p:sldId id="327" r:id="rId42"/>
    <p:sldId id="341" r:id="rId43"/>
    <p:sldId id="350" r:id="rId44"/>
    <p:sldId id="351" r:id="rId45"/>
    <p:sldId id="352" r:id="rId46"/>
    <p:sldId id="378" r:id="rId47"/>
    <p:sldId id="379" r:id="rId48"/>
    <p:sldId id="308" r:id="rId49"/>
  </p:sldIdLst>
  <p:sldSz cx="9144000" cy="5143500" type="screen16x9"/>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3" autoAdjust="0"/>
    <p:restoredTop sz="91690" autoAdjust="0"/>
  </p:normalViewPr>
  <p:slideViewPr>
    <p:cSldViewPr snapToGrid="0" snapToObjects="1">
      <p:cViewPr varScale="1">
        <p:scale>
          <a:sx n="93" d="100"/>
          <a:sy n="93" d="100"/>
        </p:scale>
        <p:origin x="139" y="67"/>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6966"/>
    </p:cViewPr>
  </p:sorterViewPr>
  <p:notesViewPr>
    <p:cSldViewPr snapToGrid="0" snapToObjects="1">
      <p:cViewPr varScale="1">
        <p:scale>
          <a:sx n="53" d="100"/>
          <a:sy n="53"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pPr>
              <a:defRPr/>
            </a:pPr>
            <a:fld id="{F7C59B33-D8F5-4DE3-B0DF-5367EC9C2AC6}" type="datetimeFigureOut">
              <a:rPr lang="en-GB"/>
              <a:pPr>
                <a:defRPr/>
              </a:pPr>
              <a:t>23/07/2014</a:t>
            </a:fld>
            <a:endParaRPr lang="en-GB"/>
          </a:p>
        </p:txBody>
      </p:sp>
      <p:sp>
        <p:nvSpPr>
          <p:cNvPr id="4" name="Footer Placeholder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pPr>
              <a:defRPr/>
            </a:pPr>
            <a:fld id="{5EC6D80C-D179-4422-AADD-8517C7B549B7}" type="slidenum">
              <a:rPr lang="en-GB"/>
              <a:pPr>
                <a:defRPr/>
              </a:pPr>
              <a:t>‹#›</a:t>
            </a:fld>
            <a:endParaRPr lang="en-GB"/>
          </a:p>
        </p:txBody>
      </p:sp>
    </p:spTree>
    <p:extLst>
      <p:ext uri="{BB962C8B-B14F-4D97-AF65-F5344CB8AC3E}">
        <p14:creationId xmlns:p14="http://schemas.microsoft.com/office/powerpoint/2010/main" val="251942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09"/>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C4B097-7516-4A6D-8B90-34D485C0209C}" type="datetimeFigureOut">
              <a:rPr lang="en-GB"/>
              <a:pPr>
                <a:defRPr/>
              </a:pPr>
              <a:t>23/07/2014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BDF0F7-4478-4484-9573-06EE9B99E04B}" type="slidenum">
              <a:rPr lang="en-GB"/>
              <a:pPr>
                <a:defRPr/>
              </a:pPr>
              <a:t>‹#›</a:t>
            </a:fld>
            <a:endParaRPr lang="en-GB"/>
          </a:p>
        </p:txBody>
      </p:sp>
    </p:spTree>
    <p:extLst>
      <p:ext uri="{BB962C8B-B14F-4D97-AF65-F5344CB8AC3E}">
        <p14:creationId xmlns:p14="http://schemas.microsoft.com/office/powerpoint/2010/main" val="174790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6B19ABC-9756-48B1-883D-B1840182028F}" type="slidenum">
              <a:rPr lang="en-GB" smtClean="0"/>
              <a:pPr>
                <a:defRPr/>
              </a:pPr>
              <a:t>1</a:t>
            </a:fld>
            <a:endParaRPr lang="en-GB"/>
          </a:p>
        </p:txBody>
      </p:sp>
    </p:spTree>
    <p:extLst>
      <p:ext uri="{BB962C8B-B14F-4D97-AF65-F5344CB8AC3E}">
        <p14:creationId xmlns:p14="http://schemas.microsoft.com/office/powerpoint/2010/main" val="84838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713C08C-EE20-4F3C-BCE7-9C343C70B5F7}" type="slidenum">
              <a:rPr lang="en-GB" smtClean="0"/>
              <a:pPr>
                <a:defRPr/>
              </a:pPr>
              <a:t>11</a:t>
            </a:fld>
            <a:endParaRPr lang="en-GB"/>
          </a:p>
        </p:txBody>
      </p:sp>
    </p:spTree>
    <p:extLst>
      <p:ext uri="{BB962C8B-B14F-4D97-AF65-F5344CB8AC3E}">
        <p14:creationId xmlns:p14="http://schemas.microsoft.com/office/powerpoint/2010/main" val="88606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collisions produce data, lots of it. Over 100PB currently 45,000 tapes… data rates of up to 35 PB/year currently and expected to significantly increase in the next run in 2015. The data must be kept at least 20 years so we’re expecting exabytes….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2DEE514-719E-459F-9B3B-8FCB33803849}" type="slidenum">
              <a:rPr lang="en-GB" smtClean="0">
                <a:latin typeface="Calibri" panose="020F0502020204030204" pitchFamily="34" charset="0"/>
              </a:rPr>
              <a:pPr fontAlgn="base">
                <a:spcBef>
                  <a:spcPct val="0"/>
                </a:spcBef>
                <a:spcAft>
                  <a:spcPct val="0"/>
                </a:spcAft>
              </a:pPr>
              <a:t>12</a:t>
            </a:fld>
            <a:endParaRPr lang="en-GB" smtClean="0">
              <a:latin typeface="Calibri" panose="020F0502020204030204" pitchFamily="34" charset="0"/>
            </a:endParaRPr>
          </a:p>
        </p:txBody>
      </p:sp>
    </p:spTree>
    <p:extLst>
      <p:ext uri="{BB962C8B-B14F-4D97-AF65-F5344CB8AC3E}">
        <p14:creationId xmlns:p14="http://schemas.microsoft.com/office/powerpoint/2010/main" val="289901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Worldwide LHC Computing grid is used to record and analyse this data.  The grid currently runs over 2 million jobs/day, less than 10% of the work is done at CERN.  There is an agreed set of protocols for running jobs, data distribution and accounting between all the sites which co-operate in order to support the physicists across the globe.</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038E2EA-CF67-4E76-8CCB-EFED1B28F500}" type="slidenum">
              <a:rPr lang="en-US" smtClean="0">
                <a:latin typeface="Calibri" panose="020F0502020204030204" pitchFamily="34" charset="0"/>
              </a:rPr>
              <a:pPr fontAlgn="base">
                <a:spcBef>
                  <a:spcPct val="0"/>
                </a:spcBef>
                <a:spcAft>
                  <a:spcPct val="0"/>
                </a:spcAft>
              </a:pPr>
              <a:t>14</a:t>
            </a:fld>
            <a:endParaRPr lang="en-US" smtClean="0">
              <a:latin typeface="Calibri" panose="020F0502020204030204" pitchFamily="34" charset="0"/>
            </a:endParaRPr>
          </a:p>
        </p:txBody>
      </p:sp>
    </p:spTree>
    <p:extLst>
      <p:ext uri="{BB962C8B-B14F-4D97-AF65-F5344CB8AC3E}">
        <p14:creationId xmlns:p14="http://schemas.microsoft.com/office/powerpoint/2010/main" val="453055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Recording and analysing the data takes a lot of computing power.</a:t>
            </a:r>
          </a:p>
          <a:p>
            <a:pPr eaLnBrk="1" hangingPunct="1">
              <a:spcBef>
                <a:spcPct val="0"/>
              </a:spcBef>
            </a:pPr>
            <a:endParaRPr lang="en-GB" smtClean="0"/>
          </a:p>
          <a:p>
            <a:pPr eaLnBrk="1" hangingPunct="1">
              <a:spcBef>
                <a:spcPct val="0"/>
              </a:spcBef>
            </a:pPr>
            <a:r>
              <a:rPr lang="en-GB" smtClean="0"/>
              <a:t>The CERN computer centre was built in the 1970s for mainframes and crays. Now running at 3.5MW of power, it houses 11,000 servers but is at the limit of cooling and electrical power. It is also a tourist attraction with over 80,000 visitors last year!</a:t>
            </a:r>
          </a:p>
          <a:p>
            <a:pPr eaLnBrk="1" hangingPunct="1">
              <a:spcBef>
                <a:spcPct val="0"/>
              </a:spcBef>
            </a:pPr>
            <a:endParaRPr lang="en-GB" smtClean="0"/>
          </a:p>
          <a:p>
            <a:pPr eaLnBrk="1" hangingPunct="1">
              <a:spcBef>
                <a:spcPct val="0"/>
              </a:spcBef>
            </a:pPr>
            <a:r>
              <a:rPr lang="en-GB" smtClean="0"/>
              <a:t>As you can see, racks are only partially empty in view of the limits on cooling.</a:t>
            </a:r>
          </a:p>
          <a:p>
            <a:pPr eaLnBrk="1" hangingPunct="1">
              <a:spcBef>
                <a:spcPct val="0"/>
              </a:spcBef>
            </a:pPr>
            <a:endParaRPr lang="en-GB" smtClean="0"/>
          </a:p>
          <a:p>
            <a:pPr eaLnBrk="1" hangingPunct="1">
              <a:spcBef>
                <a:spcPct val="0"/>
              </a:spcBef>
            </a:pPr>
            <a:endParaRPr lang="en-GB"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3006579-BAD6-4E12-9CFE-E88CBD688313}" type="slidenum">
              <a:rPr lang="en-GB" smtClean="0">
                <a:latin typeface="Calibri" panose="020F0502020204030204" pitchFamily="34" charset="0"/>
              </a:rPr>
              <a:pPr fontAlgn="base">
                <a:spcBef>
                  <a:spcPct val="0"/>
                </a:spcBef>
                <a:spcAft>
                  <a:spcPct val="0"/>
                </a:spcAft>
              </a:pPr>
              <a:t>15</a:t>
            </a:fld>
            <a:endParaRPr lang="en-GB" smtClean="0">
              <a:latin typeface="Calibri" panose="020F0502020204030204" pitchFamily="34" charset="0"/>
            </a:endParaRPr>
          </a:p>
        </p:txBody>
      </p:sp>
    </p:spTree>
    <p:extLst>
      <p:ext uri="{BB962C8B-B14F-4D97-AF65-F5344CB8AC3E}">
        <p14:creationId xmlns:p14="http://schemas.microsoft.com/office/powerpoint/2010/main" val="77592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We asked our 20 member states to make us an offer for server hosting using public procurement. 27 proposals and Wigner centre in Budapest, Hungary was chosen. This allows us to envisage sufficient computing and online storage for the run from 2015.</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1DA6D70-69FB-4DC6-9CF7-9C6EFC36848A}" type="slidenum">
              <a:rPr lang="en-GB" smtClean="0">
                <a:latin typeface="Calibri" panose="020F0502020204030204" pitchFamily="34" charset="0"/>
              </a:rPr>
              <a:pPr fontAlgn="base">
                <a:spcBef>
                  <a:spcPct val="0"/>
                </a:spcBef>
                <a:spcAft>
                  <a:spcPct val="0"/>
                </a:spcAft>
              </a:pPr>
              <a:t>16</a:t>
            </a:fld>
            <a:endParaRPr lang="en-GB" smtClean="0">
              <a:latin typeface="Calibri" panose="020F0502020204030204" pitchFamily="34" charset="0"/>
            </a:endParaRPr>
          </a:p>
        </p:txBody>
      </p:sp>
    </p:spTree>
    <p:extLst>
      <p:ext uri="{BB962C8B-B14F-4D97-AF65-F5344CB8AC3E}">
        <p14:creationId xmlns:p14="http://schemas.microsoft.com/office/powerpoint/2010/main" val="1778550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We adopted a Google toolchain approach. The majority of home written software was replaced by open source projects. Commercial tools which were already working well such as JIRA and Active Directory were maintained. The approach was to select a tool, prototype, fail early and then refine requirements (following the we are not special approach)</a:t>
            </a:r>
          </a:p>
          <a:p>
            <a:pPr eaLnBrk="1" hangingPunct="1">
              <a:spcBef>
                <a:spcPct val="0"/>
              </a:spcBef>
            </a:pPr>
            <a:endParaRPr lang="en-GB" smtClean="0"/>
          </a:p>
          <a:p>
            <a:pPr eaLnBrk="1" hangingPunct="1">
              <a:spcBef>
                <a:spcPct val="0"/>
              </a:spcBef>
            </a:pPr>
            <a:r>
              <a:rPr lang="en-GB" smtClean="0"/>
              <a:t>Key technologies were Puppet for configuration management and OpenStack for the private cloud.</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9568AF2-5DAF-42E6-AD45-CD00FF6EE00A}" type="slidenum">
              <a:rPr lang="en-GB" smtClean="0">
                <a:latin typeface="Calibri" panose="020F0502020204030204" pitchFamily="34" charset="0"/>
              </a:rPr>
              <a:pPr fontAlgn="base">
                <a:spcBef>
                  <a:spcPct val="0"/>
                </a:spcBef>
                <a:spcAft>
                  <a:spcPct val="0"/>
                </a:spcAft>
              </a:pPr>
              <a:t>22</a:t>
            </a:fld>
            <a:endParaRPr lang="en-GB" smtClean="0">
              <a:latin typeface="Calibri" panose="020F0502020204030204" pitchFamily="34" charset="0"/>
            </a:endParaRPr>
          </a:p>
        </p:txBody>
      </p:sp>
    </p:spTree>
    <p:extLst>
      <p:ext uri="{BB962C8B-B14F-4D97-AF65-F5344CB8AC3E}">
        <p14:creationId xmlns:p14="http://schemas.microsoft.com/office/powerpoint/2010/main" val="942014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B118D51-0B98-7840-AE0F-54CCF5D969C5}" type="slidenum">
              <a:rPr lang="en-US" smtClean="0"/>
              <a:t>24</a:t>
            </a:fld>
            <a:endParaRPr lang="en-US"/>
          </a:p>
        </p:txBody>
      </p:sp>
    </p:spTree>
    <p:extLst>
      <p:ext uri="{BB962C8B-B14F-4D97-AF65-F5344CB8AC3E}">
        <p14:creationId xmlns:p14="http://schemas.microsoft.com/office/powerpoint/2010/main" val="177952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Account Management</a:t>
            </a:r>
            <a:r>
              <a:rPr lang="en-GB" baseline="0" dirty="0" smtClean="0"/>
              <a:t> Automation</a:t>
            </a:r>
          </a:p>
          <a:p>
            <a:r>
              <a:rPr lang="en-GB" baseline="0" dirty="0" smtClean="0"/>
              <a:t>CERN legacy network database</a:t>
            </a:r>
          </a:p>
          <a:p>
            <a:r>
              <a:rPr lang="en-GB" baseline="0" dirty="0" smtClean="0"/>
              <a:t>No Neutron yet</a:t>
            </a:r>
            <a:endParaRPr lang="en-GB" dirty="0" smtClean="0"/>
          </a:p>
        </p:txBody>
      </p:sp>
      <p:sp>
        <p:nvSpPr>
          <p:cNvPr id="4" name="Slide Number Placeholder 3"/>
          <p:cNvSpPr>
            <a:spLocks noGrp="1"/>
          </p:cNvSpPr>
          <p:nvPr>
            <p:ph type="sldNum" sz="quarter" idx="5"/>
          </p:nvPr>
        </p:nvSpPr>
        <p:spPr/>
        <p:txBody>
          <a:bodyPr/>
          <a:lstStyle/>
          <a:p>
            <a:pPr>
              <a:defRPr/>
            </a:pPr>
            <a:fld id="{91247A32-4ACD-4B03-B476-A02E3A36BCE4}" type="slidenum">
              <a:rPr lang="en-GB" smtClean="0"/>
              <a:pPr>
                <a:defRPr/>
              </a:pPr>
              <a:t>25</a:t>
            </a:fld>
            <a:endParaRPr lang="en-GB"/>
          </a:p>
        </p:txBody>
      </p:sp>
    </p:spTree>
    <p:extLst>
      <p:ext uri="{BB962C8B-B14F-4D97-AF65-F5344CB8AC3E}">
        <p14:creationId xmlns:p14="http://schemas.microsoft.com/office/powerpoint/2010/main" val="158676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 Proxy load balancers to ensure high availability</a:t>
            </a:r>
          </a:p>
          <a:p>
            <a:r>
              <a:rPr lang="en-US" dirty="0" smtClean="0"/>
              <a:t>Redundant controllers for compute nodes</a:t>
            </a:r>
          </a:p>
          <a:p>
            <a:r>
              <a:rPr lang="en-US" dirty="0" smtClean="0"/>
              <a:t>Cells used by the</a:t>
            </a:r>
            <a:r>
              <a:rPr lang="en-US" baseline="0" dirty="0" smtClean="0"/>
              <a:t> largest sites such as Rackspace and </a:t>
            </a:r>
            <a:r>
              <a:rPr lang="en-US" baseline="0" dirty="0" err="1" smtClean="0"/>
              <a:t>NeCTAR</a:t>
            </a:r>
            <a:r>
              <a:rPr lang="en-US" baseline="0" dirty="0" smtClean="0"/>
              <a:t> – more than 1000 hypervisors is the recommended configuration</a:t>
            </a:r>
            <a:endParaRPr lang="en-US" dirty="0" smtClean="0"/>
          </a:p>
        </p:txBody>
      </p:sp>
      <p:sp>
        <p:nvSpPr>
          <p:cNvPr id="4" name="Slide Number Placeholder 3"/>
          <p:cNvSpPr>
            <a:spLocks noGrp="1"/>
          </p:cNvSpPr>
          <p:nvPr>
            <p:ph type="sldNum" sz="quarter" idx="10"/>
          </p:nvPr>
        </p:nvSpPr>
        <p:spPr/>
        <p:txBody>
          <a:bodyPr/>
          <a:lstStyle/>
          <a:p>
            <a:fld id="{EB118D51-0B98-7840-AE0F-54CCF5D969C5}" type="slidenum">
              <a:rPr lang="en-US" smtClean="0"/>
              <a:t>26</a:t>
            </a:fld>
            <a:endParaRPr lang="en-US"/>
          </a:p>
        </p:txBody>
      </p:sp>
    </p:spTree>
    <p:extLst>
      <p:ext uri="{BB962C8B-B14F-4D97-AF65-F5344CB8AC3E}">
        <p14:creationId xmlns:p14="http://schemas.microsoft.com/office/powerpoint/2010/main" val="1165862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smtClean="0"/>
              <a:t>Already 3 independent clouds – federation is now being studied</a:t>
            </a:r>
          </a:p>
          <a:p>
            <a:pPr marL="628650" lvl="1" indent="-171450">
              <a:buFontTx/>
              <a:buChar char="-"/>
            </a:pPr>
            <a:r>
              <a:rPr lang="en-GB" smtClean="0"/>
              <a:t>Rackspace inside CERN openlab</a:t>
            </a:r>
          </a:p>
          <a:p>
            <a:pPr marL="628650" lvl="1" indent="-171450">
              <a:buFontTx/>
              <a:buChar char="-"/>
            </a:pPr>
            <a:r>
              <a:rPr lang="en-GB" smtClean="0"/>
              <a:t>Helix Nebula as discussed later</a:t>
            </a:r>
          </a:p>
        </p:txBody>
      </p:sp>
      <p:sp>
        <p:nvSpPr>
          <p:cNvPr id="4" name="Slide Number Placeholder 3"/>
          <p:cNvSpPr>
            <a:spLocks noGrp="1"/>
          </p:cNvSpPr>
          <p:nvPr>
            <p:ph type="sldNum" sz="quarter" idx="5"/>
          </p:nvPr>
        </p:nvSpPr>
        <p:spPr/>
        <p:txBody>
          <a:bodyPr/>
          <a:lstStyle/>
          <a:p>
            <a:pPr>
              <a:defRPr/>
            </a:pPr>
            <a:fld id="{87C5AC01-2EE3-46EA-96BF-0A1DE2EAD5B9}" type="slidenum">
              <a:rPr lang="en-GB" smtClean="0"/>
              <a:pPr>
                <a:defRPr/>
              </a:pPr>
              <a:t>27</a:t>
            </a:fld>
            <a:endParaRPr lang="en-GB"/>
          </a:p>
        </p:txBody>
      </p:sp>
    </p:spTree>
    <p:extLst>
      <p:ext uri="{BB962C8B-B14F-4D97-AF65-F5344CB8AC3E}">
        <p14:creationId xmlns:p14="http://schemas.microsoft.com/office/powerpoint/2010/main" val="276622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BFD93B4-14E5-447A-BB79-9B68B467BD8D}" type="slidenum">
              <a:rPr lang="en-GB" smtClean="0"/>
              <a:pPr>
                <a:defRPr/>
              </a:pPr>
              <a:t>2</a:t>
            </a:fld>
            <a:endParaRPr lang="en-GB"/>
          </a:p>
        </p:txBody>
      </p:sp>
    </p:spTree>
    <p:extLst>
      <p:ext uri="{BB962C8B-B14F-4D97-AF65-F5344CB8AC3E}">
        <p14:creationId xmlns:p14="http://schemas.microsoft.com/office/powerpoint/2010/main" val="1860358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So, we assembled a team made up of experienced service managers and new students. By freezing developments on legacy projects, we were able to make resources available but only as long as we could rapidly implement new functions. Many of the staff had to do their ‘day’ jobs as well as work on the new implementations. Several effects</a:t>
            </a:r>
          </a:p>
          <a:p>
            <a:pPr eaLnBrk="1" fontAlgn="auto" hangingPunct="1">
              <a:spcBef>
                <a:spcPts val="0"/>
              </a:spcBef>
              <a:spcAft>
                <a:spcPts val="0"/>
              </a:spcAft>
              <a:defRPr/>
            </a:pPr>
            <a:r>
              <a:rPr lang="en-GB" dirty="0" smtClean="0"/>
              <a:t>-   Newcomers often had experience of the tools from university</a:t>
            </a:r>
          </a:p>
          <a:p>
            <a:pPr marL="171450" indent="-171450" eaLnBrk="1" fontAlgn="auto" hangingPunct="1">
              <a:spcBef>
                <a:spcPts val="0"/>
              </a:spcBef>
              <a:spcAft>
                <a:spcPts val="0"/>
              </a:spcAft>
              <a:buFontTx/>
              <a:buChar char="-"/>
              <a:defRPr/>
            </a:pPr>
            <a:r>
              <a:rPr lang="en-GB" dirty="0" smtClean="0"/>
              <a:t>People learnt very rapidly by following mailing lists, going to conferences and interacting with the community. Contributions such as contributing to the governance, use cases and testing in addition to standard development contributions.</a:t>
            </a:r>
          </a:p>
          <a:p>
            <a:pPr marL="171450" indent="-171450" eaLnBrk="1" fontAlgn="auto" hangingPunct="1">
              <a:spcBef>
                <a:spcPts val="0"/>
              </a:spcBef>
              <a:spcAft>
                <a:spcPts val="0"/>
              </a:spcAft>
              <a:buFontTx/>
              <a:buChar char="-"/>
              <a:defRPr/>
            </a:pPr>
            <a:r>
              <a:rPr lang="en-GB" dirty="0" smtClean="0"/>
              <a:t>Short term staff saw major improvements in their post-CERN job prospects as they left with very relevant skills</a:t>
            </a:r>
          </a:p>
          <a:p>
            <a:pPr eaLnBrk="1" fontAlgn="auto" hangingPunct="1">
              <a:spcBef>
                <a:spcPts val="0"/>
              </a:spcBef>
              <a:spcAft>
                <a:spcPts val="0"/>
              </a:spcAft>
              <a:defRPr/>
            </a:pPr>
            <a:endParaRPr lang="en-GB"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4168E39-8416-46D9-8C33-B9A33321F92C}" type="slidenum">
              <a:rPr lang="en-GB" smtClean="0">
                <a:latin typeface="Calibri" panose="020F0502020204030204" pitchFamily="34" charset="0"/>
              </a:rPr>
              <a:pPr fontAlgn="base">
                <a:spcBef>
                  <a:spcPct val="0"/>
                </a:spcBef>
                <a:spcAft>
                  <a:spcPct val="0"/>
                </a:spcAft>
              </a:pPr>
              <a:t>28</a:t>
            </a:fld>
            <a:endParaRPr lang="en-GB" smtClean="0">
              <a:latin typeface="Calibri" panose="020F0502020204030204" pitchFamily="34" charset="0"/>
            </a:endParaRPr>
          </a:p>
        </p:txBody>
      </p:sp>
    </p:spTree>
    <p:extLst>
      <p:ext uri="{BB962C8B-B14F-4D97-AF65-F5344CB8AC3E}">
        <p14:creationId xmlns:p14="http://schemas.microsoft.com/office/powerpoint/2010/main" val="788144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The agile approach is a major cultural change which is an ongoing process. To illustrate this, there are some characteristics which I show extreme examples of to watch out from </a:t>
            </a:r>
            <a:r>
              <a:rPr lang="en-GB" dirty="0" err="1" smtClean="0"/>
              <a:t>Tolkein</a:t>
            </a:r>
            <a:r>
              <a:rPr lang="en-GB" dirty="0" smtClean="0"/>
              <a:t>…. Luckily, we never had characters like this at CERN:</a:t>
            </a:r>
          </a:p>
          <a:p>
            <a:pPr marL="171450" indent="-171450" eaLnBrk="1" fontAlgn="auto" hangingPunct="1">
              <a:spcBef>
                <a:spcPts val="0"/>
              </a:spcBef>
              <a:spcAft>
                <a:spcPts val="0"/>
              </a:spcAft>
              <a:buFontTx/>
              <a:buChar char="-"/>
              <a:defRPr/>
            </a:pPr>
            <a:r>
              <a:rPr lang="en-GB" dirty="0" smtClean="0"/>
              <a:t>Don’t be hasty, let’s go slowly… transformations such as this cannot be done in a reasonable time by incremental change</a:t>
            </a:r>
          </a:p>
          <a:p>
            <a:pPr marL="171450" indent="-171450" eaLnBrk="1" fontAlgn="auto" hangingPunct="1">
              <a:spcBef>
                <a:spcPts val="0"/>
              </a:spcBef>
              <a:spcAft>
                <a:spcPts val="0"/>
              </a:spcAft>
              <a:buFontTx/>
              <a:buChar char="-"/>
              <a:defRPr/>
            </a:pPr>
            <a:r>
              <a:rPr lang="en-GB" dirty="0" smtClean="0"/>
              <a:t>Move away from silos… top to bottom from application to hardware managed by a single team to a layered model with shared budget and resources.</a:t>
            </a:r>
          </a:p>
          <a:p>
            <a:pPr marL="171450" indent="-171450" eaLnBrk="1" fontAlgn="auto" hangingPunct="1">
              <a:spcBef>
                <a:spcPts val="0"/>
              </a:spcBef>
              <a:spcAft>
                <a:spcPts val="0"/>
              </a:spcAft>
              <a:buFontTx/>
              <a:buChar char="-"/>
              <a:defRPr/>
            </a:pPr>
            <a:r>
              <a:rPr lang="en-GB" dirty="0" smtClean="0"/>
              <a:t>Knowledge management responsibilities change. The guru who wrote the tool and trains others on how to use it is replaced by the outside community in which people participate. Everything can appear to be research if you start with a </a:t>
            </a:r>
            <a:r>
              <a:rPr lang="en-GB" smtClean="0"/>
              <a:t>blank piece of paper.</a:t>
            </a:r>
            <a:endParaRPr lang="en-GB" dirty="0" smtClean="0"/>
          </a:p>
          <a:p>
            <a:pPr marL="171450" indent="-171450" eaLnBrk="1" fontAlgn="auto" hangingPunct="1">
              <a:spcBef>
                <a:spcPts val="0"/>
              </a:spcBef>
              <a:spcAft>
                <a:spcPts val="0"/>
              </a:spcAft>
              <a:buFontTx/>
              <a:buChar char="-"/>
              <a:defRPr/>
            </a:pPr>
            <a:r>
              <a:rPr lang="en-GB" dirty="0" smtClean="0"/>
              <a:t>The server or application manager of ‘precious’ applications that need special handling and care has to be understood… some cases are inevitable but many reflect non-technical aspects of the application or server management and may justify changes of process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152EA28-D74B-4A81-BBB3-5BDB56D49670}" type="slidenum">
              <a:rPr lang="en-GB" smtClean="0">
                <a:latin typeface="Calibri" panose="020F0502020204030204" pitchFamily="34" charset="0"/>
              </a:rPr>
              <a:pPr fontAlgn="base">
                <a:spcBef>
                  <a:spcPct val="0"/>
                </a:spcBef>
                <a:spcAft>
                  <a:spcPct val="0"/>
                </a:spcAft>
              </a:pPr>
              <a:t>29</a:t>
            </a:fld>
            <a:endParaRPr lang="en-GB" smtClean="0">
              <a:latin typeface="Calibri" panose="020F0502020204030204" pitchFamily="34" charset="0"/>
            </a:endParaRPr>
          </a:p>
        </p:txBody>
      </p:sp>
    </p:spTree>
    <p:extLst>
      <p:ext uri="{BB962C8B-B14F-4D97-AF65-F5344CB8AC3E}">
        <p14:creationId xmlns:p14="http://schemas.microsoft.com/office/powerpoint/2010/main" val="1338736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trigger farms are those servers nearest the accelerator which are not needed while the accelerator is shut down till 2015</a:t>
            </a:r>
          </a:p>
          <a:p>
            <a:r>
              <a:rPr lang="en-GB" baseline="0" dirty="0" smtClean="0"/>
              <a:t>Public clouds are interesting for burst load (such as coming up to a conference) or when price drops such as spot market</a:t>
            </a:r>
          </a:p>
          <a:p>
            <a:r>
              <a:rPr lang="en-GB" baseline="0" dirty="0" smtClean="0"/>
              <a:t>Private clouds allow universities and other research labs to collaborate in processing the LHC data</a:t>
            </a:r>
            <a:endParaRPr lang="en-GB" dirty="0"/>
          </a:p>
        </p:txBody>
      </p:sp>
      <p:sp>
        <p:nvSpPr>
          <p:cNvPr id="4" name="Slide Number Placeholder 3"/>
          <p:cNvSpPr>
            <a:spLocks noGrp="1"/>
          </p:cNvSpPr>
          <p:nvPr>
            <p:ph type="sldNum" sz="quarter" idx="10"/>
          </p:nvPr>
        </p:nvSpPr>
        <p:spPr/>
        <p:txBody>
          <a:bodyPr/>
          <a:lstStyle/>
          <a:p>
            <a:fld id="{2FC4BC19-678F-4955-9279-F5C0E0655E81}" type="slidenum">
              <a:rPr lang="en-GB" smtClean="0"/>
              <a:t>32</a:t>
            </a:fld>
            <a:endParaRPr lang="en-GB"/>
          </a:p>
        </p:txBody>
      </p:sp>
    </p:spTree>
    <p:extLst>
      <p:ext uri="{BB962C8B-B14F-4D97-AF65-F5344CB8AC3E}">
        <p14:creationId xmlns:p14="http://schemas.microsoft.com/office/powerpoint/2010/main" val="3640544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2EC4D06-4D7C-4E26-A9D5-4444EF6D0144}" type="slidenum">
              <a:rPr lang="en-GB" smtClean="0"/>
              <a:pPr>
                <a:defRPr/>
              </a:pPr>
              <a:t>33</a:t>
            </a:fld>
            <a:endParaRPr lang="en-GB"/>
          </a:p>
        </p:txBody>
      </p:sp>
    </p:spTree>
    <p:extLst>
      <p:ext uri="{BB962C8B-B14F-4D97-AF65-F5344CB8AC3E}">
        <p14:creationId xmlns:p14="http://schemas.microsoft.com/office/powerpoint/2010/main" val="671897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16BB1C6-52E1-4127-BD73-66C41E19C5A6}" type="slidenum">
              <a:rPr lang="en-GB" smtClean="0"/>
              <a:pPr>
                <a:defRPr/>
              </a:pPr>
              <a:t>34</a:t>
            </a:fld>
            <a:endParaRPr lang="en-GB"/>
          </a:p>
        </p:txBody>
      </p:sp>
    </p:spTree>
    <p:extLst>
      <p:ext uri="{BB962C8B-B14F-4D97-AF65-F5344CB8AC3E}">
        <p14:creationId xmlns:p14="http://schemas.microsoft.com/office/powerpoint/2010/main" val="515628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D6146B0-6259-492A-91A6-BCE5A54C03C7}" type="slidenum">
              <a:rPr lang="en-GB" smtClean="0"/>
              <a:pPr>
                <a:defRPr/>
              </a:pPr>
              <a:t>36</a:t>
            </a:fld>
            <a:endParaRPr lang="en-GB"/>
          </a:p>
        </p:txBody>
      </p:sp>
    </p:spTree>
    <p:extLst>
      <p:ext uri="{BB962C8B-B14F-4D97-AF65-F5344CB8AC3E}">
        <p14:creationId xmlns:p14="http://schemas.microsoft.com/office/powerpoint/2010/main" val="3085666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1344C64-25BF-4656-8CDA-B7686AC0A202}" type="slidenum">
              <a:rPr lang="en-GB" smtClean="0"/>
              <a:pPr>
                <a:defRPr/>
              </a:pPr>
              <a:t>37</a:t>
            </a:fld>
            <a:endParaRPr lang="en-GB"/>
          </a:p>
        </p:txBody>
      </p:sp>
    </p:spTree>
    <p:extLst>
      <p:ext uri="{BB962C8B-B14F-4D97-AF65-F5344CB8AC3E}">
        <p14:creationId xmlns:p14="http://schemas.microsoft.com/office/powerpoint/2010/main" val="764391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2FB29E3-3677-446F-9F68-CCA23DF3387A}" type="slidenum">
              <a:rPr lang="en-GB" smtClean="0"/>
              <a:pPr>
                <a:defRPr/>
              </a:pPr>
              <a:t>38</a:t>
            </a:fld>
            <a:endParaRPr lang="en-GB"/>
          </a:p>
        </p:txBody>
      </p:sp>
    </p:spTree>
    <p:extLst>
      <p:ext uri="{BB962C8B-B14F-4D97-AF65-F5344CB8AC3E}">
        <p14:creationId xmlns:p14="http://schemas.microsoft.com/office/powerpoint/2010/main" val="3897733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A9FE179-C384-4B75-8BD7-FD6733B2FA75}" type="slidenum">
              <a:rPr lang="en-GB" smtClean="0"/>
              <a:pPr>
                <a:defRPr/>
              </a:pPr>
              <a:t>41</a:t>
            </a:fld>
            <a:endParaRPr lang="en-GB"/>
          </a:p>
        </p:txBody>
      </p:sp>
    </p:spTree>
    <p:extLst>
      <p:ext uri="{BB962C8B-B14F-4D97-AF65-F5344CB8AC3E}">
        <p14:creationId xmlns:p14="http://schemas.microsoft.com/office/powerpoint/2010/main" val="1245900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Child</a:t>
            </a:r>
            <a:r>
              <a:rPr lang="en-US" baseline="0" dirty="0" smtClean="0"/>
              <a:t> cells have their own keystone in view of load from ceilometer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Requires care to set up and test</a:t>
            </a:r>
            <a:endParaRPr lang="en-US" dirty="0" smtClean="0"/>
          </a:p>
        </p:txBody>
      </p:sp>
      <p:sp>
        <p:nvSpPr>
          <p:cNvPr id="4" name="Slide Number Placeholder 3"/>
          <p:cNvSpPr>
            <a:spLocks noGrp="1"/>
          </p:cNvSpPr>
          <p:nvPr>
            <p:ph type="sldNum" sz="quarter" idx="10"/>
          </p:nvPr>
        </p:nvSpPr>
        <p:spPr/>
        <p:txBody>
          <a:bodyPr/>
          <a:lstStyle/>
          <a:p>
            <a:fld id="{EB118D51-0B98-7840-AE0F-54CCF5D969C5}" type="slidenum">
              <a:rPr lang="en-US" smtClean="0"/>
              <a:t>42</a:t>
            </a:fld>
            <a:endParaRPr lang="en-US"/>
          </a:p>
        </p:txBody>
      </p:sp>
    </p:spTree>
    <p:extLst>
      <p:ext uri="{BB962C8B-B14F-4D97-AF65-F5344CB8AC3E}">
        <p14:creationId xmlns:p14="http://schemas.microsoft.com/office/powerpoint/2010/main" val="2246866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80D33CD-29DE-46B0-B47A-CD7CAD176A83}" type="slidenum">
              <a:rPr lang="en-GB" smtClean="0"/>
              <a:pPr>
                <a:defRPr/>
              </a:pPr>
              <a:t>4</a:t>
            </a:fld>
            <a:endParaRPr lang="en-GB"/>
          </a:p>
        </p:txBody>
      </p:sp>
    </p:spTree>
    <p:extLst>
      <p:ext uri="{BB962C8B-B14F-4D97-AF65-F5344CB8AC3E}">
        <p14:creationId xmlns:p14="http://schemas.microsoft.com/office/powerpoint/2010/main" val="3918381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3695637-F776-4F61-8B75-136C2ED4BC2F}" type="slidenum">
              <a:rPr lang="en-GB" smtClean="0"/>
              <a:pPr>
                <a:defRPr/>
              </a:pPr>
              <a:t>47</a:t>
            </a:fld>
            <a:endParaRPr lang="en-GB"/>
          </a:p>
        </p:txBody>
      </p:sp>
    </p:spTree>
    <p:extLst>
      <p:ext uri="{BB962C8B-B14F-4D97-AF65-F5344CB8AC3E}">
        <p14:creationId xmlns:p14="http://schemas.microsoft.com/office/powerpoint/2010/main" val="1285349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7F4DFFB-C3E9-42AE-ADCB-B0ABFE608EFE}" type="slidenum">
              <a:rPr lang="en-GB" smtClean="0"/>
              <a:pPr>
                <a:defRPr/>
              </a:pPr>
              <a:t>48</a:t>
            </a:fld>
            <a:endParaRPr lang="en-GB"/>
          </a:p>
        </p:txBody>
      </p:sp>
    </p:spTree>
    <p:extLst>
      <p:ext uri="{BB962C8B-B14F-4D97-AF65-F5344CB8AC3E}">
        <p14:creationId xmlns:p14="http://schemas.microsoft.com/office/powerpoint/2010/main" val="303682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E02F5A5-950A-4E97-8412-22DEB6561114}" type="slidenum">
              <a:rPr lang="en-GB" smtClean="0"/>
              <a:pPr>
                <a:defRPr/>
              </a:pPr>
              <a:t>5</a:t>
            </a:fld>
            <a:endParaRPr lang="en-GB"/>
          </a:p>
        </p:txBody>
      </p:sp>
    </p:spTree>
    <p:extLst>
      <p:ext uri="{BB962C8B-B14F-4D97-AF65-F5344CB8AC3E}">
        <p14:creationId xmlns:p14="http://schemas.microsoft.com/office/powerpoint/2010/main" val="185064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6B52D24-A671-4549-BFF5-EF6F5EFDE0F0}" type="slidenum">
              <a:rPr lang="en-GB" smtClean="0"/>
              <a:pPr>
                <a:defRPr/>
              </a:pPr>
              <a:t>6</a:t>
            </a:fld>
            <a:endParaRPr lang="en-GB"/>
          </a:p>
        </p:txBody>
      </p:sp>
    </p:spTree>
    <p:extLst>
      <p:ext uri="{BB962C8B-B14F-4D97-AF65-F5344CB8AC3E}">
        <p14:creationId xmlns:p14="http://schemas.microsoft.com/office/powerpoint/2010/main" val="37844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0AD7932-6411-4AB7-A540-B511B9B1DA86}" type="slidenum">
              <a:rPr lang="en-GB" smtClean="0"/>
              <a:pPr>
                <a:defRPr/>
              </a:pPr>
              <a:t>7</a:t>
            </a:fld>
            <a:endParaRPr lang="en-GB"/>
          </a:p>
        </p:txBody>
      </p:sp>
    </p:spTree>
    <p:extLst>
      <p:ext uri="{BB962C8B-B14F-4D97-AF65-F5344CB8AC3E}">
        <p14:creationId xmlns:p14="http://schemas.microsoft.com/office/powerpoint/2010/main" val="122895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840D2EA-CA99-4D76-802D-EE5749EB7243}" type="slidenum">
              <a:rPr lang="en-GB" smtClean="0"/>
              <a:pPr>
                <a:defRPr/>
              </a:pPr>
              <a:t>8</a:t>
            </a:fld>
            <a:endParaRPr lang="en-GB"/>
          </a:p>
        </p:txBody>
      </p:sp>
    </p:spTree>
    <p:extLst>
      <p:ext uri="{BB962C8B-B14F-4D97-AF65-F5344CB8AC3E}">
        <p14:creationId xmlns:p14="http://schemas.microsoft.com/office/powerpoint/2010/main" val="379559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Over 1,600 magnets lowered down shafts and cooled to -271 C to become superconducting. Two beam pipes, vacuum 10 times less than the moon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34E0619-2FFC-4BFA-8E3B-D39710D546C8}" type="slidenum">
              <a:rPr lang="en-GB" smtClean="0">
                <a:latin typeface="Calibri" panose="020F0502020204030204" pitchFamily="34" charset="0"/>
              </a:rPr>
              <a:pPr fontAlgn="base">
                <a:spcBef>
                  <a:spcPct val="0"/>
                </a:spcBef>
                <a:spcAft>
                  <a:spcPct val="0"/>
                </a:spcAft>
              </a:pPr>
              <a:t>9</a:t>
            </a:fld>
            <a:endParaRPr lang="en-GB" smtClean="0">
              <a:latin typeface="Calibri" panose="020F0502020204030204" pitchFamily="34" charset="0"/>
            </a:endParaRPr>
          </a:p>
        </p:txBody>
      </p:sp>
    </p:spTree>
    <p:extLst>
      <p:ext uri="{BB962C8B-B14F-4D97-AF65-F5344CB8AC3E}">
        <p14:creationId xmlns:p14="http://schemas.microsoft.com/office/powerpoint/2010/main" val="9641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1AC281F-E302-4E5E-A2F5-E561BCA6D161}" type="slidenum">
              <a:rPr lang="en-GB" smtClean="0"/>
              <a:pPr>
                <a:defRPr/>
              </a:pPr>
              <a:t>10</a:t>
            </a:fld>
            <a:endParaRPr lang="en-GB"/>
          </a:p>
        </p:txBody>
      </p:sp>
    </p:spTree>
    <p:extLst>
      <p:ext uri="{BB962C8B-B14F-4D97-AF65-F5344CB8AC3E}">
        <p14:creationId xmlns:p14="http://schemas.microsoft.com/office/powerpoint/2010/main" val="2061400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Ref idx="1001">
        <a:schemeClr val="bg2"/>
      </p:bgRef>
    </p:bg>
    <p:spTree>
      <p:nvGrpSpPr>
        <p:cNvPr id="1" name=""/>
        <p:cNvGrpSpPr/>
        <p:nvPr/>
      </p:nvGrpSpPr>
      <p:grpSpPr>
        <a:xfrm>
          <a:off x="0" y="0"/>
          <a:ext cx="0" cy="0"/>
          <a:chOff x="0" y="0"/>
          <a:chExt cx="0" cy="0"/>
        </a:xfrm>
      </p:grpSpPr>
      <p:pic>
        <p:nvPicPr>
          <p:cNvPr id="2" name="Picture 7" descr="LogoOutlineblanc.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03600" y="1397000"/>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6276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23/07/2014</a:t>
            </a:r>
            <a:endParaRPr lang="en-US" dirty="0"/>
          </a:p>
        </p:txBody>
      </p:sp>
      <p:sp>
        <p:nvSpPr>
          <p:cNvPr id="3"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OSCON - CERN Mass and Agility</a:t>
            </a:r>
            <a:endParaRPr lang="en-US" dirty="0"/>
          </a:p>
        </p:txBody>
      </p:sp>
      <p:sp>
        <p:nvSpPr>
          <p:cNvPr id="4"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0ED90B86-3BC3-42F2-917C-22335C03B90B}" type="slidenum">
              <a:rPr lang="en-US"/>
              <a:pPr>
                <a:defRPr/>
              </a:pPr>
              <a:t>‹#›</a:t>
            </a:fld>
            <a:endParaRPr lang="en-US" dirty="0"/>
          </a:p>
        </p:txBody>
      </p:sp>
    </p:spTree>
    <p:extLst>
      <p:ext uri="{BB962C8B-B14F-4D97-AF65-F5344CB8AC3E}">
        <p14:creationId xmlns:p14="http://schemas.microsoft.com/office/powerpoint/2010/main" val="362081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889146"/>
            <a:ext cx="3200400" cy="547688"/>
          </a:xfrm>
        </p:spPr>
        <p:txBody>
          <a:bodyPr tIns="0" bIns="0" anchor="t"/>
          <a:lstStyle>
            <a:lvl1pPr algn="l">
              <a:buNone/>
              <a:defRPr sz="1800" b="1">
                <a:solidFill>
                  <a:schemeClr val="tx1"/>
                </a:solidFill>
              </a:defRPr>
            </a:lvl1pPr>
          </a:lstStyle>
          <a:p>
            <a:r>
              <a:rPr lang="fr-CH" smtClean="0"/>
              <a:t>Click to edit Master title style</a:t>
            </a:r>
            <a:endParaRPr lang="en-US" dirty="0"/>
          </a:p>
        </p:txBody>
      </p:sp>
      <p:sp>
        <p:nvSpPr>
          <p:cNvPr id="3" name="Espace réservé du texte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fr-CH" smtClean="0"/>
              <a:t>Click to edit Master text styles</a:t>
            </a:r>
          </a:p>
        </p:txBody>
      </p:sp>
      <p:sp>
        <p:nvSpPr>
          <p:cNvPr id="4" name="Espace réservé du contenu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23/07/2014</a:t>
            </a:r>
            <a:endParaRPr lang="en-US" dirty="0"/>
          </a:p>
        </p:txBody>
      </p:sp>
      <p:sp>
        <p:nvSpPr>
          <p:cNvPr id="6"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OSCON - CERN Mass and Agility</a:t>
            </a:r>
            <a:endParaRPr lang="en-US" dirty="0"/>
          </a:p>
        </p:txBody>
      </p:sp>
      <p:sp>
        <p:nvSpPr>
          <p:cNvPr id="7"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AAC2A40F-F5D1-4EEC-8711-DFBB496D25CB}" type="slidenum">
              <a:rPr lang="en-US"/>
              <a:pPr>
                <a:defRPr/>
              </a:pPr>
              <a:t>‹#›</a:t>
            </a:fld>
            <a:endParaRPr lang="en-US" dirty="0"/>
          </a:p>
        </p:txBody>
      </p:sp>
    </p:spTree>
    <p:extLst>
      <p:ext uri="{BB962C8B-B14F-4D97-AF65-F5344CB8AC3E}">
        <p14:creationId xmlns:p14="http://schemas.microsoft.com/office/powerpoint/2010/main" val="1469528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279282"/>
            <a:ext cx="3053868" cy="940356"/>
          </a:xfrm>
        </p:spPr>
        <p:txBody>
          <a:bodyPr anchor="b"/>
          <a:lstStyle>
            <a:lvl1pPr algn="l">
              <a:buNone/>
              <a:defRPr sz="2200" b="1">
                <a:solidFill>
                  <a:schemeClr val="tx1"/>
                </a:solidFill>
              </a:defRPr>
            </a:lvl1pPr>
          </a:lstStyle>
          <a:p>
            <a:r>
              <a:rPr lang="fr-CH" smtClean="0"/>
              <a:t>Click to edit Master title style</a:t>
            </a:r>
            <a:endParaRPr lang="en-US"/>
          </a:p>
        </p:txBody>
      </p:sp>
      <p:sp>
        <p:nvSpPr>
          <p:cNvPr id="3" name="Espace réservé pour une image  2"/>
          <p:cNvSpPr>
            <a:spLocks noGrp="1"/>
          </p:cNvSpPr>
          <p:nvPr>
            <p:ph type="pic" idx="1"/>
          </p:nvPr>
        </p:nvSpPr>
        <p:spPr>
          <a:xfrm>
            <a:off x="558797" y="601648"/>
            <a:ext cx="4759514" cy="3569636"/>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normAutofit/>
          </a:bodyPr>
          <a:lstStyle>
            <a:lvl1pPr marL="0" indent="0">
              <a:buNone/>
              <a:defRPr sz="3200"/>
            </a:lvl1pPr>
          </a:lstStyle>
          <a:p>
            <a:pPr lvl="0"/>
            <a:r>
              <a:rPr lang="fr-CH" noProof="0" smtClean="0"/>
              <a:t>Drag picture to placeholder or click icon to add</a:t>
            </a:r>
            <a:endParaRPr lang="en-US" noProof="0" dirty="0"/>
          </a:p>
        </p:txBody>
      </p:sp>
      <p:sp>
        <p:nvSpPr>
          <p:cNvPr id="4" name="Espace réservé du texte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fr-CH" smtClean="0"/>
              <a:t>Click to edit Master text styles</a:t>
            </a:r>
          </a:p>
        </p:txBody>
      </p:sp>
      <p:sp>
        <p:nvSpPr>
          <p:cNvPr id="5"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23/07/2014</a:t>
            </a:r>
            <a:endParaRPr lang="en-US" dirty="0"/>
          </a:p>
        </p:txBody>
      </p:sp>
      <p:sp>
        <p:nvSpPr>
          <p:cNvPr id="6"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OSCON - CERN Mass and Agility</a:t>
            </a:r>
            <a:endParaRPr lang="en-US" dirty="0"/>
          </a:p>
        </p:txBody>
      </p:sp>
      <p:sp>
        <p:nvSpPr>
          <p:cNvPr id="7"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7DF621D6-DA5F-4BA3-9AB1-8085C0884CE1}" type="slidenum">
              <a:rPr lang="en-US"/>
              <a:pPr>
                <a:defRPr/>
              </a:pPr>
              <a:t>‹#›</a:t>
            </a:fld>
            <a:endParaRPr lang="en-US" dirty="0"/>
          </a:p>
        </p:txBody>
      </p:sp>
    </p:spTree>
    <p:extLst>
      <p:ext uri="{BB962C8B-B14F-4D97-AF65-F5344CB8AC3E}">
        <p14:creationId xmlns:p14="http://schemas.microsoft.com/office/powerpoint/2010/main" val="2575200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Click to edit Master title style</a:t>
            </a:r>
            <a:endParaRPr lang="en-US"/>
          </a:p>
        </p:txBody>
      </p:sp>
      <p:sp>
        <p:nvSpPr>
          <p:cNvPr id="3" name="Espace réservé du texte vertical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23/07/2014</a:t>
            </a:r>
            <a:endParaRPr lang="en-US" dirty="0"/>
          </a:p>
        </p:txBody>
      </p:sp>
      <p:sp>
        <p:nvSpPr>
          <p:cNvPr id="5"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OSCON - CERN Mass and Agility</a:t>
            </a:r>
            <a:endParaRPr lang="en-US" dirty="0"/>
          </a:p>
        </p:txBody>
      </p:sp>
      <p:sp>
        <p:nvSpPr>
          <p:cNvPr id="6"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9D4696F6-C0C8-461E-AD43-B26460A6D640}" type="slidenum">
              <a:rPr lang="en-US"/>
              <a:pPr>
                <a:defRPr/>
              </a:pPr>
              <a:t>‹#›</a:t>
            </a:fld>
            <a:endParaRPr lang="en-US" dirty="0"/>
          </a:p>
        </p:txBody>
      </p:sp>
    </p:spTree>
    <p:extLst>
      <p:ext uri="{BB962C8B-B14F-4D97-AF65-F5344CB8AC3E}">
        <p14:creationId xmlns:p14="http://schemas.microsoft.com/office/powerpoint/2010/main" val="3388839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CH" smtClean="0"/>
              <a:t>Click to edit Master title style</a:t>
            </a:r>
            <a:endParaRPr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23/07/2014</a:t>
            </a:r>
            <a:endParaRPr lang="en-US" dirty="0"/>
          </a:p>
        </p:txBody>
      </p:sp>
      <p:sp>
        <p:nvSpPr>
          <p:cNvPr id="5"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OSCON - CERN Mass and Agility</a:t>
            </a:r>
            <a:endParaRPr lang="en-US" dirty="0"/>
          </a:p>
        </p:txBody>
      </p:sp>
      <p:sp>
        <p:nvSpPr>
          <p:cNvPr id="6"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4B8B3C6D-05A5-4826-9715-3B85FE9A288D}" type="slidenum">
              <a:rPr lang="en-US"/>
              <a:pPr>
                <a:defRPr/>
              </a:pPr>
              <a:t>‹#›</a:t>
            </a:fld>
            <a:endParaRPr lang="en-US" dirty="0"/>
          </a:p>
        </p:txBody>
      </p:sp>
    </p:spTree>
    <p:extLst>
      <p:ext uri="{BB962C8B-B14F-4D97-AF65-F5344CB8AC3E}">
        <p14:creationId xmlns:p14="http://schemas.microsoft.com/office/powerpoint/2010/main" val="172325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Ref idx="1001">
        <a:schemeClr val="bg2"/>
      </p:bgRef>
    </p:bg>
    <p:spTree>
      <p:nvGrpSpPr>
        <p:cNvPr id="1" name=""/>
        <p:cNvGrpSpPr/>
        <p:nvPr/>
      </p:nvGrpSpPr>
      <p:grpSpPr>
        <a:xfrm>
          <a:off x="0" y="0"/>
          <a:ext cx="0" cy="0"/>
          <a:chOff x="0" y="0"/>
          <a:chExt cx="0" cy="0"/>
        </a:xfrm>
      </p:grpSpPr>
      <p:pic>
        <p:nvPicPr>
          <p:cNvPr id="2" name="Image 2" descr="LOGOfin.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95738" y="2027238"/>
            <a:ext cx="1173162"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91941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Ref idx="1001">
        <a:schemeClr val="bg2"/>
      </p:bgRef>
    </p:bg>
    <p:spTree>
      <p:nvGrpSpPr>
        <p:cNvPr id="1" name=""/>
        <p:cNvGrpSpPr/>
        <p:nvPr/>
      </p:nvGrpSpPr>
      <p:grpSpPr>
        <a:xfrm>
          <a:off x="0" y="0"/>
          <a:ext cx="0" cy="0"/>
          <a:chOff x="0" y="0"/>
          <a:chExt cx="0" cy="0"/>
        </a:xfrm>
      </p:grpSpPr>
      <p:pic>
        <p:nvPicPr>
          <p:cNvPr id="2" name="Picture 7" descr="Logooutlinewww.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73438" y="771525"/>
            <a:ext cx="23971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33515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Pr>
        <a:solidFill>
          <a:schemeClr val="tx1"/>
        </a:solidFill>
        <a:effectLst/>
      </p:bgPr>
    </p:bg>
    <p:spTree>
      <p:nvGrpSpPr>
        <p:cNvPr id="1" name=""/>
        <p:cNvGrpSpPr/>
        <p:nvPr/>
      </p:nvGrpSpPr>
      <p:grpSpPr>
        <a:xfrm>
          <a:off x="0" y="0"/>
          <a:ext cx="0" cy="0"/>
          <a:chOff x="0" y="0"/>
          <a:chExt cx="0" cy="0"/>
        </a:xfrm>
      </p:grpSpPr>
      <p:pic>
        <p:nvPicPr>
          <p:cNvPr id="2" name="Picture 7" descr="LogoOutline.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11525" y="1311275"/>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6752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spTree>
      <p:nvGrpSpPr>
        <p:cNvPr id="1" name=""/>
        <p:cNvGrpSpPr/>
        <p:nvPr/>
      </p:nvGrpSpPr>
      <p:grpSpPr>
        <a:xfrm>
          <a:off x="0" y="0"/>
          <a:ext cx="0" cy="0"/>
          <a:chOff x="0" y="0"/>
          <a:chExt cx="0" cy="0"/>
        </a:xfrm>
      </p:grpSpPr>
      <p:pic>
        <p:nvPicPr>
          <p:cNvPr id="2" name="Picture 7" descr="LogoBadgewww.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73438" y="771525"/>
            <a:ext cx="23971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9696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CH" smtClean="0"/>
              <a:t>Click to edit Master title style</a:t>
            </a:r>
            <a:endParaRPr lang="en-US"/>
          </a:p>
        </p:txBody>
      </p:sp>
      <p:sp>
        <p:nvSpPr>
          <p:cNvPr id="3" name="Espace réservé du contenu 2"/>
          <p:cNvSpPr>
            <a:spLocks noGrp="1"/>
          </p:cNvSpPr>
          <p:nvPr>
            <p:ph idx="1"/>
          </p:nvPr>
        </p:nvSpPr>
        <p:spPr/>
        <p:txBody>
          <a:bodyPr/>
          <a:lstStyle>
            <a:lvl1pPr>
              <a:buClrTx/>
              <a:defRPr/>
            </a:lvl1pPr>
            <a:lvl2pPr>
              <a:buClrTx/>
              <a:defRPr/>
            </a:lvl2pPr>
          </a:lstStyle>
          <a:p>
            <a:pPr lvl="0"/>
            <a:r>
              <a:rPr lang="fr-CH" dirty="0" smtClean="0"/>
              <a:t>Click to </a:t>
            </a:r>
            <a:r>
              <a:rPr lang="fr-CH" dirty="0" err="1" smtClean="0"/>
              <a:t>edit</a:t>
            </a:r>
            <a:r>
              <a:rPr lang="fr-CH" dirty="0" smtClean="0"/>
              <a:t> Master </a:t>
            </a:r>
            <a:r>
              <a:rPr lang="fr-CH" dirty="0" err="1" smtClean="0"/>
              <a:t>text</a:t>
            </a:r>
            <a:r>
              <a:rPr lang="fr-CH" dirty="0" smtClean="0"/>
              <a:t> styles</a:t>
            </a:r>
          </a:p>
          <a:p>
            <a:pPr lvl="1"/>
            <a:r>
              <a:rPr lang="fr-CH" dirty="0" smtClean="0"/>
              <a:t>Second </a:t>
            </a:r>
            <a:r>
              <a:rPr lang="fr-CH" dirty="0" err="1" smtClean="0"/>
              <a:t>level</a:t>
            </a:r>
            <a:endParaRPr lang="fr-CH" dirty="0" smtClean="0"/>
          </a:p>
          <a:p>
            <a:pPr lvl="2"/>
            <a:r>
              <a:rPr lang="fr-CH" dirty="0" err="1" smtClean="0"/>
              <a:t>Third</a:t>
            </a:r>
            <a:r>
              <a:rPr lang="fr-CH" dirty="0" smtClean="0"/>
              <a:t> </a:t>
            </a:r>
            <a:r>
              <a:rPr lang="fr-CH" dirty="0" err="1" smtClean="0"/>
              <a:t>level</a:t>
            </a:r>
            <a:endParaRPr lang="fr-CH" dirty="0" smtClean="0"/>
          </a:p>
          <a:p>
            <a:pPr lvl="3"/>
            <a:r>
              <a:rPr lang="fr-CH" dirty="0" err="1" smtClean="0"/>
              <a:t>Fourth</a:t>
            </a:r>
            <a:r>
              <a:rPr lang="fr-CH" dirty="0" smtClean="0"/>
              <a:t> </a:t>
            </a:r>
            <a:r>
              <a:rPr lang="fr-CH" dirty="0" err="1" smtClean="0"/>
              <a:t>level</a:t>
            </a:r>
            <a:endParaRPr lang="fr-CH" dirty="0" smtClean="0"/>
          </a:p>
          <a:p>
            <a:pPr lvl="4"/>
            <a:r>
              <a:rPr lang="fr-CH" dirty="0" err="1" smtClean="0"/>
              <a:t>Fifth</a:t>
            </a:r>
            <a:r>
              <a:rPr lang="fr-CH" dirty="0" smtClean="0"/>
              <a:t> </a:t>
            </a:r>
            <a:r>
              <a:rPr lang="fr-CH" dirty="0" err="1" smtClean="0"/>
              <a:t>level</a:t>
            </a:r>
            <a:endParaRPr lang="en-US" dirty="0"/>
          </a:p>
        </p:txBody>
      </p:sp>
      <p:sp>
        <p:nvSpPr>
          <p:cNvPr id="4"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23/07/2014</a:t>
            </a:r>
            <a:endParaRPr lang="en-US" dirty="0"/>
          </a:p>
        </p:txBody>
      </p:sp>
      <p:sp>
        <p:nvSpPr>
          <p:cNvPr id="5"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OSCON - CERN Mass and Agility</a:t>
            </a:r>
            <a:endParaRPr lang="en-US" dirty="0"/>
          </a:p>
        </p:txBody>
      </p:sp>
      <p:sp>
        <p:nvSpPr>
          <p:cNvPr id="6"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6BA91F98-CA46-49DB-8D9E-426170E7487C}" type="slidenum">
              <a:rPr lang="en-US"/>
              <a:pPr>
                <a:defRPr/>
              </a:pPr>
              <a:t>‹#›</a:t>
            </a:fld>
            <a:endParaRPr lang="en-US" dirty="0"/>
          </a:p>
        </p:txBody>
      </p:sp>
    </p:spTree>
    <p:extLst>
      <p:ext uri="{BB962C8B-B14F-4D97-AF65-F5344CB8AC3E}">
        <p14:creationId xmlns:p14="http://schemas.microsoft.com/office/powerpoint/2010/main" val="79234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1886864"/>
            <a:ext cx="8265984" cy="1369772"/>
          </a:xfr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lang="fr-CH" smtClean="0"/>
              <a:t>Click to edit Master title style</a:t>
            </a:r>
            <a:endParaRPr lang="en-US" dirty="0"/>
          </a:p>
        </p:txBody>
      </p:sp>
      <p:sp>
        <p:nvSpPr>
          <p:cNvPr id="3" name="Espace réservé du texte 2"/>
          <p:cNvSpPr>
            <a:spLocks noGrp="1"/>
          </p:cNvSpPr>
          <p:nvPr>
            <p:ph type="body" idx="1"/>
          </p:nvPr>
        </p:nvSpPr>
        <p:spPr>
          <a:xfrm>
            <a:off x="431800" y="997402"/>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CH" smtClean="0"/>
              <a:t>Click to edit Master text styles</a:t>
            </a:r>
          </a:p>
        </p:txBody>
      </p:sp>
      <p:sp>
        <p:nvSpPr>
          <p:cNvPr id="4"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23/07/2014</a:t>
            </a:r>
            <a:endParaRPr lang="en-US" dirty="0"/>
          </a:p>
        </p:txBody>
      </p:sp>
      <p:sp>
        <p:nvSpPr>
          <p:cNvPr id="5"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OSCON - CERN Mass and Agility</a:t>
            </a:r>
            <a:endParaRPr lang="en-US" dirty="0"/>
          </a:p>
        </p:txBody>
      </p:sp>
      <p:sp>
        <p:nvSpPr>
          <p:cNvPr id="6"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502395EF-1B53-47BD-91E1-FFA228578B5B}" type="slidenum">
              <a:rPr lang="en-US"/>
              <a:pPr>
                <a:defRPr/>
              </a:pPr>
              <a:t>‹#›</a:t>
            </a:fld>
            <a:endParaRPr lang="en-US" dirty="0"/>
          </a:p>
        </p:txBody>
      </p:sp>
    </p:spTree>
    <p:extLst>
      <p:ext uri="{BB962C8B-B14F-4D97-AF65-F5344CB8AC3E}">
        <p14:creationId xmlns:p14="http://schemas.microsoft.com/office/powerpoint/2010/main" val="274378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7467600" cy="857250"/>
          </a:xfrm>
        </p:spPr>
        <p:txBody>
          <a:bodyPr/>
          <a:lstStyle/>
          <a:p>
            <a:r>
              <a:rPr lang="fr-CH" smtClean="0"/>
              <a:t>Click to edit Master title style</a:t>
            </a:r>
            <a:endParaRPr lang="en-US"/>
          </a:p>
        </p:txBody>
      </p:sp>
      <p:sp>
        <p:nvSpPr>
          <p:cNvPr id="3" name="Espace réservé du contenu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Espace réservé du contenu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23/07/2014</a:t>
            </a:r>
            <a:endParaRPr lang="en-US" dirty="0"/>
          </a:p>
        </p:txBody>
      </p:sp>
      <p:sp>
        <p:nvSpPr>
          <p:cNvPr id="6"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OSCON - CERN Mass and Agility</a:t>
            </a:r>
            <a:endParaRPr lang="en-US" dirty="0"/>
          </a:p>
        </p:txBody>
      </p:sp>
      <p:sp>
        <p:nvSpPr>
          <p:cNvPr id="7"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85A336E3-4532-4C11-B567-8DACA68F7B67}" type="slidenum">
              <a:rPr lang="en-US"/>
              <a:pPr>
                <a:defRPr/>
              </a:pPr>
              <a:t>‹#›</a:t>
            </a:fld>
            <a:endParaRPr lang="en-US" dirty="0"/>
          </a:p>
        </p:txBody>
      </p:sp>
    </p:spTree>
    <p:extLst>
      <p:ext uri="{BB962C8B-B14F-4D97-AF65-F5344CB8AC3E}">
        <p14:creationId xmlns:p14="http://schemas.microsoft.com/office/powerpoint/2010/main" val="257384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8229600" cy="670483"/>
          </a:xfrm>
        </p:spPr>
        <p:txBody>
          <a:bodyPr/>
          <a:lstStyle>
            <a:lvl1pPr>
              <a:defRPr/>
            </a:lvl1pPr>
          </a:lstStyle>
          <a:p>
            <a:r>
              <a:rPr lang="fr-CH" smtClean="0"/>
              <a:t>Click to edit Master title style</a:t>
            </a:r>
            <a:endParaRPr lang="en-US"/>
          </a:p>
        </p:txBody>
      </p:sp>
      <p:sp>
        <p:nvSpPr>
          <p:cNvPr id="3" name="Espace réservé du texte 2"/>
          <p:cNvSpPr>
            <a:spLocks noGrp="1"/>
          </p:cNvSpPr>
          <p:nvPr>
            <p:ph type="body" idx="1"/>
          </p:nvPr>
        </p:nvSpPr>
        <p:spPr>
          <a:xfrm>
            <a:off x="457200" y="3826475"/>
            <a:ext cx="4040188" cy="628650"/>
          </a:xfrm>
        </p:spPr>
        <p:txBody>
          <a:bodyPr/>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fr-CH" smtClean="0"/>
              <a:t>Click to edit Master text styles</a:t>
            </a:r>
          </a:p>
        </p:txBody>
      </p:sp>
      <p:sp>
        <p:nvSpPr>
          <p:cNvPr id="4" name="Espace réservé du texte 3"/>
          <p:cNvSpPr>
            <a:spLocks noGrp="1"/>
          </p:cNvSpPr>
          <p:nvPr>
            <p:ph type="body" sz="half" idx="3"/>
          </p:nvPr>
        </p:nvSpPr>
        <p:spPr>
          <a:xfrm>
            <a:off x="4645026" y="3826475"/>
            <a:ext cx="4041775" cy="628650"/>
          </a:xfrm>
        </p:spPr>
        <p:txBody>
          <a:bodyPr/>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fr-CH" smtClean="0"/>
              <a:t>Click to edit Master text styles</a:t>
            </a:r>
          </a:p>
        </p:txBody>
      </p:sp>
      <p:sp>
        <p:nvSpPr>
          <p:cNvPr id="5" name="Espace réservé du contenu 4"/>
          <p:cNvSpPr>
            <a:spLocks noGrp="1"/>
          </p:cNvSpPr>
          <p:nvPr>
            <p:ph sz="quarter" idx="2"/>
          </p:nvPr>
        </p:nvSpPr>
        <p:spPr>
          <a:xfrm>
            <a:off x="457200" y="952333"/>
            <a:ext cx="4040188" cy="2764991"/>
          </a:xfrm>
        </p:spPr>
        <p:txBody>
          <a:bodyPr/>
          <a:lstStyle>
            <a:lvl1pPr>
              <a:defRPr sz="2400"/>
            </a:lvl1pPr>
            <a:lvl2pPr>
              <a:defRPr sz="2000"/>
            </a:lvl2pPr>
            <a:lvl3pPr>
              <a:defRPr sz="1800"/>
            </a:lvl3pPr>
            <a:lvl4pPr>
              <a:defRPr sz="1600"/>
            </a:lvl4pPr>
            <a:lvl5pPr>
              <a:defRPr sz="1600"/>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6" name="Espace réservé du contenu 5"/>
          <p:cNvSpPr>
            <a:spLocks noGrp="1"/>
          </p:cNvSpPr>
          <p:nvPr>
            <p:ph sz="quarter" idx="4"/>
          </p:nvPr>
        </p:nvSpPr>
        <p:spPr>
          <a:xfrm>
            <a:off x="4645026" y="952333"/>
            <a:ext cx="4041775" cy="2764991"/>
          </a:xfrm>
        </p:spPr>
        <p:txBody>
          <a:bodyPr/>
          <a:lstStyle>
            <a:lvl1pPr>
              <a:defRPr sz="2400"/>
            </a:lvl1pPr>
            <a:lvl2pPr>
              <a:defRPr sz="2000"/>
            </a:lvl2pPr>
            <a:lvl3pPr>
              <a:defRPr sz="1800"/>
            </a:lvl3pPr>
            <a:lvl4pPr>
              <a:defRPr sz="1600"/>
            </a:lvl4pPr>
            <a:lvl5pPr>
              <a:defRPr sz="1600"/>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23/07/2014</a:t>
            </a:r>
            <a:endParaRPr lang="en-US" dirty="0"/>
          </a:p>
        </p:txBody>
      </p:sp>
      <p:sp>
        <p:nvSpPr>
          <p:cNvPr id="8"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OSCON - CERN Mass and Agility</a:t>
            </a:r>
            <a:endParaRPr lang="en-US" dirty="0"/>
          </a:p>
        </p:txBody>
      </p:sp>
      <p:sp>
        <p:nvSpPr>
          <p:cNvPr id="9"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B5DFC185-0109-41AD-BE8A-D1E8D7C41489}" type="slidenum">
              <a:rPr lang="en-US"/>
              <a:pPr>
                <a:defRPr/>
              </a:pPr>
              <a:t>‹#›</a:t>
            </a:fld>
            <a:endParaRPr lang="en-US" dirty="0"/>
          </a:p>
        </p:txBody>
      </p:sp>
    </p:spTree>
    <p:extLst>
      <p:ext uri="{BB962C8B-B14F-4D97-AF65-F5344CB8AC3E}">
        <p14:creationId xmlns:p14="http://schemas.microsoft.com/office/powerpoint/2010/main" val="32359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05740"/>
            <a:ext cx="7470648" cy="857250"/>
          </a:xfrm>
        </p:spPr>
        <p:txBody>
          <a:bodyPr/>
          <a:lstStyle>
            <a:lvl1pPr algn="l">
              <a:defRPr sz="4600"/>
            </a:lvl1pPr>
          </a:lstStyle>
          <a:p>
            <a:r>
              <a:rPr lang="fr-CH"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pPr>
              <a:defRPr/>
            </a:pPr>
            <a:r>
              <a:rPr lang="en-US" smtClean="0"/>
              <a:t>23/07/2014</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GB" smtClean="0"/>
              <a:t>OSCON - CERN Mass and Agility</a:t>
            </a: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9A4666B5-AFDD-451B-ADC4-5E7EF5C485FE}" type="slidenum">
              <a:rPr lang="en-US"/>
              <a:pPr>
                <a:defRPr/>
              </a:pPr>
              <a:t>‹#›</a:t>
            </a:fld>
            <a:endParaRPr lang="en-US" dirty="0"/>
          </a:p>
        </p:txBody>
      </p:sp>
    </p:spTree>
    <p:extLst>
      <p:ext uri="{BB962C8B-B14F-4D97-AF65-F5344CB8AC3E}">
        <p14:creationId xmlns:p14="http://schemas.microsoft.com/office/powerpoint/2010/main" val="426399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8"/>
          <p:cNvSpPr>
            <a:spLocks noGrp="1"/>
          </p:cNvSpPr>
          <p:nvPr>
            <p:ph type="title"/>
          </p:nvPr>
        </p:nvSpPr>
        <p:spPr bwMode="auto">
          <a:xfrm>
            <a:off x="457200" y="174625"/>
            <a:ext cx="82264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fr-CH" smtClean="0"/>
              <a:t>Cliquez et modifiez le titre</a:t>
            </a:r>
            <a:endParaRPr lang="en-US" smtClean="0"/>
          </a:p>
        </p:txBody>
      </p:sp>
      <p:sp>
        <p:nvSpPr>
          <p:cNvPr id="1027" name="Espace réservé du texte 29"/>
          <p:cNvSpPr>
            <a:spLocks noGrp="1"/>
          </p:cNvSpPr>
          <p:nvPr>
            <p:ph type="body" idx="1"/>
          </p:nvPr>
        </p:nvSpPr>
        <p:spPr bwMode="auto">
          <a:xfrm>
            <a:off x="457200" y="993775"/>
            <a:ext cx="822642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smtClean="0"/>
          </a:p>
        </p:txBody>
      </p:sp>
      <p:sp>
        <p:nvSpPr>
          <p:cNvPr id="2" name="Date Placeholder 1"/>
          <p:cNvSpPr>
            <a:spLocks noGrp="1"/>
          </p:cNvSpPr>
          <p:nvPr>
            <p:ph type="dt" sz="half" idx="2"/>
          </p:nvPr>
        </p:nvSpPr>
        <p:spPr>
          <a:xfrm>
            <a:off x="2968625" y="47720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r>
              <a:rPr lang="en-US" smtClean="0"/>
              <a:t>23/07/2014</a:t>
            </a:r>
            <a:endParaRPr lang="en-US" dirty="0"/>
          </a:p>
        </p:txBody>
      </p:sp>
      <p:sp>
        <p:nvSpPr>
          <p:cNvPr id="3" name="Footer Placeholder 2"/>
          <p:cNvSpPr>
            <a:spLocks noGrp="1"/>
          </p:cNvSpPr>
          <p:nvPr>
            <p:ph type="ftr" sz="quarter" idx="3"/>
          </p:nvPr>
        </p:nvSpPr>
        <p:spPr>
          <a:xfrm>
            <a:off x="5183188"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mn-lt"/>
              </a:defRPr>
            </a:lvl1pPr>
          </a:lstStyle>
          <a:p>
            <a:pPr>
              <a:defRPr/>
            </a:pPr>
            <a:r>
              <a:rPr lang="en-GB" smtClean="0"/>
              <a:t>OSCON - CERN Mass and Agility</a:t>
            </a:r>
            <a:endParaRPr lang="en-US" dirty="0"/>
          </a:p>
        </p:txBody>
      </p:sp>
      <p:sp>
        <p:nvSpPr>
          <p:cNvPr id="4" name="Slide Number Placeholder 3"/>
          <p:cNvSpPr>
            <a:spLocks noGrp="1"/>
          </p:cNvSpPr>
          <p:nvPr>
            <p:ph type="sldNum" sz="quarter" idx="4"/>
          </p:nvPr>
        </p:nvSpPr>
        <p:spPr>
          <a:xfrm>
            <a:off x="8185150" y="4767263"/>
            <a:ext cx="501650" cy="27463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7E40626-E43A-424F-A0D8-82662918E244}" type="slidenum">
              <a:rPr lang="en-US"/>
              <a:pPr>
                <a:defRPr/>
              </a:pPr>
              <a:t>‹#›</a:t>
            </a:fld>
            <a:endParaRPr lang="en-US" dirty="0"/>
          </a:p>
        </p:txBody>
      </p:sp>
      <p:pic>
        <p:nvPicPr>
          <p:cNvPr id="1031" name="Picture 5" descr="Bandeau.ai"/>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4610100"/>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09" r:id="rId9"/>
    <p:sldLayoutId id="2147483818" r:id="rId10"/>
    <p:sldLayoutId id="2147483819" r:id="rId11"/>
    <p:sldLayoutId id="2147483820" r:id="rId12"/>
    <p:sldLayoutId id="2147483821" r:id="rId13"/>
    <p:sldLayoutId id="2147483822" r:id="rId14"/>
    <p:sldLayoutId id="2147483823" r:id="rId15"/>
  </p:sldLayoutIdLst>
  <p:timing>
    <p:tnLst>
      <p:par>
        <p:cTn id="1" dur="indefinite" restart="never" nodeType="tmRoot"/>
      </p:par>
    </p:tnLst>
  </p:timing>
  <p:hf hdr="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Arial" panose="020B0604020202020204" pitchFamily="34" charset="0"/>
        </a:defRPr>
      </a:lvl2pPr>
      <a:lvl3pPr algn="l" rtl="0" eaLnBrk="0" fontAlgn="base" hangingPunct="0">
        <a:spcBef>
          <a:spcPct val="0"/>
        </a:spcBef>
        <a:spcAft>
          <a:spcPct val="0"/>
        </a:spcAft>
        <a:defRPr sz="4600">
          <a:solidFill>
            <a:schemeClr val="tx1"/>
          </a:solidFill>
          <a:latin typeface="Arial" panose="020B0604020202020204" pitchFamily="34" charset="0"/>
        </a:defRPr>
      </a:lvl3pPr>
      <a:lvl4pPr algn="l" rtl="0" eaLnBrk="0" fontAlgn="base" hangingPunct="0">
        <a:spcBef>
          <a:spcPct val="0"/>
        </a:spcBef>
        <a:spcAft>
          <a:spcPct val="0"/>
        </a:spcAft>
        <a:defRPr sz="4600">
          <a:solidFill>
            <a:schemeClr val="tx1"/>
          </a:solidFill>
          <a:latin typeface="Arial" panose="020B0604020202020204" pitchFamily="34" charset="0"/>
        </a:defRPr>
      </a:lvl4pPr>
      <a:lvl5pPr algn="l" rtl="0" eaLnBrk="0" fontAlgn="base" hangingPunct="0">
        <a:spcBef>
          <a:spcPct val="0"/>
        </a:spcBef>
        <a:spcAft>
          <a:spcPct val="0"/>
        </a:spcAft>
        <a:defRPr sz="4600">
          <a:solidFill>
            <a:schemeClr val="tx1"/>
          </a:solidFill>
          <a:latin typeface="Arial" panose="020B0604020202020204" pitchFamily="34" charset="0"/>
        </a:defRPr>
      </a:lvl5pPr>
      <a:lvl6pPr marL="457200" algn="l" rtl="0" fontAlgn="base">
        <a:spcBef>
          <a:spcPct val="0"/>
        </a:spcBef>
        <a:spcAft>
          <a:spcPct val="0"/>
        </a:spcAft>
        <a:defRPr sz="4600">
          <a:solidFill>
            <a:schemeClr val="tx1"/>
          </a:solidFill>
          <a:latin typeface="Arial" panose="020B0604020202020204" pitchFamily="34" charset="0"/>
        </a:defRPr>
      </a:lvl6pPr>
      <a:lvl7pPr marL="914400" algn="l" rtl="0" fontAlgn="base">
        <a:spcBef>
          <a:spcPct val="0"/>
        </a:spcBef>
        <a:spcAft>
          <a:spcPct val="0"/>
        </a:spcAft>
        <a:defRPr sz="4600">
          <a:solidFill>
            <a:schemeClr val="tx1"/>
          </a:solidFill>
          <a:latin typeface="Arial" panose="020B0604020202020204" pitchFamily="34" charset="0"/>
        </a:defRPr>
      </a:lvl7pPr>
      <a:lvl8pPr marL="1371600" algn="l" rtl="0" fontAlgn="base">
        <a:spcBef>
          <a:spcPct val="0"/>
        </a:spcBef>
        <a:spcAft>
          <a:spcPct val="0"/>
        </a:spcAft>
        <a:defRPr sz="4600">
          <a:solidFill>
            <a:schemeClr val="tx1"/>
          </a:solidFill>
          <a:latin typeface="Arial" panose="020B0604020202020204" pitchFamily="34" charset="0"/>
        </a:defRPr>
      </a:lvl8pPr>
      <a:lvl9pPr marL="1828800" algn="l" rtl="0" fontAlgn="base">
        <a:spcBef>
          <a:spcPct val="0"/>
        </a:spcBef>
        <a:spcAft>
          <a:spcPct val="0"/>
        </a:spcAft>
        <a:defRPr sz="4600">
          <a:solidFill>
            <a:schemeClr val="tx1"/>
          </a:solidFill>
          <a:latin typeface="Arial" panose="020B0604020202020204" pitchFamily="34" charset="0"/>
        </a:defRPr>
      </a:lvl9pPr>
    </p:titleStyle>
    <p:bodyStyle>
      <a:lvl1pPr marL="493713" indent="-457200" algn="l" rtl="0" eaLnBrk="0" fontAlgn="base" hangingPunct="0">
        <a:spcBef>
          <a:spcPct val="20000"/>
        </a:spcBef>
        <a:spcAft>
          <a:spcPct val="0"/>
        </a:spcAft>
        <a:buClr>
          <a:schemeClr val="accent1"/>
        </a:buClr>
        <a:buSzPct val="80000"/>
        <a:buFont typeface="Arial" panose="020B0604020202020204" pitchFamily="34" charset="0"/>
        <a:buChar char="•"/>
        <a:defRPr sz="3000" kern="1200">
          <a:solidFill>
            <a:schemeClr val="tx1"/>
          </a:solidFill>
          <a:latin typeface="+mn-lt"/>
          <a:ea typeface="+mn-ea"/>
          <a:cs typeface="+mn-cs"/>
        </a:defRPr>
      </a:lvl1pPr>
      <a:lvl2pPr marL="904875" indent="-457200" algn="l" rtl="0" eaLnBrk="0" fontAlgn="base" hangingPunct="0">
        <a:spcBef>
          <a:spcPct val="20000"/>
        </a:spcBef>
        <a:spcAft>
          <a:spcPct val="0"/>
        </a:spcAft>
        <a:buClr>
          <a:schemeClr val="accent1"/>
        </a:buClr>
        <a:buSzPct val="90000"/>
        <a:buFont typeface="Arial" panose="020B0604020202020204" pitchFamily="34" charset="0"/>
        <a:buChar char="•"/>
        <a:defRPr sz="2600" kern="1200">
          <a:solidFill>
            <a:schemeClr val="tx1"/>
          </a:solidFill>
          <a:latin typeface="+mn-lt"/>
          <a:ea typeface="+mn-ea"/>
          <a:cs typeface="+mn-cs"/>
        </a:defRPr>
      </a:lvl2pPr>
      <a:lvl3pPr marL="1092200" indent="-342900"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384300" indent="-342900" algn="l" rtl="0" eaLnBrk="0" fontAlgn="base" hangingPunct="0">
        <a:spcBef>
          <a:spcPct val="20000"/>
        </a:spcBef>
        <a:spcAft>
          <a:spcPct val="0"/>
        </a:spcAft>
        <a:buClr>
          <a:srgbClr val="969696"/>
        </a:buClr>
        <a:buSzPct val="90000"/>
        <a:buFont typeface="Arial" panose="020B0604020202020204" pitchFamily="34" charset="0"/>
        <a:buChar char="•"/>
        <a:defRPr sz="2000" kern="1200">
          <a:solidFill>
            <a:schemeClr val="tx1"/>
          </a:solidFill>
          <a:latin typeface="+mn-lt"/>
          <a:ea typeface="+mn-ea"/>
          <a:cs typeface="+mn-cs"/>
        </a:defRPr>
      </a:lvl4pPr>
      <a:lvl5pPr marL="1649413" indent="-342900" algn="l" rtl="0" eaLnBrk="0" fontAlgn="base" hangingPunct="0">
        <a:spcBef>
          <a:spcPct val="20000"/>
        </a:spcBef>
        <a:spcAft>
          <a:spcPct val="0"/>
        </a:spcAft>
        <a:buClr>
          <a:srgbClr val="80808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tim.bell@cern.ch"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openstack-in-production.blogspot.fr/"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42.jpeg"/><Relationship Id="rId5" Type="http://schemas.openxmlformats.org/officeDocument/2006/relationships/hyperlink" Target="http://github.com/cernops" TargetMode="External"/><Relationship Id="rId4" Type="http://schemas.openxmlformats.org/officeDocument/2006/relationships/hyperlink" Target="http://information-technology.web.cern.ch/book/cern-private-cloud-user-guide/openstack-informatio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http://www.eucalyptus.com/blog/2013/04/02/cy13-q1-community-analysis-%E2%80%94-openstack-vs-opennebula-vs-eucalyptus-vs-cloudstac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hyperlink" Target="http://openstack-in-production.blogspot.fr/2014_02_01_archive.html"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51.jpe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A8591895-1135-4DBC-ABB3-DB76F9B26332}" type="slidenum">
              <a:rPr lang="en-US"/>
              <a:pPr>
                <a:defRPr/>
              </a:pPr>
              <a:t>10</a:t>
            </a:fld>
            <a:endParaRPr lang="en-US" dirty="0"/>
          </a:p>
        </p:txBody>
      </p:sp>
      <p:pic>
        <p:nvPicPr>
          <p:cNvPr id="33797" name="Picture 5" descr="0511013_0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88900"/>
            <a:ext cx="68294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06375"/>
            <a:ext cx="7470775" cy="857250"/>
          </a:xfrm>
        </p:spPr>
        <p:txBody>
          <a:bodyPr/>
          <a:lstStyle/>
          <a:p>
            <a:pPr eaLnBrk="1" hangingPunct="1"/>
            <a:r>
              <a:rPr lang="en-GB" smtClean="0"/>
              <a:t>Collisions</a:t>
            </a:r>
          </a:p>
        </p:txBody>
      </p:sp>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7D6E7F3D-863E-4AAB-8BCA-EE280BF0FED7}" type="slidenum">
              <a:rPr lang="en-US"/>
              <a:pPr>
                <a:defRPr/>
              </a:pPr>
              <a:t>11</a:t>
            </a:fld>
            <a:endParaRPr lang="en-US" dirty="0"/>
          </a:p>
        </p:txBody>
      </p:sp>
      <p:pic>
        <p:nvPicPr>
          <p:cNvPr id="35846" name="Picture 5" descr="ATLAS-Ev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063625"/>
            <a:ext cx="406082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descr="http://genevalunch.com/files/2010/11/LHC_lead_ion_1011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525" y="1063625"/>
            <a:ext cx="47752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06375"/>
            <a:ext cx="7470775" cy="857250"/>
          </a:xfrm>
        </p:spPr>
        <p:txBody>
          <a:bodyPr/>
          <a:lstStyle/>
          <a:p>
            <a:pPr algn="ctr" eaLnBrk="1" hangingPunct="1"/>
            <a:r>
              <a:rPr lang="en-GB" dirty="0" smtClean="0"/>
              <a:t>A Big Data Challenge</a:t>
            </a:r>
          </a:p>
        </p:txBody>
      </p:sp>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52F9A4DD-260B-4BB8-B5C2-E4B97C41DF00}" type="slidenum">
              <a:rPr lang="en-US"/>
              <a:pPr>
                <a:defRPr/>
              </a:pPr>
              <a:t>12</a:t>
            </a:fld>
            <a:endParaRPr lang="en-US" dirty="0"/>
          </a:p>
        </p:txBody>
      </p:sp>
      <p:pic>
        <p:nvPicPr>
          <p:cNvPr id="37895" name="Picture 2" descr="http://farm4.static.flickr.com/3570/3301723120_6a2073dc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1193800"/>
            <a:ext cx="23876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368964" y="1063626"/>
            <a:ext cx="5199321" cy="3390900"/>
          </a:xfrm>
          <a:prstGeom prst="rect">
            <a:avLst/>
          </a:prstGeom>
        </p:spPr>
        <p:txBody>
          <a:bodyPr/>
          <a:lstStyle>
            <a:lvl1pPr marL="493713" indent="-457200" algn="l" rtl="0" eaLnBrk="0" fontAlgn="base" hangingPunct="0">
              <a:spcBef>
                <a:spcPct val="20000"/>
              </a:spcBef>
              <a:spcAft>
                <a:spcPct val="0"/>
              </a:spcAft>
              <a:buClr>
                <a:schemeClr val="accent1"/>
              </a:buClr>
              <a:buSzPct val="80000"/>
              <a:buFont typeface="Arial" panose="020B0604020202020204" pitchFamily="34" charset="0"/>
              <a:buChar char="•"/>
              <a:defRPr sz="3000" kern="1200">
                <a:solidFill>
                  <a:schemeClr val="tx1"/>
                </a:solidFill>
                <a:latin typeface="+mn-lt"/>
                <a:ea typeface="+mn-ea"/>
                <a:cs typeface="+mn-cs"/>
              </a:defRPr>
            </a:lvl1pPr>
            <a:lvl2pPr marL="904875" indent="-457200" algn="l" rtl="0" eaLnBrk="0" fontAlgn="base" hangingPunct="0">
              <a:spcBef>
                <a:spcPct val="20000"/>
              </a:spcBef>
              <a:spcAft>
                <a:spcPct val="0"/>
              </a:spcAft>
              <a:buClr>
                <a:schemeClr val="accent1"/>
              </a:buClr>
              <a:buSzPct val="90000"/>
              <a:buFont typeface="Arial" panose="020B0604020202020204" pitchFamily="34" charset="0"/>
              <a:buChar char="•"/>
              <a:defRPr sz="2600" kern="1200">
                <a:solidFill>
                  <a:schemeClr val="tx1"/>
                </a:solidFill>
                <a:latin typeface="+mn-lt"/>
                <a:ea typeface="+mn-ea"/>
                <a:cs typeface="+mn-cs"/>
              </a:defRPr>
            </a:lvl2pPr>
            <a:lvl3pPr marL="1092200" indent="-342900"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384300" indent="-342900" algn="l" rtl="0" eaLnBrk="0" fontAlgn="base" hangingPunct="0">
              <a:spcBef>
                <a:spcPct val="20000"/>
              </a:spcBef>
              <a:spcAft>
                <a:spcPct val="0"/>
              </a:spcAft>
              <a:buClr>
                <a:srgbClr val="969696"/>
              </a:buClr>
              <a:buSzPct val="90000"/>
              <a:buFont typeface="Arial" panose="020B0604020202020204" pitchFamily="34" charset="0"/>
              <a:buChar char="•"/>
              <a:defRPr sz="2000" kern="1200">
                <a:solidFill>
                  <a:schemeClr val="tx1"/>
                </a:solidFill>
                <a:latin typeface="+mn-lt"/>
                <a:ea typeface="+mn-ea"/>
                <a:cs typeface="+mn-cs"/>
              </a:defRPr>
            </a:lvl4pPr>
            <a:lvl5pPr marL="1649413" indent="-342900" algn="l" rtl="0" eaLnBrk="0" fontAlgn="base" hangingPunct="0">
              <a:spcBef>
                <a:spcPct val="20000"/>
              </a:spcBef>
              <a:spcAft>
                <a:spcPct val="0"/>
              </a:spcAft>
              <a:buClr>
                <a:srgbClr val="80808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13" indent="0">
              <a:buNone/>
            </a:pPr>
            <a:r>
              <a:rPr lang="en-GB" sz="1800" dirty="0" smtClean="0"/>
              <a:t>In 2014,</a:t>
            </a:r>
          </a:p>
          <a:p>
            <a:r>
              <a:rPr lang="en-GB" sz="1800" dirty="0" smtClean="0"/>
              <a:t>~ 100PB archive with additional 35PB/year</a:t>
            </a:r>
          </a:p>
          <a:p>
            <a:r>
              <a:rPr lang="en-GB" sz="1800" dirty="0" smtClean="0"/>
              <a:t>~ 11,000 servers</a:t>
            </a:r>
          </a:p>
          <a:p>
            <a:r>
              <a:rPr lang="en-GB" sz="1800" dirty="0" smtClean="0"/>
              <a:t>~ 75,000 disk drives</a:t>
            </a:r>
          </a:p>
          <a:p>
            <a:r>
              <a:rPr lang="en-GB" sz="1800" dirty="0" smtClean="0"/>
              <a:t>~ 45,000 tapes</a:t>
            </a:r>
          </a:p>
          <a:p>
            <a:r>
              <a:rPr lang="en-GB" sz="1800" dirty="0" smtClean="0"/>
              <a:t>Data should be kept for at least 20 years</a:t>
            </a:r>
          </a:p>
          <a:p>
            <a:pPr marL="36513" indent="0">
              <a:buNone/>
            </a:pPr>
            <a:r>
              <a:rPr lang="en-GB" sz="1800" dirty="0" smtClean="0"/>
              <a:t>In 2015, we start the accelerator again</a:t>
            </a:r>
            <a:endParaRPr lang="en-GB" sz="1800" dirty="0"/>
          </a:p>
          <a:p>
            <a:r>
              <a:rPr lang="en-GB" sz="1800" dirty="0" smtClean="0"/>
              <a:t>Upgrade to double the energy of the beams</a:t>
            </a:r>
          </a:p>
          <a:p>
            <a:r>
              <a:rPr lang="en-GB" sz="1800" dirty="0" smtClean="0"/>
              <a:t>Expect a significant increase in data rate</a:t>
            </a:r>
          </a:p>
          <a:p>
            <a:endParaRPr lang="en-GB" sz="1800" dirty="0"/>
          </a:p>
          <a:p>
            <a:endParaRPr lang="en-GB" sz="1800" dirty="0" smtClean="0"/>
          </a:p>
        </p:txBody>
      </p:sp>
      <p:sp>
        <p:nvSpPr>
          <p:cNvPr id="2" name="Footer Placeholder 1"/>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LHC data growth </a:t>
            </a:r>
            <a:endParaRPr lang="en-GB" dirty="0"/>
          </a:p>
        </p:txBody>
      </p:sp>
      <p:sp>
        <p:nvSpPr>
          <p:cNvPr id="4" name="Content Placeholder 3"/>
          <p:cNvSpPr>
            <a:spLocks noGrp="1"/>
          </p:cNvSpPr>
          <p:nvPr>
            <p:ph sz="half" idx="2"/>
          </p:nvPr>
        </p:nvSpPr>
        <p:spPr>
          <a:xfrm>
            <a:off x="5389684" y="989136"/>
            <a:ext cx="3490547" cy="3394472"/>
          </a:xfrm>
        </p:spPr>
        <p:txBody>
          <a:bodyPr/>
          <a:lstStyle/>
          <a:p>
            <a:r>
              <a:rPr lang="en-GB" dirty="0" smtClean="0"/>
              <a:t>Plan to record 400PB/year by 2023</a:t>
            </a:r>
          </a:p>
          <a:p>
            <a:r>
              <a:rPr lang="en-GB" dirty="0" smtClean="0"/>
              <a:t>Compute needs expected to be around 50x current levels if budget available</a:t>
            </a:r>
            <a:endParaRPr lang="en-GB" dirty="0"/>
          </a:p>
        </p:txBody>
      </p:sp>
      <p:sp>
        <p:nvSpPr>
          <p:cNvPr id="5" name="Date Placeholder 4"/>
          <p:cNvSpPr>
            <a:spLocks noGrp="1"/>
          </p:cNvSpPr>
          <p:nvPr>
            <p:ph type="dt" sz="half" idx="10"/>
          </p:nvPr>
        </p:nvSpPr>
        <p:spPr/>
        <p:txBody>
          <a:bodyPr/>
          <a:lstStyle/>
          <a:p>
            <a:pPr>
              <a:defRPr/>
            </a:pPr>
            <a:r>
              <a:rPr lang="en-US" smtClean="0"/>
              <a:t>23/07/2014</a:t>
            </a:r>
            <a:endParaRPr lang="en-US" dirty="0"/>
          </a:p>
        </p:txBody>
      </p:sp>
      <p:sp>
        <p:nvSpPr>
          <p:cNvPr id="6" name="Footer Placeholder 5"/>
          <p:cNvSpPr>
            <a:spLocks noGrp="1"/>
          </p:cNvSpPr>
          <p:nvPr>
            <p:ph type="ftr" sz="quarter" idx="11"/>
          </p:nvPr>
        </p:nvSpPr>
        <p:spPr/>
        <p:txBody>
          <a:bodyPr/>
          <a:lstStyle/>
          <a:p>
            <a:pPr>
              <a:defRPr/>
            </a:pPr>
            <a:r>
              <a:rPr lang="en-GB" smtClean="0"/>
              <a:t>OSCON - CERN Mass and Agility</a:t>
            </a:r>
            <a:endParaRPr lang="en-US" dirty="0"/>
          </a:p>
        </p:txBody>
      </p:sp>
      <p:sp>
        <p:nvSpPr>
          <p:cNvPr id="7" name="Slide Number Placeholder 6"/>
          <p:cNvSpPr>
            <a:spLocks noGrp="1"/>
          </p:cNvSpPr>
          <p:nvPr>
            <p:ph type="sldNum" sz="quarter" idx="12"/>
          </p:nvPr>
        </p:nvSpPr>
        <p:spPr/>
        <p:txBody>
          <a:bodyPr/>
          <a:lstStyle/>
          <a:p>
            <a:pPr>
              <a:defRPr/>
            </a:pPr>
            <a:fld id="{85A336E3-4532-4C11-B567-8DACA68F7B67}" type="slidenum">
              <a:rPr lang="en-US" smtClean="0"/>
              <a:pPr>
                <a:defRPr/>
              </a:pPr>
              <a:t>13</a:t>
            </a:fld>
            <a:endParaRPr lang="en-US" dirty="0"/>
          </a:p>
        </p:txBody>
      </p:sp>
      <p:pic>
        <p:nvPicPr>
          <p:cNvPr id="8" name="Content Placeholder 8"/>
          <p:cNvPicPr>
            <a:picLocks noGrp="1" noChangeAspect="1"/>
          </p:cNvPicPr>
          <p:nvPr/>
        </p:nvPicPr>
        <p:blipFill rotWithShape="1">
          <a:blip r:embed="rId2"/>
          <a:srcRect t="-325" b="250"/>
          <a:stretch/>
        </p:blipFill>
        <p:spPr>
          <a:xfrm>
            <a:off x="889581" y="962760"/>
            <a:ext cx="4867818" cy="3227293"/>
          </a:xfrm>
          <a:prstGeom prst="rect">
            <a:avLst/>
          </a:prstGeom>
        </p:spPr>
      </p:pic>
      <p:sp>
        <p:nvSpPr>
          <p:cNvPr id="9" name="TextBox 1"/>
          <p:cNvSpPr txBox="1"/>
          <p:nvPr/>
        </p:nvSpPr>
        <p:spPr>
          <a:xfrm>
            <a:off x="1427566" y="4190053"/>
            <a:ext cx="3528092" cy="307777"/>
          </a:xfrm>
          <a:prstGeom prst="rect">
            <a:avLst/>
          </a:prstGeom>
          <a:solidFill>
            <a:schemeClr val="bg1"/>
          </a:solidFill>
          <a:ln>
            <a:noFill/>
          </a:ln>
        </p:spPr>
        <p:txBody>
          <a:bodyPr wrap="none" rtlCol="0">
            <a:spAutoFit/>
          </a:bodyPr>
          <a:ls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a:lstStyle>
          <a:p>
            <a:r>
              <a:rPr lang="en-GB" sz="1400" dirty="0" smtClean="0"/>
              <a:t>2010            2015           2018            2023</a:t>
            </a:r>
            <a:endParaRPr lang="en-GB" sz="1400" dirty="0"/>
          </a:p>
        </p:txBody>
      </p:sp>
      <p:sp>
        <p:nvSpPr>
          <p:cNvPr id="10" name="TextBox 1"/>
          <p:cNvSpPr txBox="1"/>
          <p:nvPr/>
        </p:nvSpPr>
        <p:spPr>
          <a:xfrm>
            <a:off x="287497" y="2012492"/>
            <a:ext cx="532518" cy="738664"/>
          </a:xfrm>
          <a:prstGeom prst="rect">
            <a:avLst/>
          </a:prstGeom>
          <a:solidFill>
            <a:schemeClr val="bg1"/>
          </a:solidFill>
          <a:ln>
            <a:noFill/>
          </a:ln>
        </p:spPr>
        <p:txBody>
          <a:bodyPr wrap="none" rtlCol="0">
            <a:spAutoFit/>
          </a:bodyPr>
          <a:ls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a:lstStyle>
          <a:p>
            <a:r>
              <a:rPr lang="en-GB" sz="1400" dirty="0" smtClean="0"/>
              <a:t>PB</a:t>
            </a:r>
          </a:p>
          <a:p>
            <a:r>
              <a:rPr lang="en-GB" sz="1400" dirty="0"/>
              <a:t>p</a:t>
            </a:r>
            <a:r>
              <a:rPr lang="en-GB" sz="1400" dirty="0" smtClean="0"/>
              <a:t>er</a:t>
            </a:r>
          </a:p>
          <a:p>
            <a:r>
              <a:rPr lang="en-GB" sz="1400" dirty="0" smtClean="0"/>
              <a:t>year</a:t>
            </a:r>
            <a:endParaRPr lang="en-GB" sz="1400" dirty="0"/>
          </a:p>
        </p:txBody>
      </p:sp>
    </p:spTree>
    <p:extLst>
      <p:ext uri="{BB962C8B-B14F-4D97-AF65-F5344CB8AC3E}">
        <p14:creationId xmlns:p14="http://schemas.microsoft.com/office/powerpoint/2010/main" val="143292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a:xfrm>
            <a:off x="1485900" y="4767263"/>
            <a:ext cx="1885950" cy="274637"/>
          </a:xfrm>
        </p:spPr>
        <p:txBody>
          <a:bodyPr/>
          <a:lstStyle/>
          <a:p>
            <a:pPr>
              <a:defRPr/>
            </a:pPr>
            <a:r>
              <a:rPr lang="en-US" smtClean="0"/>
              <a:t>23/07/2014</a:t>
            </a:r>
            <a:endParaRPr lang="en-GB"/>
          </a:p>
        </p:txBody>
      </p:sp>
      <p:sp>
        <p:nvSpPr>
          <p:cNvPr id="5" name="Slide Number Placeholder 4"/>
          <p:cNvSpPr>
            <a:spLocks noGrp="1"/>
          </p:cNvSpPr>
          <p:nvPr>
            <p:ph type="sldNum" sz="quarter" idx="12"/>
          </p:nvPr>
        </p:nvSpPr>
        <p:spPr>
          <a:xfrm>
            <a:off x="6057900" y="4767263"/>
            <a:ext cx="1600200" cy="274637"/>
          </a:xfrm>
        </p:spPr>
        <p:txBody>
          <a:bodyPr/>
          <a:lstStyle/>
          <a:p>
            <a:pPr>
              <a:defRPr/>
            </a:pPr>
            <a:fld id="{C87C4229-D718-4C6A-9DC5-9F3752A9701A}" type="slidenum">
              <a:rPr lang="en-GB"/>
              <a:pPr>
                <a:defRPr/>
              </a:pPr>
              <a:t>14</a:t>
            </a:fld>
            <a:endParaRPr lang="en-GB" dirty="0"/>
          </a:p>
        </p:txBody>
      </p:sp>
      <p:pic>
        <p:nvPicPr>
          <p:cNvPr id="70661" name="Picture 3"/>
          <p:cNvPicPr>
            <a:picLocks noChangeAspect="1" noChangeArrowheads="1"/>
          </p:cNvPicPr>
          <p:nvPr/>
        </p:nvPicPr>
        <p:blipFill>
          <a:blip r:embed="rId3">
            <a:extLst>
              <a:ext uri="{28A0092B-C50C-407E-A947-70E740481C1C}">
                <a14:useLocalDpi xmlns:a14="http://schemas.microsoft.com/office/drawing/2010/main" val="0"/>
              </a:ext>
            </a:extLst>
          </a:blip>
          <a:srcRect l="534" t="15073" r="5698"/>
          <a:stretch>
            <a:fillRect/>
          </a:stretch>
        </p:blipFill>
        <p:spPr bwMode="auto">
          <a:xfrm>
            <a:off x="1143000" y="273050"/>
            <a:ext cx="5357813"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19404" y="1658337"/>
            <a:ext cx="2119745" cy="923330"/>
          </a:xfrm>
          <a:prstGeom prst="rect">
            <a:avLst/>
          </a:prstGeom>
          <a:solidFill>
            <a:srgbClr val="000000">
              <a:lumMod val="85000"/>
              <a:lumOff val="15000"/>
            </a:srgbClr>
          </a:solidFill>
          <a:scene3d>
            <a:camera prst="orthographicFront"/>
            <a:lightRig rig="threePt" dir="t"/>
          </a:scene3d>
          <a:sp3d>
            <a:bevelT/>
          </a:sp3d>
        </p:spPr>
        <p:txBody>
          <a:bodyPr>
            <a:spAutoFit/>
          </a:bodyPr>
          <a:lstStyle/>
          <a:p>
            <a:pPr eaLnBrk="1" fontAlgn="auto" hangingPunct="1">
              <a:spcBef>
                <a:spcPts val="0"/>
              </a:spcBef>
              <a:spcAft>
                <a:spcPts val="0"/>
              </a:spcAft>
              <a:defRPr/>
            </a:pPr>
            <a:r>
              <a:rPr lang="en-US" sz="1350" b="1" dirty="0">
                <a:solidFill>
                  <a:srgbClr val="FFFFFF"/>
                </a:solidFill>
                <a:latin typeface="Calibri"/>
              </a:rPr>
              <a:t>Tier-1 (11 </a:t>
            </a:r>
            <a:r>
              <a:rPr lang="en-US" sz="1350" b="1" dirty="0" err="1">
                <a:solidFill>
                  <a:srgbClr val="FFFFFF"/>
                </a:solidFill>
                <a:latin typeface="Calibri"/>
              </a:rPr>
              <a:t>centres</a:t>
            </a:r>
            <a:r>
              <a:rPr lang="en-US" sz="1350" b="1" dirty="0">
                <a:solidFill>
                  <a:srgbClr val="FFFFFF"/>
                </a:solidFill>
                <a:latin typeface="Calibri"/>
              </a:rPr>
              <a:t>):</a:t>
            </a:r>
          </a:p>
          <a:p>
            <a:pPr eaLnBrk="1" fontAlgn="auto" hangingPunct="1">
              <a:spcBef>
                <a:spcPts val="0"/>
              </a:spcBef>
              <a:spcAft>
                <a:spcPts val="0"/>
              </a:spcAft>
              <a:buFont typeface="Arial" charset="0"/>
              <a:buChar char="•"/>
              <a:defRPr/>
            </a:pPr>
            <a:r>
              <a:rPr lang="en-US" sz="1350" dirty="0">
                <a:solidFill>
                  <a:srgbClr val="FFFF00"/>
                </a:solidFill>
                <a:latin typeface="Calibri"/>
              </a:rPr>
              <a:t>Permanent storage</a:t>
            </a:r>
          </a:p>
          <a:p>
            <a:pPr eaLnBrk="1" fontAlgn="auto" hangingPunct="1">
              <a:spcBef>
                <a:spcPts val="0"/>
              </a:spcBef>
              <a:spcAft>
                <a:spcPts val="0"/>
              </a:spcAft>
              <a:buFont typeface="Arial" charset="0"/>
              <a:buChar char="•"/>
              <a:defRPr/>
            </a:pPr>
            <a:r>
              <a:rPr lang="en-US" sz="1350" dirty="0">
                <a:solidFill>
                  <a:srgbClr val="FFFF00"/>
                </a:solidFill>
                <a:latin typeface="Calibri"/>
              </a:rPr>
              <a:t>Re-processing</a:t>
            </a:r>
          </a:p>
          <a:p>
            <a:pPr eaLnBrk="1" fontAlgn="auto" hangingPunct="1">
              <a:spcBef>
                <a:spcPts val="0"/>
              </a:spcBef>
              <a:spcAft>
                <a:spcPts val="0"/>
              </a:spcAft>
              <a:buFont typeface="Arial" charset="0"/>
              <a:buChar char="•"/>
              <a:defRPr/>
            </a:pPr>
            <a:r>
              <a:rPr lang="en-US" sz="1350" dirty="0">
                <a:solidFill>
                  <a:srgbClr val="FFFF00"/>
                </a:solidFill>
                <a:latin typeface="Calibri"/>
              </a:rPr>
              <a:t>Analysis</a:t>
            </a:r>
          </a:p>
        </p:txBody>
      </p:sp>
      <p:sp>
        <p:nvSpPr>
          <p:cNvPr id="9" name="TextBox 8"/>
          <p:cNvSpPr txBox="1"/>
          <p:nvPr/>
        </p:nvSpPr>
        <p:spPr>
          <a:xfrm>
            <a:off x="6819405" y="286737"/>
            <a:ext cx="2119745" cy="923330"/>
          </a:xfrm>
          <a:prstGeom prst="rect">
            <a:avLst/>
          </a:prstGeom>
          <a:solidFill>
            <a:srgbClr val="000000">
              <a:lumMod val="85000"/>
              <a:lumOff val="15000"/>
            </a:srgbClr>
          </a:solidFill>
          <a:scene3d>
            <a:camera prst="orthographicFront"/>
            <a:lightRig rig="threePt" dir="t"/>
          </a:scene3d>
          <a:sp3d>
            <a:bevelT/>
          </a:sp3d>
        </p:spPr>
        <p:txBody>
          <a:bodyPr>
            <a:spAutoFit/>
          </a:bodyPr>
          <a:lstStyle/>
          <a:p>
            <a:pPr eaLnBrk="1" fontAlgn="auto" hangingPunct="1">
              <a:spcBef>
                <a:spcPts val="0"/>
              </a:spcBef>
              <a:spcAft>
                <a:spcPts val="0"/>
              </a:spcAft>
              <a:defRPr/>
            </a:pPr>
            <a:r>
              <a:rPr lang="en-US" sz="1350" b="1" dirty="0">
                <a:solidFill>
                  <a:srgbClr val="FFFFFF"/>
                </a:solidFill>
                <a:latin typeface="Calibri"/>
              </a:rPr>
              <a:t>Tier-0 (CERN):</a:t>
            </a:r>
          </a:p>
          <a:p>
            <a:pPr marL="134541" lvl="1" indent="-72629" eaLnBrk="1" fontAlgn="auto" hangingPunct="1">
              <a:spcBef>
                <a:spcPts val="0"/>
              </a:spcBef>
              <a:spcAft>
                <a:spcPts val="0"/>
              </a:spcAft>
              <a:buFont typeface="Arial" charset="0"/>
              <a:buChar char="•"/>
              <a:defRPr/>
            </a:pPr>
            <a:r>
              <a:rPr lang="en-US" sz="1350" dirty="0">
                <a:solidFill>
                  <a:srgbClr val="FFFF00"/>
                </a:solidFill>
                <a:latin typeface="Calibri"/>
              </a:rPr>
              <a:t>Data recording</a:t>
            </a:r>
          </a:p>
          <a:p>
            <a:pPr marL="134541" lvl="1" indent="-72629" eaLnBrk="1" fontAlgn="auto" hangingPunct="1">
              <a:spcBef>
                <a:spcPts val="0"/>
              </a:spcBef>
              <a:spcAft>
                <a:spcPts val="0"/>
              </a:spcAft>
              <a:buFont typeface="Arial" charset="0"/>
              <a:buChar char="•"/>
              <a:defRPr/>
            </a:pPr>
            <a:r>
              <a:rPr lang="en-US" sz="1350" dirty="0">
                <a:solidFill>
                  <a:srgbClr val="FFFF00"/>
                </a:solidFill>
                <a:latin typeface="Calibri"/>
              </a:rPr>
              <a:t>Initial data reconstruction</a:t>
            </a:r>
          </a:p>
          <a:p>
            <a:pPr marL="134541" lvl="1" indent="-72629" eaLnBrk="1" fontAlgn="auto" hangingPunct="1">
              <a:spcBef>
                <a:spcPts val="0"/>
              </a:spcBef>
              <a:spcAft>
                <a:spcPts val="0"/>
              </a:spcAft>
              <a:buFont typeface="Arial" charset="0"/>
              <a:buChar char="•"/>
              <a:defRPr/>
            </a:pPr>
            <a:r>
              <a:rPr lang="en-US" sz="1350" dirty="0">
                <a:solidFill>
                  <a:srgbClr val="FFFF00"/>
                </a:solidFill>
                <a:latin typeface="Calibri"/>
              </a:rPr>
              <a:t>Data distribution</a:t>
            </a:r>
          </a:p>
        </p:txBody>
      </p:sp>
      <p:sp>
        <p:nvSpPr>
          <p:cNvPr id="10" name="TextBox 9"/>
          <p:cNvSpPr txBox="1"/>
          <p:nvPr/>
        </p:nvSpPr>
        <p:spPr>
          <a:xfrm>
            <a:off x="6843897" y="2927845"/>
            <a:ext cx="2119745" cy="923330"/>
          </a:xfrm>
          <a:prstGeom prst="rect">
            <a:avLst/>
          </a:prstGeom>
          <a:solidFill>
            <a:srgbClr val="000000">
              <a:lumMod val="85000"/>
              <a:lumOff val="15000"/>
            </a:srgbClr>
          </a:solidFill>
          <a:scene3d>
            <a:camera prst="orthographicFront"/>
            <a:lightRig rig="threePt" dir="t"/>
          </a:scene3d>
          <a:sp3d>
            <a:bevelT/>
          </a:sp3d>
        </p:spPr>
        <p:txBody>
          <a:bodyPr>
            <a:spAutoFit/>
          </a:bodyPr>
          <a:lstStyle/>
          <a:p>
            <a:pPr eaLnBrk="1" fontAlgn="auto" hangingPunct="1">
              <a:spcBef>
                <a:spcPts val="0"/>
              </a:spcBef>
              <a:spcAft>
                <a:spcPts val="0"/>
              </a:spcAft>
              <a:defRPr/>
            </a:pPr>
            <a:r>
              <a:rPr lang="en-US" sz="1350" b="1" dirty="0">
                <a:solidFill>
                  <a:srgbClr val="FFFFFF"/>
                </a:solidFill>
                <a:latin typeface="Calibri"/>
              </a:rPr>
              <a:t>Tier-2  (~200 </a:t>
            </a:r>
            <a:r>
              <a:rPr lang="en-US" sz="1350" b="1" dirty="0" err="1">
                <a:solidFill>
                  <a:srgbClr val="FFFFFF"/>
                </a:solidFill>
                <a:latin typeface="Calibri"/>
              </a:rPr>
              <a:t>centres</a:t>
            </a:r>
            <a:r>
              <a:rPr lang="en-US" sz="1350" b="1" dirty="0">
                <a:solidFill>
                  <a:srgbClr val="FFFFFF"/>
                </a:solidFill>
                <a:latin typeface="Calibri"/>
              </a:rPr>
              <a:t>):</a:t>
            </a:r>
          </a:p>
          <a:p>
            <a:pPr eaLnBrk="1" fontAlgn="auto" hangingPunct="1">
              <a:spcBef>
                <a:spcPts val="0"/>
              </a:spcBef>
              <a:spcAft>
                <a:spcPts val="0"/>
              </a:spcAft>
              <a:buFont typeface="Arial" charset="0"/>
              <a:buChar char="•"/>
              <a:defRPr/>
            </a:pPr>
            <a:r>
              <a:rPr lang="en-US" sz="1350" dirty="0">
                <a:solidFill>
                  <a:srgbClr val="FFFF00"/>
                </a:solidFill>
                <a:latin typeface="Calibri"/>
              </a:rPr>
              <a:t> Simulation</a:t>
            </a:r>
          </a:p>
          <a:p>
            <a:pPr eaLnBrk="1" fontAlgn="auto" hangingPunct="1">
              <a:spcBef>
                <a:spcPts val="0"/>
              </a:spcBef>
              <a:spcAft>
                <a:spcPts val="0"/>
              </a:spcAft>
              <a:buFont typeface="Arial" charset="0"/>
              <a:buChar char="•"/>
              <a:defRPr/>
            </a:pPr>
            <a:r>
              <a:rPr lang="en-US" sz="1350" dirty="0">
                <a:solidFill>
                  <a:srgbClr val="FFFF00"/>
                </a:solidFill>
                <a:latin typeface="Calibri"/>
              </a:rPr>
              <a:t> End-user analysis</a:t>
            </a:r>
          </a:p>
          <a:p>
            <a:pPr eaLnBrk="1" fontAlgn="auto" hangingPunct="1">
              <a:spcBef>
                <a:spcPts val="0"/>
              </a:spcBef>
              <a:spcAft>
                <a:spcPts val="0"/>
              </a:spcAft>
              <a:buFont typeface="Arial" charset="0"/>
              <a:buChar char="•"/>
              <a:defRPr/>
            </a:pPr>
            <a:endParaRPr lang="en-US" sz="1350" dirty="0">
              <a:solidFill>
                <a:srgbClr val="FFFF00"/>
              </a:solidFill>
              <a:latin typeface="Calibri"/>
            </a:endParaRPr>
          </a:p>
        </p:txBody>
      </p:sp>
      <p:sp>
        <p:nvSpPr>
          <p:cNvPr id="11" name="TextBox 10"/>
          <p:cNvSpPr txBox="1"/>
          <p:nvPr/>
        </p:nvSpPr>
        <p:spPr>
          <a:xfrm>
            <a:off x="1249363" y="3873500"/>
            <a:ext cx="6629400" cy="715963"/>
          </a:xfrm>
          <a:prstGeom prst="rect">
            <a:avLst/>
          </a:prstGeom>
          <a:noFill/>
        </p:spPr>
        <p:txBody>
          <a:bodyPr>
            <a:spAutoFit/>
          </a:bodyPr>
          <a:lstStyle/>
          <a:p>
            <a:pPr marL="214313" indent="-214313" eaLnBrk="1" fontAlgn="auto" hangingPunct="1">
              <a:spcBef>
                <a:spcPts val="0"/>
              </a:spcBef>
              <a:spcAft>
                <a:spcPts val="0"/>
              </a:spcAft>
              <a:buFont typeface="Arial" pitchFamily="34" charset="0"/>
              <a:buChar char="•"/>
              <a:defRPr/>
            </a:pPr>
            <a:r>
              <a:rPr lang="en-GB" sz="1350" dirty="0">
                <a:latin typeface="+mn-lt"/>
              </a:rPr>
              <a:t>Data is recorded at CERN and Tier-1s and analysed in the Worldwide LHC Computing Grid</a:t>
            </a:r>
          </a:p>
          <a:p>
            <a:pPr marL="214313" indent="-214313" eaLnBrk="1" fontAlgn="auto" hangingPunct="1">
              <a:spcBef>
                <a:spcPts val="0"/>
              </a:spcBef>
              <a:spcAft>
                <a:spcPts val="0"/>
              </a:spcAft>
              <a:buFont typeface="Arial" pitchFamily="34" charset="0"/>
              <a:buChar char="•"/>
              <a:defRPr/>
            </a:pPr>
            <a:r>
              <a:rPr lang="en-GB" sz="1350" dirty="0">
                <a:latin typeface="+mn-lt"/>
              </a:rPr>
              <a:t>In a normal day, the grid provides 100,000 CPU days executing over 2 million jobs</a:t>
            </a:r>
          </a:p>
        </p:txBody>
      </p:sp>
      <p:sp>
        <p:nvSpPr>
          <p:cNvPr id="2" name="Footer Placeholder 1"/>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The CERN Meyrin Data Centre</a:t>
            </a:r>
            <a:endParaRPr lang="en-GB" dirty="0"/>
          </a:p>
        </p:txBody>
      </p:sp>
      <p:sp>
        <p:nvSpPr>
          <p:cNvPr id="4" name="Date Placeholder 3"/>
          <p:cNvSpPr>
            <a:spLocks noGrp="1"/>
          </p:cNvSpPr>
          <p:nvPr>
            <p:ph type="dt" sz="quarter" idx="10"/>
          </p:nvPr>
        </p:nvSpPr>
        <p:spPr/>
        <p:txBody>
          <a:bodyPr/>
          <a:lstStyle/>
          <a:p>
            <a:pPr>
              <a:defRPr/>
            </a:pPr>
            <a:r>
              <a:rPr lang="en-US" smtClean="0"/>
              <a:t>23/07/2014</a:t>
            </a:r>
            <a:endParaRPr lang="en-US" dirty="0"/>
          </a:p>
        </p:txBody>
      </p:sp>
      <p:sp>
        <p:nvSpPr>
          <p:cNvPr id="6" name="Slide Number Placeholder 5"/>
          <p:cNvSpPr>
            <a:spLocks noGrp="1"/>
          </p:cNvSpPr>
          <p:nvPr>
            <p:ph type="sldNum" sz="quarter" idx="12"/>
          </p:nvPr>
        </p:nvSpPr>
        <p:spPr/>
        <p:txBody>
          <a:bodyPr/>
          <a:lstStyle/>
          <a:p>
            <a:pPr>
              <a:defRPr/>
            </a:pPr>
            <a:fld id="{AA64F749-E7E6-4E21-A053-34BD316D95A1}" type="slidenum">
              <a:rPr lang="en-US"/>
              <a:pPr>
                <a:defRPr/>
              </a:pPr>
              <a:t>15</a:t>
            </a:fld>
            <a:endParaRPr lang="en-US" dirty="0"/>
          </a:p>
        </p:txBody>
      </p:sp>
      <p:pic>
        <p:nvPicPr>
          <p:cNvPr id="39942" name="Picture 8" descr="https://mediastream.cern.ch/MediaArchive/Photo/Public/2008/0804041/0804041_01/0804041_01-A4-at-144-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800100"/>
            <a:ext cx="74930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06375"/>
            <a:ext cx="7470775" cy="857250"/>
          </a:xfrm>
        </p:spPr>
        <p:txBody>
          <a:bodyPr>
            <a:normAutofit fontScale="90000"/>
          </a:bodyPr>
          <a:lstStyle/>
          <a:p>
            <a:pPr algn="ctr" eaLnBrk="1" fontAlgn="auto" hangingPunct="1">
              <a:spcAft>
                <a:spcPts val="0"/>
              </a:spcAft>
              <a:defRPr/>
            </a:pPr>
            <a:r>
              <a:rPr lang="en-GB" dirty="0" smtClean="0"/>
              <a:t>New Data Centre in Budapest</a:t>
            </a:r>
            <a:endParaRPr lang="en-GB" dirty="0"/>
          </a:p>
        </p:txBody>
      </p:sp>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BDD2D585-E879-4819-A5AE-23D4835D4855}" type="slidenum">
              <a:rPr lang="en-US"/>
              <a:pPr>
                <a:defRPr/>
              </a:pPr>
              <a:t>16</a:t>
            </a:fld>
            <a:endParaRPr lang="en-US" dirty="0"/>
          </a:p>
        </p:txBody>
      </p:sp>
      <p:pic>
        <p:nvPicPr>
          <p:cNvPr id="41990" name="Picture 2" descr="https://encrypted-tbn0.gstatic.com/images?q=tbn:ANd9GcS5Qky4UzsMO_MZJzG9VI_ebaUOYD6slJEdxPpdtKo-Wf4NCz7R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1082675"/>
            <a:ext cx="5591175"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News, Bad News</a:t>
            </a:r>
            <a:endParaRPr lang="en-GB" dirty="0"/>
          </a:p>
        </p:txBody>
      </p:sp>
      <p:sp>
        <p:nvSpPr>
          <p:cNvPr id="3" name="Content Placeholder 2"/>
          <p:cNvSpPr>
            <a:spLocks noGrp="1"/>
          </p:cNvSpPr>
          <p:nvPr>
            <p:ph idx="1"/>
          </p:nvPr>
        </p:nvSpPr>
        <p:spPr/>
        <p:txBody>
          <a:bodyPr/>
          <a:lstStyle/>
          <a:p>
            <a:pPr marL="36513" indent="0">
              <a:buNone/>
            </a:pPr>
            <a:r>
              <a:rPr lang="en-GB" altLang="en-US" dirty="0" smtClean="0"/>
              <a:t>	</a:t>
            </a:r>
            <a:endParaRPr lang="en-GB" altLang="en-US" dirty="0"/>
          </a:p>
          <a:p>
            <a:endParaRPr lang="en-GB" dirty="0"/>
          </a:p>
        </p:txBody>
      </p:sp>
      <p:sp>
        <p:nvSpPr>
          <p:cNvPr id="4" name="Date Placeholder 3"/>
          <p:cNvSpPr>
            <a:spLocks noGrp="1"/>
          </p:cNvSpPr>
          <p:nvPr>
            <p:ph type="dt" sz="half" idx="10"/>
          </p:nvPr>
        </p:nvSpPr>
        <p:spPr/>
        <p:txBody>
          <a:bodyPr/>
          <a:lstStyle/>
          <a:p>
            <a:pPr>
              <a:defRPr/>
            </a:pPr>
            <a:r>
              <a:rPr lang="en-US" smtClean="0"/>
              <a:t>23/07/2014</a:t>
            </a:r>
            <a:endParaRPr lang="en-US" dirty="0"/>
          </a:p>
        </p:txBody>
      </p:sp>
      <p:sp>
        <p:nvSpPr>
          <p:cNvPr id="5" name="Footer Placeholder 4"/>
          <p:cNvSpPr>
            <a:spLocks noGrp="1"/>
          </p:cNvSpPr>
          <p:nvPr>
            <p:ph type="ftr" sz="quarter" idx="11"/>
          </p:nvPr>
        </p:nvSpPr>
        <p:spPr/>
        <p:txBody>
          <a:bodyPr/>
          <a:lstStyle/>
          <a:p>
            <a:pPr>
              <a:defRPr/>
            </a:pPr>
            <a:r>
              <a:rPr lang="en-GB" smtClean="0"/>
              <a:t>OSCON - CERN Mass and Agility</a:t>
            </a:r>
            <a:endParaRPr lang="en-US" dirty="0"/>
          </a:p>
        </p:txBody>
      </p:sp>
      <p:sp>
        <p:nvSpPr>
          <p:cNvPr id="6" name="Slide Number Placeholder 5"/>
          <p:cNvSpPr>
            <a:spLocks noGrp="1"/>
          </p:cNvSpPr>
          <p:nvPr>
            <p:ph type="sldNum" sz="quarter" idx="12"/>
          </p:nvPr>
        </p:nvSpPr>
        <p:spPr/>
        <p:txBody>
          <a:bodyPr/>
          <a:lstStyle/>
          <a:p>
            <a:pPr>
              <a:defRPr/>
            </a:pPr>
            <a:fld id="{6BA91F98-CA46-49DB-8D9E-426170E7487C}" type="slidenum">
              <a:rPr lang="en-US" smtClean="0"/>
              <a:pPr>
                <a:defRPr/>
              </a:pPr>
              <a:t>17</a:t>
            </a:fld>
            <a:endParaRPr lang="en-US" dirty="0"/>
          </a:p>
        </p:txBody>
      </p:sp>
      <p:sp>
        <p:nvSpPr>
          <p:cNvPr id="8" name="Rectangle 7"/>
          <p:cNvSpPr/>
          <p:nvPr/>
        </p:nvSpPr>
        <p:spPr>
          <a:xfrm>
            <a:off x="457200" y="1140589"/>
            <a:ext cx="8229600" cy="3539430"/>
          </a:xfrm>
          <a:prstGeom prst="rect">
            <a:avLst/>
          </a:prstGeom>
        </p:spPr>
        <p:txBody>
          <a:bodyPr wrap="square">
            <a:spAutoFit/>
          </a:bodyPr>
          <a:lstStyle/>
          <a:p>
            <a:pPr marL="285750" indent="-285750">
              <a:buClrTx/>
              <a:buFont typeface="Arial" panose="020B0604020202020204" pitchFamily="34" charset="0"/>
              <a:buChar char="•"/>
            </a:pPr>
            <a:r>
              <a:rPr lang="en-GB" altLang="en-US" sz="2800" dirty="0"/>
              <a:t>Additional data centre in Budapest now </a:t>
            </a:r>
            <a:r>
              <a:rPr lang="en-GB" altLang="en-US" sz="2800" dirty="0" smtClean="0"/>
              <a:t>online</a:t>
            </a:r>
          </a:p>
          <a:p>
            <a:pPr marL="285750" indent="-285750">
              <a:buClrTx/>
              <a:buFont typeface="Arial" panose="020B0604020202020204" pitchFamily="34" charset="0"/>
              <a:buChar char="•"/>
            </a:pPr>
            <a:r>
              <a:rPr lang="en-GB" altLang="en-US" sz="2800" dirty="0" smtClean="0"/>
              <a:t>Increasing use of facilities as </a:t>
            </a:r>
            <a:r>
              <a:rPr lang="en-GB" altLang="en-US" sz="2800" dirty="0"/>
              <a:t>data rates </a:t>
            </a:r>
            <a:r>
              <a:rPr lang="en-GB" altLang="en-US" sz="2800" dirty="0" smtClean="0"/>
              <a:t>increase</a:t>
            </a:r>
            <a:endParaRPr lang="en-GB" altLang="en-US" sz="2800" dirty="0"/>
          </a:p>
          <a:p>
            <a:pPr>
              <a:buClrTx/>
            </a:pPr>
            <a:endParaRPr lang="en-GB" altLang="en-US" sz="2800" dirty="0" smtClean="0"/>
          </a:p>
          <a:p>
            <a:pPr>
              <a:buClrTx/>
            </a:pPr>
            <a:r>
              <a:rPr lang="en-GB" altLang="en-US" sz="2800" dirty="0" smtClean="0"/>
              <a:t>But…</a:t>
            </a:r>
            <a:endParaRPr lang="en-GB" altLang="en-US" sz="2800" dirty="0"/>
          </a:p>
          <a:p>
            <a:pPr marL="285750" indent="-285750">
              <a:buClrTx/>
              <a:buFont typeface="Arial" panose="020B0604020202020204" pitchFamily="34" charset="0"/>
              <a:buChar char="•"/>
            </a:pPr>
            <a:r>
              <a:rPr lang="en-GB" altLang="en-US" sz="2800" dirty="0"/>
              <a:t>Staff numbers are fixed, no more people</a:t>
            </a:r>
          </a:p>
          <a:p>
            <a:pPr marL="285750" indent="-285750">
              <a:buFont typeface="Arial" panose="020B0604020202020204" pitchFamily="34" charset="0"/>
              <a:buChar char="•"/>
            </a:pPr>
            <a:r>
              <a:rPr lang="en-GB" altLang="en-US" sz="2800" dirty="0"/>
              <a:t>Materials budget decreasing, no more money</a:t>
            </a:r>
          </a:p>
          <a:p>
            <a:pPr marL="285750" indent="-285750">
              <a:buFont typeface="Arial" panose="020B0604020202020204" pitchFamily="34" charset="0"/>
              <a:buChar char="•"/>
            </a:pPr>
            <a:r>
              <a:rPr lang="en-GB" altLang="en-US" sz="2800" dirty="0"/>
              <a:t>Legacy tools are high maintenance and </a:t>
            </a:r>
            <a:r>
              <a:rPr lang="en-GB" altLang="en-US" sz="2800" dirty="0" smtClean="0"/>
              <a:t>brittle</a:t>
            </a:r>
          </a:p>
          <a:p>
            <a:pPr marL="285750" indent="-285750">
              <a:buFont typeface="Arial" panose="020B0604020202020204" pitchFamily="34" charset="0"/>
              <a:buChar char="•"/>
            </a:pPr>
            <a:r>
              <a:rPr lang="en-GB" altLang="en-US" sz="2800" dirty="0" smtClean="0"/>
              <a:t>User expectations are for fast self-service</a:t>
            </a:r>
            <a:endParaRPr lang="en-GB" altLang="en-US" sz="2800" dirty="0"/>
          </a:p>
        </p:txBody>
      </p:sp>
    </p:spTree>
    <p:extLst>
      <p:ext uri="{BB962C8B-B14F-4D97-AF65-F5344CB8AC3E}">
        <p14:creationId xmlns:p14="http://schemas.microsoft.com/office/powerpoint/2010/main" val="743764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Procurement Cycle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2255650"/>
              </p:ext>
            </p:extLst>
          </p:nvPr>
        </p:nvGraphicFramePr>
        <p:xfrm>
          <a:off x="578733" y="867577"/>
          <a:ext cx="8108067" cy="3477077"/>
        </p:xfrm>
        <a:graphic>
          <a:graphicData uri="http://schemas.openxmlformats.org/drawingml/2006/table">
            <a:tbl>
              <a:tblPr firstRow="1" bandRow="1">
                <a:tableStyleId>{5C22544A-7EE6-4342-B048-85BDC9FD1C3A}</a:tableStyleId>
              </a:tblPr>
              <a:tblGrid>
                <a:gridCol w="2963120"/>
                <a:gridCol w="2955769"/>
                <a:gridCol w="2189178"/>
              </a:tblGrid>
              <a:tr h="278130">
                <a:tc>
                  <a:txBody>
                    <a:bodyPr/>
                    <a:lstStyle/>
                    <a:p>
                      <a:r>
                        <a:rPr lang="en-GB" sz="1400" dirty="0" smtClean="0">
                          <a:solidFill>
                            <a:schemeClr val="accent6"/>
                          </a:solidFill>
                        </a:rPr>
                        <a:t>Step</a:t>
                      </a:r>
                      <a:endParaRPr lang="en-GB" sz="1400" dirty="0">
                        <a:solidFill>
                          <a:schemeClr val="accent6"/>
                        </a:solidFill>
                      </a:endParaRPr>
                    </a:p>
                  </a:txBody>
                  <a:tcPr marL="68580" marR="68580" marT="34290" marB="34290"/>
                </a:tc>
                <a:tc>
                  <a:txBody>
                    <a:bodyPr/>
                    <a:lstStyle/>
                    <a:p>
                      <a:r>
                        <a:rPr lang="en-GB" sz="1400" dirty="0" smtClean="0">
                          <a:solidFill>
                            <a:schemeClr val="accent6"/>
                          </a:solidFill>
                        </a:rPr>
                        <a:t>Time (Days)</a:t>
                      </a:r>
                      <a:endParaRPr lang="en-GB" sz="1400" dirty="0">
                        <a:solidFill>
                          <a:schemeClr val="accent6"/>
                        </a:solidFill>
                      </a:endParaRPr>
                    </a:p>
                  </a:txBody>
                  <a:tcPr marL="68580" marR="68580" marT="34290" marB="34290"/>
                </a:tc>
                <a:tc>
                  <a:txBody>
                    <a:bodyPr/>
                    <a:lstStyle/>
                    <a:p>
                      <a:r>
                        <a:rPr lang="en-GB" sz="1400" dirty="0" smtClean="0">
                          <a:solidFill>
                            <a:schemeClr val="accent6"/>
                          </a:solidFill>
                        </a:rPr>
                        <a:t>Elapsed (Days)</a:t>
                      </a:r>
                      <a:endParaRPr lang="en-GB" sz="1400" dirty="0">
                        <a:solidFill>
                          <a:schemeClr val="accent6"/>
                        </a:solidFill>
                      </a:endParaRPr>
                    </a:p>
                  </a:txBody>
                  <a:tcPr marL="68580" marR="68580" marT="34290" marB="34290"/>
                </a:tc>
              </a:tr>
              <a:tr h="278130">
                <a:tc>
                  <a:txBody>
                    <a:bodyPr/>
                    <a:lstStyle/>
                    <a:p>
                      <a:r>
                        <a:rPr lang="en-GB" sz="1400" dirty="0" smtClean="0"/>
                        <a:t>User expresses requirement</a:t>
                      </a:r>
                      <a:endParaRPr lang="en-GB" sz="1400" dirty="0"/>
                    </a:p>
                  </a:txBody>
                  <a:tcPr marL="68580" marR="68580" marT="34290" marB="34290"/>
                </a:tc>
                <a:tc>
                  <a:txBody>
                    <a:bodyPr/>
                    <a:lstStyle/>
                    <a:p>
                      <a:pPr algn="r"/>
                      <a:endParaRPr lang="en-GB" sz="1400" dirty="0"/>
                    </a:p>
                  </a:txBody>
                  <a:tcPr marL="68580" marR="68580" marT="34290" marB="34290"/>
                </a:tc>
                <a:tc>
                  <a:txBody>
                    <a:bodyPr/>
                    <a:lstStyle/>
                    <a:p>
                      <a:pPr algn="r"/>
                      <a:r>
                        <a:rPr lang="en-GB" sz="1400" dirty="0" smtClean="0"/>
                        <a:t>0</a:t>
                      </a:r>
                      <a:endParaRPr lang="en-GB" sz="1400" dirty="0"/>
                    </a:p>
                  </a:txBody>
                  <a:tcPr marL="68580" marR="68580" marT="34290" marB="34290"/>
                </a:tc>
              </a:tr>
              <a:tr h="278130">
                <a:tc>
                  <a:txBody>
                    <a:bodyPr/>
                    <a:lstStyle/>
                    <a:p>
                      <a:r>
                        <a:rPr lang="en-GB" sz="1400" dirty="0" smtClean="0"/>
                        <a:t>Market</a:t>
                      </a:r>
                      <a:r>
                        <a:rPr lang="en-GB" sz="1400" baseline="0" dirty="0" smtClean="0"/>
                        <a:t> Survey prepared</a:t>
                      </a:r>
                      <a:endParaRPr lang="en-GB" sz="1400" dirty="0"/>
                    </a:p>
                  </a:txBody>
                  <a:tcPr marL="68580" marR="68580" marT="34290" marB="34290"/>
                </a:tc>
                <a:tc>
                  <a:txBody>
                    <a:bodyPr/>
                    <a:lstStyle/>
                    <a:p>
                      <a:pPr algn="r"/>
                      <a:r>
                        <a:rPr lang="en-GB" sz="1400" dirty="0" smtClean="0"/>
                        <a:t>15</a:t>
                      </a:r>
                      <a:endParaRPr lang="en-GB" sz="1400" dirty="0"/>
                    </a:p>
                  </a:txBody>
                  <a:tcPr marL="68580" marR="68580" marT="34290" marB="34290"/>
                </a:tc>
                <a:tc>
                  <a:txBody>
                    <a:bodyPr/>
                    <a:lstStyle/>
                    <a:p>
                      <a:pPr algn="r"/>
                      <a:r>
                        <a:rPr lang="en-GB" sz="1400" dirty="0" smtClean="0"/>
                        <a:t>15</a:t>
                      </a:r>
                      <a:endParaRPr lang="en-GB" sz="1400" dirty="0"/>
                    </a:p>
                  </a:txBody>
                  <a:tcPr marL="68580" marR="68580" marT="34290" marB="34290"/>
                </a:tc>
              </a:tr>
              <a:tr h="278130">
                <a:tc>
                  <a:txBody>
                    <a:bodyPr/>
                    <a:lstStyle/>
                    <a:p>
                      <a:r>
                        <a:rPr lang="en-GB" sz="1400" dirty="0" smtClean="0"/>
                        <a:t>Market Survey for possible vendors</a:t>
                      </a:r>
                      <a:endParaRPr lang="en-GB" sz="1400" dirty="0"/>
                    </a:p>
                  </a:txBody>
                  <a:tcPr marL="68580" marR="68580" marT="34290" marB="34290"/>
                </a:tc>
                <a:tc>
                  <a:txBody>
                    <a:bodyPr/>
                    <a:lstStyle/>
                    <a:p>
                      <a:pPr algn="r"/>
                      <a:r>
                        <a:rPr lang="en-GB" sz="1400" dirty="0" smtClean="0"/>
                        <a:t>30</a:t>
                      </a:r>
                      <a:endParaRPr lang="en-GB" sz="1400" dirty="0"/>
                    </a:p>
                  </a:txBody>
                  <a:tcPr marL="68580" marR="68580" marT="34290" marB="34290"/>
                </a:tc>
                <a:tc>
                  <a:txBody>
                    <a:bodyPr/>
                    <a:lstStyle/>
                    <a:p>
                      <a:pPr algn="r"/>
                      <a:r>
                        <a:rPr lang="en-GB" sz="1400" dirty="0" smtClean="0"/>
                        <a:t>45</a:t>
                      </a:r>
                      <a:endParaRPr lang="en-GB" sz="1400" dirty="0"/>
                    </a:p>
                  </a:txBody>
                  <a:tcPr marL="68580" marR="68580" marT="34290" marB="34290"/>
                </a:tc>
              </a:tr>
              <a:tr h="278130">
                <a:tc>
                  <a:txBody>
                    <a:bodyPr/>
                    <a:lstStyle/>
                    <a:p>
                      <a:r>
                        <a:rPr lang="en-GB" sz="1400" dirty="0" smtClean="0"/>
                        <a:t>Specifications prepared</a:t>
                      </a:r>
                      <a:endParaRPr lang="en-GB" sz="1400" dirty="0"/>
                    </a:p>
                  </a:txBody>
                  <a:tcPr marL="68580" marR="68580" marT="34290" marB="34290"/>
                </a:tc>
                <a:tc>
                  <a:txBody>
                    <a:bodyPr/>
                    <a:lstStyle/>
                    <a:p>
                      <a:pPr algn="r"/>
                      <a:r>
                        <a:rPr lang="en-GB" sz="1400" dirty="0" smtClean="0"/>
                        <a:t>15</a:t>
                      </a:r>
                      <a:endParaRPr lang="en-GB" sz="1400" dirty="0"/>
                    </a:p>
                  </a:txBody>
                  <a:tcPr marL="68580" marR="68580" marT="34290" marB="34290"/>
                </a:tc>
                <a:tc>
                  <a:txBody>
                    <a:bodyPr/>
                    <a:lstStyle/>
                    <a:p>
                      <a:pPr algn="r"/>
                      <a:r>
                        <a:rPr lang="en-GB" sz="1400" dirty="0" smtClean="0"/>
                        <a:t>60</a:t>
                      </a:r>
                      <a:endParaRPr lang="en-GB" sz="1400" dirty="0"/>
                    </a:p>
                  </a:txBody>
                  <a:tcPr marL="68580" marR="68580" marT="34290" marB="34290"/>
                </a:tc>
              </a:tr>
              <a:tr h="278130">
                <a:tc>
                  <a:txBody>
                    <a:bodyPr/>
                    <a:lstStyle/>
                    <a:p>
                      <a:r>
                        <a:rPr lang="en-GB" sz="1400" dirty="0" smtClean="0"/>
                        <a:t>Vendor responses</a:t>
                      </a:r>
                      <a:endParaRPr lang="en-GB" sz="1400" dirty="0"/>
                    </a:p>
                  </a:txBody>
                  <a:tcPr marL="68580" marR="68580" marT="34290" marB="34290"/>
                </a:tc>
                <a:tc>
                  <a:txBody>
                    <a:bodyPr/>
                    <a:lstStyle/>
                    <a:p>
                      <a:pPr algn="r"/>
                      <a:r>
                        <a:rPr lang="en-GB" sz="1400" baseline="0" dirty="0" smtClean="0"/>
                        <a:t>30</a:t>
                      </a:r>
                      <a:endParaRPr lang="en-GB" sz="1400" dirty="0"/>
                    </a:p>
                  </a:txBody>
                  <a:tcPr marL="68580" marR="68580" marT="34290" marB="34290"/>
                </a:tc>
                <a:tc>
                  <a:txBody>
                    <a:bodyPr/>
                    <a:lstStyle/>
                    <a:p>
                      <a:pPr algn="r"/>
                      <a:r>
                        <a:rPr lang="en-GB" sz="1400" dirty="0" smtClean="0"/>
                        <a:t>90</a:t>
                      </a:r>
                      <a:endParaRPr lang="en-GB" sz="1400" dirty="0"/>
                    </a:p>
                  </a:txBody>
                  <a:tcPr marL="68580" marR="68580" marT="34290" marB="34290"/>
                </a:tc>
              </a:tr>
              <a:tr h="278130">
                <a:tc>
                  <a:txBody>
                    <a:bodyPr/>
                    <a:lstStyle/>
                    <a:p>
                      <a:r>
                        <a:rPr lang="en-GB" sz="1400" dirty="0" smtClean="0"/>
                        <a:t>Test systems evaluated</a:t>
                      </a:r>
                      <a:endParaRPr lang="en-GB" sz="1400" dirty="0"/>
                    </a:p>
                  </a:txBody>
                  <a:tcPr marL="68580" marR="68580" marT="34290" marB="34290"/>
                </a:tc>
                <a:tc>
                  <a:txBody>
                    <a:bodyPr/>
                    <a:lstStyle/>
                    <a:p>
                      <a:pPr algn="r"/>
                      <a:r>
                        <a:rPr lang="en-GB" sz="1400" dirty="0" smtClean="0"/>
                        <a:t>30</a:t>
                      </a:r>
                      <a:endParaRPr lang="en-GB" sz="1400" dirty="0"/>
                    </a:p>
                  </a:txBody>
                  <a:tcPr marL="68580" marR="68580" marT="34290" marB="34290"/>
                </a:tc>
                <a:tc>
                  <a:txBody>
                    <a:bodyPr/>
                    <a:lstStyle/>
                    <a:p>
                      <a:pPr algn="r"/>
                      <a:r>
                        <a:rPr lang="en-GB" sz="1400" dirty="0" smtClean="0"/>
                        <a:t>120</a:t>
                      </a:r>
                      <a:endParaRPr lang="en-GB" sz="1400" dirty="0"/>
                    </a:p>
                  </a:txBody>
                  <a:tcPr marL="68580" marR="68580" marT="34290" marB="34290"/>
                </a:tc>
              </a:tr>
              <a:tr h="278130">
                <a:tc>
                  <a:txBody>
                    <a:bodyPr/>
                    <a:lstStyle/>
                    <a:p>
                      <a:r>
                        <a:rPr lang="en-GB" sz="1400" dirty="0" smtClean="0"/>
                        <a:t>Offers adjudicated</a:t>
                      </a:r>
                      <a:endParaRPr lang="en-GB" sz="1400" dirty="0"/>
                    </a:p>
                  </a:txBody>
                  <a:tcPr marL="68580" marR="68580" marT="34290" marB="34290"/>
                </a:tc>
                <a:tc>
                  <a:txBody>
                    <a:bodyPr/>
                    <a:lstStyle/>
                    <a:p>
                      <a:pPr algn="r"/>
                      <a:r>
                        <a:rPr lang="en-GB" sz="1400" dirty="0" smtClean="0"/>
                        <a:t>10</a:t>
                      </a:r>
                      <a:endParaRPr lang="en-GB" sz="1400" dirty="0"/>
                    </a:p>
                  </a:txBody>
                  <a:tcPr marL="68580" marR="68580" marT="34290" marB="34290"/>
                </a:tc>
                <a:tc>
                  <a:txBody>
                    <a:bodyPr/>
                    <a:lstStyle/>
                    <a:p>
                      <a:pPr algn="r"/>
                      <a:r>
                        <a:rPr lang="en-GB" sz="1400" dirty="0" smtClean="0"/>
                        <a:t>130</a:t>
                      </a:r>
                      <a:endParaRPr lang="en-GB" sz="1400" dirty="0"/>
                    </a:p>
                  </a:txBody>
                  <a:tcPr marL="68580" marR="68580" marT="34290" marB="34290"/>
                </a:tc>
              </a:tr>
              <a:tr h="278130">
                <a:tc>
                  <a:txBody>
                    <a:bodyPr/>
                    <a:lstStyle/>
                    <a:p>
                      <a:r>
                        <a:rPr lang="en-GB" sz="1400" dirty="0" smtClean="0"/>
                        <a:t>Finance</a:t>
                      </a:r>
                      <a:r>
                        <a:rPr lang="en-GB" sz="1400" baseline="0" dirty="0" smtClean="0"/>
                        <a:t> committee</a:t>
                      </a:r>
                      <a:endParaRPr lang="en-GB" sz="1400" dirty="0"/>
                    </a:p>
                  </a:txBody>
                  <a:tcPr marL="68580" marR="68580" marT="34290" marB="34290"/>
                </a:tc>
                <a:tc>
                  <a:txBody>
                    <a:bodyPr/>
                    <a:lstStyle/>
                    <a:p>
                      <a:pPr algn="r"/>
                      <a:r>
                        <a:rPr lang="en-GB" sz="1400" dirty="0" smtClean="0"/>
                        <a:t>30</a:t>
                      </a:r>
                      <a:endParaRPr lang="en-GB" sz="1400" dirty="0"/>
                    </a:p>
                  </a:txBody>
                  <a:tcPr marL="68580" marR="68580" marT="34290" marB="34290"/>
                </a:tc>
                <a:tc>
                  <a:txBody>
                    <a:bodyPr/>
                    <a:lstStyle/>
                    <a:p>
                      <a:pPr algn="r"/>
                      <a:r>
                        <a:rPr lang="en-GB" sz="1400" dirty="0" smtClean="0"/>
                        <a:t>160</a:t>
                      </a:r>
                      <a:endParaRPr lang="en-GB" sz="1400" dirty="0"/>
                    </a:p>
                  </a:txBody>
                  <a:tcPr marL="68580" marR="68580" marT="34290" marB="34290"/>
                </a:tc>
              </a:tr>
              <a:tr h="278130">
                <a:tc>
                  <a:txBody>
                    <a:bodyPr/>
                    <a:lstStyle/>
                    <a:p>
                      <a:r>
                        <a:rPr lang="en-GB" sz="1400" dirty="0" smtClean="0"/>
                        <a:t>Hardware</a:t>
                      </a:r>
                      <a:r>
                        <a:rPr lang="en-GB" sz="1400" baseline="0" dirty="0" smtClean="0"/>
                        <a:t> delivered</a:t>
                      </a:r>
                      <a:endParaRPr lang="en-GB" sz="1400" dirty="0"/>
                    </a:p>
                  </a:txBody>
                  <a:tcPr marL="68580" marR="68580" marT="34290" marB="34290"/>
                </a:tc>
                <a:tc>
                  <a:txBody>
                    <a:bodyPr/>
                    <a:lstStyle/>
                    <a:p>
                      <a:pPr algn="r"/>
                      <a:r>
                        <a:rPr lang="en-GB" sz="1400" dirty="0" smtClean="0"/>
                        <a:t>90</a:t>
                      </a:r>
                      <a:endParaRPr lang="en-GB" sz="1400" dirty="0"/>
                    </a:p>
                  </a:txBody>
                  <a:tcPr marL="68580" marR="68580" marT="34290" marB="34290"/>
                </a:tc>
                <a:tc>
                  <a:txBody>
                    <a:bodyPr/>
                    <a:lstStyle/>
                    <a:p>
                      <a:pPr algn="r"/>
                      <a:r>
                        <a:rPr lang="en-GB" sz="1400" dirty="0" smtClean="0"/>
                        <a:t>250</a:t>
                      </a:r>
                      <a:endParaRPr lang="en-GB" sz="1400" dirty="0"/>
                    </a:p>
                  </a:txBody>
                  <a:tcPr marL="68580" marR="68580" marT="34290" marB="34290"/>
                </a:tc>
              </a:tr>
              <a:tr h="375737">
                <a:tc>
                  <a:txBody>
                    <a:bodyPr/>
                    <a:lstStyle/>
                    <a:p>
                      <a:r>
                        <a:rPr lang="en-GB" sz="1400" b="0" dirty="0" smtClean="0"/>
                        <a:t>Burn</a:t>
                      </a:r>
                      <a:r>
                        <a:rPr lang="en-GB" sz="1400" b="0" baseline="0" dirty="0" smtClean="0"/>
                        <a:t> in and acceptance</a:t>
                      </a:r>
                      <a:endParaRPr lang="en-GB" sz="1400" b="0" dirty="0"/>
                    </a:p>
                  </a:txBody>
                  <a:tcPr marL="68580" marR="68580" marT="34290" marB="34290"/>
                </a:tc>
                <a:tc>
                  <a:txBody>
                    <a:bodyPr/>
                    <a:lstStyle/>
                    <a:p>
                      <a:pPr algn="r"/>
                      <a:r>
                        <a:rPr lang="en-GB" sz="1400" b="0" dirty="0" smtClean="0"/>
                        <a:t>30</a:t>
                      </a:r>
                      <a:r>
                        <a:rPr lang="en-GB" sz="1400" b="0" baseline="0" dirty="0" smtClean="0"/>
                        <a:t> days typical with 38</a:t>
                      </a:r>
                      <a:r>
                        <a:rPr lang="en-GB" sz="1400" b="0" dirty="0" smtClean="0"/>
                        <a:t>0 worst</a:t>
                      </a:r>
                      <a:r>
                        <a:rPr lang="en-GB" sz="1400" b="0" baseline="0" dirty="0" smtClean="0"/>
                        <a:t> case</a:t>
                      </a:r>
                      <a:endParaRPr lang="en-GB" sz="1400" b="0" dirty="0"/>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dirty="0" smtClean="0"/>
                        <a:t>280</a:t>
                      </a:r>
                    </a:p>
                  </a:txBody>
                  <a:tcPr marL="68580" marR="68580" marT="34290" marB="34290"/>
                </a:tc>
              </a:tr>
              <a:tr h="278130">
                <a:tc>
                  <a:txBody>
                    <a:bodyPr/>
                    <a:lstStyle/>
                    <a:p>
                      <a:r>
                        <a:rPr lang="en-GB" sz="1400" b="1" dirty="0" smtClean="0"/>
                        <a:t>Total</a:t>
                      </a:r>
                      <a:endParaRPr lang="en-GB" sz="1400" b="1" dirty="0"/>
                    </a:p>
                  </a:txBody>
                  <a:tcPr marL="68580" marR="68580" marT="34290" marB="34290"/>
                </a:tc>
                <a:tc>
                  <a:txBody>
                    <a:bodyPr/>
                    <a:lstStyle/>
                    <a:p>
                      <a:endParaRPr lang="en-GB" sz="1400" b="1"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280+ Days</a:t>
                      </a:r>
                    </a:p>
                  </a:txBody>
                  <a:tcPr marL="68580" marR="68580" marT="34290" marB="34290"/>
                </a:tc>
              </a:tr>
            </a:tbl>
          </a:graphicData>
        </a:graphic>
      </p:graphicFrame>
      <p:sp>
        <p:nvSpPr>
          <p:cNvPr id="4" name="Date Placeholder 3"/>
          <p:cNvSpPr>
            <a:spLocks noGrp="1"/>
          </p:cNvSpPr>
          <p:nvPr>
            <p:ph type="dt" sz="half" idx="10"/>
          </p:nvPr>
        </p:nvSpPr>
        <p:spPr/>
        <p:txBody>
          <a:bodyPr/>
          <a:lstStyle/>
          <a:p>
            <a:pPr>
              <a:defRPr/>
            </a:pPr>
            <a:r>
              <a:rPr lang="en-US" smtClean="0"/>
              <a:t>23/07/2014</a:t>
            </a:r>
            <a:endParaRPr lang="en-US" dirty="0" smtClean="0"/>
          </a:p>
        </p:txBody>
      </p:sp>
      <p:sp>
        <p:nvSpPr>
          <p:cNvPr id="5" name="Footer Placeholder 4"/>
          <p:cNvSpPr>
            <a:spLocks noGrp="1"/>
          </p:cNvSpPr>
          <p:nvPr>
            <p:ph type="ftr" sz="quarter" idx="11"/>
          </p:nvPr>
        </p:nvSpPr>
        <p:spPr/>
        <p:txBody>
          <a:bodyPr/>
          <a:lstStyle/>
          <a:p>
            <a:pPr>
              <a:defRPr/>
            </a:pPr>
            <a:r>
              <a:rPr lang="en-GB" smtClean="0"/>
              <a:t>OSCON - CERN Mass and Agility</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18</a:t>
            </a:fld>
            <a:endParaRPr lang="fr-FR"/>
          </a:p>
        </p:txBody>
      </p:sp>
    </p:spTree>
    <p:extLst>
      <p:ext uri="{BB962C8B-B14F-4D97-AF65-F5344CB8AC3E}">
        <p14:creationId xmlns:p14="http://schemas.microsoft.com/office/powerpoint/2010/main" val="2215302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sp>
        <p:nvSpPr>
          <p:cNvPr id="3" name="Content Placeholder 2"/>
          <p:cNvSpPr>
            <a:spLocks noGrp="1"/>
          </p:cNvSpPr>
          <p:nvPr>
            <p:ph idx="1"/>
          </p:nvPr>
        </p:nvSpPr>
        <p:spPr>
          <a:xfrm>
            <a:off x="391298" y="985533"/>
            <a:ext cx="8226425" cy="3500438"/>
          </a:xfrm>
        </p:spPr>
        <p:txBody>
          <a:bodyPr/>
          <a:lstStyle/>
          <a:p>
            <a:r>
              <a:rPr lang="en-GB" sz="2400" dirty="0" smtClean="0"/>
              <a:t>There is no Moore’s Law for people</a:t>
            </a:r>
          </a:p>
          <a:p>
            <a:pPr lvl="1"/>
            <a:r>
              <a:rPr lang="en-GB" sz="2000" dirty="0" smtClean="0"/>
              <a:t>Automation needs APIs, not documented procedures</a:t>
            </a:r>
          </a:p>
          <a:p>
            <a:r>
              <a:rPr lang="en-GB" sz="2400" dirty="0" smtClean="0"/>
              <a:t>Focus on high people effort activities</a:t>
            </a:r>
          </a:p>
          <a:p>
            <a:pPr lvl="1"/>
            <a:r>
              <a:rPr lang="en-GB" sz="2000" dirty="0" smtClean="0"/>
              <a:t>Are those requirements really justified ?</a:t>
            </a:r>
          </a:p>
          <a:p>
            <a:pPr lvl="1"/>
            <a:r>
              <a:rPr lang="en-GB" sz="2000" dirty="0" smtClean="0"/>
              <a:t>Accumulating technical debt stifles agility</a:t>
            </a:r>
          </a:p>
          <a:p>
            <a:r>
              <a:rPr lang="en-GB" sz="2400" dirty="0" smtClean="0"/>
              <a:t>Find open source communities and contribute</a:t>
            </a:r>
          </a:p>
          <a:p>
            <a:pPr lvl="1"/>
            <a:r>
              <a:rPr lang="en-GB" sz="2000" dirty="0" smtClean="0"/>
              <a:t>Understand ethos and architecture</a:t>
            </a:r>
          </a:p>
          <a:p>
            <a:pPr lvl="1"/>
            <a:r>
              <a:rPr lang="en-GB" sz="2000" dirty="0"/>
              <a:t>Stay </a:t>
            </a:r>
            <a:r>
              <a:rPr lang="en-GB" sz="2000" dirty="0" smtClean="0"/>
              <a:t>mainstream</a:t>
            </a:r>
          </a:p>
        </p:txBody>
      </p:sp>
      <p:sp>
        <p:nvSpPr>
          <p:cNvPr id="4" name="Date Placeholder 3"/>
          <p:cNvSpPr>
            <a:spLocks noGrp="1"/>
          </p:cNvSpPr>
          <p:nvPr>
            <p:ph type="dt" sz="half" idx="10"/>
          </p:nvPr>
        </p:nvSpPr>
        <p:spPr/>
        <p:txBody>
          <a:bodyPr/>
          <a:lstStyle/>
          <a:p>
            <a:pPr>
              <a:defRPr/>
            </a:pPr>
            <a:r>
              <a:rPr lang="en-US" smtClean="0"/>
              <a:t>23/07/2014</a:t>
            </a:r>
            <a:endParaRPr lang="en-US" dirty="0"/>
          </a:p>
        </p:txBody>
      </p:sp>
      <p:sp>
        <p:nvSpPr>
          <p:cNvPr id="5" name="Footer Placeholder 4"/>
          <p:cNvSpPr>
            <a:spLocks noGrp="1"/>
          </p:cNvSpPr>
          <p:nvPr>
            <p:ph type="ftr" sz="quarter" idx="11"/>
          </p:nvPr>
        </p:nvSpPr>
        <p:spPr/>
        <p:txBody>
          <a:bodyPr/>
          <a:lstStyle/>
          <a:p>
            <a:pPr>
              <a:defRPr/>
            </a:pPr>
            <a:r>
              <a:rPr lang="en-GB" smtClean="0"/>
              <a:t>OSCON - CERN Mass and Agility</a:t>
            </a:r>
            <a:endParaRPr lang="en-US" dirty="0"/>
          </a:p>
        </p:txBody>
      </p:sp>
      <p:sp>
        <p:nvSpPr>
          <p:cNvPr id="6" name="Slide Number Placeholder 5"/>
          <p:cNvSpPr>
            <a:spLocks noGrp="1"/>
          </p:cNvSpPr>
          <p:nvPr>
            <p:ph type="sldNum" sz="quarter" idx="12"/>
          </p:nvPr>
        </p:nvSpPr>
        <p:spPr/>
        <p:txBody>
          <a:bodyPr/>
          <a:lstStyle/>
          <a:p>
            <a:pPr>
              <a:defRPr/>
            </a:pPr>
            <a:fld id="{6BA91F98-CA46-49DB-8D9E-426170E7487C}" type="slidenum">
              <a:rPr lang="en-US" smtClean="0"/>
              <a:pPr>
                <a:defRPr/>
              </a:pPr>
              <a:t>19</a:t>
            </a:fld>
            <a:endParaRPr lang="en-US" dirty="0"/>
          </a:p>
        </p:txBody>
      </p:sp>
    </p:spTree>
    <p:extLst>
      <p:ext uri="{BB962C8B-B14F-4D97-AF65-F5344CB8AC3E}">
        <p14:creationId xmlns:p14="http://schemas.microsoft.com/office/powerpoint/2010/main" val="16784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16" y="1143142"/>
            <a:ext cx="8265984" cy="2291846"/>
          </a:xfrm>
          <a:extLst/>
        </p:spPr>
        <p:txBody>
          <a:bodyPr>
            <a:normAutofit fontScale="90000"/>
          </a:bodyPr>
          <a:lstStyle/>
          <a:p>
            <a:pPr algn="ctr" eaLnBrk="1" fontAlgn="auto" hangingPunct="1">
              <a:spcAft>
                <a:spcPts val="0"/>
              </a:spcAft>
              <a:defRPr/>
            </a:pPr>
            <a:r>
              <a:rPr lang="en-GB" dirty="0" smtClean="0"/>
              <a:t>Understanding Mass and Agility</a:t>
            </a:r>
            <a:br>
              <a:rPr lang="en-GB" dirty="0" smtClean="0"/>
            </a:br>
            <a:r>
              <a:rPr lang="en-GB" dirty="0"/>
              <a:t/>
            </a:r>
            <a:br>
              <a:rPr lang="en-GB" dirty="0"/>
            </a:br>
            <a:r>
              <a:rPr lang="en-GB" sz="2700" dirty="0" smtClean="0"/>
              <a:t>OSCON 2014, Portland</a:t>
            </a:r>
            <a:r>
              <a:rPr lang="en-GB" dirty="0" smtClean="0"/>
              <a:t/>
            </a:r>
            <a:br>
              <a:rPr lang="en-GB" dirty="0" smtClean="0"/>
            </a:br>
            <a:r>
              <a:rPr lang="en-GB" sz="2200" dirty="0" smtClean="0"/>
              <a:t>23/07/2014</a:t>
            </a:r>
            <a:endParaRPr lang="en-GB" sz="1300" dirty="0"/>
          </a:p>
        </p:txBody>
      </p:sp>
      <p:sp>
        <p:nvSpPr>
          <p:cNvPr id="3" name="Text Placeholder 2"/>
          <p:cNvSpPr>
            <a:spLocks noGrp="1"/>
          </p:cNvSpPr>
          <p:nvPr>
            <p:ph type="body" idx="1"/>
          </p:nvPr>
        </p:nvSpPr>
        <p:spPr>
          <a:xfrm>
            <a:off x="2073275" y="3505200"/>
            <a:ext cx="6629400" cy="800100"/>
          </a:xfrm>
        </p:spPr>
        <p:txBody>
          <a:bodyPr>
            <a:normAutofit fontScale="85000" lnSpcReduction="20000"/>
          </a:bodyPr>
          <a:lstStyle/>
          <a:p>
            <a:pPr algn="r" eaLnBrk="1" fontAlgn="auto" hangingPunct="1">
              <a:spcAft>
                <a:spcPts val="0"/>
              </a:spcAft>
              <a:buFont typeface="Arial"/>
              <a:buNone/>
              <a:defRPr/>
            </a:pPr>
            <a:r>
              <a:rPr lang="en-US" dirty="0" smtClean="0"/>
              <a:t>Tim Bell</a:t>
            </a:r>
          </a:p>
          <a:p>
            <a:pPr algn="r" eaLnBrk="1" fontAlgn="auto" hangingPunct="1">
              <a:spcAft>
                <a:spcPts val="0"/>
              </a:spcAft>
              <a:buFont typeface="Arial"/>
              <a:buNone/>
              <a:defRPr/>
            </a:pPr>
            <a:r>
              <a:rPr lang="en-US" dirty="0" smtClean="0"/>
              <a:t>@noggin143</a:t>
            </a:r>
          </a:p>
          <a:p>
            <a:pPr algn="r" eaLnBrk="1" fontAlgn="auto" hangingPunct="1">
              <a:spcAft>
                <a:spcPts val="0"/>
              </a:spcAft>
              <a:buFont typeface="Arial"/>
              <a:buNone/>
              <a:defRPr/>
            </a:pPr>
            <a:r>
              <a:rPr lang="en-US" dirty="0" smtClean="0">
                <a:hlinkClick r:id="rId3"/>
              </a:rPr>
              <a:t>tim.bell@cern.ch</a:t>
            </a:r>
            <a:endParaRPr lang="en-US" dirty="0" smtClean="0"/>
          </a:p>
        </p:txBody>
      </p:sp>
      <p:sp>
        <p:nvSpPr>
          <p:cNvPr id="4" name="Date Placeholder 3"/>
          <p:cNvSpPr>
            <a:spLocks noGrp="1"/>
          </p:cNvSpPr>
          <p:nvPr>
            <p:ph type="dt" sz="quarter" idx="10"/>
          </p:nvPr>
        </p:nvSpPr>
        <p:spPr/>
        <p:txBody>
          <a:bodyPr/>
          <a:lstStyle/>
          <a:p>
            <a:pPr>
              <a:defRPr/>
            </a:pPr>
            <a:r>
              <a:rPr lang="en-US" smtClean="0"/>
              <a:t>23/07/2014</a:t>
            </a:r>
            <a:endParaRPr lang="en-GB" dirty="0"/>
          </a:p>
        </p:txBody>
      </p:sp>
      <p:sp>
        <p:nvSpPr>
          <p:cNvPr id="6" name="Slide Number Placeholder 5"/>
          <p:cNvSpPr>
            <a:spLocks noGrp="1"/>
          </p:cNvSpPr>
          <p:nvPr>
            <p:ph type="sldNum" sz="quarter" idx="12"/>
          </p:nvPr>
        </p:nvSpPr>
        <p:spPr/>
        <p:txBody>
          <a:bodyPr/>
          <a:lstStyle/>
          <a:p>
            <a:pPr>
              <a:defRPr/>
            </a:pPr>
            <a:fld id="{3C570CFC-4B69-4778-9D9E-7B8FF960F9CF}" type="slidenum">
              <a:rPr lang="en-US"/>
              <a:pPr>
                <a:defRPr/>
              </a:pPr>
              <a:t>2</a:t>
            </a:fld>
            <a:endParaRPr lang="en-US" dirty="0"/>
          </a:p>
        </p:txBody>
      </p:sp>
      <p:sp>
        <p:nvSpPr>
          <p:cNvPr id="7" name="Footer Placeholder 6"/>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O’Reilly Consideration</a:t>
            </a:r>
            <a:endParaRPr lang="en-GB" dirty="0"/>
          </a:p>
        </p:txBody>
      </p:sp>
      <p:pic>
        <p:nvPicPr>
          <p:cNvPr id="8" name="Content Placeholder 7"/>
          <p:cNvPicPr>
            <a:picLocks noGrp="1" noChangeAspect="1"/>
          </p:cNvPicPr>
          <p:nvPr>
            <p:ph sz="half" idx="1"/>
          </p:nvPr>
        </p:nvPicPr>
        <p:blipFill>
          <a:blip r:embed="rId2"/>
          <a:stretch>
            <a:fillRect/>
          </a:stretch>
        </p:blipFill>
        <p:spPr>
          <a:xfrm>
            <a:off x="1047750" y="1273175"/>
            <a:ext cx="2476500" cy="3248025"/>
          </a:xfrm>
          <a:prstGeom prst="rect">
            <a:avLst/>
          </a:prstGeom>
        </p:spPr>
      </p:pic>
      <p:pic>
        <p:nvPicPr>
          <p:cNvPr id="9" name="Content Placeholder 8"/>
          <p:cNvPicPr>
            <a:picLocks noGrp="1" noChangeAspect="1"/>
          </p:cNvPicPr>
          <p:nvPr>
            <p:ph sz="half" idx="2"/>
          </p:nvPr>
        </p:nvPicPr>
        <p:blipFill>
          <a:blip r:embed="rId3"/>
          <a:stretch>
            <a:fillRect/>
          </a:stretch>
        </p:blipFill>
        <p:spPr>
          <a:xfrm>
            <a:off x="4876800" y="1292976"/>
            <a:ext cx="2453450" cy="3228224"/>
          </a:xfrm>
          <a:prstGeom prst="rect">
            <a:avLst/>
          </a:prstGeom>
        </p:spPr>
      </p:pic>
      <p:sp>
        <p:nvSpPr>
          <p:cNvPr id="5" name="Date Placeholder 4"/>
          <p:cNvSpPr>
            <a:spLocks noGrp="1"/>
          </p:cNvSpPr>
          <p:nvPr>
            <p:ph type="dt" sz="half" idx="10"/>
          </p:nvPr>
        </p:nvSpPr>
        <p:spPr/>
        <p:txBody>
          <a:bodyPr/>
          <a:lstStyle/>
          <a:p>
            <a:pPr>
              <a:defRPr/>
            </a:pPr>
            <a:r>
              <a:rPr lang="en-US" smtClean="0"/>
              <a:t>23/07/2014</a:t>
            </a:r>
            <a:endParaRPr lang="en-US" dirty="0"/>
          </a:p>
        </p:txBody>
      </p:sp>
      <p:sp>
        <p:nvSpPr>
          <p:cNvPr id="6" name="Footer Placeholder 5"/>
          <p:cNvSpPr>
            <a:spLocks noGrp="1"/>
          </p:cNvSpPr>
          <p:nvPr>
            <p:ph type="ftr" sz="quarter" idx="11"/>
          </p:nvPr>
        </p:nvSpPr>
        <p:spPr/>
        <p:txBody>
          <a:bodyPr/>
          <a:lstStyle/>
          <a:p>
            <a:pPr>
              <a:defRPr/>
            </a:pPr>
            <a:r>
              <a:rPr lang="en-GB" smtClean="0"/>
              <a:t>OSCON - CERN Mass and Agility</a:t>
            </a:r>
            <a:endParaRPr lang="en-US" dirty="0"/>
          </a:p>
        </p:txBody>
      </p:sp>
      <p:sp>
        <p:nvSpPr>
          <p:cNvPr id="7" name="Slide Number Placeholder 6"/>
          <p:cNvSpPr>
            <a:spLocks noGrp="1"/>
          </p:cNvSpPr>
          <p:nvPr>
            <p:ph type="sldNum" sz="quarter" idx="12"/>
          </p:nvPr>
        </p:nvSpPr>
        <p:spPr/>
        <p:txBody>
          <a:bodyPr/>
          <a:lstStyle/>
          <a:p>
            <a:pPr>
              <a:defRPr/>
            </a:pPr>
            <a:fld id="{85A336E3-4532-4C11-B567-8DACA68F7B67}" type="slidenum">
              <a:rPr lang="en-US" smtClean="0"/>
              <a:pPr>
                <a:defRPr/>
              </a:pPr>
              <a:t>20</a:t>
            </a:fld>
            <a:endParaRPr lang="en-US" dirty="0"/>
          </a:p>
        </p:txBody>
      </p:sp>
    </p:spTree>
    <p:extLst>
      <p:ext uri="{BB962C8B-B14F-4D97-AF65-F5344CB8AC3E}">
        <p14:creationId xmlns:p14="http://schemas.microsoft.com/office/powerpoint/2010/main" val="200329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Indeed.Com</a:t>
            </a:r>
            <a:r>
              <a:rPr lang="en-GB" dirty="0" smtClean="0"/>
              <a:t> Consideration</a:t>
            </a:r>
            <a:endParaRPr lang="en-GB" dirty="0"/>
          </a:p>
        </p:txBody>
      </p:sp>
      <p:sp>
        <p:nvSpPr>
          <p:cNvPr id="5" name="Date Placeholder 4"/>
          <p:cNvSpPr>
            <a:spLocks noGrp="1"/>
          </p:cNvSpPr>
          <p:nvPr>
            <p:ph type="dt" sz="half" idx="10"/>
          </p:nvPr>
        </p:nvSpPr>
        <p:spPr/>
        <p:txBody>
          <a:bodyPr/>
          <a:lstStyle/>
          <a:p>
            <a:pPr>
              <a:defRPr/>
            </a:pPr>
            <a:r>
              <a:rPr lang="en-US" smtClean="0"/>
              <a:t>23/07/2014</a:t>
            </a:r>
            <a:endParaRPr lang="en-US" dirty="0"/>
          </a:p>
        </p:txBody>
      </p:sp>
      <p:sp>
        <p:nvSpPr>
          <p:cNvPr id="6" name="Footer Placeholder 5"/>
          <p:cNvSpPr>
            <a:spLocks noGrp="1"/>
          </p:cNvSpPr>
          <p:nvPr>
            <p:ph type="ftr" sz="quarter" idx="11"/>
          </p:nvPr>
        </p:nvSpPr>
        <p:spPr/>
        <p:txBody>
          <a:bodyPr/>
          <a:lstStyle/>
          <a:p>
            <a:pPr>
              <a:defRPr/>
            </a:pPr>
            <a:r>
              <a:rPr lang="en-GB" smtClean="0"/>
              <a:t>OSCON - CERN Mass and Agility</a:t>
            </a:r>
            <a:endParaRPr lang="en-US" dirty="0"/>
          </a:p>
        </p:txBody>
      </p:sp>
      <p:sp>
        <p:nvSpPr>
          <p:cNvPr id="7" name="Slide Number Placeholder 6"/>
          <p:cNvSpPr>
            <a:spLocks noGrp="1"/>
          </p:cNvSpPr>
          <p:nvPr>
            <p:ph type="sldNum" sz="quarter" idx="12"/>
          </p:nvPr>
        </p:nvSpPr>
        <p:spPr/>
        <p:txBody>
          <a:bodyPr/>
          <a:lstStyle/>
          <a:p>
            <a:pPr>
              <a:defRPr/>
            </a:pPr>
            <a:fld id="{85A336E3-4532-4C11-B567-8DACA68F7B67}" type="slidenum">
              <a:rPr lang="en-US" smtClean="0"/>
              <a:pPr>
                <a:defRPr/>
              </a:pPr>
              <a:t>21</a:t>
            </a:fld>
            <a:endParaRPr lang="en-US" dirty="0"/>
          </a:p>
        </p:txBody>
      </p:sp>
      <p:pic>
        <p:nvPicPr>
          <p:cNvPr id="1026" name="Picture 2" descr="openstack Job Trends grap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17394" y="1127157"/>
            <a:ext cx="6008336" cy="333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305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23/07/2014</a:t>
            </a:r>
            <a:endParaRPr lang="en-US" dirty="0"/>
          </a:p>
        </p:txBody>
      </p:sp>
      <p:pic>
        <p:nvPicPr>
          <p:cNvPr id="8" name="Picture 7"/>
          <p:cNvPicPr>
            <a:picLocks noChangeAspect="1" noChangeArrowheads="1"/>
          </p:cNvPicPr>
          <p:nvPr/>
        </p:nvPicPr>
        <p:blipFill>
          <a:blip r:embed="rId3"/>
          <a:srcRect/>
          <a:stretch>
            <a:fillRect/>
          </a:stretch>
        </p:blipFill>
        <p:spPr bwMode="auto">
          <a:xfrm>
            <a:off x="1576388" y="969963"/>
            <a:ext cx="5545137"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Line Callout 2 (Accent Bar) 8"/>
          <p:cNvSpPr/>
          <p:nvPr/>
        </p:nvSpPr>
        <p:spPr>
          <a:xfrm>
            <a:off x="6112867" y="45110"/>
            <a:ext cx="1296144" cy="513816"/>
          </a:xfrm>
          <a:prstGeom prst="accentCallout2">
            <a:avLst>
              <a:gd name="adj1" fmla="val 18750"/>
              <a:gd name="adj2" fmla="val -8333"/>
              <a:gd name="adj3" fmla="val 18750"/>
              <a:gd name="adj4" fmla="val -16667"/>
              <a:gd name="adj5" fmla="val 278442"/>
              <a:gd name="adj6" fmla="val -44294"/>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Bamboo </a:t>
            </a:r>
          </a:p>
        </p:txBody>
      </p:sp>
      <p:sp>
        <p:nvSpPr>
          <p:cNvPr id="10" name="Line Callout 2 (Accent Bar) 9"/>
          <p:cNvSpPr/>
          <p:nvPr/>
        </p:nvSpPr>
        <p:spPr>
          <a:xfrm>
            <a:off x="7264995" y="2265922"/>
            <a:ext cx="1296144" cy="288032"/>
          </a:xfrm>
          <a:prstGeom prst="accentCallout2">
            <a:avLst>
              <a:gd name="adj1" fmla="val 18750"/>
              <a:gd name="adj2" fmla="val -8333"/>
              <a:gd name="adj3" fmla="val 18750"/>
              <a:gd name="adj4" fmla="val -16667"/>
              <a:gd name="adj5" fmla="val -38004"/>
              <a:gd name="adj6" fmla="val -127714"/>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Koji, Mock</a:t>
            </a:r>
          </a:p>
        </p:txBody>
      </p:sp>
      <p:sp>
        <p:nvSpPr>
          <p:cNvPr id="11" name="Line Callout 2 (Accent Bar) 10"/>
          <p:cNvSpPr/>
          <p:nvPr/>
        </p:nvSpPr>
        <p:spPr>
          <a:xfrm>
            <a:off x="4168651" y="537730"/>
            <a:ext cx="1296144" cy="432048"/>
          </a:xfrm>
          <a:prstGeom prst="accentCallout2">
            <a:avLst>
              <a:gd name="adj1" fmla="val 18750"/>
              <a:gd name="adj2" fmla="val -8333"/>
              <a:gd name="adj3" fmla="val 18750"/>
              <a:gd name="adj4" fmla="val -16667"/>
              <a:gd name="adj5" fmla="val 410865"/>
              <a:gd name="adj6" fmla="val -31490"/>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AIMS/PXE</a:t>
            </a:r>
          </a:p>
          <a:p>
            <a:pPr algn="ctr" eaLnBrk="1" hangingPunct="1">
              <a:defRPr/>
            </a:pPr>
            <a:r>
              <a:rPr lang="en-US" sz="1100" dirty="0">
                <a:solidFill>
                  <a:srgbClr val="000000"/>
                </a:solidFill>
              </a:rPr>
              <a:t>Foreman</a:t>
            </a:r>
          </a:p>
        </p:txBody>
      </p:sp>
      <p:sp>
        <p:nvSpPr>
          <p:cNvPr id="12" name="Line Callout 2 (Accent Bar) 11"/>
          <p:cNvSpPr/>
          <p:nvPr/>
        </p:nvSpPr>
        <p:spPr>
          <a:xfrm>
            <a:off x="4312667" y="2481946"/>
            <a:ext cx="1080120" cy="432048"/>
          </a:xfrm>
          <a:prstGeom prst="accentCallout2">
            <a:avLst>
              <a:gd name="adj1" fmla="val 18750"/>
              <a:gd name="adj2" fmla="val -8333"/>
              <a:gd name="adj3" fmla="val 18750"/>
              <a:gd name="adj4" fmla="val -16667"/>
              <a:gd name="adj5" fmla="val -124257"/>
              <a:gd name="adj6" fmla="val 2424"/>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Yum repo</a:t>
            </a:r>
          </a:p>
          <a:p>
            <a:pPr algn="ctr" eaLnBrk="1" hangingPunct="1">
              <a:defRPr/>
            </a:pPr>
            <a:r>
              <a:rPr lang="en-US" sz="1100" dirty="0">
                <a:solidFill>
                  <a:srgbClr val="000000"/>
                </a:solidFill>
              </a:rPr>
              <a:t>Pulp</a:t>
            </a:r>
          </a:p>
        </p:txBody>
      </p:sp>
      <p:sp>
        <p:nvSpPr>
          <p:cNvPr id="13" name="Line Callout 2 (Accent Bar) 12"/>
          <p:cNvSpPr/>
          <p:nvPr/>
        </p:nvSpPr>
        <p:spPr>
          <a:xfrm>
            <a:off x="218309" y="4138130"/>
            <a:ext cx="1296144" cy="432048"/>
          </a:xfrm>
          <a:prstGeom prst="accentCallout2">
            <a:avLst>
              <a:gd name="adj1" fmla="val 59713"/>
              <a:gd name="adj2" fmla="val 103936"/>
              <a:gd name="adj3" fmla="val 57437"/>
              <a:gd name="adj4" fmla="val 188149"/>
              <a:gd name="adj5" fmla="val -9780"/>
              <a:gd name="adj6" fmla="val 196830"/>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Puppet-DB</a:t>
            </a:r>
          </a:p>
        </p:txBody>
      </p:sp>
      <p:sp>
        <p:nvSpPr>
          <p:cNvPr id="14" name="Line Callout 2 (Accent Bar) 13"/>
          <p:cNvSpPr/>
          <p:nvPr/>
        </p:nvSpPr>
        <p:spPr>
          <a:xfrm>
            <a:off x="3514641" y="33674"/>
            <a:ext cx="1296144" cy="432048"/>
          </a:xfrm>
          <a:prstGeom prst="accentCallout2">
            <a:avLst>
              <a:gd name="adj1" fmla="val 51208"/>
              <a:gd name="adj2" fmla="val -12110"/>
              <a:gd name="adj3" fmla="val 88915"/>
              <a:gd name="adj4" fmla="val -28567"/>
              <a:gd name="adj5" fmla="val 327362"/>
              <a:gd name="adj6" fmla="val -6115"/>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err="1">
                <a:solidFill>
                  <a:srgbClr val="000000"/>
                </a:solidFill>
              </a:rPr>
              <a:t>mcollective</a:t>
            </a:r>
            <a:r>
              <a:rPr lang="en-US" sz="1100" dirty="0">
                <a:solidFill>
                  <a:srgbClr val="000000"/>
                </a:solidFill>
              </a:rPr>
              <a:t>, yum</a:t>
            </a:r>
          </a:p>
        </p:txBody>
      </p:sp>
      <p:sp>
        <p:nvSpPr>
          <p:cNvPr id="15" name="Line Callout 2 (Accent Bar) 14"/>
          <p:cNvSpPr/>
          <p:nvPr/>
        </p:nvSpPr>
        <p:spPr>
          <a:xfrm>
            <a:off x="7120979" y="681746"/>
            <a:ext cx="1296144" cy="288032"/>
          </a:xfrm>
          <a:prstGeom prst="accentCallout2">
            <a:avLst>
              <a:gd name="adj1" fmla="val 18750"/>
              <a:gd name="adj2" fmla="val -8333"/>
              <a:gd name="adj3" fmla="val 18750"/>
              <a:gd name="adj4" fmla="val -16667"/>
              <a:gd name="adj5" fmla="val 273565"/>
              <a:gd name="adj6" fmla="val -74321"/>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JIRA</a:t>
            </a:r>
          </a:p>
        </p:txBody>
      </p:sp>
      <p:sp>
        <p:nvSpPr>
          <p:cNvPr id="16" name="Line Callout 2 (Accent Bar) 15"/>
          <p:cNvSpPr/>
          <p:nvPr/>
        </p:nvSpPr>
        <p:spPr>
          <a:xfrm>
            <a:off x="7264995" y="3736611"/>
            <a:ext cx="1296144" cy="803867"/>
          </a:xfrm>
          <a:prstGeom prst="accentCallout2">
            <a:avLst>
              <a:gd name="adj1" fmla="val 61989"/>
              <a:gd name="adj2" fmla="val -5299"/>
              <a:gd name="adj3" fmla="val 59713"/>
              <a:gd name="adj4" fmla="val -146384"/>
              <a:gd name="adj5" fmla="val -9790"/>
              <a:gd name="adj6" fmla="val -187404"/>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Lemon /</a:t>
            </a:r>
          </a:p>
          <a:p>
            <a:pPr algn="ctr" eaLnBrk="1" hangingPunct="1">
              <a:defRPr/>
            </a:pPr>
            <a:r>
              <a:rPr lang="en-US" sz="1100" dirty="0">
                <a:solidFill>
                  <a:srgbClr val="000000"/>
                </a:solidFill>
              </a:rPr>
              <a:t>Hadoop /</a:t>
            </a:r>
          </a:p>
          <a:p>
            <a:pPr algn="ctr" eaLnBrk="1" hangingPunct="1">
              <a:defRPr/>
            </a:pPr>
            <a:r>
              <a:rPr lang="en-US" sz="1100" dirty="0" err="1">
                <a:solidFill>
                  <a:srgbClr val="000000"/>
                </a:solidFill>
              </a:rPr>
              <a:t>LogStash</a:t>
            </a:r>
            <a:r>
              <a:rPr lang="en-US" sz="1100" dirty="0">
                <a:solidFill>
                  <a:srgbClr val="000000"/>
                </a:solidFill>
              </a:rPr>
              <a:t> /</a:t>
            </a:r>
          </a:p>
          <a:p>
            <a:pPr algn="ctr" eaLnBrk="1" hangingPunct="1">
              <a:defRPr/>
            </a:pPr>
            <a:r>
              <a:rPr lang="en-US" sz="1100" dirty="0" err="1">
                <a:solidFill>
                  <a:srgbClr val="000000"/>
                </a:solidFill>
              </a:rPr>
              <a:t>Kibana</a:t>
            </a:r>
            <a:endParaRPr lang="en-US" sz="1100" dirty="0">
              <a:solidFill>
                <a:srgbClr val="000000"/>
              </a:solidFill>
            </a:endParaRPr>
          </a:p>
        </p:txBody>
      </p:sp>
      <p:sp>
        <p:nvSpPr>
          <p:cNvPr id="17" name="Line Callout 2 (Accent Bar) 16"/>
          <p:cNvSpPr/>
          <p:nvPr/>
        </p:nvSpPr>
        <p:spPr>
          <a:xfrm>
            <a:off x="7409011" y="1617850"/>
            <a:ext cx="1296144" cy="288032"/>
          </a:xfrm>
          <a:prstGeom prst="accentCallout2">
            <a:avLst>
              <a:gd name="adj1" fmla="val 18750"/>
              <a:gd name="adj2" fmla="val -8333"/>
              <a:gd name="adj3" fmla="val 18750"/>
              <a:gd name="adj4" fmla="val -16667"/>
              <a:gd name="adj5" fmla="val 112500"/>
              <a:gd name="adj6" fmla="val -74321"/>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git</a:t>
            </a:r>
            <a:endParaRPr lang="en-US" sz="1100" strike="sngStrike" dirty="0">
              <a:solidFill>
                <a:srgbClr val="000000"/>
              </a:solidFill>
            </a:endParaRPr>
          </a:p>
        </p:txBody>
      </p:sp>
      <p:sp>
        <p:nvSpPr>
          <p:cNvPr id="18" name="Line Callout 2 (Accent Bar) 17"/>
          <p:cNvSpPr/>
          <p:nvPr/>
        </p:nvSpPr>
        <p:spPr>
          <a:xfrm>
            <a:off x="155927" y="994014"/>
            <a:ext cx="1296144" cy="432048"/>
          </a:xfrm>
          <a:prstGeom prst="accentCallout2">
            <a:avLst>
              <a:gd name="adj1" fmla="val 53956"/>
              <a:gd name="adj2" fmla="val 106080"/>
              <a:gd name="adj3" fmla="val 50435"/>
              <a:gd name="adj4" fmla="val 117109"/>
              <a:gd name="adj5" fmla="val 51772"/>
              <a:gd name="adj6" fmla="val 142184"/>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OpenStack </a:t>
            </a:r>
          </a:p>
          <a:p>
            <a:pPr algn="ctr" eaLnBrk="1" hangingPunct="1">
              <a:defRPr/>
            </a:pPr>
            <a:r>
              <a:rPr lang="en-US" sz="1100" dirty="0">
                <a:solidFill>
                  <a:srgbClr val="000000"/>
                </a:solidFill>
              </a:rPr>
              <a:t>Nova</a:t>
            </a:r>
          </a:p>
        </p:txBody>
      </p:sp>
      <p:sp>
        <p:nvSpPr>
          <p:cNvPr id="19" name="Line Callout 2 (Accent Bar) 18"/>
          <p:cNvSpPr/>
          <p:nvPr/>
        </p:nvSpPr>
        <p:spPr>
          <a:xfrm>
            <a:off x="187595" y="3304563"/>
            <a:ext cx="1296144" cy="432048"/>
          </a:xfrm>
          <a:prstGeom prst="accentCallout2">
            <a:avLst>
              <a:gd name="adj1" fmla="val 53956"/>
              <a:gd name="adj2" fmla="val 106080"/>
              <a:gd name="adj3" fmla="val 50435"/>
              <a:gd name="adj4" fmla="val 117109"/>
              <a:gd name="adj5" fmla="val 51113"/>
              <a:gd name="adj6" fmla="val 125395"/>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Hardware database</a:t>
            </a:r>
          </a:p>
        </p:txBody>
      </p:sp>
      <p:sp>
        <p:nvSpPr>
          <p:cNvPr id="20" name="Line Callout 2 (Accent Bar) 19"/>
          <p:cNvSpPr/>
          <p:nvPr/>
        </p:nvSpPr>
        <p:spPr>
          <a:xfrm>
            <a:off x="187595" y="302018"/>
            <a:ext cx="1296144" cy="432048"/>
          </a:xfrm>
          <a:prstGeom prst="accentCallout2">
            <a:avLst>
              <a:gd name="adj1" fmla="val 53956"/>
              <a:gd name="adj2" fmla="val 106080"/>
              <a:gd name="adj3" fmla="val 53183"/>
              <a:gd name="adj4" fmla="val 187657"/>
              <a:gd name="adj5" fmla="val 384354"/>
              <a:gd name="adj6" fmla="val 230140"/>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Puppet</a:t>
            </a:r>
          </a:p>
        </p:txBody>
      </p:sp>
      <p:sp>
        <p:nvSpPr>
          <p:cNvPr id="21" name="Line Callout 2 (Accent Bar) 20"/>
          <p:cNvSpPr/>
          <p:nvPr/>
        </p:nvSpPr>
        <p:spPr>
          <a:xfrm>
            <a:off x="187595" y="2612567"/>
            <a:ext cx="1296144" cy="432048"/>
          </a:xfrm>
          <a:prstGeom prst="accentCallout2">
            <a:avLst>
              <a:gd name="adj1" fmla="val 53956"/>
              <a:gd name="adj2" fmla="val 106080"/>
              <a:gd name="adj3" fmla="val 53184"/>
              <a:gd name="adj4" fmla="val 154674"/>
              <a:gd name="adj5" fmla="val 169963"/>
              <a:gd name="adj6" fmla="val 201737"/>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100" dirty="0">
                <a:solidFill>
                  <a:srgbClr val="000000"/>
                </a:solidFill>
              </a:rPr>
              <a:t>Active Directory /</a:t>
            </a:r>
          </a:p>
          <a:p>
            <a:pPr algn="ctr" eaLnBrk="1" hangingPunct="1">
              <a:defRPr/>
            </a:pPr>
            <a:r>
              <a:rPr lang="en-US" sz="1100" dirty="0">
                <a:solidFill>
                  <a:srgbClr val="000000"/>
                </a:solidFill>
              </a:rPr>
              <a:t>LDAP</a:t>
            </a:r>
          </a:p>
        </p:txBody>
      </p:sp>
      <p:sp>
        <p:nvSpPr>
          <p:cNvPr id="4" name="Slide Number Placeholder 3"/>
          <p:cNvSpPr>
            <a:spLocks noGrp="1"/>
          </p:cNvSpPr>
          <p:nvPr>
            <p:ph type="sldNum" sz="quarter" idx="12"/>
          </p:nvPr>
        </p:nvSpPr>
        <p:spPr/>
        <p:txBody>
          <a:bodyPr/>
          <a:lstStyle/>
          <a:p>
            <a:pPr>
              <a:defRPr/>
            </a:pPr>
            <a:fld id="{AC021325-5D5B-4DCB-8D2A-73A045E5A797}" type="slidenum">
              <a:rPr lang="en-US"/>
              <a:pPr>
                <a:defRPr/>
              </a:pPr>
              <a:t>22</a:t>
            </a:fld>
            <a:endParaRPr lang="en-US" dirty="0"/>
          </a:p>
        </p:txBody>
      </p:sp>
      <p:sp>
        <p:nvSpPr>
          <p:cNvPr id="5" name="Footer Placeholder 4"/>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Puppet Configuration</a:t>
            </a:r>
            <a:endParaRPr lang="en-GB" dirty="0"/>
          </a:p>
        </p:txBody>
      </p:sp>
      <p:sp>
        <p:nvSpPr>
          <p:cNvPr id="3" name="Date Placeholder 2"/>
          <p:cNvSpPr>
            <a:spLocks noGrp="1"/>
          </p:cNvSpPr>
          <p:nvPr>
            <p:ph type="dt" sz="half" idx="10"/>
          </p:nvPr>
        </p:nvSpPr>
        <p:spPr/>
        <p:txBody>
          <a:bodyPr/>
          <a:lstStyle/>
          <a:p>
            <a:pPr>
              <a:defRPr/>
            </a:pPr>
            <a:r>
              <a:rPr lang="en-US" smtClean="0"/>
              <a:t>23/07/2014</a:t>
            </a:r>
            <a:endParaRPr lang="en-US" dirty="0"/>
          </a:p>
        </p:txBody>
      </p:sp>
      <p:sp>
        <p:nvSpPr>
          <p:cNvPr id="4" name="Footer Placeholder 3"/>
          <p:cNvSpPr>
            <a:spLocks noGrp="1"/>
          </p:cNvSpPr>
          <p:nvPr>
            <p:ph type="ftr" sz="quarter" idx="11"/>
          </p:nvPr>
        </p:nvSpPr>
        <p:spPr/>
        <p:txBody>
          <a:bodyPr/>
          <a:lstStyle/>
          <a:p>
            <a:pPr>
              <a:defRPr/>
            </a:pPr>
            <a:r>
              <a:rPr lang="en-GB" smtClean="0"/>
              <a:t>OSCON - CERN Mass and Agility</a:t>
            </a:r>
            <a:endParaRPr lang="en-US" dirty="0"/>
          </a:p>
        </p:txBody>
      </p:sp>
      <p:sp>
        <p:nvSpPr>
          <p:cNvPr id="5" name="Slide Number Placeholder 4"/>
          <p:cNvSpPr>
            <a:spLocks noGrp="1"/>
          </p:cNvSpPr>
          <p:nvPr>
            <p:ph type="sldNum" sz="quarter" idx="12"/>
          </p:nvPr>
        </p:nvSpPr>
        <p:spPr/>
        <p:txBody>
          <a:bodyPr/>
          <a:lstStyle/>
          <a:p>
            <a:pPr>
              <a:defRPr/>
            </a:pPr>
            <a:fld id="{9A4666B5-AFDD-451B-ADC4-5E7EF5C485FE}" type="slidenum">
              <a:rPr lang="en-US" smtClean="0"/>
              <a:pPr>
                <a:defRPr/>
              </a:pPr>
              <a:t>23</a:t>
            </a:fld>
            <a:endParaRPr lang="en-US" dirty="0"/>
          </a:p>
        </p:txBody>
      </p:sp>
      <p:pic>
        <p:nvPicPr>
          <p:cNvPr id="6" name="hosts_in_puppet_linear.png"/>
          <p:cNvPicPr/>
          <p:nvPr/>
        </p:nvPicPr>
        <p:blipFill>
          <a:blip r:embed="rId2">
            <a:extLst/>
          </a:blip>
          <a:stretch>
            <a:fillRect/>
          </a:stretch>
        </p:blipFill>
        <p:spPr>
          <a:xfrm>
            <a:off x="65904" y="1062990"/>
            <a:ext cx="4703804" cy="3352947"/>
          </a:xfrm>
          <a:prstGeom prst="rect">
            <a:avLst/>
          </a:prstGeom>
          <a:ln w="12700">
            <a:miter lim="400000"/>
          </a:ln>
        </p:spPr>
      </p:pic>
      <p:sp>
        <p:nvSpPr>
          <p:cNvPr id="7" name="TextBox 6"/>
          <p:cNvSpPr txBox="1"/>
          <p:nvPr/>
        </p:nvSpPr>
        <p:spPr>
          <a:xfrm>
            <a:off x="4914900" y="1134208"/>
            <a:ext cx="4053254"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Over 10,000 hosts in Puppet</a:t>
            </a:r>
          </a:p>
          <a:p>
            <a:pPr marL="285750" indent="-285750">
              <a:buFont typeface="Arial" panose="020B0604020202020204" pitchFamily="34" charset="0"/>
              <a:buChar char="•"/>
            </a:pPr>
            <a:r>
              <a:rPr lang="en-GB" sz="2400" dirty="0" smtClean="0"/>
              <a:t>160 different </a:t>
            </a:r>
            <a:r>
              <a:rPr lang="en-GB" sz="2400" dirty="0" err="1" smtClean="0"/>
              <a:t>hostgroups</a:t>
            </a:r>
            <a:endParaRPr lang="en-GB" sz="2400" dirty="0" smtClean="0"/>
          </a:p>
          <a:p>
            <a:pPr marL="285750" indent="-285750">
              <a:buFont typeface="Arial" panose="020B0604020202020204" pitchFamily="34" charset="0"/>
              <a:buChar char="•"/>
            </a:pPr>
            <a:r>
              <a:rPr lang="en-GB" sz="2400" dirty="0" smtClean="0"/>
              <a:t>Tool chain using</a:t>
            </a:r>
          </a:p>
          <a:p>
            <a:pPr marL="742950" lvl="1" indent="-285750">
              <a:buFont typeface="Arial" panose="020B0604020202020204" pitchFamily="34" charset="0"/>
              <a:buChar char="•"/>
            </a:pPr>
            <a:r>
              <a:rPr lang="en-GB" sz="2400" dirty="0" err="1" smtClean="0"/>
              <a:t>PuppetDB</a:t>
            </a:r>
            <a:endParaRPr lang="en-GB" sz="2400" dirty="0" smtClean="0"/>
          </a:p>
          <a:p>
            <a:pPr marL="742950" lvl="1" indent="-285750">
              <a:buFont typeface="Arial" panose="020B0604020202020204" pitchFamily="34" charset="0"/>
              <a:buChar char="•"/>
            </a:pPr>
            <a:r>
              <a:rPr lang="en-GB" sz="2400" dirty="0" smtClean="0"/>
              <a:t>Foreman</a:t>
            </a:r>
          </a:p>
          <a:p>
            <a:pPr marL="742950" lvl="1" indent="-285750">
              <a:buFont typeface="Arial" panose="020B0604020202020204" pitchFamily="34" charset="0"/>
              <a:buChar char="•"/>
            </a:pPr>
            <a:r>
              <a:rPr lang="en-GB" sz="2400" dirty="0" smtClean="0"/>
              <a:t>Git</a:t>
            </a:r>
          </a:p>
          <a:p>
            <a:pPr marL="285750" indent="-285750">
              <a:buFont typeface="Arial" panose="020B0604020202020204" pitchFamily="34" charset="0"/>
              <a:buChar char="•"/>
            </a:pPr>
            <a:r>
              <a:rPr lang="en-GB" sz="2400" dirty="0" smtClean="0"/>
              <a:t>Scaling issues resolved with the communities</a:t>
            </a:r>
          </a:p>
        </p:txBody>
      </p:sp>
    </p:spTree>
    <p:extLst>
      <p:ext uri="{BB962C8B-B14F-4D97-AF65-F5344CB8AC3E}">
        <p14:creationId xmlns:p14="http://schemas.microsoft.com/office/powerpoint/2010/main" val="2571398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t>
            </a:r>
            <a:r>
              <a:rPr lang="en-US" dirty="0" smtClean="0"/>
              <a:t> Flume, Elastic Search, </a:t>
            </a:r>
            <a:r>
              <a:rPr lang="en-US" dirty="0" err="1" smtClean="0"/>
              <a:t>Kibana</a:t>
            </a:r>
            <a:endParaRPr lang="en-US" dirty="0"/>
          </a:p>
        </p:txBody>
      </p:sp>
      <p:sp>
        <p:nvSpPr>
          <p:cNvPr id="4" name="Slide Number Placeholder 3"/>
          <p:cNvSpPr>
            <a:spLocks noGrp="1"/>
          </p:cNvSpPr>
          <p:nvPr>
            <p:ph type="sldNum" sz="quarter" idx="4294967295"/>
          </p:nvPr>
        </p:nvSpPr>
        <p:spPr>
          <a:xfrm>
            <a:off x="8185376" y="4767263"/>
            <a:ext cx="501424" cy="273844"/>
          </a:xfrm>
          <a:prstGeom prst="rect">
            <a:avLst/>
          </a:prstGeom>
        </p:spPr>
        <p:txBody>
          <a:bodyPr/>
          <a:lstStyle/>
          <a:p>
            <a:fld id="{17918391-D411-FE40-AAD7-861AE5233E0E}" type="slidenum">
              <a:rPr lang="en-US" smtClean="0"/>
              <a:pPr/>
              <a:t>24</a:t>
            </a:fld>
            <a:endParaRPr lang="en-US" dirty="0"/>
          </a:p>
        </p:txBody>
      </p:sp>
      <p:pic>
        <p:nvPicPr>
          <p:cNvPr id="5" name="Picture 4"/>
          <p:cNvPicPr>
            <a:picLocks noChangeAspect="1"/>
          </p:cNvPicPr>
          <p:nvPr/>
        </p:nvPicPr>
        <p:blipFill>
          <a:blip r:embed="rId3"/>
          <a:stretch>
            <a:fillRect/>
          </a:stretch>
        </p:blipFill>
        <p:spPr>
          <a:xfrm>
            <a:off x="1296415" y="1446066"/>
            <a:ext cx="737711" cy="1263437"/>
          </a:xfrm>
          <a:prstGeom prst="rect">
            <a:avLst/>
          </a:prstGeom>
        </p:spPr>
      </p:pic>
      <p:pic>
        <p:nvPicPr>
          <p:cNvPr id="6" name="Picture 5"/>
          <p:cNvPicPr>
            <a:picLocks noChangeAspect="1"/>
          </p:cNvPicPr>
          <p:nvPr/>
        </p:nvPicPr>
        <p:blipFill>
          <a:blip r:embed="rId3"/>
          <a:stretch>
            <a:fillRect/>
          </a:stretch>
        </p:blipFill>
        <p:spPr>
          <a:xfrm>
            <a:off x="1559264" y="1813943"/>
            <a:ext cx="737711" cy="1263437"/>
          </a:xfrm>
          <a:prstGeom prst="rect">
            <a:avLst/>
          </a:prstGeom>
        </p:spPr>
      </p:pic>
      <p:pic>
        <p:nvPicPr>
          <p:cNvPr id="7" name="Picture 6"/>
          <p:cNvPicPr>
            <a:picLocks noChangeAspect="1"/>
          </p:cNvPicPr>
          <p:nvPr/>
        </p:nvPicPr>
        <p:blipFill>
          <a:blip r:embed="rId3"/>
          <a:stretch>
            <a:fillRect/>
          </a:stretch>
        </p:blipFill>
        <p:spPr>
          <a:xfrm>
            <a:off x="1797965" y="2189782"/>
            <a:ext cx="737711" cy="1263437"/>
          </a:xfrm>
          <a:prstGeom prst="rect">
            <a:avLst/>
          </a:prstGeom>
        </p:spPr>
      </p:pic>
      <p:sp>
        <p:nvSpPr>
          <p:cNvPr id="8" name="TextBox 7"/>
          <p:cNvSpPr txBox="1"/>
          <p:nvPr/>
        </p:nvSpPr>
        <p:spPr>
          <a:xfrm>
            <a:off x="3524873" y="3308980"/>
            <a:ext cx="914400" cy="629724"/>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algn="ctr"/>
            <a:r>
              <a:rPr lang="en-US" sz="1400" dirty="0" smtClean="0">
                <a:solidFill>
                  <a:schemeClr val="accent6">
                    <a:lumMod val="50000"/>
                  </a:schemeClr>
                </a:solidFill>
                <a:latin typeface="Arial Narrow"/>
                <a:cs typeface="Arial Narrow"/>
              </a:rPr>
              <a:t>HDFS</a:t>
            </a:r>
          </a:p>
        </p:txBody>
      </p:sp>
      <p:sp>
        <p:nvSpPr>
          <p:cNvPr id="9" name="TextBox 8"/>
          <p:cNvSpPr txBox="1"/>
          <p:nvPr/>
        </p:nvSpPr>
        <p:spPr>
          <a:xfrm>
            <a:off x="3524873" y="1980108"/>
            <a:ext cx="914400" cy="629724"/>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algn="ctr"/>
            <a:r>
              <a:rPr lang="en-US" sz="1400" dirty="0" smtClean="0">
                <a:solidFill>
                  <a:schemeClr val="accent6">
                    <a:lumMod val="50000"/>
                  </a:schemeClr>
                </a:solidFill>
                <a:latin typeface="Arial Narrow"/>
                <a:cs typeface="Arial Narrow"/>
              </a:rPr>
              <a:t>Flume</a:t>
            </a:r>
          </a:p>
          <a:p>
            <a:pPr marL="36576" algn="ctr"/>
            <a:r>
              <a:rPr lang="en-US" sz="1400" dirty="0" smtClean="0">
                <a:solidFill>
                  <a:schemeClr val="accent6">
                    <a:lumMod val="50000"/>
                  </a:schemeClr>
                </a:solidFill>
                <a:latin typeface="Arial Narrow"/>
                <a:cs typeface="Arial Narrow"/>
              </a:rPr>
              <a:t>gateway</a:t>
            </a:r>
          </a:p>
        </p:txBody>
      </p:sp>
      <p:sp>
        <p:nvSpPr>
          <p:cNvPr id="10" name="TextBox 9"/>
          <p:cNvSpPr txBox="1"/>
          <p:nvPr/>
        </p:nvSpPr>
        <p:spPr>
          <a:xfrm>
            <a:off x="5103353" y="1665245"/>
            <a:ext cx="1187647" cy="1239455"/>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algn="ctr"/>
            <a:r>
              <a:rPr lang="en-US" sz="1400" dirty="0" err="1" smtClean="0">
                <a:solidFill>
                  <a:schemeClr val="accent6">
                    <a:lumMod val="50000"/>
                  </a:schemeClr>
                </a:solidFill>
                <a:latin typeface="Arial Narrow"/>
                <a:cs typeface="Arial Narrow"/>
              </a:rPr>
              <a:t>elasticsearch</a:t>
            </a:r>
            <a:endParaRPr lang="en-US" sz="1400" dirty="0" smtClean="0">
              <a:solidFill>
                <a:schemeClr val="accent6">
                  <a:lumMod val="50000"/>
                </a:schemeClr>
              </a:solidFill>
              <a:latin typeface="Arial Narrow"/>
              <a:cs typeface="Arial Narrow"/>
            </a:endParaRPr>
          </a:p>
        </p:txBody>
      </p:sp>
      <p:sp>
        <p:nvSpPr>
          <p:cNvPr id="11" name="TextBox 10"/>
          <p:cNvSpPr txBox="1"/>
          <p:nvPr/>
        </p:nvSpPr>
        <p:spPr>
          <a:xfrm>
            <a:off x="7028554" y="1980108"/>
            <a:ext cx="914400" cy="629724"/>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algn="ctr"/>
            <a:r>
              <a:rPr lang="en-US" sz="1400" dirty="0" err="1" smtClean="0">
                <a:solidFill>
                  <a:schemeClr val="accent6">
                    <a:lumMod val="50000"/>
                  </a:schemeClr>
                </a:solidFill>
                <a:latin typeface="Arial Narrow"/>
                <a:cs typeface="Arial Narrow"/>
              </a:rPr>
              <a:t>Kibana</a:t>
            </a:r>
            <a:endParaRPr lang="en-US" sz="1400" dirty="0" smtClean="0">
              <a:solidFill>
                <a:schemeClr val="accent6">
                  <a:lumMod val="50000"/>
                </a:schemeClr>
              </a:solidFill>
              <a:latin typeface="Arial Narrow"/>
              <a:cs typeface="Arial Narrow"/>
            </a:endParaRPr>
          </a:p>
        </p:txBody>
      </p:sp>
      <p:sp>
        <p:nvSpPr>
          <p:cNvPr id="12" name="Right Arrow 11"/>
          <p:cNvSpPr/>
          <p:nvPr/>
        </p:nvSpPr>
        <p:spPr>
          <a:xfrm>
            <a:off x="3004395" y="2072182"/>
            <a:ext cx="293972" cy="4200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ight Arrow 12"/>
          <p:cNvSpPr/>
          <p:nvPr/>
        </p:nvSpPr>
        <p:spPr>
          <a:xfrm>
            <a:off x="4609017" y="2072182"/>
            <a:ext cx="293972" cy="4200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ight Arrow 13"/>
          <p:cNvSpPr/>
          <p:nvPr/>
        </p:nvSpPr>
        <p:spPr>
          <a:xfrm>
            <a:off x="6490438" y="2072182"/>
            <a:ext cx="293972" cy="4200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ight Arrow 14"/>
          <p:cNvSpPr/>
          <p:nvPr/>
        </p:nvSpPr>
        <p:spPr>
          <a:xfrm rot="5400000">
            <a:off x="3844689" y="2718195"/>
            <a:ext cx="293972" cy="4200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p:cNvSpPr txBox="1"/>
          <p:nvPr/>
        </p:nvSpPr>
        <p:spPr>
          <a:xfrm>
            <a:off x="1451817" y="3488006"/>
            <a:ext cx="1083859" cy="300465"/>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err="1" smtClean="0">
                <a:solidFill>
                  <a:schemeClr val="accent6">
                    <a:lumMod val="50000"/>
                  </a:schemeClr>
                </a:solidFill>
                <a:latin typeface="Arial Narrow"/>
                <a:cs typeface="Arial Narrow"/>
              </a:rPr>
              <a:t>OpenStack</a:t>
            </a:r>
            <a:r>
              <a:rPr lang="en-US" sz="1200" dirty="0">
                <a:solidFill>
                  <a:schemeClr val="accent6">
                    <a:lumMod val="50000"/>
                  </a:schemeClr>
                </a:solidFill>
                <a:latin typeface="Arial Narrow"/>
                <a:cs typeface="Arial Narrow"/>
              </a:rPr>
              <a:t> </a:t>
            </a:r>
            <a:r>
              <a:rPr lang="en-US" sz="1200" dirty="0" smtClean="0">
                <a:solidFill>
                  <a:schemeClr val="accent6">
                    <a:lumMod val="50000"/>
                  </a:schemeClr>
                </a:solidFill>
                <a:latin typeface="Arial Narrow"/>
                <a:cs typeface="Arial Narrow"/>
              </a:rPr>
              <a:t>infrastructure</a:t>
            </a:r>
            <a:endParaRPr lang="en-US" sz="1200" dirty="0">
              <a:solidFill>
                <a:schemeClr val="accent6">
                  <a:lumMod val="50000"/>
                </a:schemeClr>
              </a:solidFill>
              <a:latin typeface="Arial Narrow"/>
              <a:cs typeface="Arial Narrow"/>
            </a:endParaRPr>
          </a:p>
        </p:txBody>
      </p:sp>
      <p:sp>
        <p:nvSpPr>
          <p:cNvPr id="3" name="Date Placeholder 2"/>
          <p:cNvSpPr>
            <a:spLocks noGrp="1"/>
          </p:cNvSpPr>
          <p:nvPr>
            <p:ph type="dt" sz="half" idx="10"/>
          </p:nvPr>
        </p:nvSpPr>
        <p:spPr/>
        <p:txBody>
          <a:bodyPr/>
          <a:lstStyle/>
          <a:p>
            <a:pPr>
              <a:defRPr/>
            </a:pPr>
            <a:r>
              <a:rPr lang="en-US" smtClean="0"/>
              <a:t>23/07/2014</a:t>
            </a:r>
            <a:endParaRPr lang="en-US" dirty="0"/>
          </a:p>
        </p:txBody>
      </p:sp>
      <p:sp>
        <p:nvSpPr>
          <p:cNvPr id="17" name="Footer Placeholder 16"/>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2521562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a:xfrm>
            <a:off x="3114675" y="3230563"/>
            <a:ext cx="2133600" cy="274637"/>
          </a:xfrm>
        </p:spPr>
        <p:txBody>
          <a:bodyPr/>
          <a:lstStyle/>
          <a:p>
            <a:pPr>
              <a:defRPr/>
            </a:pPr>
            <a:r>
              <a:rPr lang="en-US" smtClean="0"/>
              <a:t>23/07/2014</a:t>
            </a:r>
            <a:endParaRPr lang="en-US" dirty="0"/>
          </a:p>
        </p:txBody>
      </p:sp>
      <p:sp>
        <p:nvSpPr>
          <p:cNvPr id="4" name="Slide Number Placeholder 3"/>
          <p:cNvSpPr>
            <a:spLocks noGrp="1"/>
          </p:cNvSpPr>
          <p:nvPr>
            <p:ph type="sldNum" sz="quarter" idx="12"/>
          </p:nvPr>
        </p:nvSpPr>
        <p:spPr>
          <a:xfrm>
            <a:off x="8331200" y="3225800"/>
            <a:ext cx="501650" cy="274638"/>
          </a:xfrm>
        </p:spPr>
        <p:txBody>
          <a:bodyPr/>
          <a:lstStyle/>
          <a:p>
            <a:pPr>
              <a:defRPr/>
            </a:pPr>
            <a:fld id="{D1D18F78-578B-40C4-810B-51005476F22C}" type="slidenum">
              <a:rPr lang="en-US"/>
              <a:pPr>
                <a:defRPr/>
              </a:pPr>
              <a:t>25</a:t>
            </a:fld>
            <a:endParaRPr lang="en-US" dirty="0"/>
          </a:p>
        </p:txBody>
      </p:sp>
      <p:sp>
        <p:nvSpPr>
          <p:cNvPr id="12" name="Cloud 11"/>
          <p:cNvSpPr/>
          <p:nvPr/>
        </p:nvSpPr>
        <p:spPr>
          <a:xfrm>
            <a:off x="2203450" y="976313"/>
            <a:ext cx="6096000" cy="37353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4758" name="Picture 7"/>
          <p:cNvPicPr>
            <a:picLocks noChangeAspect="1"/>
          </p:cNvPicPr>
          <p:nvPr/>
        </p:nvPicPr>
        <p:blipFill>
          <a:blip r:embed="rId3">
            <a:extLst>
              <a:ext uri="{28A0092B-C50C-407E-A947-70E740481C1C}">
                <a14:useLocalDpi xmlns:a14="http://schemas.microsoft.com/office/drawing/2010/main" val="0"/>
              </a:ext>
            </a:extLst>
          </a:blip>
          <a:srcRect t="72501"/>
          <a:stretch>
            <a:fillRect/>
          </a:stretch>
        </p:blipFill>
        <p:spPr bwMode="auto">
          <a:xfrm>
            <a:off x="4660518" y="3259752"/>
            <a:ext cx="26685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195263" y="2713396"/>
            <a:ext cx="1892300" cy="6858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a:t>Microsoft Active Directory</a:t>
            </a:r>
          </a:p>
        </p:txBody>
      </p:sp>
      <p:sp>
        <p:nvSpPr>
          <p:cNvPr id="15" name="Rounded Rectangle 14"/>
          <p:cNvSpPr/>
          <p:nvPr/>
        </p:nvSpPr>
        <p:spPr>
          <a:xfrm>
            <a:off x="7629525" y="3961171"/>
            <a:ext cx="1514475" cy="6111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a:t>CERN DB on Demand</a:t>
            </a:r>
          </a:p>
        </p:txBody>
      </p:sp>
      <p:sp>
        <p:nvSpPr>
          <p:cNvPr id="16" name="Smiley Face 15"/>
          <p:cNvSpPr/>
          <p:nvPr/>
        </p:nvSpPr>
        <p:spPr>
          <a:xfrm>
            <a:off x="247652" y="3549807"/>
            <a:ext cx="914400" cy="914400"/>
          </a:xfrm>
          <a:prstGeom prst="smileyFace">
            <a:avLst/>
          </a:prstGeom>
          <a:solidFill>
            <a:srgbClr val="FFFF00"/>
          </a:solidFill>
          <a:ln>
            <a:solidFill>
              <a:schemeClr val="accent5">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7" name="Rounded Rectangle 16"/>
          <p:cNvSpPr/>
          <p:nvPr/>
        </p:nvSpPr>
        <p:spPr>
          <a:xfrm>
            <a:off x="7004050" y="-15516"/>
            <a:ext cx="1828800" cy="6111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a:t>CERN Network Database</a:t>
            </a:r>
          </a:p>
        </p:txBody>
      </p:sp>
      <p:sp>
        <p:nvSpPr>
          <p:cNvPr id="18" name="Rounded Rectangle 17"/>
          <p:cNvSpPr/>
          <p:nvPr/>
        </p:nvSpPr>
        <p:spPr>
          <a:xfrm>
            <a:off x="195263" y="1960921"/>
            <a:ext cx="1892300" cy="6127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a:t>Account </a:t>
            </a:r>
            <a:r>
              <a:rPr lang="en-US" dirty="0" err="1"/>
              <a:t>mgmt</a:t>
            </a:r>
            <a:r>
              <a:rPr lang="en-US" dirty="0"/>
              <a:t> system</a:t>
            </a:r>
          </a:p>
        </p:txBody>
      </p:sp>
      <p:sp>
        <p:nvSpPr>
          <p:cNvPr id="19" name="Rounded Rectangle 18"/>
          <p:cNvSpPr/>
          <p:nvPr/>
        </p:nvSpPr>
        <p:spPr>
          <a:xfrm>
            <a:off x="3249613" y="3810000"/>
            <a:ext cx="1162050" cy="3841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Horizon</a:t>
            </a:r>
          </a:p>
        </p:txBody>
      </p:sp>
      <p:sp>
        <p:nvSpPr>
          <p:cNvPr id="20" name="Rounded Rectangle 19"/>
          <p:cNvSpPr/>
          <p:nvPr/>
        </p:nvSpPr>
        <p:spPr>
          <a:xfrm>
            <a:off x="2779713" y="2535238"/>
            <a:ext cx="1290637" cy="4540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Keystone</a:t>
            </a:r>
          </a:p>
        </p:txBody>
      </p:sp>
      <p:cxnSp>
        <p:nvCxnSpPr>
          <p:cNvPr id="21" name="Curved Connector 20"/>
          <p:cNvCxnSpPr>
            <a:stCxn id="18" idx="3"/>
            <a:endCxn id="20" idx="1"/>
          </p:cNvCxnSpPr>
          <p:nvPr/>
        </p:nvCxnSpPr>
        <p:spPr>
          <a:xfrm>
            <a:off x="2087563" y="2267309"/>
            <a:ext cx="692150" cy="495300"/>
          </a:xfrm>
          <a:prstGeom prst="curved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2" name="Curved Connector 21"/>
          <p:cNvCxnSpPr>
            <a:stCxn id="20" idx="1"/>
            <a:endCxn id="14" idx="3"/>
          </p:cNvCxnSpPr>
          <p:nvPr/>
        </p:nvCxnSpPr>
        <p:spPr>
          <a:xfrm rot="10800000" flipV="1">
            <a:off x="2087563" y="2762608"/>
            <a:ext cx="692150" cy="293687"/>
          </a:xfrm>
          <a:prstGeom prst="curvedConnector3">
            <a:avLst>
              <a:gd name="adj1" fmla="val 50000"/>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5" name="Curved Connector 24"/>
          <p:cNvCxnSpPr>
            <a:stCxn id="19" idx="0"/>
            <a:endCxn id="20" idx="2"/>
          </p:cNvCxnSpPr>
          <p:nvPr/>
        </p:nvCxnSpPr>
        <p:spPr>
          <a:xfrm rot="16200000" flipV="1">
            <a:off x="3217863" y="3197225"/>
            <a:ext cx="820737" cy="404813"/>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 name="Curved Connector 25"/>
          <p:cNvCxnSpPr>
            <a:stCxn id="16" idx="6"/>
            <a:endCxn id="19" idx="1"/>
          </p:cNvCxnSpPr>
          <p:nvPr/>
        </p:nvCxnSpPr>
        <p:spPr>
          <a:xfrm flipV="1">
            <a:off x="1162052" y="4002447"/>
            <a:ext cx="2087561" cy="4560"/>
          </a:xfrm>
          <a:prstGeom prst="curvedConnector3">
            <a:avLst>
              <a:gd name="adj1" fmla="val 50000"/>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8" name="Curved Connector 27"/>
          <p:cNvCxnSpPr>
            <a:endCxn id="20" idx="0"/>
          </p:cNvCxnSpPr>
          <p:nvPr/>
        </p:nvCxnSpPr>
        <p:spPr>
          <a:xfrm rot="10800000" flipV="1">
            <a:off x="3425825" y="2319338"/>
            <a:ext cx="1292225" cy="215900"/>
          </a:xfrm>
          <a:prstGeom prst="curvedConnector2">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9" name="Curved Connector 28"/>
          <p:cNvCxnSpPr>
            <a:stCxn id="23" idx="0"/>
            <a:endCxn id="17" idx="2"/>
          </p:cNvCxnSpPr>
          <p:nvPr/>
        </p:nvCxnSpPr>
        <p:spPr>
          <a:xfrm rot="5400000" flipH="1" flipV="1">
            <a:off x="6702990" y="826089"/>
            <a:ext cx="1445877" cy="985043"/>
          </a:xfrm>
          <a:prstGeom prst="curved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sp>
        <p:nvSpPr>
          <p:cNvPr id="30" name="Rounded Rectangle 29"/>
          <p:cNvSpPr/>
          <p:nvPr/>
        </p:nvSpPr>
        <p:spPr>
          <a:xfrm>
            <a:off x="4771231" y="4019909"/>
            <a:ext cx="1238250" cy="4000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Glance</a:t>
            </a:r>
          </a:p>
        </p:txBody>
      </p:sp>
      <p:grpSp>
        <p:nvGrpSpPr>
          <p:cNvPr id="10" name="Group 9"/>
          <p:cNvGrpSpPr/>
          <p:nvPr/>
        </p:nvGrpSpPr>
        <p:grpSpPr>
          <a:xfrm>
            <a:off x="4749800" y="1889126"/>
            <a:ext cx="3009900" cy="1341437"/>
            <a:chOff x="4718050" y="1655741"/>
            <a:chExt cx="3009900" cy="1341437"/>
          </a:xfrm>
        </p:grpSpPr>
        <p:sp>
          <p:nvSpPr>
            <p:cNvPr id="23" name="Rounded Rectangle 22"/>
            <p:cNvSpPr/>
            <p:nvPr/>
          </p:nvSpPr>
          <p:spPr>
            <a:xfrm>
              <a:off x="6223000" y="1808163"/>
              <a:ext cx="1357313" cy="3778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Network</a:t>
              </a:r>
            </a:p>
          </p:txBody>
        </p:sp>
        <p:sp>
          <p:nvSpPr>
            <p:cNvPr id="24" name="Rounded Rectangle 23"/>
            <p:cNvSpPr/>
            <p:nvPr/>
          </p:nvSpPr>
          <p:spPr>
            <a:xfrm>
              <a:off x="4864100" y="2055813"/>
              <a:ext cx="1247775" cy="3984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Compute</a:t>
              </a:r>
            </a:p>
          </p:txBody>
        </p:sp>
        <p:sp>
          <p:nvSpPr>
            <p:cNvPr id="27" name="Rounded Rectangle 26"/>
            <p:cNvSpPr/>
            <p:nvPr/>
          </p:nvSpPr>
          <p:spPr>
            <a:xfrm>
              <a:off x="4718050" y="1655741"/>
              <a:ext cx="3009900" cy="1341437"/>
            </a:xfrm>
            <a:prstGeom prst="roundRect">
              <a:avLst/>
            </a:prstGeom>
            <a:noFill/>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Rounded Rectangle 30"/>
            <p:cNvSpPr/>
            <p:nvPr/>
          </p:nvSpPr>
          <p:spPr>
            <a:xfrm>
              <a:off x="6237288" y="2286000"/>
              <a:ext cx="1328737" cy="4000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Scheduler</a:t>
              </a:r>
            </a:p>
          </p:txBody>
        </p:sp>
      </p:grpSp>
      <p:sp>
        <p:nvSpPr>
          <p:cNvPr id="32" name="Rounded Rectangle 31"/>
          <p:cNvSpPr/>
          <p:nvPr/>
        </p:nvSpPr>
        <p:spPr>
          <a:xfrm>
            <a:off x="3070225" y="1639888"/>
            <a:ext cx="1247775" cy="3984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Cinder</a:t>
            </a:r>
          </a:p>
        </p:txBody>
      </p:sp>
      <p:cxnSp>
        <p:nvCxnSpPr>
          <p:cNvPr id="33" name="Curved Connector 32"/>
          <p:cNvCxnSpPr>
            <a:stCxn id="27" idx="3"/>
            <a:endCxn id="15" idx="0"/>
          </p:cNvCxnSpPr>
          <p:nvPr/>
        </p:nvCxnSpPr>
        <p:spPr>
          <a:xfrm>
            <a:off x="7759700" y="2559845"/>
            <a:ext cx="627063" cy="1401326"/>
          </a:xfrm>
          <a:prstGeom prst="curvedConnector2">
            <a:avLst/>
          </a:prstGeom>
          <a:ln>
            <a:tailEnd type="triangle"/>
          </a:ln>
        </p:spPr>
        <p:style>
          <a:lnRef idx="2">
            <a:schemeClr val="accent4"/>
          </a:lnRef>
          <a:fillRef idx="0">
            <a:schemeClr val="accent4"/>
          </a:fillRef>
          <a:effectRef idx="1">
            <a:schemeClr val="accent4"/>
          </a:effectRef>
          <a:fontRef idx="minor">
            <a:schemeClr val="tx1"/>
          </a:fontRef>
        </p:style>
      </p:cxnSp>
      <p:sp>
        <p:nvSpPr>
          <p:cNvPr id="74791" name="TextBox 3"/>
          <p:cNvSpPr txBox="1">
            <a:spLocks noChangeArrowheads="1"/>
          </p:cNvSpPr>
          <p:nvPr/>
        </p:nvSpPr>
        <p:spPr bwMode="auto">
          <a:xfrm>
            <a:off x="6905625" y="2649538"/>
            <a:ext cx="72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Clr>
                <a:schemeClr val="accent1"/>
              </a:buClr>
              <a:buSzPct val="90000"/>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69696"/>
              </a:buClr>
              <a:buSzPct val="90000"/>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80808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8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8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8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8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sz="1800" i="1">
                <a:solidFill>
                  <a:schemeClr val="bg1"/>
                </a:solidFill>
                <a:ea typeface="MS PGothic" panose="020B0600070205080204" pitchFamily="34" charset="-128"/>
              </a:rPr>
              <a:t>Nova</a:t>
            </a:r>
          </a:p>
        </p:txBody>
      </p:sp>
      <p:cxnSp>
        <p:nvCxnSpPr>
          <p:cNvPr id="35" name="Curved Connector 34"/>
          <p:cNvCxnSpPr>
            <a:stCxn id="30" idx="3"/>
            <a:endCxn id="15" idx="1"/>
          </p:cNvCxnSpPr>
          <p:nvPr/>
        </p:nvCxnSpPr>
        <p:spPr>
          <a:xfrm>
            <a:off x="6009481" y="4219934"/>
            <a:ext cx="1620044" cy="46831"/>
          </a:xfrm>
          <a:prstGeom prst="curved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6" name="Curved Connector 35"/>
          <p:cNvCxnSpPr>
            <a:stCxn id="30" idx="1"/>
            <a:endCxn id="20" idx="3"/>
          </p:cNvCxnSpPr>
          <p:nvPr/>
        </p:nvCxnSpPr>
        <p:spPr>
          <a:xfrm rot="10800000">
            <a:off x="4070351" y="2762252"/>
            <a:ext cx="700881" cy="1457683"/>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7" name="Curved Connector 36"/>
          <p:cNvCxnSpPr>
            <a:stCxn id="32" idx="2"/>
            <a:endCxn id="20" idx="0"/>
          </p:cNvCxnSpPr>
          <p:nvPr/>
        </p:nvCxnSpPr>
        <p:spPr>
          <a:xfrm rot="5400000">
            <a:off x="3311525" y="2152650"/>
            <a:ext cx="496888" cy="268288"/>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38" name="Rounded Rectangle 37"/>
          <p:cNvSpPr/>
          <p:nvPr/>
        </p:nvSpPr>
        <p:spPr>
          <a:xfrm>
            <a:off x="1988344" y="2979"/>
            <a:ext cx="1951037" cy="6111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a:t>Block </a:t>
            </a:r>
            <a:r>
              <a:rPr lang="en-US" dirty="0" smtClean="0"/>
              <a:t>Storage</a:t>
            </a:r>
          </a:p>
          <a:p>
            <a:pPr algn="ctr" eaLnBrk="1" fontAlgn="auto" hangingPunct="1">
              <a:spcBef>
                <a:spcPts val="0"/>
              </a:spcBef>
              <a:spcAft>
                <a:spcPts val="0"/>
              </a:spcAft>
              <a:defRPr/>
            </a:pPr>
            <a:r>
              <a:rPr lang="en-US" dirty="0" err="1" smtClean="0"/>
              <a:t>Ceph</a:t>
            </a:r>
            <a:r>
              <a:rPr lang="en-US" dirty="0" smtClean="0"/>
              <a:t> &amp; NetApp</a:t>
            </a:r>
            <a:endParaRPr lang="en-US" dirty="0"/>
          </a:p>
        </p:txBody>
      </p:sp>
      <p:cxnSp>
        <p:nvCxnSpPr>
          <p:cNvPr id="39" name="Curved Connector 38"/>
          <p:cNvCxnSpPr>
            <a:stCxn id="32" idx="0"/>
            <a:endCxn id="38" idx="2"/>
          </p:cNvCxnSpPr>
          <p:nvPr/>
        </p:nvCxnSpPr>
        <p:spPr>
          <a:xfrm rot="16200000" flipV="1">
            <a:off x="2816127" y="761902"/>
            <a:ext cx="1025722" cy="730250"/>
          </a:xfrm>
          <a:prstGeom prst="curved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0" name="Curved Connector 39"/>
          <p:cNvCxnSpPr>
            <a:stCxn id="19" idx="3"/>
            <a:endCxn id="30" idx="1"/>
          </p:cNvCxnSpPr>
          <p:nvPr/>
        </p:nvCxnSpPr>
        <p:spPr>
          <a:xfrm>
            <a:off x="4411663" y="4002088"/>
            <a:ext cx="359568" cy="217846"/>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pic>
        <p:nvPicPr>
          <p:cNvPr id="74800" name="Picture 2" descr="https://encrypted-tbn0.gstatic.com/images?q=tbn:ANd9GcRqUG5ZrJCwo0w66ESIvlyaLMl7PIFnJ4pyyJL12tgv9FOXXv6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93663"/>
            <a:ext cx="100806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40"/>
          <p:cNvSpPr/>
          <p:nvPr/>
        </p:nvSpPr>
        <p:spPr>
          <a:xfrm>
            <a:off x="4512468" y="10536"/>
            <a:ext cx="1951037" cy="6111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smtClean="0"/>
              <a:t>CERN Accounting</a:t>
            </a:r>
            <a:endParaRPr lang="en-US" dirty="0"/>
          </a:p>
        </p:txBody>
      </p:sp>
      <p:cxnSp>
        <p:nvCxnSpPr>
          <p:cNvPr id="42" name="Curved Connector 41"/>
          <p:cNvCxnSpPr/>
          <p:nvPr/>
        </p:nvCxnSpPr>
        <p:spPr>
          <a:xfrm rot="5400000" flipH="1" flipV="1">
            <a:off x="5146342" y="936883"/>
            <a:ext cx="579308" cy="153197"/>
          </a:xfrm>
          <a:prstGeom prst="curved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sp>
        <p:nvSpPr>
          <p:cNvPr id="43" name="Rounded Rectangle 42"/>
          <p:cNvSpPr/>
          <p:nvPr/>
        </p:nvSpPr>
        <p:spPr>
          <a:xfrm>
            <a:off x="4782813" y="1312046"/>
            <a:ext cx="1247775" cy="3984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1600" dirty="0" smtClean="0"/>
              <a:t>Ceilometer</a:t>
            </a:r>
            <a:endParaRPr lang="en-US" sz="1600" dirty="0"/>
          </a:p>
        </p:txBody>
      </p:sp>
      <p:cxnSp>
        <p:nvCxnSpPr>
          <p:cNvPr id="45" name="Curved Connector 44"/>
          <p:cNvCxnSpPr>
            <a:stCxn id="32" idx="3"/>
            <a:endCxn id="43" idx="1"/>
          </p:cNvCxnSpPr>
          <p:nvPr/>
        </p:nvCxnSpPr>
        <p:spPr>
          <a:xfrm flipV="1">
            <a:off x="4318000" y="1511277"/>
            <a:ext cx="464813" cy="327842"/>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8" name="Curved Connector 47"/>
          <p:cNvCxnSpPr>
            <a:stCxn id="27" idx="0"/>
            <a:endCxn id="43" idx="3"/>
          </p:cNvCxnSpPr>
          <p:nvPr/>
        </p:nvCxnSpPr>
        <p:spPr>
          <a:xfrm rot="16200000" flipV="1">
            <a:off x="5953745" y="1588121"/>
            <a:ext cx="377849" cy="224162"/>
          </a:xfrm>
          <a:prstGeom prst="curvedConnector2">
            <a:avLst/>
          </a:prstGeom>
          <a:ln>
            <a:tailEnd type="triangle"/>
          </a:ln>
        </p:spPr>
        <p:style>
          <a:lnRef idx="1">
            <a:schemeClr val="accent4"/>
          </a:lnRef>
          <a:fillRef idx="0">
            <a:schemeClr val="accent4"/>
          </a:fillRef>
          <a:effectRef idx="0">
            <a:schemeClr val="accent4"/>
          </a:effectRef>
          <a:fontRef idx="minor">
            <a:schemeClr val="tx1"/>
          </a:fontRef>
        </p:style>
      </p:cxnSp>
      <p:sp>
        <p:nvSpPr>
          <p:cNvPr id="5" name="Footer Placeholder 4"/>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5665232" y="4152535"/>
            <a:ext cx="1083859" cy="300465"/>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a:solidFill>
                  <a:schemeClr val="accent6">
                    <a:lumMod val="50000"/>
                  </a:schemeClr>
                </a:solidFill>
                <a:latin typeface="Arial Narrow"/>
                <a:cs typeface="Arial Narrow"/>
              </a:rPr>
              <a:t>c</a:t>
            </a:r>
            <a:r>
              <a:rPr lang="en-US" sz="1200" dirty="0" smtClean="0">
                <a:solidFill>
                  <a:schemeClr val="accent6">
                    <a:lumMod val="50000"/>
                  </a:schemeClr>
                </a:solidFill>
                <a:latin typeface="Arial Narrow"/>
                <a:cs typeface="Arial Narrow"/>
              </a:rPr>
              <a:t>ompute-nodes</a:t>
            </a:r>
            <a:endParaRPr lang="en-US" sz="1200" dirty="0">
              <a:solidFill>
                <a:schemeClr val="accent6">
                  <a:lumMod val="50000"/>
                </a:schemeClr>
              </a:solidFill>
              <a:latin typeface="Arial Narrow"/>
              <a:cs typeface="Arial Narrow"/>
            </a:endParaRPr>
          </a:p>
        </p:txBody>
      </p:sp>
      <p:sp>
        <p:nvSpPr>
          <p:cNvPr id="40" name="TextBox 39"/>
          <p:cNvSpPr txBox="1"/>
          <p:nvPr/>
        </p:nvSpPr>
        <p:spPr>
          <a:xfrm>
            <a:off x="4257706" y="4153656"/>
            <a:ext cx="1083859" cy="300465"/>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a:solidFill>
                  <a:schemeClr val="accent6">
                    <a:lumMod val="50000"/>
                  </a:schemeClr>
                </a:solidFill>
                <a:latin typeface="Arial Narrow"/>
                <a:cs typeface="Arial Narrow"/>
              </a:rPr>
              <a:t>c</a:t>
            </a:r>
            <a:r>
              <a:rPr lang="en-US" sz="1200" dirty="0" smtClean="0">
                <a:solidFill>
                  <a:schemeClr val="accent6">
                    <a:lumMod val="50000"/>
                  </a:schemeClr>
                </a:solidFill>
                <a:latin typeface="Arial Narrow"/>
                <a:cs typeface="Arial Narrow"/>
              </a:rPr>
              <a:t>ontrollers</a:t>
            </a:r>
            <a:endParaRPr lang="en-US" sz="1200" dirty="0">
              <a:solidFill>
                <a:schemeClr val="accent6">
                  <a:lumMod val="50000"/>
                </a:schemeClr>
              </a:solidFill>
              <a:latin typeface="Arial Narrow"/>
              <a:cs typeface="Arial Narrow"/>
            </a:endParaRPr>
          </a:p>
        </p:txBody>
      </p:sp>
      <p:sp>
        <p:nvSpPr>
          <p:cNvPr id="37" name="TextBox 36"/>
          <p:cNvSpPr txBox="1"/>
          <p:nvPr/>
        </p:nvSpPr>
        <p:spPr>
          <a:xfrm>
            <a:off x="5665699" y="2236135"/>
            <a:ext cx="1083859" cy="300465"/>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a:solidFill>
                  <a:schemeClr val="accent6">
                    <a:lumMod val="50000"/>
                  </a:schemeClr>
                </a:solidFill>
                <a:latin typeface="Arial Narrow"/>
                <a:cs typeface="Arial Narrow"/>
              </a:rPr>
              <a:t>c</a:t>
            </a:r>
            <a:r>
              <a:rPr lang="en-US" sz="1200" dirty="0" smtClean="0">
                <a:solidFill>
                  <a:schemeClr val="accent6">
                    <a:lumMod val="50000"/>
                  </a:schemeClr>
                </a:solidFill>
                <a:latin typeface="Arial Narrow"/>
                <a:cs typeface="Arial Narrow"/>
              </a:rPr>
              <a:t>ompute-nodes</a:t>
            </a:r>
            <a:endParaRPr lang="en-US" sz="1200" dirty="0">
              <a:solidFill>
                <a:schemeClr val="accent6">
                  <a:lumMod val="50000"/>
                </a:schemeClr>
              </a:solidFill>
              <a:latin typeface="Arial Narrow"/>
              <a:cs typeface="Arial Narrow"/>
            </a:endParaRPr>
          </a:p>
        </p:txBody>
      </p:sp>
      <p:sp>
        <p:nvSpPr>
          <p:cNvPr id="2" name="Title 1"/>
          <p:cNvSpPr>
            <a:spLocks noGrp="1"/>
          </p:cNvSpPr>
          <p:nvPr>
            <p:ph type="title"/>
          </p:nvPr>
        </p:nvSpPr>
        <p:spPr/>
        <p:txBody>
          <a:bodyPr>
            <a:normAutofit/>
          </a:bodyPr>
          <a:lstStyle/>
          <a:p>
            <a:r>
              <a:rPr lang="en-US" sz="4000" b="1" dirty="0" smtClean="0">
                <a:latin typeface="Abadi MT Condensed Light"/>
                <a:cs typeface="Abadi MT Condensed Light"/>
              </a:rPr>
              <a:t>Scaling Architecture Overview</a:t>
            </a:r>
            <a:endParaRPr lang="en-US" sz="4000" b="1" dirty="0">
              <a:latin typeface="Abadi MT Condensed Light"/>
              <a:cs typeface="Abadi MT Condensed Light"/>
            </a:endParaRPr>
          </a:p>
        </p:txBody>
      </p:sp>
      <p:sp>
        <p:nvSpPr>
          <p:cNvPr id="6" name="Slide Number Placeholder 5"/>
          <p:cNvSpPr>
            <a:spLocks noGrp="1"/>
          </p:cNvSpPr>
          <p:nvPr>
            <p:ph type="sldNum" sz="quarter" idx="4294967295"/>
          </p:nvPr>
        </p:nvSpPr>
        <p:spPr>
          <a:xfrm>
            <a:off x="8185376" y="4767263"/>
            <a:ext cx="501424" cy="273844"/>
          </a:xfrm>
          <a:prstGeom prst="rect">
            <a:avLst/>
          </a:prstGeom>
        </p:spPr>
        <p:txBody>
          <a:bodyPr/>
          <a:lstStyle/>
          <a:p>
            <a:fld id="{17918391-D411-FE40-AAD7-861AE5233E0E}" type="slidenum">
              <a:rPr lang="en-US" smtClean="0"/>
              <a:pPr/>
              <a:t>26</a:t>
            </a:fld>
            <a:endParaRPr lang="en-US" dirty="0"/>
          </a:p>
        </p:txBody>
      </p:sp>
      <p:sp>
        <p:nvSpPr>
          <p:cNvPr id="9" name="TextBox 8"/>
          <p:cNvSpPr txBox="1"/>
          <p:nvPr/>
        </p:nvSpPr>
        <p:spPr>
          <a:xfrm>
            <a:off x="7485351" y="1241050"/>
            <a:ext cx="1083859" cy="701978"/>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buNone/>
            </a:pPr>
            <a:r>
              <a:rPr lang="en-US" sz="1200" dirty="0" smtClean="0">
                <a:solidFill>
                  <a:schemeClr val="accent6">
                    <a:lumMod val="50000"/>
                  </a:schemeClr>
                </a:solidFill>
                <a:latin typeface="Arial Narrow"/>
                <a:cs typeface="Arial Narrow"/>
              </a:rPr>
              <a:t>Child Cell</a:t>
            </a:r>
          </a:p>
          <a:p>
            <a:pPr marL="36576" indent="0">
              <a:buNone/>
            </a:pPr>
            <a:r>
              <a:rPr lang="en-US" sz="1200" dirty="0" smtClean="0">
                <a:solidFill>
                  <a:schemeClr val="accent6">
                    <a:lumMod val="50000"/>
                  </a:schemeClr>
                </a:solidFill>
                <a:latin typeface="Arial Narrow"/>
                <a:cs typeface="Arial Narrow"/>
              </a:rPr>
              <a:t>Geneva, Switzerland</a:t>
            </a:r>
            <a:endParaRPr lang="en-US" sz="1200" dirty="0">
              <a:solidFill>
                <a:schemeClr val="accent6">
                  <a:lumMod val="50000"/>
                </a:schemeClr>
              </a:solidFill>
              <a:latin typeface="Arial Narrow"/>
              <a:cs typeface="Arial Narrow"/>
            </a:endParaRPr>
          </a:p>
        </p:txBody>
      </p:sp>
      <p:grpSp>
        <p:nvGrpSpPr>
          <p:cNvPr id="3" name="Group 2"/>
          <p:cNvGrpSpPr/>
          <p:nvPr/>
        </p:nvGrpSpPr>
        <p:grpSpPr>
          <a:xfrm>
            <a:off x="5615374" y="880452"/>
            <a:ext cx="1814944" cy="1516802"/>
            <a:chOff x="6114385" y="982475"/>
            <a:chExt cx="1814944" cy="1516802"/>
          </a:xfrm>
        </p:grpSpPr>
        <p:pic>
          <p:nvPicPr>
            <p:cNvPr id="10" name="Picture 9"/>
            <p:cNvPicPr>
              <a:picLocks noChangeAspect="1"/>
            </p:cNvPicPr>
            <p:nvPr/>
          </p:nvPicPr>
          <p:blipFill>
            <a:blip r:embed="rId3"/>
            <a:stretch>
              <a:fillRect/>
            </a:stretch>
          </p:blipFill>
          <p:spPr>
            <a:xfrm>
              <a:off x="6114385" y="982475"/>
              <a:ext cx="737711" cy="1263437"/>
            </a:xfrm>
            <a:prstGeom prst="rect">
              <a:avLst/>
            </a:prstGeom>
          </p:spPr>
        </p:pic>
        <p:pic>
          <p:nvPicPr>
            <p:cNvPr id="12" name="Picture 11"/>
            <p:cNvPicPr>
              <a:picLocks noChangeAspect="1"/>
            </p:cNvPicPr>
            <p:nvPr/>
          </p:nvPicPr>
          <p:blipFill>
            <a:blip r:embed="rId3"/>
            <a:stretch>
              <a:fillRect/>
            </a:stretch>
          </p:blipFill>
          <p:spPr>
            <a:xfrm>
              <a:off x="6650244" y="1111835"/>
              <a:ext cx="737711" cy="1263437"/>
            </a:xfrm>
            <a:prstGeom prst="rect">
              <a:avLst/>
            </a:prstGeom>
          </p:spPr>
        </p:pic>
        <p:pic>
          <p:nvPicPr>
            <p:cNvPr id="11" name="Picture 10"/>
            <p:cNvPicPr>
              <a:picLocks noChangeAspect="1"/>
            </p:cNvPicPr>
            <p:nvPr/>
          </p:nvPicPr>
          <p:blipFill>
            <a:blip r:embed="rId3"/>
            <a:stretch>
              <a:fillRect/>
            </a:stretch>
          </p:blipFill>
          <p:spPr>
            <a:xfrm>
              <a:off x="7191618" y="1235840"/>
              <a:ext cx="737711" cy="1263437"/>
            </a:xfrm>
            <a:prstGeom prst="rect">
              <a:avLst/>
            </a:prstGeom>
          </p:spPr>
        </p:pic>
      </p:grpSp>
      <p:grpSp>
        <p:nvGrpSpPr>
          <p:cNvPr id="13" name="Group 12"/>
          <p:cNvGrpSpPr/>
          <p:nvPr/>
        </p:nvGrpSpPr>
        <p:grpSpPr>
          <a:xfrm>
            <a:off x="5615374" y="2783501"/>
            <a:ext cx="1814944" cy="1516802"/>
            <a:chOff x="6114385" y="982475"/>
            <a:chExt cx="1814944" cy="1516802"/>
          </a:xfrm>
        </p:grpSpPr>
        <p:pic>
          <p:nvPicPr>
            <p:cNvPr id="14" name="Picture 13"/>
            <p:cNvPicPr>
              <a:picLocks noChangeAspect="1"/>
            </p:cNvPicPr>
            <p:nvPr/>
          </p:nvPicPr>
          <p:blipFill>
            <a:blip r:embed="rId3"/>
            <a:stretch>
              <a:fillRect/>
            </a:stretch>
          </p:blipFill>
          <p:spPr>
            <a:xfrm>
              <a:off x="6114385" y="982475"/>
              <a:ext cx="737711" cy="1263437"/>
            </a:xfrm>
            <a:prstGeom prst="rect">
              <a:avLst/>
            </a:prstGeom>
          </p:spPr>
        </p:pic>
        <p:pic>
          <p:nvPicPr>
            <p:cNvPr id="15" name="Picture 14"/>
            <p:cNvPicPr>
              <a:picLocks noChangeAspect="1"/>
            </p:cNvPicPr>
            <p:nvPr/>
          </p:nvPicPr>
          <p:blipFill>
            <a:blip r:embed="rId3"/>
            <a:stretch>
              <a:fillRect/>
            </a:stretch>
          </p:blipFill>
          <p:spPr>
            <a:xfrm>
              <a:off x="6650244" y="1111835"/>
              <a:ext cx="737711" cy="1263437"/>
            </a:xfrm>
            <a:prstGeom prst="rect">
              <a:avLst/>
            </a:prstGeom>
          </p:spPr>
        </p:pic>
        <p:pic>
          <p:nvPicPr>
            <p:cNvPr id="16" name="Picture 15"/>
            <p:cNvPicPr>
              <a:picLocks noChangeAspect="1"/>
            </p:cNvPicPr>
            <p:nvPr/>
          </p:nvPicPr>
          <p:blipFill>
            <a:blip r:embed="rId3"/>
            <a:stretch>
              <a:fillRect/>
            </a:stretch>
          </p:blipFill>
          <p:spPr>
            <a:xfrm>
              <a:off x="7191618" y="1235840"/>
              <a:ext cx="737711" cy="1263437"/>
            </a:xfrm>
            <a:prstGeom prst="rect">
              <a:avLst/>
            </a:prstGeom>
          </p:spPr>
        </p:pic>
      </p:grpSp>
      <p:sp>
        <p:nvSpPr>
          <p:cNvPr id="17" name="TextBox 16"/>
          <p:cNvSpPr txBox="1"/>
          <p:nvPr/>
        </p:nvSpPr>
        <p:spPr>
          <a:xfrm>
            <a:off x="7485351" y="3073640"/>
            <a:ext cx="1083859" cy="701978"/>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buNone/>
            </a:pPr>
            <a:r>
              <a:rPr lang="en-US" sz="1200" dirty="0" smtClean="0">
                <a:solidFill>
                  <a:schemeClr val="accent6">
                    <a:lumMod val="50000"/>
                  </a:schemeClr>
                </a:solidFill>
                <a:latin typeface="Arial Narrow"/>
                <a:cs typeface="Arial Narrow"/>
              </a:rPr>
              <a:t>Child Cell</a:t>
            </a:r>
          </a:p>
          <a:p>
            <a:pPr marL="36576" indent="0">
              <a:buNone/>
            </a:pPr>
            <a:r>
              <a:rPr lang="en-US" sz="1200" dirty="0" smtClean="0">
                <a:solidFill>
                  <a:schemeClr val="accent6">
                    <a:lumMod val="50000"/>
                  </a:schemeClr>
                </a:solidFill>
                <a:latin typeface="Arial Narrow"/>
                <a:cs typeface="Arial Narrow"/>
              </a:rPr>
              <a:t>Budapest, Hungary</a:t>
            </a:r>
            <a:endParaRPr lang="en-US" sz="1200" dirty="0">
              <a:solidFill>
                <a:schemeClr val="accent6">
                  <a:lumMod val="50000"/>
                </a:schemeClr>
              </a:solidFill>
              <a:latin typeface="Arial Narrow"/>
              <a:cs typeface="Arial Narrow"/>
            </a:endParaRPr>
          </a:p>
        </p:txBody>
      </p:sp>
      <p:pic>
        <p:nvPicPr>
          <p:cNvPr id="4" name="Picture 3"/>
          <p:cNvPicPr>
            <a:picLocks noChangeAspect="1"/>
          </p:cNvPicPr>
          <p:nvPr/>
        </p:nvPicPr>
        <p:blipFill>
          <a:blip r:embed="rId4"/>
          <a:stretch>
            <a:fillRect/>
          </a:stretch>
        </p:blipFill>
        <p:spPr>
          <a:xfrm>
            <a:off x="7847571" y="3681572"/>
            <a:ext cx="443635" cy="313154"/>
          </a:xfrm>
          <a:prstGeom prst="rect">
            <a:avLst/>
          </a:prstGeom>
        </p:spPr>
      </p:pic>
      <p:pic>
        <p:nvPicPr>
          <p:cNvPr id="18" name="Picture 17"/>
          <p:cNvPicPr>
            <a:picLocks noChangeAspect="1"/>
          </p:cNvPicPr>
          <p:nvPr/>
        </p:nvPicPr>
        <p:blipFill>
          <a:blip r:embed="rId5"/>
          <a:stretch>
            <a:fillRect/>
          </a:stretch>
        </p:blipFill>
        <p:spPr>
          <a:xfrm>
            <a:off x="7865756" y="1796978"/>
            <a:ext cx="425450" cy="292100"/>
          </a:xfrm>
          <a:prstGeom prst="rect">
            <a:avLst/>
          </a:prstGeom>
        </p:spPr>
      </p:pic>
      <p:sp>
        <p:nvSpPr>
          <p:cNvPr id="23" name="TextBox 22"/>
          <p:cNvSpPr txBox="1"/>
          <p:nvPr/>
        </p:nvSpPr>
        <p:spPr>
          <a:xfrm>
            <a:off x="2644436" y="3120310"/>
            <a:ext cx="1083859" cy="701978"/>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smtClean="0">
                <a:solidFill>
                  <a:schemeClr val="accent6">
                    <a:lumMod val="50000"/>
                  </a:schemeClr>
                </a:solidFill>
                <a:latin typeface="Arial Narrow"/>
                <a:cs typeface="Arial Narrow"/>
              </a:rPr>
              <a:t>Top Cell - controllers</a:t>
            </a:r>
          </a:p>
          <a:p>
            <a:pPr marL="36576" indent="0" algn="ctr">
              <a:buNone/>
            </a:pPr>
            <a:r>
              <a:rPr lang="en-US" sz="1200" dirty="0" smtClean="0">
                <a:solidFill>
                  <a:schemeClr val="accent6">
                    <a:lumMod val="50000"/>
                  </a:schemeClr>
                </a:solidFill>
                <a:latin typeface="Arial Narrow"/>
                <a:cs typeface="Arial Narrow"/>
              </a:rPr>
              <a:t>Geneva, Switzerland</a:t>
            </a:r>
            <a:endParaRPr lang="en-US" sz="1200" dirty="0">
              <a:solidFill>
                <a:schemeClr val="accent6">
                  <a:lumMod val="50000"/>
                </a:schemeClr>
              </a:solidFill>
              <a:latin typeface="Arial Narrow"/>
              <a:cs typeface="Arial Narrow"/>
            </a:endParaRPr>
          </a:p>
        </p:txBody>
      </p:sp>
      <p:pic>
        <p:nvPicPr>
          <p:cNvPr id="21" name="Picture 20"/>
          <p:cNvPicPr>
            <a:picLocks noChangeAspect="1"/>
          </p:cNvPicPr>
          <p:nvPr/>
        </p:nvPicPr>
        <p:blipFill>
          <a:blip r:embed="rId3"/>
          <a:stretch>
            <a:fillRect/>
          </a:stretch>
        </p:blipFill>
        <p:spPr>
          <a:xfrm>
            <a:off x="2783396" y="1920613"/>
            <a:ext cx="737711" cy="1263437"/>
          </a:xfrm>
          <a:prstGeom prst="rect">
            <a:avLst/>
          </a:prstGeom>
        </p:spPr>
      </p:pic>
      <p:sp>
        <p:nvSpPr>
          <p:cNvPr id="24" name="TextBox 23"/>
          <p:cNvSpPr txBox="1"/>
          <p:nvPr/>
        </p:nvSpPr>
        <p:spPr>
          <a:xfrm>
            <a:off x="898575" y="3087320"/>
            <a:ext cx="1083859" cy="701978"/>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smtClean="0">
                <a:solidFill>
                  <a:schemeClr val="accent6">
                    <a:lumMod val="50000"/>
                  </a:schemeClr>
                </a:solidFill>
                <a:latin typeface="Arial Narrow"/>
                <a:cs typeface="Arial Narrow"/>
              </a:rPr>
              <a:t>Load Balancer</a:t>
            </a:r>
          </a:p>
          <a:p>
            <a:pPr marL="36576" indent="0" algn="ctr">
              <a:buNone/>
            </a:pPr>
            <a:r>
              <a:rPr lang="en-US" sz="1200" dirty="0" smtClean="0">
                <a:solidFill>
                  <a:schemeClr val="accent6">
                    <a:lumMod val="50000"/>
                  </a:schemeClr>
                </a:solidFill>
                <a:latin typeface="Arial Narrow"/>
                <a:cs typeface="Arial Narrow"/>
              </a:rPr>
              <a:t>Geneva, Switzerland</a:t>
            </a:r>
            <a:endParaRPr lang="en-US" sz="1200" dirty="0">
              <a:solidFill>
                <a:schemeClr val="accent6">
                  <a:lumMod val="50000"/>
                </a:schemeClr>
              </a:solidFill>
              <a:latin typeface="Arial Narrow"/>
              <a:cs typeface="Arial Narrow"/>
            </a:endParaRPr>
          </a:p>
        </p:txBody>
      </p:sp>
      <p:pic>
        <p:nvPicPr>
          <p:cNvPr id="20" name="Picture 19"/>
          <p:cNvPicPr>
            <a:picLocks noChangeAspect="1"/>
          </p:cNvPicPr>
          <p:nvPr/>
        </p:nvPicPr>
        <p:blipFill>
          <a:blip r:embed="rId3"/>
          <a:stretch>
            <a:fillRect/>
          </a:stretch>
        </p:blipFill>
        <p:spPr>
          <a:xfrm>
            <a:off x="1075980" y="1920613"/>
            <a:ext cx="737711" cy="1263437"/>
          </a:xfrm>
          <a:prstGeom prst="rect">
            <a:avLst/>
          </a:prstGeom>
        </p:spPr>
      </p:pic>
      <p:pic>
        <p:nvPicPr>
          <p:cNvPr id="25" name="Picture 24"/>
          <p:cNvPicPr>
            <a:picLocks noChangeAspect="1"/>
          </p:cNvPicPr>
          <p:nvPr/>
        </p:nvPicPr>
        <p:blipFill>
          <a:blip r:embed="rId5"/>
          <a:stretch>
            <a:fillRect/>
          </a:stretch>
        </p:blipFill>
        <p:spPr>
          <a:xfrm>
            <a:off x="2954289" y="3688576"/>
            <a:ext cx="425450" cy="292100"/>
          </a:xfrm>
          <a:prstGeom prst="rect">
            <a:avLst/>
          </a:prstGeom>
        </p:spPr>
      </p:pic>
      <p:pic>
        <p:nvPicPr>
          <p:cNvPr id="26" name="Picture 25"/>
          <p:cNvPicPr>
            <a:picLocks noChangeAspect="1"/>
          </p:cNvPicPr>
          <p:nvPr/>
        </p:nvPicPr>
        <p:blipFill>
          <a:blip r:embed="rId5"/>
          <a:stretch>
            <a:fillRect/>
          </a:stretch>
        </p:blipFill>
        <p:spPr>
          <a:xfrm>
            <a:off x="1197540" y="3655586"/>
            <a:ext cx="425450" cy="292100"/>
          </a:xfrm>
          <a:prstGeom prst="rect">
            <a:avLst/>
          </a:prstGeom>
        </p:spPr>
      </p:pic>
      <p:cxnSp>
        <p:nvCxnSpPr>
          <p:cNvPr id="35" name="Straight Arrow Connector 34"/>
          <p:cNvCxnSpPr/>
          <p:nvPr/>
        </p:nvCxnSpPr>
        <p:spPr>
          <a:xfrm>
            <a:off x="1982434" y="2574000"/>
            <a:ext cx="662002" cy="0"/>
          </a:xfrm>
          <a:prstGeom prst="straightConnector1">
            <a:avLst/>
          </a:prstGeom>
          <a:ln>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3670230" y="1528791"/>
            <a:ext cx="587943" cy="907205"/>
          </a:xfrm>
          <a:custGeom>
            <a:avLst/>
            <a:gdLst>
              <a:gd name="connsiteX0" fmla="*/ 0 w 1211165"/>
              <a:gd name="connsiteY0" fmla="*/ 693836 h 693836"/>
              <a:gd name="connsiteX1" fmla="*/ 388043 w 1211165"/>
              <a:gd name="connsiteY1" fmla="*/ 129359 h 693836"/>
              <a:gd name="connsiteX2" fmla="*/ 1211165 w 1211165"/>
              <a:gd name="connsiteY2" fmla="*/ 0 h 693836"/>
            </a:gdLst>
            <a:ahLst/>
            <a:cxnLst>
              <a:cxn ang="0">
                <a:pos x="connsiteX0" y="connsiteY0"/>
              </a:cxn>
              <a:cxn ang="0">
                <a:pos x="connsiteX1" y="connsiteY1"/>
              </a:cxn>
              <a:cxn ang="0">
                <a:pos x="connsiteX2" y="connsiteY2"/>
              </a:cxn>
            </a:cxnLst>
            <a:rect l="l" t="t" r="r" b="b"/>
            <a:pathLst>
              <a:path w="1211165" h="693836">
                <a:moveTo>
                  <a:pt x="0" y="693836"/>
                </a:moveTo>
                <a:cubicBezTo>
                  <a:pt x="93091" y="469417"/>
                  <a:pt x="186182" y="244998"/>
                  <a:pt x="388043" y="129359"/>
                </a:cubicBezTo>
                <a:cubicBezTo>
                  <a:pt x="589904" y="13720"/>
                  <a:pt x="1211165" y="0"/>
                  <a:pt x="1211165" y="0"/>
                </a:cubicBezTo>
              </a:path>
            </a:pathLst>
          </a:custGeom>
          <a:ln>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3670230" y="2574000"/>
            <a:ext cx="667159" cy="744479"/>
          </a:xfrm>
          <a:custGeom>
            <a:avLst/>
            <a:gdLst>
              <a:gd name="connsiteX0" fmla="*/ 0 w 1199406"/>
              <a:gd name="connsiteY0" fmla="*/ 0 h 764396"/>
              <a:gd name="connsiteX1" fmla="*/ 540909 w 1199406"/>
              <a:gd name="connsiteY1" fmla="*/ 623277 h 764396"/>
              <a:gd name="connsiteX2" fmla="*/ 1199406 w 1199406"/>
              <a:gd name="connsiteY2" fmla="*/ 764396 h 764396"/>
            </a:gdLst>
            <a:ahLst/>
            <a:cxnLst>
              <a:cxn ang="0">
                <a:pos x="connsiteX0" y="connsiteY0"/>
              </a:cxn>
              <a:cxn ang="0">
                <a:pos x="connsiteX1" y="connsiteY1"/>
              </a:cxn>
              <a:cxn ang="0">
                <a:pos x="connsiteX2" y="connsiteY2"/>
              </a:cxn>
            </a:cxnLst>
            <a:rect l="l" t="t" r="r" b="b"/>
            <a:pathLst>
              <a:path w="1199406" h="764396">
                <a:moveTo>
                  <a:pt x="0" y="0"/>
                </a:moveTo>
                <a:cubicBezTo>
                  <a:pt x="170504" y="247939"/>
                  <a:pt x="341008" y="495878"/>
                  <a:pt x="540909" y="623277"/>
                </a:cubicBezTo>
                <a:cubicBezTo>
                  <a:pt x="740810" y="750676"/>
                  <a:pt x="1199406" y="764396"/>
                  <a:pt x="1199406" y="764396"/>
                </a:cubicBezTo>
              </a:path>
            </a:pathLst>
          </a:custGeom>
          <a:ln>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7" name="Picture 26"/>
          <p:cNvPicPr>
            <a:picLocks noChangeAspect="1"/>
          </p:cNvPicPr>
          <p:nvPr/>
        </p:nvPicPr>
        <p:blipFill>
          <a:blip r:embed="rId3"/>
          <a:stretch>
            <a:fillRect/>
          </a:stretch>
        </p:blipFill>
        <p:spPr>
          <a:xfrm>
            <a:off x="4384425" y="903259"/>
            <a:ext cx="737711" cy="1263437"/>
          </a:xfrm>
          <a:prstGeom prst="rect">
            <a:avLst/>
          </a:prstGeom>
        </p:spPr>
      </p:pic>
      <p:pic>
        <p:nvPicPr>
          <p:cNvPr id="28" name="Picture 27"/>
          <p:cNvPicPr>
            <a:picLocks noChangeAspect="1"/>
          </p:cNvPicPr>
          <p:nvPr/>
        </p:nvPicPr>
        <p:blipFill>
          <a:blip r:embed="rId3"/>
          <a:stretch>
            <a:fillRect/>
          </a:stretch>
        </p:blipFill>
        <p:spPr>
          <a:xfrm>
            <a:off x="4384425" y="2783501"/>
            <a:ext cx="737711" cy="1263437"/>
          </a:xfrm>
          <a:prstGeom prst="rect">
            <a:avLst/>
          </a:prstGeom>
        </p:spPr>
      </p:pic>
      <p:cxnSp>
        <p:nvCxnSpPr>
          <p:cNvPr id="29" name="Straight Arrow Connector 28"/>
          <p:cNvCxnSpPr/>
          <p:nvPr/>
        </p:nvCxnSpPr>
        <p:spPr>
          <a:xfrm>
            <a:off x="5180931" y="1503367"/>
            <a:ext cx="381020" cy="0"/>
          </a:xfrm>
          <a:prstGeom prst="straightConnector1">
            <a:avLst/>
          </a:prstGeom>
          <a:ln>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180931" y="3365519"/>
            <a:ext cx="381020" cy="0"/>
          </a:xfrm>
          <a:prstGeom prst="straightConnector1">
            <a:avLst/>
          </a:prstGeom>
          <a:ln>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258173" y="2237256"/>
            <a:ext cx="1083859" cy="300465"/>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a:solidFill>
                  <a:schemeClr val="accent6">
                    <a:lumMod val="50000"/>
                  </a:schemeClr>
                </a:solidFill>
                <a:latin typeface="Arial Narrow"/>
                <a:cs typeface="Arial Narrow"/>
              </a:rPr>
              <a:t>c</a:t>
            </a:r>
            <a:r>
              <a:rPr lang="en-US" sz="1200" dirty="0" smtClean="0">
                <a:solidFill>
                  <a:schemeClr val="accent6">
                    <a:lumMod val="50000"/>
                  </a:schemeClr>
                </a:solidFill>
                <a:latin typeface="Arial Narrow"/>
                <a:cs typeface="Arial Narrow"/>
              </a:rPr>
              <a:t>ontrollers</a:t>
            </a:r>
            <a:endParaRPr lang="en-US" sz="1200" dirty="0">
              <a:solidFill>
                <a:schemeClr val="accent6">
                  <a:lumMod val="50000"/>
                </a:schemeClr>
              </a:solidFill>
              <a:latin typeface="Arial Narrow"/>
              <a:cs typeface="Arial Narrow"/>
            </a:endParaRPr>
          </a:p>
        </p:txBody>
      </p:sp>
      <p:sp>
        <p:nvSpPr>
          <p:cNvPr id="5" name="Date Placeholder 4"/>
          <p:cNvSpPr>
            <a:spLocks noGrp="1"/>
          </p:cNvSpPr>
          <p:nvPr>
            <p:ph type="dt" sz="half" idx="10"/>
          </p:nvPr>
        </p:nvSpPr>
        <p:spPr/>
        <p:txBody>
          <a:bodyPr/>
          <a:lstStyle/>
          <a:p>
            <a:pPr>
              <a:defRPr/>
            </a:pPr>
            <a:r>
              <a:rPr lang="en-US" smtClean="0"/>
              <a:t>23/07/2014</a:t>
            </a:r>
            <a:endParaRPr lang="en-US" dirty="0"/>
          </a:p>
        </p:txBody>
      </p:sp>
      <p:sp>
        <p:nvSpPr>
          <p:cNvPr id="7" name="Footer Placeholder 6"/>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487561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Status</a:t>
            </a:r>
            <a:endParaRPr lang="en-GB" dirty="0"/>
          </a:p>
        </p:txBody>
      </p:sp>
      <p:sp>
        <p:nvSpPr>
          <p:cNvPr id="3" name="Content Placeholder 2"/>
          <p:cNvSpPr>
            <a:spLocks noGrp="1"/>
          </p:cNvSpPr>
          <p:nvPr>
            <p:ph idx="1"/>
          </p:nvPr>
        </p:nvSpPr>
        <p:spPr/>
        <p:txBody>
          <a:bodyPr>
            <a:normAutofit fontScale="92500" lnSpcReduction="20000"/>
          </a:bodyPr>
          <a:lstStyle/>
          <a:p>
            <a:pPr marL="493776" eaLnBrk="1" fontAlgn="auto" hangingPunct="1">
              <a:spcAft>
                <a:spcPts val="0"/>
              </a:spcAft>
              <a:buFont typeface="Arial"/>
              <a:buChar char="•"/>
              <a:defRPr/>
            </a:pPr>
            <a:r>
              <a:rPr lang="en-GB" dirty="0" smtClean="0"/>
              <a:t>Multi-data centre cloud in production since July 2013 (Geneva and Budapest) with nearly 1,000 users</a:t>
            </a:r>
          </a:p>
          <a:p>
            <a:pPr marL="493776" eaLnBrk="1" fontAlgn="auto" hangingPunct="1">
              <a:spcAft>
                <a:spcPts val="0"/>
              </a:spcAft>
              <a:buFont typeface="Arial"/>
              <a:buChar char="•"/>
              <a:defRPr/>
            </a:pPr>
            <a:r>
              <a:rPr lang="en-GB" dirty="0" smtClean="0"/>
              <a:t>Currently running OpenStack Havana</a:t>
            </a:r>
          </a:p>
          <a:p>
            <a:pPr marL="904938" lvl="1" eaLnBrk="1" fontAlgn="auto" hangingPunct="1">
              <a:spcAft>
                <a:spcPts val="0"/>
              </a:spcAft>
              <a:buFont typeface="Arial"/>
              <a:buChar char="•"/>
              <a:defRPr/>
            </a:pPr>
            <a:r>
              <a:rPr lang="en-GB" dirty="0" smtClean="0"/>
              <a:t>KVM and Hyper-V deployed</a:t>
            </a:r>
          </a:p>
          <a:p>
            <a:pPr marL="904938" lvl="1" eaLnBrk="1" fontAlgn="auto" hangingPunct="1">
              <a:spcAft>
                <a:spcPts val="0"/>
              </a:spcAft>
              <a:buFont typeface="Arial"/>
              <a:buChar char="•"/>
              <a:defRPr/>
            </a:pPr>
            <a:r>
              <a:rPr lang="en-GB" dirty="0" smtClean="0"/>
              <a:t>All configured automatically with Puppet</a:t>
            </a:r>
          </a:p>
          <a:p>
            <a:pPr marL="904938" lvl="1" eaLnBrk="1" fontAlgn="auto" hangingPunct="1">
              <a:spcAft>
                <a:spcPts val="0"/>
              </a:spcAft>
              <a:buFont typeface="Arial"/>
              <a:buChar char="•"/>
              <a:defRPr/>
            </a:pPr>
            <a:r>
              <a:rPr lang="en-GB" dirty="0" smtClean="0"/>
              <a:t>~70,000 cores on ~3,000 servers</a:t>
            </a:r>
          </a:p>
          <a:p>
            <a:pPr marL="904938" lvl="1" eaLnBrk="1" fontAlgn="auto" hangingPunct="1">
              <a:spcAft>
                <a:spcPts val="0"/>
              </a:spcAft>
              <a:buFont typeface="Arial"/>
              <a:buChar char="•"/>
              <a:defRPr/>
            </a:pPr>
            <a:r>
              <a:rPr lang="en-GB" dirty="0" smtClean="0"/>
              <a:t>3PB </a:t>
            </a:r>
            <a:r>
              <a:rPr lang="en-GB" dirty="0" err="1" smtClean="0"/>
              <a:t>Ceph</a:t>
            </a:r>
            <a:r>
              <a:rPr lang="en-GB" dirty="0" smtClean="0"/>
              <a:t> pool available for volumes, images and other physics storage</a:t>
            </a:r>
          </a:p>
        </p:txBody>
      </p:sp>
      <p:sp>
        <p:nvSpPr>
          <p:cNvPr id="4" name="Date Placeholder 3"/>
          <p:cNvSpPr>
            <a:spLocks noGrp="1"/>
          </p:cNvSpPr>
          <p:nvPr>
            <p:ph type="dt" sz="quarter" idx="10"/>
          </p:nvPr>
        </p:nvSpPr>
        <p:spPr/>
        <p:txBody>
          <a:bodyPr/>
          <a:lstStyle/>
          <a:p>
            <a:pPr>
              <a:defRPr/>
            </a:pPr>
            <a:r>
              <a:rPr lang="en-US" smtClean="0"/>
              <a:t>23/07/2014</a:t>
            </a:r>
            <a:endParaRPr lang="en-US" dirty="0"/>
          </a:p>
        </p:txBody>
      </p:sp>
      <p:sp>
        <p:nvSpPr>
          <p:cNvPr id="6" name="Slide Number Placeholder 5"/>
          <p:cNvSpPr>
            <a:spLocks noGrp="1"/>
          </p:cNvSpPr>
          <p:nvPr>
            <p:ph type="sldNum" sz="quarter" idx="12"/>
          </p:nvPr>
        </p:nvSpPr>
        <p:spPr/>
        <p:txBody>
          <a:bodyPr/>
          <a:lstStyle/>
          <a:p>
            <a:pPr>
              <a:defRPr/>
            </a:pPr>
            <a:fld id="{BD2A2EAF-26A9-43E1-9099-8D8AE81004FB}" type="slidenum">
              <a:rPr lang="en-US"/>
              <a:pPr>
                <a:defRPr/>
              </a:pPr>
              <a:t>27</a:t>
            </a:fld>
            <a:endParaRPr lang="en-US" dirty="0"/>
          </a:p>
        </p:txBody>
      </p:sp>
      <p:sp>
        <p:nvSpPr>
          <p:cNvPr id="7" name="Footer Placeholder 6"/>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06375"/>
            <a:ext cx="7470775" cy="857250"/>
          </a:xfrm>
        </p:spPr>
        <p:txBody>
          <a:bodyPr/>
          <a:lstStyle/>
          <a:p>
            <a:pPr algn="ctr" eaLnBrk="1" hangingPunct="1"/>
            <a:r>
              <a:rPr lang="en-GB" smtClean="0"/>
              <a:t>The Agile Experience</a:t>
            </a:r>
          </a:p>
        </p:txBody>
      </p:sp>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4" name="Footer Placeholder 3"/>
          <p:cNvSpPr>
            <a:spLocks noGrp="1"/>
          </p:cNvSpPr>
          <p:nvPr>
            <p:ph type="ftr" sz="quarter" idx="11"/>
          </p:nvPr>
        </p:nvSpPr>
        <p:spPr/>
        <p:txBody>
          <a:bodyPr/>
          <a:lstStyle/>
          <a:p>
            <a:pPr>
              <a:defRPr/>
            </a:pPr>
            <a:r>
              <a:rPr lang="en-GB" smtClean="0"/>
              <a:t>OSCON - CERN Mass and Agility</a:t>
            </a:r>
            <a:endParaRPr lang="en-US" dirty="0"/>
          </a:p>
        </p:txBody>
      </p:sp>
      <p:sp>
        <p:nvSpPr>
          <p:cNvPr id="5" name="Slide Number Placeholder 4"/>
          <p:cNvSpPr>
            <a:spLocks noGrp="1"/>
          </p:cNvSpPr>
          <p:nvPr>
            <p:ph type="sldNum" sz="quarter" idx="12"/>
          </p:nvPr>
        </p:nvSpPr>
        <p:spPr/>
        <p:txBody>
          <a:bodyPr/>
          <a:lstStyle/>
          <a:p>
            <a:pPr>
              <a:defRPr/>
            </a:pPr>
            <a:fld id="{E23DDD3B-A898-4A54-B5F3-6D95D7D58C68}" type="slidenum">
              <a:rPr lang="en-US"/>
              <a:pPr>
                <a:defRPr/>
              </a:pPr>
              <a:t>28</a:t>
            </a:fld>
            <a:endParaRPr lang="en-US" dirty="0"/>
          </a:p>
        </p:txBody>
      </p:sp>
      <p:pic>
        <p:nvPicPr>
          <p:cNvPr id="50182" name="Picture 4" descr="http://www.hejorama.com/wp/wp-content/uploads/2011/04/aa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025525"/>
            <a:ext cx="52197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144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71500" y="1063625"/>
          <a:ext cx="8391526" cy="3327400"/>
        </p:xfrm>
        <a:graphic>
          <a:graphicData uri="http://schemas.openxmlformats.org/drawingml/2006/table">
            <a:tbl>
              <a:tblPr firstRow="1" bandRow="1">
                <a:tableStyleId>{2D5ABB26-0587-4C30-8999-92F81FD0307C}</a:tableStyleId>
              </a:tblPr>
              <a:tblGrid>
                <a:gridCol w="4195763"/>
                <a:gridCol w="4195763"/>
              </a:tblGrid>
              <a:tr h="1663700">
                <a:tc>
                  <a:txBody>
                    <a:bodyPr/>
                    <a:lstStyle/>
                    <a:p>
                      <a:endParaRPr lang="en-GB" sz="1800" dirty="0"/>
                    </a:p>
                  </a:txBody>
                  <a:tcPr marT="45711" marB="4571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marT="45711" marB="4571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63700">
                <a:tc>
                  <a:txBody>
                    <a:bodyPr/>
                    <a:lstStyle/>
                    <a:p>
                      <a:endParaRPr lang="en-GB" sz="1800" dirty="0"/>
                    </a:p>
                  </a:txBody>
                  <a:tcPr marT="45711" marB="4571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marT="45711" marB="4571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2231" name="Title 1"/>
          <p:cNvSpPr>
            <a:spLocks noGrp="1"/>
          </p:cNvSpPr>
          <p:nvPr>
            <p:ph type="title"/>
          </p:nvPr>
        </p:nvSpPr>
        <p:spPr>
          <a:xfrm>
            <a:off x="457200" y="206375"/>
            <a:ext cx="7470775" cy="857250"/>
          </a:xfrm>
        </p:spPr>
        <p:txBody>
          <a:bodyPr/>
          <a:lstStyle/>
          <a:p>
            <a:pPr algn="ctr" eaLnBrk="1" hangingPunct="1"/>
            <a:r>
              <a:rPr lang="en-GB" smtClean="0"/>
              <a:t>Cultural Barriers</a:t>
            </a:r>
          </a:p>
        </p:txBody>
      </p:sp>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4" name="Footer Placeholder 3"/>
          <p:cNvSpPr>
            <a:spLocks noGrp="1"/>
          </p:cNvSpPr>
          <p:nvPr>
            <p:ph type="ftr" sz="quarter" idx="11"/>
          </p:nvPr>
        </p:nvSpPr>
        <p:spPr/>
        <p:txBody>
          <a:bodyPr/>
          <a:lstStyle/>
          <a:p>
            <a:pPr>
              <a:defRPr/>
            </a:pPr>
            <a:r>
              <a:rPr lang="en-GB" smtClean="0"/>
              <a:t>OSCON - CERN Mass and Agility</a:t>
            </a:r>
            <a:endParaRPr lang="en-US" dirty="0"/>
          </a:p>
        </p:txBody>
      </p:sp>
      <p:sp>
        <p:nvSpPr>
          <p:cNvPr id="5" name="Slide Number Placeholder 4"/>
          <p:cNvSpPr>
            <a:spLocks noGrp="1"/>
          </p:cNvSpPr>
          <p:nvPr>
            <p:ph type="sldNum" sz="quarter" idx="12"/>
          </p:nvPr>
        </p:nvSpPr>
        <p:spPr/>
        <p:txBody>
          <a:bodyPr/>
          <a:lstStyle/>
          <a:p>
            <a:pPr>
              <a:defRPr/>
            </a:pPr>
            <a:fld id="{C72A7D38-FF19-4214-B19C-DBACC9781858}" type="slidenum">
              <a:rPr lang="en-US"/>
              <a:pPr>
                <a:defRPr/>
              </a:pPr>
              <a:t>29</a:t>
            </a:fld>
            <a:endParaRPr lang="en-US" dirty="0"/>
          </a:p>
        </p:txBody>
      </p:sp>
      <p:pic>
        <p:nvPicPr>
          <p:cNvPr id="52235" name="Picture 2" descr="http://www2.macleans.ca/wp-content/uploads/2008/12/treebe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95363"/>
            <a:ext cx="224472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225" y="1309688"/>
            <a:ext cx="431800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7975" y="995363"/>
            <a:ext cx="415766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51488" y="1309688"/>
            <a:ext cx="3230562"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669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Tim</a:t>
            </a:r>
            <a:endParaRPr lang="en-GB" dirty="0"/>
          </a:p>
        </p:txBody>
      </p:sp>
      <p:sp>
        <p:nvSpPr>
          <p:cNvPr id="3" name="Content Placeholder 2"/>
          <p:cNvSpPr>
            <a:spLocks noGrp="1"/>
          </p:cNvSpPr>
          <p:nvPr>
            <p:ph idx="1"/>
          </p:nvPr>
        </p:nvSpPr>
        <p:spPr/>
        <p:txBody>
          <a:bodyPr/>
          <a:lstStyle/>
          <a:p>
            <a:r>
              <a:rPr lang="en-GB" dirty="0" smtClean="0"/>
              <a:t>Runs </a:t>
            </a:r>
            <a:r>
              <a:rPr lang="en-GB" dirty="0" smtClean="0"/>
              <a:t>IT Infrastructure group at CERN</a:t>
            </a:r>
          </a:p>
          <a:p>
            <a:r>
              <a:rPr lang="en-GB" dirty="0" smtClean="0"/>
              <a:t>Member of OpenStack management board and user committee</a:t>
            </a:r>
          </a:p>
          <a:p>
            <a:r>
              <a:rPr lang="en-GB" dirty="0" smtClean="0"/>
              <a:t>Previously worked at</a:t>
            </a:r>
          </a:p>
          <a:p>
            <a:pPr lvl="1"/>
            <a:r>
              <a:rPr lang="en-GB" dirty="0" smtClean="0"/>
              <a:t>Deutsche Bank running European Private Banking Infrastructure</a:t>
            </a:r>
          </a:p>
          <a:p>
            <a:pPr lvl="1"/>
            <a:r>
              <a:rPr lang="en-GB" dirty="0" smtClean="0"/>
              <a:t>IBM as a consultant and kernel developer</a:t>
            </a:r>
            <a:endParaRPr lang="en-GB" dirty="0"/>
          </a:p>
        </p:txBody>
      </p:sp>
      <p:sp>
        <p:nvSpPr>
          <p:cNvPr id="4" name="Date Placeholder 3"/>
          <p:cNvSpPr>
            <a:spLocks noGrp="1"/>
          </p:cNvSpPr>
          <p:nvPr>
            <p:ph type="dt" sz="half"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6BA91F98-CA46-49DB-8D9E-426170E7487C}" type="slidenum">
              <a:rPr lang="en-US" smtClean="0"/>
              <a:pPr>
                <a:defRPr/>
              </a:pPr>
              <a:t>3</a:t>
            </a:fld>
            <a:endParaRPr lang="en-US" dirty="0"/>
          </a:p>
        </p:txBody>
      </p:sp>
      <p:sp>
        <p:nvSpPr>
          <p:cNvPr id="6" name="Footer Placeholder 5"/>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3814617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Agility and Elasticity Limits</a:t>
            </a:r>
            <a:endParaRPr lang="en-GB" dirty="0"/>
          </a:p>
        </p:txBody>
      </p:sp>
      <p:sp>
        <p:nvSpPr>
          <p:cNvPr id="3" name="Content Placeholder 2"/>
          <p:cNvSpPr>
            <a:spLocks noGrp="1"/>
          </p:cNvSpPr>
          <p:nvPr>
            <p:ph idx="1"/>
          </p:nvPr>
        </p:nvSpPr>
        <p:spPr/>
        <p:txBody>
          <a:bodyPr/>
          <a:lstStyle/>
          <a:p>
            <a:r>
              <a:rPr lang="en-GB" sz="3200" dirty="0" smtClean="0"/>
              <a:t>Communities help to set good behaviour</a:t>
            </a:r>
          </a:p>
          <a:p>
            <a:r>
              <a:rPr lang="en-GB" sz="3200" dirty="0" smtClean="0"/>
              <a:t>Internal demonstrations build momentum</a:t>
            </a:r>
          </a:p>
          <a:p>
            <a:r>
              <a:rPr lang="en-GB" sz="3200" dirty="0" smtClean="0"/>
              <a:t>Finding the right speed is key</a:t>
            </a:r>
          </a:p>
          <a:p>
            <a:r>
              <a:rPr lang="en-GB" sz="3200" dirty="0"/>
              <a:t>Keeping up with releases takes </a:t>
            </a:r>
            <a:r>
              <a:rPr lang="en-GB" sz="3200" dirty="0" smtClean="0"/>
              <a:t>focus</a:t>
            </a:r>
          </a:p>
          <a:p>
            <a:r>
              <a:rPr lang="en-GB" sz="3200" dirty="0" smtClean="0"/>
              <a:t>Coping with legacy requires compromise</a:t>
            </a:r>
          </a:p>
          <a:p>
            <a:r>
              <a:rPr lang="en-GB" sz="3200" dirty="0" smtClean="0"/>
              <a:t>Travel budget needs </a:t>
            </a:r>
            <a:r>
              <a:rPr lang="en-GB" sz="3200" smtClean="0"/>
              <a:t>significant increase!</a:t>
            </a:r>
            <a:endParaRPr lang="en-GB" dirty="0"/>
          </a:p>
        </p:txBody>
      </p:sp>
      <p:sp>
        <p:nvSpPr>
          <p:cNvPr id="4" name="Date Placeholder 3"/>
          <p:cNvSpPr>
            <a:spLocks noGrp="1"/>
          </p:cNvSpPr>
          <p:nvPr>
            <p:ph type="dt" sz="half" idx="10"/>
          </p:nvPr>
        </p:nvSpPr>
        <p:spPr/>
        <p:txBody>
          <a:bodyPr/>
          <a:lstStyle/>
          <a:p>
            <a:pPr>
              <a:defRPr/>
            </a:pPr>
            <a:r>
              <a:rPr lang="en-US" smtClean="0"/>
              <a:t>23/07/2014</a:t>
            </a:r>
            <a:endParaRPr lang="en-US" dirty="0"/>
          </a:p>
        </p:txBody>
      </p:sp>
      <p:sp>
        <p:nvSpPr>
          <p:cNvPr id="5" name="Footer Placeholder 4"/>
          <p:cNvSpPr>
            <a:spLocks noGrp="1"/>
          </p:cNvSpPr>
          <p:nvPr>
            <p:ph type="ftr" sz="quarter" idx="11"/>
          </p:nvPr>
        </p:nvSpPr>
        <p:spPr/>
        <p:txBody>
          <a:bodyPr/>
          <a:lstStyle/>
          <a:p>
            <a:pPr>
              <a:defRPr/>
            </a:pPr>
            <a:r>
              <a:rPr lang="en-GB" smtClean="0"/>
              <a:t>OSCON - CERN Mass and Agility</a:t>
            </a:r>
            <a:endParaRPr lang="en-US" dirty="0"/>
          </a:p>
        </p:txBody>
      </p:sp>
      <p:sp>
        <p:nvSpPr>
          <p:cNvPr id="6" name="Slide Number Placeholder 5"/>
          <p:cNvSpPr>
            <a:spLocks noGrp="1"/>
          </p:cNvSpPr>
          <p:nvPr>
            <p:ph type="sldNum" sz="quarter" idx="12"/>
          </p:nvPr>
        </p:nvSpPr>
        <p:spPr/>
        <p:txBody>
          <a:bodyPr/>
          <a:lstStyle/>
          <a:p>
            <a:pPr>
              <a:defRPr/>
            </a:pPr>
            <a:fld id="{6BA91F98-CA46-49DB-8D9E-426170E7487C}" type="slidenum">
              <a:rPr lang="en-US" smtClean="0"/>
              <a:pPr>
                <a:defRPr/>
              </a:pPr>
              <a:t>30</a:t>
            </a:fld>
            <a:endParaRPr lang="en-US" dirty="0"/>
          </a:p>
        </p:txBody>
      </p:sp>
    </p:spTree>
    <p:extLst>
      <p:ext uri="{BB962C8B-B14F-4D97-AF65-F5344CB8AC3E}">
        <p14:creationId xmlns:p14="http://schemas.microsoft.com/office/powerpoint/2010/main" val="495334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Scale with Physics</a:t>
            </a:r>
            <a:endParaRPr lang="en-GB" dirty="0"/>
          </a:p>
        </p:txBody>
      </p:sp>
      <p:sp>
        <p:nvSpPr>
          <p:cNvPr id="3" name="Content Placeholder 2"/>
          <p:cNvSpPr>
            <a:spLocks noGrp="1"/>
          </p:cNvSpPr>
          <p:nvPr>
            <p:ph idx="1"/>
          </p:nvPr>
        </p:nvSpPr>
        <p:spPr/>
        <p:txBody>
          <a:bodyPr/>
          <a:lstStyle/>
          <a:p>
            <a:r>
              <a:rPr lang="en-GB" sz="2400" dirty="0" smtClean="0"/>
              <a:t>Scaling to &gt;</a:t>
            </a:r>
            <a:r>
              <a:rPr lang="en-GB" sz="2400" dirty="0" smtClean="0"/>
              <a:t>100,000 </a:t>
            </a:r>
            <a:r>
              <a:rPr lang="en-GB" sz="2400" dirty="0" smtClean="0"/>
              <a:t>cores by 2015</a:t>
            </a:r>
          </a:p>
          <a:p>
            <a:pPr lvl="1"/>
            <a:r>
              <a:rPr lang="en-GB" sz="2000" dirty="0" smtClean="0"/>
              <a:t>Around 100 hypervisors per week with fixed staff</a:t>
            </a:r>
          </a:p>
          <a:p>
            <a:r>
              <a:rPr lang="en-GB" sz="2400" dirty="0" smtClean="0"/>
              <a:t>Deploying and configuring latest releases</a:t>
            </a:r>
            <a:endParaRPr lang="en-GB" sz="2000" dirty="0" smtClean="0"/>
          </a:p>
          <a:p>
            <a:pPr lvl="1"/>
            <a:r>
              <a:rPr lang="en-GB" sz="2000" dirty="0" smtClean="0"/>
              <a:t>Need to stay close … but not too close</a:t>
            </a:r>
          </a:p>
          <a:p>
            <a:r>
              <a:rPr lang="en-GB" sz="2400" dirty="0" smtClean="0"/>
              <a:t>Legacy systems retirement</a:t>
            </a:r>
          </a:p>
          <a:p>
            <a:pPr lvl="1"/>
            <a:r>
              <a:rPr lang="en-GB" sz="2000" dirty="0" smtClean="0"/>
              <a:t>Server consolidation</a:t>
            </a:r>
          </a:p>
          <a:p>
            <a:pPr lvl="1"/>
            <a:r>
              <a:rPr lang="en-GB" sz="2000" dirty="0" smtClean="0"/>
              <a:t>Home grown configuration and monitoring</a:t>
            </a:r>
          </a:p>
          <a:p>
            <a:r>
              <a:rPr lang="en-GB" sz="2400" dirty="0" smtClean="0"/>
              <a:t>Analytics of processor, disk and network</a:t>
            </a:r>
          </a:p>
          <a:p>
            <a:pPr lvl="1"/>
            <a:r>
              <a:rPr lang="en-GB" sz="2000" dirty="0" smtClean="0"/>
              <a:t>Focus on efficiency</a:t>
            </a:r>
          </a:p>
          <a:p>
            <a:pPr lvl="1"/>
            <a:endParaRPr lang="en-GB" sz="2000" dirty="0"/>
          </a:p>
        </p:txBody>
      </p:sp>
      <p:sp>
        <p:nvSpPr>
          <p:cNvPr id="4" name="Date Placeholder 3"/>
          <p:cNvSpPr>
            <a:spLocks noGrp="1"/>
          </p:cNvSpPr>
          <p:nvPr>
            <p:ph type="dt" sz="half" idx="10"/>
          </p:nvPr>
        </p:nvSpPr>
        <p:spPr/>
        <p:txBody>
          <a:bodyPr/>
          <a:lstStyle/>
          <a:p>
            <a:pPr>
              <a:defRPr/>
            </a:pPr>
            <a:r>
              <a:rPr lang="en-US" smtClean="0"/>
              <a:t>23/07/2014</a:t>
            </a:r>
            <a:endParaRPr lang="en-US" dirty="0"/>
          </a:p>
        </p:txBody>
      </p:sp>
      <p:sp>
        <p:nvSpPr>
          <p:cNvPr id="6" name="Slide Number Placeholder 5"/>
          <p:cNvSpPr>
            <a:spLocks noGrp="1"/>
          </p:cNvSpPr>
          <p:nvPr>
            <p:ph type="sldNum" sz="quarter" idx="12"/>
          </p:nvPr>
        </p:nvSpPr>
        <p:spPr/>
        <p:txBody>
          <a:bodyPr/>
          <a:lstStyle/>
          <a:p>
            <a:pPr>
              <a:defRPr/>
            </a:pPr>
            <a:fld id="{6BA91F98-CA46-49DB-8D9E-426170E7487C}" type="slidenum">
              <a:rPr lang="en-US" smtClean="0"/>
              <a:pPr>
                <a:defRPr/>
              </a:pPr>
              <a:t>31</a:t>
            </a:fld>
            <a:endParaRPr lang="en-US" dirty="0"/>
          </a:p>
        </p:txBody>
      </p:sp>
      <p:sp>
        <p:nvSpPr>
          <p:cNvPr id="7" name="Footer Placeholder 6"/>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2359059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392234" y="1832652"/>
            <a:ext cx="2462108" cy="1162846"/>
            <a:chOff x="1431160" y="3118109"/>
            <a:chExt cx="4150955" cy="2255352"/>
          </a:xfrm>
        </p:grpSpPr>
        <p:pic>
          <p:nvPicPr>
            <p:cNvPr id="40" name="Picture 39"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41" name="Rectangle 40"/>
            <p:cNvSpPr/>
            <p:nvPr/>
          </p:nvSpPr>
          <p:spPr>
            <a:xfrm>
              <a:off x="2004710" y="3533104"/>
              <a:ext cx="2896525" cy="1074485"/>
            </a:xfrm>
            <a:prstGeom prst="rect">
              <a:avLst/>
            </a:prstGeom>
          </p:spPr>
          <p:txBody>
            <a:bodyPr wrap="square">
              <a:spAutoFit/>
            </a:bodyPr>
            <a:lstStyle/>
            <a:p>
              <a:pPr algn="ctr"/>
              <a:r>
                <a:rPr lang="en-US" sz="1500" dirty="0" smtClean="0"/>
                <a:t>IN2P3</a:t>
              </a:r>
            </a:p>
            <a:p>
              <a:pPr algn="ctr"/>
              <a:r>
                <a:rPr lang="en-US" sz="1500" dirty="0" smtClean="0"/>
                <a:t>Lyon</a:t>
              </a:r>
              <a:endParaRPr lang="en-US" sz="1500" dirty="0"/>
            </a:p>
          </p:txBody>
        </p:sp>
      </p:grpSp>
      <p:sp>
        <p:nvSpPr>
          <p:cNvPr id="2" name="Title 1"/>
          <p:cNvSpPr>
            <a:spLocks noGrp="1"/>
          </p:cNvSpPr>
          <p:nvPr>
            <p:ph type="title"/>
          </p:nvPr>
        </p:nvSpPr>
        <p:spPr/>
        <p:txBody>
          <a:bodyPr>
            <a:normAutofit/>
          </a:bodyPr>
          <a:lstStyle/>
          <a:p>
            <a:r>
              <a:rPr lang="en-GB" sz="3600" dirty="0" smtClean="0"/>
              <a:t>Next Steps: Federated Clouds</a:t>
            </a:r>
            <a:endParaRPr lang="en-GB" sz="3600" dirty="0"/>
          </a:p>
        </p:txBody>
      </p:sp>
      <p:grpSp>
        <p:nvGrpSpPr>
          <p:cNvPr id="20" name="Group 19"/>
          <p:cNvGrpSpPr/>
          <p:nvPr/>
        </p:nvGrpSpPr>
        <p:grpSpPr>
          <a:xfrm>
            <a:off x="567115" y="1057130"/>
            <a:ext cx="2538035" cy="1172814"/>
            <a:chOff x="1431160" y="3118109"/>
            <a:chExt cx="4150955" cy="2255352"/>
          </a:xfrm>
        </p:grpSpPr>
        <p:pic>
          <p:nvPicPr>
            <p:cNvPr id="21" name="Picture 20" descr="12976024071239167058cloud2-hi.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2" name="Rectangle 21"/>
            <p:cNvSpPr/>
            <p:nvPr/>
          </p:nvSpPr>
          <p:spPr>
            <a:xfrm>
              <a:off x="2004712" y="3533106"/>
              <a:ext cx="2896524" cy="1065353"/>
            </a:xfrm>
            <a:prstGeom prst="rect">
              <a:avLst/>
            </a:prstGeom>
          </p:spPr>
          <p:txBody>
            <a:bodyPr wrap="square">
              <a:spAutoFit/>
            </a:bodyPr>
            <a:lstStyle/>
            <a:p>
              <a:pPr algn="ctr"/>
              <a:r>
                <a:rPr lang="en-US" sz="1500" dirty="0" smtClean="0"/>
                <a:t>Public Cloud such as Rackspace</a:t>
              </a:r>
              <a:endParaRPr lang="en-US" sz="1500" dirty="0"/>
            </a:p>
          </p:txBody>
        </p:sp>
      </p:grpSp>
      <p:grpSp>
        <p:nvGrpSpPr>
          <p:cNvPr id="23" name="Group 22"/>
          <p:cNvGrpSpPr/>
          <p:nvPr/>
        </p:nvGrpSpPr>
        <p:grpSpPr>
          <a:xfrm>
            <a:off x="643042" y="3102482"/>
            <a:ext cx="2462108" cy="1162846"/>
            <a:chOff x="1431160" y="3118109"/>
            <a:chExt cx="4150955" cy="2255352"/>
          </a:xfrm>
        </p:grpSpPr>
        <p:pic>
          <p:nvPicPr>
            <p:cNvPr id="24" name="Picture 23"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5" name="Rectangle 24"/>
            <p:cNvSpPr/>
            <p:nvPr/>
          </p:nvSpPr>
          <p:spPr>
            <a:xfrm>
              <a:off x="2004710" y="3533104"/>
              <a:ext cx="2896525" cy="1522186"/>
            </a:xfrm>
            <a:prstGeom prst="rect">
              <a:avLst/>
            </a:prstGeom>
          </p:spPr>
          <p:txBody>
            <a:bodyPr wrap="square">
              <a:spAutoFit/>
            </a:bodyPr>
            <a:lstStyle/>
            <a:p>
              <a:pPr algn="ctr"/>
              <a:r>
                <a:rPr lang="en-US" sz="1500" dirty="0" smtClean="0"/>
                <a:t>CERN Private Cloud</a:t>
              </a:r>
            </a:p>
            <a:p>
              <a:pPr algn="ctr"/>
              <a:r>
                <a:rPr lang="en-US" sz="1500" dirty="0" smtClean="0"/>
                <a:t>70K cores</a:t>
              </a:r>
              <a:endParaRPr lang="en-US" sz="1500" dirty="0"/>
            </a:p>
          </p:txBody>
        </p:sp>
      </p:grpSp>
      <p:grpSp>
        <p:nvGrpSpPr>
          <p:cNvPr id="18" name="Group 17"/>
          <p:cNvGrpSpPr/>
          <p:nvPr/>
        </p:nvGrpSpPr>
        <p:grpSpPr>
          <a:xfrm>
            <a:off x="3377537" y="3102482"/>
            <a:ext cx="2462108" cy="1162846"/>
            <a:chOff x="1431160" y="3118109"/>
            <a:chExt cx="4150955" cy="2255352"/>
          </a:xfrm>
        </p:grpSpPr>
        <p:pic>
          <p:nvPicPr>
            <p:cNvPr id="19" name="Picture 18"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9" name="Rectangle 28"/>
            <p:cNvSpPr/>
            <p:nvPr/>
          </p:nvSpPr>
          <p:spPr>
            <a:xfrm>
              <a:off x="2004710" y="3533104"/>
              <a:ext cx="2896525" cy="1074485"/>
            </a:xfrm>
            <a:prstGeom prst="rect">
              <a:avLst/>
            </a:prstGeom>
          </p:spPr>
          <p:txBody>
            <a:bodyPr wrap="square">
              <a:spAutoFit/>
            </a:bodyPr>
            <a:lstStyle/>
            <a:p>
              <a:pPr algn="ctr"/>
              <a:r>
                <a:rPr lang="en-US" sz="1500" dirty="0" smtClean="0"/>
                <a:t>ATLAS Trigger</a:t>
              </a:r>
            </a:p>
            <a:p>
              <a:pPr algn="ctr"/>
              <a:r>
                <a:rPr lang="en-US" sz="1500" dirty="0" smtClean="0"/>
                <a:t>28K cores</a:t>
              </a:r>
              <a:endParaRPr lang="en-US" sz="1500" dirty="0"/>
            </a:p>
          </p:txBody>
        </p:sp>
      </p:grpSp>
      <p:grpSp>
        <p:nvGrpSpPr>
          <p:cNvPr id="30" name="Group 29"/>
          <p:cNvGrpSpPr/>
          <p:nvPr/>
        </p:nvGrpSpPr>
        <p:grpSpPr>
          <a:xfrm>
            <a:off x="6112032" y="3102482"/>
            <a:ext cx="2462108" cy="1162846"/>
            <a:chOff x="1431160" y="3118109"/>
            <a:chExt cx="4150955" cy="2255352"/>
          </a:xfrm>
        </p:grpSpPr>
        <p:pic>
          <p:nvPicPr>
            <p:cNvPr id="31" name="Picture 30"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32" name="Rectangle 31"/>
            <p:cNvSpPr/>
            <p:nvPr/>
          </p:nvSpPr>
          <p:spPr>
            <a:xfrm>
              <a:off x="2004710" y="3533104"/>
              <a:ext cx="2896525" cy="1074485"/>
            </a:xfrm>
            <a:prstGeom prst="rect">
              <a:avLst/>
            </a:prstGeom>
          </p:spPr>
          <p:txBody>
            <a:bodyPr wrap="square">
              <a:spAutoFit/>
            </a:bodyPr>
            <a:lstStyle/>
            <a:p>
              <a:pPr algn="ctr"/>
              <a:r>
                <a:rPr lang="en-US" sz="1500" dirty="0" smtClean="0"/>
                <a:t>CMS Trigger</a:t>
              </a:r>
            </a:p>
            <a:p>
              <a:pPr algn="ctr"/>
              <a:r>
                <a:rPr lang="en-US" sz="1500" dirty="0" smtClean="0"/>
                <a:t>12K cores</a:t>
              </a:r>
              <a:endParaRPr lang="en-US" sz="1500" dirty="0"/>
            </a:p>
          </p:txBody>
        </p:sp>
      </p:grpSp>
      <p:grpSp>
        <p:nvGrpSpPr>
          <p:cNvPr id="42" name="Group 41"/>
          <p:cNvGrpSpPr/>
          <p:nvPr/>
        </p:nvGrpSpPr>
        <p:grpSpPr>
          <a:xfrm>
            <a:off x="3679318" y="1489371"/>
            <a:ext cx="2462108" cy="1162846"/>
            <a:chOff x="1431160" y="3118109"/>
            <a:chExt cx="4150955" cy="2255352"/>
          </a:xfrm>
        </p:grpSpPr>
        <p:pic>
          <p:nvPicPr>
            <p:cNvPr id="43" name="Picture 42"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44" name="Rectangle 43"/>
            <p:cNvSpPr/>
            <p:nvPr/>
          </p:nvSpPr>
          <p:spPr>
            <a:xfrm>
              <a:off x="2004710" y="3533104"/>
              <a:ext cx="2896525" cy="1074485"/>
            </a:xfrm>
            <a:prstGeom prst="rect">
              <a:avLst/>
            </a:prstGeom>
          </p:spPr>
          <p:txBody>
            <a:bodyPr wrap="square">
              <a:spAutoFit/>
            </a:bodyPr>
            <a:lstStyle/>
            <a:p>
              <a:pPr algn="ctr"/>
              <a:r>
                <a:rPr lang="en-US" sz="1500" dirty="0" smtClean="0"/>
                <a:t>Brookhaven National Labs</a:t>
              </a:r>
              <a:endParaRPr lang="en-US" sz="1500" dirty="0"/>
            </a:p>
          </p:txBody>
        </p:sp>
      </p:grpSp>
      <p:grpSp>
        <p:nvGrpSpPr>
          <p:cNvPr id="45" name="Group 44"/>
          <p:cNvGrpSpPr/>
          <p:nvPr/>
        </p:nvGrpSpPr>
        <p:grpSpPr>
          <a:xfrm>
            <a:off x="3960636" y="1075626"/>
            <a:ext cx="2462108" cy="1162846"/>
            <a:chOff x="1431160" y="3118109"/>
            <a:chExt cx="4150955" cy="2255352"/>
          </a:xfrm>
        </p:grpSpPr>
        <p:pic>
          <p:nvPicPr>
            <p:cNvPr id="48" name="Picture 47"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49" name="Rectangle 48"/>
            <p:cNvSpPr/>
            <p:nvPr/>
          </p:nvSpPr>
          <p:spPr>
            <a:xfrm>
              <a:off x="2004710" y="3533104"/>
              <a:ext cx="2896525" cy="1074485"/>
            </a:xfrm>
            <a:prstGeom prst="rect">
              <a:avLst/>
            </a:prstGeom>
          </p:spPr>
          <p:txBody>
            <a:bodyPr wrap="square">
              <a:spAutoFit/>
            </a:bodyPr>
            <a:lstStyle/>
            <a:p>
              <a:pPr algn="ctr"/>
              <a:r>
                <a:rPr lang="en-US" sz="1500" dirty="0" err="1" smtClean="0"/>
                <a:t>NecTAR</a:t>
              </a:r>
              <a:endParaRPr lang="en-US" sz="1500" dirty="0" smtClean="0"/>
            </a:p>
            <a:p>
              <a:pPr algn="ctr"/>
              <a:r>
                <a:rPr lang="en-US" sz="1500" dirty="0" smtClean="0"/>
                <a:t>Australia</a:t>
              </a:r>
              <a:endParaRPr lang="en-US" sz="1500" dirty="0"/>
            </a:p>
          </p:txBody>
        </p:sp>
      </p:grpSp>
      <p:grpSp>
        <p:nvGrpSpPr>
          <p:cNvPr id="53" name="Group 52"/>
          <p:cNvGrpSpPr/>
          <p:nvPr/>
        </p:nvGrpSpPr>
        <p:grpSpPr>
          <a:xfrm>
            <a:off x="4300833" y="661881"/>
            <a:ext cx="2462108" cy="1162846"/>
            <a:chOff x="1431160" y="3118109"/>
            <a:chExt cx="4150955" cy="2255352"/>
          </a:xfrm>
        </p:grpSpPr>
        <p:pic>
          <p:nvPicPr>
            <p:cNvPr id="54" name="Picture 53"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55" name="Rectangle 54"/>
            <p:cNvSpPr/>
            <p:nvPr/>
          </p:nvSpPr>
          <p:spPr>
            <a:xfrm>
              <a:off x="2004710" y="3533104"/>
              <a:ext cx="2896525" cy="1074485"/>
            </a:xfrm>
            <a:prstGeom prst="rect">
              <a:avLst/>
            </a:prstGeom>
          </p:spPr>
          <p:txBody>
            <a:bodyPr wrap="square">
              <a:spAutoFit/>
            </a:bodyPr>
            <a:lstStyle/>
            <a:p>
              <a:pPr algn="ctr"/>
              <a:r>
                <a:rPr lang="en-US" sz="1500" dirty="0" smtClean="0"/>
                <a:t>Many Others on Their Way</a:t>
              </a:r>
              <a:endParaRPr lang="en-US" sz="1500" dirty="0"/>
            </a:p>
          </p:txBody>
        </p:sp>
      </p:grpSp>
      <p:sp>
        <p:nvSpPr>
          <p:cNvPr id="3" name="Date Placeholder 2"/>
          <p:cNvSpPr>
            <a:spLocks noGrp="1"/>
          </p:cNvSpPr>
          <p:nvPr>
            <p:ph type="dt" sz="half" idx="10"/>
          </p:nvPr>
        </p:nvSpPr>
        <p:spPr/>
        <p:txBody>
          <a:bodyPr/>
          <a:lstStyle/>
          <a:p>
            <a:pPr>
              <a:defRPr/>
            </a:pPr>
            <a:r>
              <a:rPr lang="en-US" smtClean="0"/>
              <a:t>23/07/2014</a:t>
            </a:r>
            <a:endParaRPr lang="en-US" dirty="0"/>
          </a:p>
        </p:txBody>
      </p:sp>
      <p:sp>
        <p:nvSpPr>
          <p:cNvPr id="4" name="Footer Placeholder 3"/>
          <p:cNvSpPr>
            <a:spLocks noGrp="1"/>
          </p:cNvSpPr>
          <p:nvPr>
            <p:ph type="ftr" sz="quarter" idx="11"/>
          </p:nvPr>
        </p:nvSpPr>
        <p:spPr/>
        <p:txBody>
          <a:bodyPr/>
          <a:lstStyle/>
          <a:p>
            <a:pPr>
              <a:defRPr/>
            </a:pPr>
            <a:r>
              <a:rPr lang="en-GB" smtClean="0"/>
              <a:t>OSCON - CERN Mass and Agility</a:t>
            </a:r>
            <a:endParaRPr lang="en-US" dirty="0"/>
          </a:p>
        </p:txBody>
      </p:sp>
      <p:sp>
        <p:nvSpPr>
          <p:cNvPr id="5" name="Slide Number Placeholder 4"/>
          <p:cNvSpPr>
            <a:spLocks noGrp="1"/>
          </p:cNvSpPr>
          <p:nvPr>
            <p:ph type="sldNum" sz="quarter" idx="12"/>
          </p:nvPr>
        </p:nvSpPr>
        <p:spPr/>
        <p:txBody>
          <a:bodyPr/>
          <a:lstStyle/>
          <a:p>
            <a:pPr>
              <a:defRPr/>
            </a:pPr>
            <a:fld id="{6BA91F98-CA46-49DB-8D9E-426170E7487C}" type="slidenum">
              <a:rPr lang="en-US" smtClean="0"/>
              <a:pPr>
                <a:defRPr/>
              </a:pPr>
              <a:t>32</a:t>
            </a:fld>
            <a:endParaRPr lang="en-US" dirty="0"/>
          </a:p>
        </p:txBody>
      </p:sp>
      <p:pic>
        <p:nvPicPr>
          <p:cNvPr id="1026" name="Picture 2" descr="https://proj-openlab-datagrid-public.web.cern.ch/proj-openlab-datagrid-public/Initial/images/openlab%20logos/OL-LOGO-207-269px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9068" y="148735"/>
            <a:ext cx="1031641" cy="1340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7873863" y="1772356"/>
            <a:ext cx="1162050" cy="1162050"/>
          </a:xfrm>
          <a:prstGeom prst="rect">
            <a:avLst/>
          </a:prstGeom>
        </p:spPr>
      </p:pic>
    </p:spTree>
    <p:extLst>
      <p:ext uri="{BB962C8B-B14F-4D97-AF65-F5344CB8AC3E}">
        <p14:creationId xmlns:p14="http://schemas.microsoft.com/office/powerpoint/2010/main" val="49687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Summary</a:t>
            </a:r>
            <a:endParaRPr lang="en-GB" dirty="0"/>
          </a:p>
        </p:txBody>
      </p:sp>
      <p:sp>
        <p:nvSpPr>
          <p:cNvPr id="56323" name="Content Placeholder 2"/>
          <p:cNvSpPr>
            <a:spLocks noGrp="1"/>
          </p:cNvSpPr>
          <p:nvPr>
            <p:ph idx="1"/>
          </p:nvPr>
        </p:nvSpPr>
        <p:spPr>
          <a:xfrm>
            <a:off x="457199" y="799071"/>
            <a:ext cx="8226425" cy="3687763"/>
          </a:xfrm>
        </p:spPr>
        <p:txBody>
          <a:bodyPr/>
          <a:lstStyle/>
          <a:p>
            <a:pPr eaLnBrk="1" hangingPunct="1"/>
            <a:r>
              <a:rPr lang="en-GB" sz="2400" dirty="0" smtClean="0"/>
              <a:t>Open source tools have successfully replaced CERN’s legacy fabric management system</a:t>
            </a:r>
          </a:p>
          <a:p>
            <a:pPr eaLnBrk="1" hangingPunct="1"/>
            <a:r>
              <a:rPr lang="en-GB" sz="2400" dirty="0" smtClean="0"/>
              <a:t>Scaling to 100,000s of cores with OpenStack and Puppet is in sight</a:t>
            </a:r>
          </a:p>
          <a:p>
            <a:pPr eaLnBrk="1" hangingPunct="1"/>
            <a:r>
              <a:rPr lang="en-GB" sz="2400" dirty="0" smtClean="0"/>
              <a:t>Cultural change to an Agile approach has required time and patience but is paying off</a:t>
            </a:r>
            <a:r>
              <a:rPr lang="en-GB" sz="2400" dirty="0"/>
              <a:t/>
            </a:r>
            <a:br>
              <a:rPr lang="en-GB" sz="2400" dirty="0"/>
            </a:br>
            <a:r>
              <a:rPr lang="en-GB" sz="2400" dirty="0" smtClean="0"/>
              <a:t/>
            </a:r>
            <a:br>
              <a:rPr lang="en-GB" sz="2400" dirty="0" smtClean="0"/>
            </a:br>
            <a:endParaRPr lang="en-GB" sz="2400" dirty="0"/>
          </a:p>
          <a:p>
            <a:pPr marL="36513" indent="0" algn="ctr" eaLnBrk="1" hangingPunct="1">
              <a:buNone/>
            </a:pPr>
            <a:r>
              <a:rPr lang="en-GB" sz="2400" dirty="0" smtClean="0"/>
              <a:t>Community collaboration needed to reach </a:t>
            </a:r>
            <a:r>
              <a:rPr lang="en-GB" sz="2400" dirty="0" smtClean="0"/>
              <a:t>400PB/year </a:t>
            </a:r>
            <a:endParaRPr lang="en-GB" sz="2400" dirty="0" smtClean="0"/>
          </a:p>
        </p:txBody>
      </p:sp>
      <p:sp>
        <p:nvSpPr>
          <p:cNvPr id="4" name="Date Placeholder 3"/>
          <p:cNvSpPr>
            <a:spLocks noGrp="1"/>
          </p:cNvSpPr>
          <p:nvPr>
            <p:ph type="dt" sz="quarter" idx="10"/>
          </p:nvPr>
        </p:nvSpPr>
        <p:spPr/>
        <p:txBody>
          <a:bodyPr/>
          <a:lstStyle/>
          <a:p>
            <a:pPr>
              <a:defRPr/>
            </a:pPr>
            <a:r>
              <a:rPr lang="en-US" smtClean="0"/>
              <a:t>23/07/2014</a:t>
            </a:r>
            <a:endParaRPr lang="en-US" dirty="0"/>
          </a:p>
        </p:txBody>
      </p:sp>
      <p:sp>
        <p:nvSpPr>
          <p:cNvPr id="6" name="Slide Number Placeholder 5"/>
          <p:cNvSpPr>
            <a:spLocks noGrp="1"/>
          </p:cNvSpPr>
          <p:nvPr>
            <p:ph type="sldNum" sz="quarter" idx="12"/>
          </p:nvPr>
        </p:nvSpPr>
        <p:spPr/>
        <p:txBody>
          <a:bodyPr/>
          <a:lstStyle/>
          <a:p>
            <a:pPr>
              <a:defRPr/>
            </a:pPr>
            <a:fld id="{3F1BE3D0-05D8-4991-AFB3-758B6E084642}" type="slidenum">
              <a:rPr lang="en-US"/>
              <a:pPr>
                <a:defRPr/>
              </a:pPr>
              <a:t>33</a:t>
            </a:fld>
            <a:endParaRPr lang="en-US" dirty="0"/>
          </a:p>
        </p:txBody>
      </p:sp>
      <p:sp>
        <p:nvSpPr>
          <p:cNvPr id="3" name="Footer Placeholder 2"/>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a:xfrm>
            <a:off x="457200" y="206375"/>
            <a:ext cx="7470775" cy="857250"/>
          </a:xfrm>
        </p:spPr>
        <p:txBody>
          <a:bodyPr/>
          <a:lstStyle/>
          <a:p>
            <a:pPr eaLnBrk="1" hangingPunct="1"/>
            <a:r>
              <a:rPr lang="en-US" dirty="0" smtClean="0"/>
              <a:t>Questions ?</a:t>
            </a:r>
            <a:endParaRPr lang="en-GB" dirty="0" smtClean="0"/>
          </a:p>
        </p:txBody>
      </p:sp>
      <p:sp>
        <p:nvSpPr>
          <p:cNvPr id="2" name="Date Placeholder 1"/>
          <p:cNvSpPr>
            <a:spLocks noGrp="1"/>
          </p:cNvSpPr>
          <p:nvPr>
            <p:ph type="dt" sz="quarter" idx="10"/>
          </p:nvPr>
        </p:nvSpPr>
        <p:spPr/>
        <p:txBody>
          <a:bodyPr/>
          <a:lstStyle/>
          <a:p>
            <a:pPr>
              <a:defRPr/>
            </a:pPr>
            <a:r>
              <a:rPr lang="en-US" smtClean="0"/>
              <a:t>23/07/2014</a:t>
            </a:r>
            <a:endParaRPr lang="en-US" dirty="0"/>
          </a:p>
        </p:txBody>
      </p:sp>
      <p:sp>
        <p:nvSpPr>
          <p:cNvPr id="4" name="Slide Number Placeholder 3"/>
          <p:cNvSpPr>
            <a:spLocks noGrp="1"/>
          </p:cNvSpPr>
          <p:nvPr>
            <p:ph type="sldNum" sz="quarter" idx="12"/>
          </p:nvPr>
        </p:nvSpPr>
        <p:spPr/>
        <p:txBody>
          <a:bodyPr/>
          <a:lstStyle/>
          <a:p>
            <a:pPr>
              <a:defRPr/>
            </a:pPr>
            <a:fld id="{6BA08E59-2B69-4C1F-B719-385C645E2BD9}" type="slidenum">
              <a:rPr lang="en-US"/>
              <a:pPr>
                <a:defRPr/>
              </a:pPr>
              <a:t>34</a:t>
            </a:fld>
            <a:endParaRPr lang="en-US" dirty="0"/>
          </a:p>
        </p:txBody>
      </p:sp>
      <p:sp>
        <p:nvSpPr>
          <p:cNvPr id="5" name="TextBox 4"/>
          <p:cNvSpPr txBox="1"/>
          <p:nvPr/>
        </p:nvSpPr>
        <p:spPr>
          <a:xfrm>
            <a:off x="6287445" y="1499328"/>
            <a:ext cx="2728086"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Details at </a:t>
            </a:r>
            <a:r>
              <a:rPr lang="en-GB" sz="1400" dirty="0" smtClean="0">
                <a:hlinkClick r:id="rId3"/>
              </a:rPr>
              <a:t>http</a:t>
            </a:r>
            <a:r>
              <a:rPr lang="en-GB" sz="1400" dirty="0">
                <a:hlinkClick r:id="rId3"/>
              </a:rPr>
              <a:t>://</a:t>
            </a:r>
            <a:r>
              <a:rPr lang="en-GB" sz="1400" dirty="0" smtClean="0">
                <a:hlinkClick r:id="rId3"/>
              </a:rPr>
              <a:t>openstack-in-production.blogspot.fr</a:t>
            </a:r>
            <a:endParaRPr lang="en-GB" sz="1400" dirty="0" smtClean="0"/>
          </a:p>
          <a:p>
            <a:pPr marL="285750" indent="-285750">
              <a:buFont typeface="Arial" panose="020B0604020202020204" pitchFamily="34" charset="0"/>
              <a:buChar char="•"/>
            </a:pPr>
            <a:r>
              <a:rPr lang="en-GB" sz="1400" dirty="0" smtClean="0"/>
              <a:t>Previous </a:t>
            </a:r>
            <a:r>
              <a:rPr lang="en-GB" sz="1400" dirty="0"/>
              <a:t>presentations at </a:t>
            </a:r>
            <a:r>
              <a:rPr lang="en-GB" sz="1400" dirty="0">
                <a:hlinkClick r:id="rId4"/>
              </a:rPr>
              <a:t>http://</a:t>
            </a:r>
            <a:r>
              <a:rPr lang="en-GB" sz="1400" dirty="0" smtClean="0">
                <a:hlinkClick r:id="rId4"/>
              </a:rPr>
              <a:t>information-technology.web.cern.ch/book/cern-private-cloud-user-guide/openstack-information</a:t>
            </a:r>
            <a:endParaRPr lang="en-GB" sz="1400" dirty="0" smtClean="0"/>
          </a:p>
          <a:p>
            <a:pPr marL="285750" indent="-285750">
              <a:buFont typeface="Arial" panose="020B0604020202020204" pitchFamily="34" charset="0"/>
              <a:buChar char="•"/>
            </a:pPr>
            <a:r>
              <a:rPr lang="en-GB" sz="1400" dirty="0" smtClean="0"/>
              <a:t>CERN code is at </a:t>
            </a:r>
            <a:r>
              <a:rPr lang="en-GB" sz="1400" dirty="0" smtClean="0">
                <a:hlinkClick r:id="rId5"/>
              </a:rPr>
              <a:t>http://github.com/cernops</a:t>
            </a:r>
            <a:endParaRPr lang="en-GB" sz="1400" dirty="0"/>
          </a:p>
        </p:txBody>
      </p:sp>
      <p:pic>
        <p:nvPicPr>
          <p:cNvPr id="1034" name="Picture 10" descr="http://atlas.ch/photos/atlas_photos/selected-photos/events/1011255_01-A4-at-144-dp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762" y="1039919"/>
            <a:ext cx="5441221" cy="332201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Backup Slides</a:t>
            </a:r>
            <a:endParaRPr lang="en-GB" dirty="0"/>
          </a:p>
        </p:txBody>
      </p:sp>
      <p:sp>
        <p:nvSpPr>
          <p:cNvPr id="4" name="Date Placeholder 3"/>
          <p:cNvSpPr>
            <a:spLocks noGrp="1"/>
          </p:cNvSpPr>
          <p:nvPr>
            <p:ph type="dt" sz="half" idx="10"/>
          </p:nvPr>
        </p:nvSpPr>
        <p:spPr/>
        <p:txBody>
          <a:bodyPr/>
          <a:lstStyle/>
          <a:p>
            <a:pPr>
              <a:defRPr/>
            </a:pPr>
            <a:r>
              <a:rPr lang="en-US" smtClean="0"/>
              <a:t>23/07/2014</a:t>
            </a:r>
            <a:endParaRPr lang="en-US" dirty="0"/>
          </a:p>
        </p:txBody>
      </p:sp>
      <p:sp>
        <p:nvSpPr>
          <p:cNvPr id="6" name="Slide Number Placeholder 5"/>
          <p:cNvSpPr>
            <a:spLocks noGrp="1"/>
          </p:cNvSpPr>
          <p:nvPr>
            <p:ph type="sldNum" sz="quarter" idx="12"/>
          </p:nvPr>
        </p:nvSpPr>
        <p:spPr/>
        <p:txBody>
          <a:bodyPr/>
          <a:lstStyle/>
          <a:p>
            <a:pPr>
              <a:defRPr/>
            </a:pPr>
            <a:fld id="{502395EF-1B53-47BD-91E1-FFA228578B5B}" type="slidenum">
              <a:rPr lang="en-US" smtClean="0"/>
              <a:pPr>
                <a:defRPr/>
              </a:pPr>
              <a:t>35</a:t>
            </a:fld>
            <a:endParaRPr lang="en-US" dirty="0"/>
          </a:p>
        </p:txBody>
      </p:sp>
      <p:sp>
        <p:nvSpPr>
          <p:cNvPr id="3" name="Footer Placeholder 2"/>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1240000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23/07/2014</a:t>
            </a:r>
            <a:endParaRPr lang="en-US" dirty="0"/>
          </a:p>
        </p:txBody>
      </p:sp>
      <p:sp>
        <p:nvSpPr>
          <p:cNvPr id="4" name="Slide Number Placeholder 3"/>
          <p:cNvSpPr>
            <a:spLocks noGrp="1"/>
          </p:cNvSpPr>
          <p:nvPr>
            <p:ph type="sldNum" sz="quarter" idx="12"/>
          </p:nvPr>
        </p:nvSpPr>
        <p:spPr/>
        <p:txBody>
          <a:bodyPr/>
          <a:lstStyle/>
          <a:p>
            <a:pPr>
              <a:defRPr/>
            </a:pPr>
            <a:fld id="{18095282-28BD-4216-AA79-F5AF5F50F773}" type="slidenum">
              <a:rPr lang="en-US"/>
              <a:pPr>
                <a:defRPr/>
              </a:pPr>
              <a:t>36</a:t>
            </a:fld>
            <a:endParaRPr lang="en-US" dirty="0"/>
          </a:p>
        </p:txBody>
      </p:sp>
      <p:pic>
        <p:nvPicPr>
          <p:cNvPr id="5" name="Picture 4"/>
          <p:cNvPicPr>
            <a:picLocks noChangeAspect="1"/>
          </p:cNvPicPr>
          <p:nvPr/>
        </p:nvPicPr>
        <p:blipFill>
          <a:blip r:embed="rId3"/>
          <a:stretch>
            <a:fillRect/>
          </a:stretch>
        </p:blipFill>
        <p:spPr>
          <a:xfrm>
            <a:off x="695325" y="117475"/>
            <a:ext cx="7827963" cy="4341813"/>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23/07/2014</a:t>
            </a:r>
            <a:endParaRPr lang="en-US" dirty="0"/>
          </a:p>
        </p:txBody>
      </p:sp>
      <p:sp>
        <p:nvSpPr>
          <p:cNvPr id="4" name="Slide Number Placeholder 3"/>
          <p:cNvSpPr>
            <a:spLocks noGrp="1"/>
          </p:cNvSpPr>
          <p:nvPr>
            <p:ph type="sldNum" sz="quarter" idx="12"/>
          </p:nvPr>
        </p:nvSpPr>
        <p:spPr/>
        <p:txBody>
          <a:bodyPr/>
          <a:lstStyle/>
          <a:p>
            <a:pPr>
              <a:defRPr/>
            </a:pPr>
            <a:fld id="{8A41A8FB-BA6B-4E2F-9CA5-48938762CB2C}" type="slidenum">
              <a:rPr lang="en-US"/>
              <a:pPr>
                <a:defRPr/>
              </a:pPr>
              <a:t>37</a:t>
            </a:fld>
            <a:endParaRPr lang="en-US" dirty="0"/>
          </a:p>
        </p:txBody>
      </p:sp>
      <p:pic>
        <p:nvPicPr>
          <p:cNvPr id="665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 y="0"/>
            <a:ext cx="6719888"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Box 5"/>
          <p:cNvSpPr txBox="1">
            <a:spLocks noChangeArrowheads="1"/>
          </p:cNvSpPr>
          <p:nvPr/>
        </p:nvSpPr>
        <p:spPr bwMode="auto">
          <a:xfrm>
            <a:off x="0" y="415607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hlinkClick r:id="rId4"/>
              </a:rPr>
              <a:t>http://www.eucalyptus.com/blog/2013/04/02/cy13-q1-community-analysis-%E2%80%94-openstack-vs-opennebula-vs-eucalyptus-vs-cloudstack</a:t>
            </a:r>
            <a:endParaRPr lang="en-GB" sz="1200"/>
          </a:p>
        </p:txBody>
      </p:sp>
      <p:sp>
        <p:nvSpPr>
          <p:cNvPr id="8" name="Left Arrow 7"/>
          <p:cNvSpPr/>
          <p:nvPr/>
        </p:nvSpPr>
        <p:spPr>
          <a:xfrm>
            <a:off x="7089493" y="3625535"/>
            <a:ext cx="1823013" cy="604687"/>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Footer Placeholder 4"/>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23/07/2014</a:t>
            </a:r>
            <a:endParaRPr lang="en-US" dirty="0"/>
          </a:p>
        </p:txBody>
      </p:sp>
      <p:sp>
        <p:nvSpPr>
          <p:cNvPr id="4" name="Slide Number Placeholder 3"/>
          <p:cNvSpPr>
            <a:spLocks noGrp="1"/>
          </p:cNvSpPr>
          <p:nvPr>
            <p:ph type="sldNum" sz="quarter" idx="12"/>
          </p:nvPr>
        </p:nvSpPr>
        <p:spPr/>
        <p:txBody>
          <a:bodyPr/>
          <a:lstStyle/>
          <a:p>
            <a:pPr>
              <a:defRPr/>
            </a:pPr>
            <a:fld id="{430EA56D-7664-423A-B1CA-5F440435A96B}" type="slidenum">
              <a:rPr lang="en-US"/>
              <a:pPr>
                <a:defRPr/>
              </a:pPr>
              <a:t>38</a:t>
            </a:fld>
            <a:endParaRPr lang="en-US" dirty="0"/>
          </a:p>
        </p:txBody>
      </p:sp>
      <p:pic>
        <p:nvPicPr>
          <p:cNvPr id="686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0"/>
            <a:ext cx="6302375"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 </a:t>
            </a:r>
            <a:r>
              <a:rPr lang="en-US" dirty="0" err="1" smtClean="0"/>
              <a:t>Kibana</a:t>
            </a:r>
            <a:endParaRPr lang="en-US" dirty="0"/>
          </a:p>
        </p:txBody>
      </p:sp>
      <p:sp>
        <p:nvSpPr>
          <p:cNvPr id="4" name="Slide Number Placeholder 3"/>
          <p:cNvSpPr>
            <a:spLocks noGrp="1"/>
          </p:cNvSpPr>
          <p:nvPr>
            <p:ph type="sldNum" sz="quarter" idx="4294967295"/>
          </p:nvPr>
        </p:nvSpPr>
        <p:spPr>
          <a:xfrm>
            <a:off x="8185376" y="4767263"/>
            <a:ext cx="501424" cy="273844"/>
          </a:xfrm>
          <a:prstGeom prst="rect">
            <a:avLst/>
          </a:prstGeom>
        </p:spPr>
        <p:txBody>
          <a:bodyPr/>
          <a:lstStyle/>
          <a:p>
            <a:fld id="{17918391-D411-FE40-AAD7-861AE5233E0E}" type="slidenum">
              <a:rPr lang="en-US" smtClean="0"/>
              <a:pPr/>
              <a:t>39</a:t>
            </a:fld>
            <a:endParaRPr lang="en-US" dirty="0"/>
          </a:p>
        </p:txBody>
      </p:sp>
      <p:pic>
        <p:nvPicPr>
          <p:cNvPr id="3" name="Picture 2" descr="Screen Shot 2013-11-04 at 16.19.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973" y="174625"/>
            <a:ext cx="6698877" cy="3874486"/>
          </a:xfrm>
          <a:prstGeom prst="rect">
            <a:avLst/>
          </a:prstGeom>
        </p:spPr>
      </p:pic>
      <p:sp>
        <p:nvSpPr>
          <p:cNvPr id="5" name="Date Placeholder 4"/>
          <p:cNvSpPr>
            <a:spLocks noGrp="1"/>
          </p:cNvSpPr>
          <p:nvPr>
            <p:ph type="dt" sz="half" idx="10"/>
          </p:nvPr>
        </p:nvSpPr>
        <p:spPr/>
        <p:txBody>
          <a:bodyPr/>
          <a:lstStyle/>
          <a:p>
            <a:pPr>
              <a:defRPr/>
            </a:pPr>
            <a:r>
              <a:rPr lang="en-US" smtClean="0"/>
              <a:t>23/07/2014</a:t>
            </a:r>
            <a:endParaRPr lang="en-US" dirty="0"/>
          </a:p>
        </p:txBody>
      </p:sp>
      <p:sp>
        <p:nvSpPr>
          <p:cNvPr id="6" name="Footer Placeholder 5"/>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152167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23/07/2014</a:t>
            </a:r>
            <a:endParaRPr lang="en-US" dirty="0"/>
          </a:p>
        </p:txBody>
      </p:sp>
      <p:sp>
        <p:nvSpPr>
          <p:cNvPr id="4" name="Slide Number Placeholder 3"/>
          <p:cNvSpPr>
            <a:spLocks noGrp="1"/>
          </p:cNvSpPr>
          <p:nvPr>
            <p:ph type="sldNum" sz="quarter" idx="12"/>
          </p:nvPr>
        </p:nvSpPr>
        <p:spPr/>
        <p:txBody>
          <a:bodyPr/>
          <a:lstStyle/>
          <a:p>
            <a:pPr>
              <a:defRPr/>
            </a:pPr>
            <a:fld id="{81DC4DC1-C072-41BD-BEE9-F71E8E1189E6}" type="slidenum">
              <a:rPr lang="en-US"/>
              <a:pPr>
                <a:defRPr/>
              </a:pPr>
              <a:t>4</a:t>
            </a:fld>
            <a:endParaRPr lang="en-US" dirty="0"/>
          </a:p>
        </p:txBody>
      </p:sp>
      <p:pic>
        <p:nvPicPr>
          <p:cNvPr id="21509" name="Picture 2" descr="flags"/>
          <p:cNvPicPr>
            <a:picLocks noChangeAspect="1" noChangeArrowheads="1"/>
          </p:cNvPicPr>
          <p:nvPr/>
        </p:nvPicPr>
        <p:blipFill>
          <a:blip r:embed="rId3">
            <a:lum bright="-2000" contrast="-2000"/>
            <a:extLst>
              <a:ext uri="{28A0092B-C50C-407E-A947-70E740481C1C}">
                <a14:useLocalDpi xmlns:a14="http://schemas.microsoft.com/office/drawing/2010/main" val="0"/>
              </a:ext>
            </a:extLst>
          </a:blip>
          <a:srcRect t="1666"/>
          <a:stretch>
            <a:fillRect/>
          </a:stretch>
        </p:blipFill>
        <p:spPr bwMode="auto">
          <a:xfrm>
            <a:off x="0" y="0"/>
            <a:ext cx="9144000"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200150" y="0"/>
            <a:ext cx="6800850" cy="142875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GB" sz="2700" dirty="0">
                <a:solidFill>
                  <a:srgbClr val="FFFF00"/>
                </a:solidFill>
                <a:effectLst>
                  <a:outerShdw blurRad="38100" dist="38100" dir="2700000">
                    <a:srgbClr val="000000"/>
                  </a:outerShdw>
                </a:effectLst>
                <a:latin typeface="+mn-lt"/>
              </a:rPr>
              <a:t>CERN was founded 1954: </a:t>
            </a:r>
            <a:r>
              <a:rPr lang="en-GB" sz="2100" dirty="0">
                <a:solidFill>
                  <a:srgbClr val="FFFF00"/>
                </a:solidFill>
                <a:effectLst>
                  <a:outerShdw blurRad="38100" dist="38100" dir="2700000">
                    <a:srgbClr val="000000"/>
                  </a:outerShdw>
                </a:effectLst>
                <a:latin typeface="+mn-lt"/>
              </a:rPr>
              <a:t>12 European States</a:t>
            </a:r>
          </a:p>
          <a:p>
            <a:pPr eaLnBrk="1" fontAlgn="auto" hangingPunct="1">
              <a:spcBef>
                <a:spcPts val="0"/>
              </a:spcBef>
              <a:spcAft>
                <a:spcPts val="0"/>
              </a:spcAft>
              <a:defRPr/>
            </a:pPr>
            <a:r>
              <a:rPr lang="en-GB" sz="2100" dirty="0">
                <a:solidFill>
                  <a:srgbClr val="FFFF00"/>
                </a:solidFill>
                <a:effectLst>
                  <a:outerShdw blurRad="38100" dist="38100" dir="2700000">
                    <a:srgbClr val="000000"/>
                  </a:outerShdw>
                </a:effectLst>
                <a:latin typeface="+mn-lt"/>
              </a:rPr>
              <a:t>	</a:t>
            </a:r>
            <a:r>
              <a:rPr lang="en-GB" sz="2100" dirty="0">
                <a:solidFill>
                  <a:schemeClr val="accent1"/>
                </a:solidFill>
                <a:effectLst>
                  <a:outerShdw blurRad="38100" dist="38100" dir="2700000">
                    <a:srgbClr val="000000"/>
                  </a:outerShdw>
                </a:effectLst>
                <a:latin typeface="+mn-lt"/>
              </a:rPr>
              <a:t>     “Science for Peace”</a:t>
            </a:r>
          </a:p>
          <a:p>
            <a:pPr eaLnBrk="1" fontAlgn="auto" hangingPunct="1">
              <a:spcBef>
                <a:spcPts val="0"/>
              </a:spcBef>
              <a:spcAft>
                <a:spcPts val="0"/>
              </a:spcAft>
              <a:defRPr/>
            </a:pPr>
            <a:endParaRPr lang="en-GB" sz="750" dirty="0">
              <a:solidFill>
                <a:srgbClr val="FFFF00"/>
              </a:solidFill>
              <a:effectLst>
                <a:outerShdw blurRad="38100" dist="38100" dir="2700000">
                  <a:srgbClr val="000000"/>
                </a:outerShdw>
              </a:effectLst>
              <a:latin typeface="+mn-lt"/>
            </a:endParaRPr>
          </a:p>
          <a:p>
            <a:pPr eaLnBrk="1" fontAlgn="auto" hangingPunct="1">
              <a:spcBef>
                <a:spcPts val="0"/>
              </a:spcBef>
              <a:spcAft>
                <a:spcPts val="0"/>
              </a:spcAft>
              <a:defRPr/>
            </a:pPr>
            <a:r>
              <a:rPr lang="en-GB" sz="2400" dirty="0">
                <a:solidFill>
                  <a:srgbClr val="FFFF00"/>
                </a:solidFill>
                <a:effectLst>
                  <a:outerShdw blurRad="38100" dist="38100" dir="2700000">
                    <a:srgbClr val="000000"/>
                  </a:outerShdw>
                </a:effectLst>
                <a:latin typeface="+mn-lt"/>
              </a:rPr>
              <a:t>Today: </a:t>
            </a:r>
            <a:r>
              <a:rPr lang="en-GB" sz="2400" dirty="0" smtClean="0">
                <a:solidFill>
                  <a:srgbClr val="FFFF00"/>
                </a:solidFill>
                <a:effectLst>
                  <a:outerShdw blurRad="38100" dist="38100" dir="2700000">
                    <a:srgbClr val="000000"/>
                  </a:outerShdw>
                </a:effectLst>
                <a:latin typeface="+mn-lt"/>
              </a:rPr>
              <a:t>21 </a:t>
            </a:r>
            <a:r>
              <a:rPr lang="en-GB" sz="2400" dirty="0">
                <a:solidFill>
                  <a:srgbClr val="FFFF00"/>
                </a:solidFill>
                <a:effectLst>
                  <a:outerShdw blurRad="38100" dist="38100" dir="2700000">
                    <a:srgbClr val="000000"/>
                  </a:outerShdw>
                </a:effectLst>
                <a:latin typeface="+mn-lt"/>
              </a:rPr>
              <a:t>Member States</a:t>
            </a:r>
            <a:endParaRPr lang="en-GB" sz="2400" dirty="0">
              <a:solidFill>
                <a:schemeClr val="tx2"/>
              </a:solidFill>
              <a:effectLst>
                <a:outerShdw blurRad="38100" dist="38100" dir="2700000">
                  <a:srgbClr val="000000"/>
                </a:outerShdw>
              </a:effectLst>
              <a:latin typeface="+mn-lt"/>
            </a:endParaRPr>
          </a:p>
        </p:txBody>
      </p:sp>
      <p:sp>
        <p:nvSpPr>
          <p:cNvPr id="7" name="Rectangle 5"/>
          <p:cNvSpPr txBox="1">
            <a:spLocks noChangeArrowheads="1"/>
          </p:cNvSpPr>
          <p:nvPr/>
        </p:nvSpPr>
        <p:spPr bwMode="auto">
          <a:xfrm>
            <a:off x="3378200" y="2473325"/>
            <a:ext cx="5751513" cy="2159000"/>
          </a:xfrm>
          <a:prstGeom prst="rect">
            <a:avLst/>
          </a:prstGeom>
          <a:gradFill rotWithShape="1">
            <a:gsLst>
              <a:gs pos="0">
                <a:srgbClr val="235D81">
                  <a:alpha val="70000"/>
                </a:srgbClr>
              </a:gs>
              <a:gs pos="100000">
                <a:srgbClr val="4F81BD">
                  <a:alpha val="67000"/>
                </a:srgbClr>
              </a:gs>
            </a:gsLst>
            <a:lin ang="5400000" scaled="1"/>
          </a:gradFill>
          <a:ln w="9525">
            <a:noFill/>
            <a:miter lim="800000"/>
            <a:headEnd/>
            <a:tailEnd/>
          </a:ln>
          <a:effectLst>
            <a:outerShdw blurRad="38100" dist="38099" dir="2700000" algn="ctr" rotWithShape="0">
              <a:srgbClr val="000000"/>
            </a:outerShdw>
          </a:effectLst>
        </p:spPr>
        <p:txBody>
          <a:bodyPr/>
          <a:lstStyle/>
          <a:p>
            <a:pPr marL="64294" eaLnBrk="1" fontAlgn="auto" hangingPunct="1">
              <a:lnSpc>
                <a:spcPct val="90000"/>
              </a:lnSpc>
              <a:spcBef>
                <a:spcPct val="20000"/>
              </a:spcBef>
              <a:spcAft>
                <a:spcPts val="0"/>
              </a:spcAft>
              <a:buSzPct val="65000"/>
              <a:defRPr/>
            </a:pPr>
            <a:r>
              <a:rPr lang="en-GB" sz="1350" dirty="0">
                <a:solidFill>
                  <a:srgbClr val="FFFF00"/>
                </a:solidFill>
                <a:effectLst>
                  <a:outerShdw blurRad="38100" dist="38100" dir="2700000" algn="tl">
                    <a:srgbClr val="000000">
                      <a:alpha val="43137"/>
                    </a:srgbClr>
                  </a:outerShdw>
                </a:effectLst>
                <a:latin typeface="+mn-lt"/>
              </a:rPr>
              <a:t>Member States:</a:t>
            </a:r>
            <a:r>
              <a:rPr lang="en-GB" sz="1350" dirty="0">
                <a:effectLst>
                  <a:outerShdw blurRad="38100" dist="38100" dir="2700000" algn="tl">
                    <a:srgbClr val="000000">
                      <a:alpha val="43137"/>
                    </a:srgbClr>
                  </a:outerShdw>
                </a:effectLst>
                <a:latin typeface="+mn-lt"/>
              </a:rPr>
              <a:t> </a:t>
            </a:r>
            <a:r>
              <a:rPr lang="en-GB" sz="1200" dirty="0">
                <a:solidFill>
                  <a:srgbClr val="FFFFFF"/>
                </a:solidFill>
                <a:effectLst>
                  <a:outerShdw blurRad="38100" dist="38100" dir="2700000" algn="tl">
                    <a:srgbClr val="000000">
                      <a:alpha val="43137"/>
                    </a:srgbClr>
                  </a:outerShdw>
                </a:effectLst>
                <a:latin typeface="+mn-lt"/>
              </a:rPr>
              <a:t>Austria, Belgium, Bulgaria, the Czech Republic, Denmark, Finland, France, Germany, Greece, Hungary, </a:t>
            </a:r>
            <a:r>
              <a:rPr lang="en-GB" sz="1200" dirty="0" smtClean="0">
                <a:solidFill>
                  <a:srgbClr val="FFFFFF"/>
                </a:solidFill>
                <a:effectLst>
                  <a:outerShdw blurRad="38100" dist="38100" dir="2700000" algn="tl">
                    <a:srgbClr val="000000">
                      <a:alpha val="43137"/>
                    </a:srgbClr>
                  </a:outerShdw>
                </a:effectLst>
                <a:latin typeface="+mn-lt"/>
              </a:rPr>
              <a:t>Israel, Italy</a:t>
            </a:r>
            <a:r>
              <a:rPr lang="en-GB" sz="1200" dirty="0">
                <a:solidFill>
                  <a:srgbClr val="FFFFFF"/>
                </a:solidFill>
                <a:effectLst>
                  <a:outerShdw blurRad="38100" dist="38100" dir="2700000" algn="tl">
                    <a:srgbClr val="000000">
                      <a:alpha val="43137"/>
                    </a:srgbClr>
                  </a:outerShdw>
                </a:effectLst>
                <a:latin typeface="+mn-lt"/>
              </a:rPr>
              <a:t>, the Netherlands, Norway, Poland, Portugal, Slovakia, Spain, Sweden, Switzerland and </a:t>
            </a:r>
            <a:br>
              <a:rPr lang="en-GB" sz="1200" dirty="0">
                <a:solidFill>
                  <a:srgbClr val="FFFFFF"/>
                </a:solidFill>
                <a:effectLst>
                  <a:outerShdw blurRad="38100" dist="38100" dir="2700000" algn="tl">
                    <a:srgbClr val="000000">
                      <a:alpha val="43137"/>
                    </a:srgbClr>
                  </a:outerShdw>
                </a:effectLst>
                <a:latin typeface="+mn-lt"/>
              </a:rPr>
            </a:br>
            <a:r>
              <a:rPr lang="en-GB" sz="1200" dirty="0">
                <a:solidFill>
                  <a:srgbClr val="FFFFFF"/>
                </a:solidFill>
                <a:effectLst>
                  <a:outerShdw blurRad="38100" dist="38100" dir="2700000" algn="tl">
                    <a:srgbClr val="000000">
                      <a:alpha val="43137"/>
                    </a:srgbClr>
                  </a:outerShdw>
                </a:effectLst>
                <a:latin typeface="+mn-lt"/>
              </a:rPr>
              <a:t>the United Kingdom </a:t>
            </a:r>
          </a:p>
          <a:p>
            <a:pPr marL="64294" eaLnBrk="1" fontAlgn="auto" hangingPunct="1">
              <a:lnSpc>
                <a:spcPct val="90000"/>
              </a:lnSpc>
              <a:spcBef>
                <a:spcPct val="20000"/>
              </a:spcBef>
              <a:spcAft>
                <a:spcPts val="0"/>
              </a:spcAft>
              <a:buSzPct val="65000"/>
              <a:defRPr/>
            </a:pPr>
            <a:r>
              <a:rPr lang="en-GB" sz="1350" dirty="0">
                <a:solidFill>
                  <a:srgbClr val="FFFF00"/>
                </a:solidFill>
                <a:effectLst>
                  <a:outerShdw blurRad="38100" dist="38100" dir="2700000" algn="tl">
                    <a:srgbClr val="000000">
                      <a:alpha val="43137"/>
                    </a:srgbClr>
                  </a:outerShdw>
                </a:effectLst>
                <a:latin typeface="+mn-lt"/>
              </a:rPr>
              <a:t>Candidate for Accession: </a:t>
            </a:r>
            <a:r>
              <a:rPr lang="en-GB" sz="1200" dirty="0">
                <a:solidFill>
                  <a:srgbClr val="FFFFFF"/>
                </a:solidFill>
                <a:effectLst>
                  <a:outerShdw blurRad="38100" dist="38100" dir="2700000" algn="tl">
                    <a:srgbClr val="000000">
                      <a:alpha val="43137"/>
                    </a:srgbClr>
                  </a:outerShdw>
                </a:effectLst>
                <a:latin typeface="+mn-lt"/>
              </a:rPr>
              <a:t>Romania</a:t>
            </a:r>
          </a:p>
          <a:p>
            <a:pPr marL="64294" eaLnBrk="1" fontAlgn="auto" hangingPunct="1">
              <a:lnSpc>
                <a:spcPct val="90000"/>
              </a:lnSpc>
              <a:spcBef>
                <a:spcPct val="20000"/>
              </a:spcBef>
              <a:spcAft>
                <a:spcPts val="0"/>
              </a:spcAft>
              <a:buSzPct val="65000"/>
              <a:defRPr/>
            </a:pPr>
            <a:r>
              <a:rPr lang="en-US" sz="1350" dirty="0">
                <a:solidFill>
                  <a:srgbClr val="FFFF00"/>
                </a:solidFill>
                <a:effectLst>
                  <a:outerShdw blurRad="38100" dist="38100" dir="2700000" algn="tl">
                    <a:srgbClr val="000000">
                      <a:alpha val="43137"/>
                    </a:srgbClr>
                  </a:outerShdw>
                </a:effectLst>
                <a:latin typeface="+mn-lt"/>
              </a:rPr>
              <a:t>Associate Members in Pre-Stage to </a:t>
            </a:r>
            <a:r>
              <a:rPr lang="en-US" sz="1350" dirty="0" smtClean="0">
                <a:solidFill>
                  <a:srgbClr val="FFFF00"/>
                </a:solidFill>
                <a:effectLst>
                  <a:outerShdw blurRad="38100" dist="38100" dir="2700000" algn="tl">
                    <a:srgbClr val="000000">
                      <a:alpha val="43137"/>
                    </a:srgbClr>
                  </a:outerShdw>
                </a:effectLst>
                <a:latin typeface="+mn-lt"/>
              </a:rPr>
              <a:t>Membership: </a:t>
            </a:r>
            <a:r>
              <a:rPr lang="en-US" sz="1200" dirty="0" smtClean="0">
                <a:solidFill>
                  <a:schemeClr val="bg1"/>
                </a:solidFill>
                <a:effectLst>
                  <a:outerShdw blurRad="38100" dist="38100" dir="2700000" algn="tl">
                    <a:srgbClr val="000000">
                      <a:alpha val="43137"/>
                    </a:srgbClr>
                  </a:outerShdw>
                </a:effectLst>
                <a:latin typeface="+mn-lt"/>
              </a:rPr>
              <a:t>Serbia</a:t>
            </a:r>
            <a:endParaRPr lang="en-US" sz="1200" dirty="0">
              <a:solidFill>
                <a:schemeClr val="bg1"/>
              </a:solidFill>
              <a:effectLst>
                <a:outerShdw blurRad="38100" dist="38100" dir="2700000" algn="tl">
                  <a:srgbClr val="000000">
                    <a:alpha val="43137"/>
                  </a:srgbClr>
                </a:outerShdw>
              </a:effectLst>
              <a:latin typeface="+mn-lt"/>
            </a:endParaRPr>
          </a:p>
          <a:p>
            <a:pPr marL="64294" eaLnBrk="1" fontAlgn="auto" hangingPunct="1">
              <a:lnSpc>
                <a:spcPct val="90000"/>
              </a:lnSpc>
              <a:spcBef>
                <a:spcPct val="20000"/>
              </a:spcBef>
              <a:spcAft>
                <a:spcPts val="0"/>
              </a:spcAft>
              <a:buSzPct val="65000"/>
              <a:defRPr/>
            </a:pPr>
            <a:r>
              <a:rPr lang="en-US" sz="1350" dirty="0">
                <a:solidFill>
                  <a:srgbClr val="FFFF00"/>
                </a:solidFill>
                <a:effectLst>
                  <a:outerShdw blurRad="38100" dist="38100" dir="2700000" algn="tl">
                    <a:srgbClr val="000000">
                      <a:alpha val="43137"/>
                    </a:srgbClr>
                  </a:outerShdw>
                </a:effectLst>
                <a:latin typeface="+mn-lt"/>
              </a:rPr>
              <a:t>Applicant States for Membership or Associate Membership:</a:t>
            </a:r>
            <a:br>
              <a:rPr lang="en-US" sz="1350" dirty="0">
                <a:solidFill>
                  <a:srgbClr val="FFFF00"/>
                </a:solidFill>
                <a:effectLst>
                  <a:outerShdw blurRad="38100" dist="38100" dir="2700000" algn="tl">
                    <a:srgbClr val="000000">
                      <a:alpha val="43137"/>
                    </a:srgbClr>
                  </a:outerShdw>
                </a:effectLst>
                <a:latin typeface="+mn-lt"/>
              </a:rPr>
            </a:br>
            <a:r>
              <a:rPr lang="en-US" sz="1200" dirty="0">
                <a:solidFill>
                  <a:schemeClr val="accent1"/>
                </a:solidFill>
                <a:effectLst>
                  <a:outerShdw blurRad="38100" dist="38100" dir="2700000" algn="tl">
                    <a:srgbClr val="000000">
                      <a:alpha val="43137"/>
                    </a:srgbClr>
                  </a:outerShdw>
                </a:effectLst>
                <a:latin typeface="+mn-lt"/>
              </a:rPr>
              <a:t>Brazil, Cyprus (awaiting ratification), Pakistan, Russia, Slovenia, Turkey, Ukraine </a:t>
            </a:r>
            <a:endParaRPr lang="en-GB" sz="1200" dirty="0">
              <a:solidFill>
                <a:schemeClr val="accent1"/>
              </a:solidFill>
              <a:effectLst>
                <a:outerShdw blurRad="38100" dist="38100" dir="2700000" algn="tl">
                  <a:srgbClr val="000000">
                    <a:alpha val="43137"/>
                  </a:srgbClr>
                </a:outerShdw>
              </a:effectLst>
              <a:latin typeface="+mn-lt"/>
            </a:endParaRPr>
          </a:p>
          <a:p>
            <a:pPr marL="64294" eaLnBrk="1" fontAlgn="auto" hangingPunct="1">
              <a:lnSpc>
                <a:spcPct val="90000"/>
              </a:lnSpc>
              <a:spcBef>
                <a:spcPct val="20000"/>
              </a:spcBef>
              <a:spcAft>
                <a:spcPts val="0"/>
              </a:spcAft>
              <a:buSzPct val="65000"/>
              <a:defRPr/>
            </a:pPr>
            <a:r>
              <a:rPr lang="en-GB" sz="1350" dirty="0">
                <a:solidFill>
                  <a:srgbClr val="FFFF00"/>
                </a:solidFill>
                <a:effectLst>
                  <a:outerShdw blurRad="38100" dist="38100" dir="2700000" algn="tl">
                    <a:srgbClr val="000000">
                      <a:alpha val="43137"/>
                    </a:srgbClr>
                  </a:outerShdw>
                </a:effectLst>
                <a:latin typeface="+mn-lt"/>
              </a:rPr>
              <a:t>Observers to Council:</a:t>
            </a:r>
            <a:r>
              <a:rPr lang="en-GB" sz="1350" dirty="0">
                <a:effectLst>
                  <a:outerShdw blurRad="38100" dist="38100" dir="2700000" algn="tl">
                    <a:srgbClr val="000000">
                      <a:alpha val="43137"/>
                    </a:srgbClr>
                  </a:outerShdw>
                </a:effectLst>
                <a:latin typeface="+mn-lt"/>
              </a:rPr>
              <a:t> </a:t>
            </a:r>
            <a:r>
              <a:rPr lang="en-GB" sz="1200" dirty="0">
                <a:solidFill>
                  <a:srgbClr val="FFFFFF"/>
                </a:solidFill>
                <a:effectLst>
                  <a:outerShdw blurRad="38100" dist="38100" dir="2700000" algn="tl">
                    <a:srgbClr val="000000">
                      <a:alpha val="43137"/>
                    </a:srgbClr>
                  </a:outerShdw>
                </a:effectLst>
                <a:latin typeface="+mn-lt"/>
              </a:rPr>
              <a:t>India, Japan, Russia, Turkey, United States of America; European Commission and UNESCO </a:t>
            </a:r>
          </a:p>
        </p:txBody>
      </p:sp>
      <p:sp>
        <p:nvSpPr>
          <p:cNvPr id="8" name="Rectangle 4"/>
          <p:cNvSpPr txBox="1">
            <a:spLocks noChangeArrowheads="1"/>
          </p:cNvSpPr>
          <p:nvPr/>
        </p:nvSpPr>
        <p:spPr bwMode="auto">
          <a:xfrm>
            <a:off x="57150" y="1516063"/>
            <a:ext cx="2857500" cy="1028700"/>
          </a:xfrm>
          <a:prstGeom prst="rect">
            <a:avLst/>
          </a:prstGeom>
          <a:gradFill rotWithShape="1">
            <a:gsLst>
              <a:gs pos="0">
                <a:schemeClr val="accent2">
                  <a:alpha val="70000"/>
                </a:schemeClr>
              </a:gs>
              <a:gs pos="100000">
                <a:srgbClr val="4F81BD">
                  <a:alpha val="67000"/>
                </a:srgbClr>
              </a:gs>
            </a:gsLst>
            <a:lin ang="5400000" scaled="1"/>
          </a:gradFill>
          <a:ln w="9525">
            <a:noFill/>
            <a:miter lim="800000"/>
            <a:headEnd/>
            <a:tailEnd/>
          </a:ln>
          <a:effectLst>
            <a:outerShdw blurRad="38100" dist="38099" dir="2700000" algn="ctr" rotWithShape="0">
              <a:srgbClr val="000000"/>
            </a:outerShdw>
          </a:effectLst>
        </p:spPr>
        <p:txBody>
          <a:bodyPr/>
          <a:lstStyle/>
          <a:p>
            <a:pPr marL="128588" indent="-128588" eaLnBrk="1" fontAlgn="auto" hangingPunct="1">
              <a:lnSpc>
                <a:spcPct val="80000"/>
              </a:lnSpc>
              <a:spcBef>
                <a:spcPct val="20000"/>
              </a:spcBef>
              <a:spcAft>
                <a:spcPts val="0"/>
              </a:spcAft>
              <a:buSzPct val="65000"/>
              <a:defRPr/>
            </a:pPr>
            <a:r>
              <a:rPr lang="en-GB" sz="1500" dirty="0">
                <a:solidFill>
                  <a:schemeClr val="bg1"/>
                </a:solidFill>
                <a:effectLst>
                  <a:outerShdw blurRad="50800" dist="38100" dir="2700000">
                    <a:srgbClr val="000000"/>
                  </a:outerShdw>
                </a:effectLst>
                <a:latin typeface="+mn-lt"/>
              </a:rPr>
              <a:t>  ~ 2,300 staff</a:t>
            </a:r>
          </a:p>
          <a:p>
            <a:pPr marL="128588" indent="-128588" eaLnBrk="1" fontAlgn="auto" hangingPunct="1">
              <a:lnSpc>
                <a:spcPct val="80000"/>
              </a:lnSpc>
              <a:spcBef>
                <a:spcPct val="20000"/>
              </a:spcBef>
              <a:spcAft>
                <a:spcPts val="0"/>
              </a:spcAft>
              <a:buSzPct val="65000"/>
              <a:defRPr/>
            </a:pPr>
            <a:r>
              <a:rPr lang="en-GB" sz="1500" dirty="0">
                <a:solidFill>
                  <a:schemeClr val="bg1"/>
                </a:solidFill>
                <a:effectLst>
                  <a:outerShdw blurRad="50800" dist="38100" dir="2700000">
                    <a:srgbClr val="000000"/>
                  </a:outerShdw>
                </a:effectLst>
                <a:latin typeface="+mn-lt"/>
              </a:rPr>
              <a:t>  ~ 1,000 other paid personnel</a:t>
            </a:r>
          </a:p>
          <a:p>
            <a:pPr marL="128588" indent="-128588" eaLnBrk="1" fontAlgn="auto" hangingPunct="1">
              <a:lnSpc>
                <a:spcPct val="80000"/>
              </a:lnSpc>
              <a:spcBef>
                <a:spcPct val="20000"/>
              </a:spcBef>
              <a:spcAft>
                <a:spcPts val="0"/>
              </a:spcAft>
              <a:buSzPct val="65000"/>
              <a:defRPr/>
            </a:pPr>
            <a:r>
              <a:rPr lang="en-GB" sz="1500" dirty="0">
                <a:solidFill>
                  <a:schemeClr val="bg1"/>
                </a:solidFill>
                <a:effectLst>
                  <a:outerShdw blurRad="50800" dist="38100" dir="2700000">
                    <a:srgbClr val="000000"/>
                  </a:outerShdw>
                </a:effectLst>
                <a:latin typeface="+mn-lt"/>
              </a:rPr>
              <a:t>  &gt; 11,000 users</a:t>
            </a:r>
          </a:p>
          <a:p>
            <a:pPr marL="128588" indent="-128588" eaLnBrk="1" fontAlgn="auto" hangingPunct="1">
              <a:spcBef>
                <a:spcPct val="20000"/>
              </a:spcBef>
              <a:spcAft>
                <a:spcPts val="0"/>
              </a:spcAft>
              <a:buSzPct val="65000"/>
              <a:defRPr/>
            </a:pPr>
            <a:r>
              <a:rPr lang="en-GB" sz="1500" dirty="0">
                <a:solidFill>
                  <a:schemeClr val="bg1"/>
                </a:solidFill>
                <a:effectLst>
                  <a:outerShdw blurRad="50800" dist="38100" dir="2700000">
                    <a:srgbClr val="000000"/>
                  </a:outerShdw>
                </a:effectLst>
                <a:latin typeface="+mn-lt"/>
              </a:rPr>
              <a:t>  Budget (2013) ~1,000 MCHF</a:t>
            </a:r>
          </a:p>
        </p:txBody>
      </p:sp>
      <p:sp>
        <p:nvSpPr>
          <p:cNvPr id="5" name="Footer Placeholder 4"/>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 </a:t>
            </a:r>
            <a:r>
              <a:rPr lang="en-US" dirty="0" err="1" smtClean="0"/>
              <a:t>Kibana</a:t>
            </a:r>
            <a:endParaRPr lang="en-US" dirty="0"/>
          </a:p>
        </p:txBody>
      </p:sp>
      <p:sp>
        <p:nvSpPr>
          <p:cNvPr id="4" name="Slide Number Placeholder 3"/>
          <p:cNvSpPr>
            <a:spLocks noGrp="1"/>
          </p:cNvSpPr>
          <p:nvPr>
            <p:ph type="sldNum" sz="quarter" idx="4294967295"/>
          </p:nvPr>
        </p:nvSpPr>
        <p:spPr>
          <a:xfrm>
            <a:off x="8185376" y="4767263"/>
            <a:ext cx="501424" cy="273844"/>
          </a:xfrm>
          <a:prstGeom prst="rect">
            <a:avLst/>
          </a:prstGeom>
        </p:spPr>
        <p:txBody>
          <a:bodyPr/>
          <a:lstStyle/>
          <a:p>
            <a:fld id="{17918391-D411-FE40-AAD7-861AE5233E0E}" type="slidenum">
              <a:rPr lang="en-US" smtClean="0"/>
              <a:pPr/>
              <a:t>40</a:t>
            </a:fld>
            <a:endParaRPr lang="en-US" dirty="0"/>
          </a:p>
        </p:txBody>
      </p:sp>
      <p:pic>
        <p:nvPicPr>
          <p:cNvPr id="3" name="Picture 2" descr="Screen Shot 2013-11-02 at 09.43.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905" y="880452"/>
            <a:ext cx="6729506" cy="3892201"/>
          </a:xfrm>
          <a:prstGeom prst="rect">
            <a:avLst/>
          </a:prstGeom>
        </p:spPr>
      </p:pic>
      <p:sp>
        <p:nvSpPr>
          <p:cNvPr id="5" name="Date Placeholder 4"/>
          <p:cNvSpPr>
            <a:spLocks noGrp="1"/>
          </p:cNvSpPr>
          <p:nvPr>
            <p:ph type="dt" sz="half" idx="10"/>
          </p:nvPr>
        </p:nvSpPr>
        <p:spPr/>
        <p:txBody>
          <a:bodyPr/>
          <a:lstStyle/>
          <a:p>
            <a:pPr>
              <a:defRPr/>
            </a:pPr>
            <a:r>
              <a:rPr lang="en-US" smtClean="0"/>
              <a:t>23/07/2014</a:t>
            </a:r>
            <a:endParaRPr lang="en-US" dirty="0"/>
          </a:p>
        </p:txBody>
      </p:sp>
      <p:sp>
        <p:nvSpPr>
          <p:cNvPr id="6" name="Footer Placeholder 5"/>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1592079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E8AE04DE-0924-4B8E-8E44-D7636B2B106B}" type="slidenum">
              <a:rPr lang="en-US"/>
              <a:pPr>
                <a:defRPr/>
              </a:pPr>
              <a:t>41</a:t>
            </a:fld>
            <a:endParaRPr lang="en-US" dirty="0"/>
          </a:p>
        </p:txBody>
      </p:sp>
      <p:pic>
        <p:nvPicPr>
          <p:cNvPr id="7270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6850"/>
            <a:ext cx="8370887"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Components</a:t>
            </a:r>
            <a:endParaRPr lang="en-US" dirty="0"/>
          </a:p>
        </p:txBody>
      </p:sp>
      <p:sp>
        <p:nvSpPr>
          <p:cNvPr id="4" name="Slide Number Placeholder 3"/>
          <p:cNvSpPr>
            <a:spLocks noGrp="1"/>
          </p:cNvSpPr>
          <p:nvPr>
            <p:ph type="sldNum" sz="quarter" idx="4294967295"/>
          </p:nvPr>
        </p:nvSpPr>
        <p:spPr>
          <a:xfrm>
            <a:off x="8185376" y="4767263"/>
            <a:ext cx="501424" cy="273844"/>
          </a:xfrm>
          <a:prstGeom prst="rect">
            <a:avLst/>
          </a:prstGeom>
        </p:spPr>
        <p:txBody>
          <a:bodyPr/>
          <a:lstStyle/>
          <a:p>
            <a:fld id="{17918391-D411-FE40-AAD7-861AE5233E0E}" type="slidenum">
              <a:rPr lang="en-US" smtClean="0"/>
              <a:pPr/>
              <a:t>42</a:t>
            </a:fld>
            <a:endParaRPr lang="en-US" dirty="0"/>
          </a:p>
        </p:txBody>
      </p:sp>
      <p:sp>
        <p:nvSpPr>
          <p:cNvPr id="15" name="TextBox 14"/>
          <p:cNvSpPr txBox="1"/>
          <p:nvPr/>
        </p:nvSpPr>
        <p:spPr>
          <a:xfrm>
            <a:off x="2897188" y="1695967"/>
            <a:ext cx="281459" cy="1372837"/>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vert270" wrap="none" rtlCol="0" anchor="ctr" anchorCtr="0">
            <a:noAutofit/>
          </a:bodyPr>
          <a:lstStyle/>
          <a:p>
            <a:pPr marL="36576" indent="0" algn="ctr">
              <a:buNone/>
            </a:pPr>
            <a:r>
              <a:rPr lang="en-US" sz="900" dirty="0" err="1" smtClean="0">
                <a:solidFill>
                  <a:schemeClr val="accent6">
                    <a:lumMod val="50000"/>
                  </a:schemeClr>
                </a:solidFill>
                <a:latin typeface="Arial Narrow"/>
                <a:cs typeface="Arial Narrow"/>
              </a:rPr>
              <a:t>rabbitmq</a:t>
            </a:r>
            <a:endParaRPr lang="en-US" sz="900" dirty="0">
              <a:solidFill>
                <a:schemeClr val="accent6">
                  <a:lumMod val="50000"/>
                </a:schemeClr>
              </a:solidFill>
              <a:latin typeface="Arial Narrow"/>
              <a:cs typeface="Arial Narrow"/>
            </a:endParaRPr>
          </a:p>
        </p:txBody>
      </p:sp>
      <p:sp>
        <p:nvSpPr>
          <p:cNvPr id="16" name="TextBox 15"/>
          <p:cNvSpPr txBox="1"/>
          <p:nvPr/>
        </p:nvSpPr>
        <p:spPr>
          <a:xfrm>
            <a:off x="3257459" y="3140875"/>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Keystone</a:t>
            </a:r>
            <a:endParaRPr lang="en-US" sz="900" dirty="0">
              <a:solidFill>
                <a:schemeClr val="accent6">
                  <a:lumMod val="50000"/>
                </a:schemeClr>
              </a:solidFill>
              <a:latin typeface="Arial Narrow"/>
              <a:cs typeface="Arial Narrow"/>
            </a:endParaRPr>
          </a:p>
        </p:txBody>
      </p:sp>
      <p:sp>
        <p:nvSpPr>
          <p:cNvPr id="17" name="TextBox 16"/>
          <p:cNvSpPr txBox="1"/>
          <p:nvPr/>
        </p:nvSpPr>
        <p:spPr>
          <a:xfrm>
            <a:off x="3257458" y="1695968"/>
            <a:ext cx="1450681" cy="743962"/>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Nova </a:t>
            </a:r>
            <a:r>
              <a:rPr lang="en-US" sz="900" dirty="0" err="1" smtClean="0">
                <a:solidFill>
                  <a:schemeClr val="accent6">
                    <a:lumMod val="50000"/>
                  </a:schemeClr>
                </a:solidFill>
                <a:latin typeface="Arial Narrow"/>
                <a:cs typeface="Arial Narrow"/>
              </a:rPr>
              <a:t>api</a:t>
            </a:r>
            <a:endParaRPr lang="en-US" sz="900" dirty="0" smtClean="0">
              <a:solidFill>
                <a:schemeClr val="accent6">
                  <a:lumMod val="50000"/>
                </a:schemeClr>
              </a:solidFill>
              <a:latin typeface="Arial Narrow"/>
              <a:cs typeface="Arial Narrow"/>
            </a:endParaRPr>
          </a:p>
          <a:p>
            <a:pPr marL="36576" indent="0">
              <a:buNone/>
            </a:pPr>
            <a:r>
              <a:rPr lang="en-US" sz="900" dirty="0" smtClean="0">
                <a:solidFill>
                  <a:schemeClr val="accent6">
                    <a:lumMod val="50000"/>
                  </a:schemeClr>
                </a:solidFill>
                <a:latin typeface="Arial Narrow"/>
                <a:cs typeface="Arial Narrow"/>
              </a:rPr>
              <a:t>- Nova conductor</a:t>
            </a:r>
          </a:p>
          <a:p>
            <a:pPr marL="36576" indent="0">
              <a:buNone/>
            </a:pPr>
            <a:r>
              <a:rPr lang="en-US" sz="900" dirty="0" smtClean="0">
                <a:solidFill>
                  <a:schemeClr val="accent6">
                    <a:lumMod val="50000"/>
                  </a:schemeClr>
                </a:solidFill>
                <a:latin typeface="Arial Narrow"/>
                <a:cs typeface="Arial Narrow"/>
              </a:rPr>
              <a:t>- Nova</a:t>
            </a:r>
            <a:r>
              <a:rPr lang="en-US" sz="900" dirty="0">
                <a:solidFill>
                  <a:schemeClr val="accent6">
                    <a:lumMod val="50000"/>
                  </a:schemeClr>
                </a:solidFill>
                <a:latin typeface="Arial Narrow"/>
                <a:cs typeface="Arial Narrow"/>
              </a:rPr>
              <a:t> </a:t>
            </a:r>
            <a:r>
              <a:rPr lang="en-US" sz="900" dirty="0" smtClean="0">
                <a:solidFill>
                  <a:schemeClr val="accent6">
                    <a:lumMod val="50000"/>
                  </a:schemeClr>
                </a:solidFill>
                <a:latin typeface="Arial Narrow"/>
                <a:cs typeface="Arial Narrow"/>
              </a:rPr>
              <a:t>scheduler</a:t>
            </a:r>
          </a:p>
          <a:p>
            <a:pPr marL="36576" indent="0">
              <a:buNone/>
            </a:pPr>
            <a:r>
              <a:rPr lang="en-US" sz="900" dirty="0" smtClean="0">
                <a:solidFill>
                  <a:schemeClr val="accent6">
                    <a:lumMod val="50000"/>
                  </a:schemeClr>
                </a:solidFill>
                <a:latin typeface="Arial Narrow"/>
                <a:cs typeface="Arial Narrow"/>
              </a:rPr>
              <a:t>- Nova network</a:t>
            </a:r>
          </a:p>
          <a:p>
            <a:pPr marL="36576" indent="0">
              <a:buNone/>
            </a:pPr>
            <a:r>
              <a:rPr lang="en-US" sz="900" dirty="0" smtClean="0">
                <a:solidFill>
                  <a:schemeClr val="accent6">
                    <a:lumMod val="50000"/>
                  </a:schemeClr>
                </a:solidFill>
                <a:latin typeface="Arial Narrow"/>
                <a:cs typeface="Arial Narrow"/>
              </a:rPr>
              <a:t>- Nova cells</a:t>
            </a:r>
          </a:p>
        </p:txBody>
      </p:sp>
      <p:sp>
        <p:nvSpPr>
          <p:cNvPr id="21" name="TextBox 20"/>
          <p:cNvSpPr txBox="1"/>
          <p:nvPr/>
        </p:nvSpPr>
        <p:spPr>
          <a:xfrm>
            <a:off x="3257459" y="2494137"/>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Glance </a:t>
            </a:r>
            <a:r>
              <a:rPr lang="en-US" sz="900" dirty="0" err="1" smtClean="0">
                <a:solidFill>
                  <a:schemeClr val="accent6">
                    <a:lumMod val="50000"/>
                  </a:schemeClr>
                </a:solidFill>
                <a:latin typeface="Arial Narrow"/>
                <a:cs typeface="Arial Narrow"/>
              </a:rPr>
              <a:t>api</a:t>
            </a:r>
            <a:endParaRPr lang="en-US" sz="900" dirty="0">
              <a:solidFill>
                <a:schemeClr val="accent6">
                  <a:lumMod val="50000"/>
                </a:schemeClr>
              </a:solidFill>
              <a:latin typeface="Arial Narrow"/>
              <a:cs typeface="Arial Narrow"/>
            </a:endParaRPr>
          </a:p>
        </p:txBody>
      </p:sp>
      <p:sp>
        <p:nvSpPr>
          <p:cNvPr id="22" name="TextBox 21"/>
          <p:cNvSpPr txBox="1"/>
          <p:nvPr/>
        </p:nvSpPr>
        <p:spPr>
          <a:xfrm>
            <a:off x="3257459" y="2763530"/>
            <a:ext cx="1450680" cy="303478"/>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Ceilometer agent-central</a:t>
            </a:r>
          </a:p>
          <a:p>
            <a:pPr marL="36576" indent="0">
              <a:buNone/>
            </a:pPr>
            <a:r>
              <a:rPr lang="en-US" sz="900" dirty="0" smtClean="0">
                <a:solidFill>
                  <a:schemeClr val="accent6">
                    <a:lumMod val="50000"/>
                  </a:schemeClr>
                </a:solidFill>
                <a:latin typeface="Arial Narrow"/>
                <a:cs typeface="Arial Narrow"/>
              </a:rPr>
              <a:t>- Ceilometer collector</a:t>
            </a:r>
            <a:endParaRPr lang="en-US" sz="900" dirty="0">
              <a:solidFill>
                <a:schemeClr val="accent6">
                  <a:lumMod val="50000"/>
                </a:schemeClr>
              </a:solidFill>
              <a:latin typeface="Arial Narrow"/>
              <a:cs typeface="Arial Narrow"/>
            </a:endParaRPr>
          </a:p>
        </p:txBody>
      </p:sp>
      <p:sp>
        <p:nvSpPr>
          <p:cNvPr id="30" name="Rectangle 29"/>
          <p:cNvSpPr/>
          <p:nvPr/>
        </p:nvSpPr>
        <p:spPr>
          <a:xfrm>
            <a:off x="2765354" y="1378436"/>
            <a:ext cx="2125015" cy="2382403"/>
          </a:xfrm>
          <a:prstGeom prst="rect">
            <a:avLst/>
          </a:prstGeom>
          <a:noFill/>
          <a:ln w="6350" cmpd="sng">
            <a:solidFill>
              <a:srgbClr val="262626"/>
            </a:solidFill>
            <a:prstDash val="solid"/>
          </a:ln>
          <a:effectLst>
            <a:glow rad="70000">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765355" y="1349995"/>
            <a:ext cx="914400" cy="256727"/>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a:r>
              <a:rPr lang="en-US" sz="1000" b="1" dirty="0">
                <a:solidFill>
                  <a:schemeClr val="accent6">
                    <a:lumMod val="50000"/>
                  </a:schemeClr>
                </a:solidFill>
                <a:latin typeface="Arial Narrow"/>
                <a:cs typeface="Arial Narrow"/>
              </a:rPr>
              <a:t>C</a:t>
            </a:r>
            <a:r>
              <a:rPr lang="en-US" sz="1000" b="1" dirty="0" smtClean="0">
                <a:solidFill>
                  <a:schemeClr val="accent6">
                    <a:lumMod val="50000"/>
                  </a:schemeClr>
                </a:solidFill>
                <a:latin typeface="Arial Narrow"/>
                <a:cs typeface="Arial Narrow"/>
              </a:rPr>
              <a:t>ontroller</a:t>
            </a:r>
          </a:p>
        </p:txBody>
      </p:sp>
      <p:sp>
        <p:nvSpPr>
          <p:cNvPr id="35" name="TextBox 34"/>
          <p:cNvSpPr txBox="1"/>
          <p:nvPr/>
        </p:nvSpPr>
        <p:spPr>
          <a:xfrm>
            <a:off x="3257459" y="3403945"/>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Flume</a:t>
            </a:r>
            <a:endParaRPr lang="en-US" sz="900" dirty="0">
              <a:solidFill>
                <a:schemeClr val="accent6">
                  <a:lumMod val="50000"/>
                </a:schemeClr>
              </a:solidFill>
              <a:latin typeface="Arial Narrow"/>
              <a:cs typeface="Arial Narrow"/>
            </a:endParaRPr>
          </a:p>
        </p:txBody>
      </p:sp>
      <p:sp>
        <p:nvSpPr>
          <p:cNvPr id="24" name="TextBox 23"/>
          <p:cNvSpPr txBox="1"/>
          <p:nvPr/>
        </p:nvSpPr>
        <p:spPr>
          <a:xfrm>
            <a:off x="5103981" y="1621556"/>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Nova</a:t>
            </a:r>
            <a:r>
              <a:rPr lang="en-US" sz="900" dirty="0">
                <a:solidFill>
                  <a:schemeClr val="accent6">
                    <a:lumMod val="50000"/>
                  </a:schemeClr>
                </a:solidFill>
                <a:latin typeface="Arial Narrow"/>
                <a:cs typeface="Arial Narrow"/>
              </a:rPr>
              <a:t> </a:t>
            </a:r>
            <a:r>
              <a:rPr lang="en-US" sz="900" dirty="0" smtClean="0">
                <a:solidFill>
                  <a:schemeClr val="accent6">
                    <a:lumMod val="50000"/>
                  </a:schemeClr>
                </a:solidFill>
                <a:latin typeface="Arial Narrow"/>
                <a:cs typeface="Arial Narrow"/>
              </a:rPr>
              <a:t>compute</a:t>
            </a:r>
            <a:endParaRPr lang="en-US" sz="900" dirty="0">
              <a:solidFill>
                <a:schemeClr val="accent6">
                  <a:lumMod val="50000"/>
                </a:schemeClr>
              </a:solidFill>
              <a:latin typeface="Arial Narrow"/>
              <a:cs typeface="Arial Narrow"/>
            </a:endParaRPr>
          </a:p>
        </p:txBody>
      </p:sp>
      <p:sp>
        <p:nvSpPr>
          <p:cNvPr id="25" name="TextBox 24"/>
          <p:cNvSpPr txBox="1"/>
          <p:nvPr/>
        </p:nvSpPr>
        <p:spPr>
          <a:xfrm>
            <a:off x="5103981" y="1865412"/>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Ceilometer agent-compute</a:t>
            </a:r>
            <a:endParaRPr lang="en-US" sz="900" dirty="0">
              <a:solidFill>
                <a:schemeClr val="accent6">
                  <a:lumMod val="50000"/>
                </a:schemeClr>
              </a:solidFill>
              <a:latin typeface="Arial Narrow"/>
              <a:cs typeface="Arial Narrow"/>
            </a:endParaRPr>
          </a:p>
        </p:txBody>
      </p:sp>
      <p:sp>
        <p:nvSpPr>
          <p:cNvPr id="31" name="Rectangle 30"/>
          <p:cNvSpPr/>
          <p:nvPr/>
        </p:nvSpPr>
        <p:spPr>
          <a:xfrm>
            <a:off x="4980824" y="1373575"/>
            <a:ext cx="1747817" cy="1066355"/>
          </a:xfrm>
          <a:prstGeom prst="rect">
            <a:avLst/>
          </a:prstGeom>
          <a:noFill/>
          <a:ln w="6350" cmpd="sng">
            <a:solidFill>
              <a:srgbClr val="262626"/>
            </a:solidFill>
            <a:prstDash val="solid"/>
          </a:ln>
          <a:effectLst>
            <a:glow rad="70000">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80824" y="1354975"/>
            <a:ext cx="914400" cy="256727"/>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a:r>
              <a:rPr lang="en-US" sz="1000" b="1" dirty="0" smtClean="0">
                <a:solidFill>
                  <a:schemeClr val="accent6">
                    <a:lumMod val="50000"/>
                  </a:schemeClr>
                </a:solidFill>
                <a:latin typeface="Arial Narrow"/>
                <a:cs typeface="Arial Narrow"/>
              </a:rPr>
              <a:t>Compute node</a:t>
            </a:r>
          </a:p>
        </p:txBody>
      </p:sp>
      <p:sp>
        <p:nvSpPr>
          <p:cNvPr id="36" name="TextBox 35"/>
          <p:cNvSpPr txBox="1"/>
          <p:nvPr/>
        </p:nvSpPr>
        <p:spPr>
          <a:xfrm>
            <a:off x="5103981" y="2124309"/>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Flume</a:t>
            </a:r>
            <a:endParaRPr lang="en-US" sz="900" dirty="0">
              <a:solidFill>
                <a:schemeClr val="accent6">
                  <a:lumMod val="50000"/>
                </a:schemeClr>
              </a:solidFill>
              <a:latin typeface="Arial Narrow"/>
              <a:cs typeface="Arial Narrow"/>
            </a:endParaRPr>
          </a:p>
        </p:txBody>
      </p:sp>
      <p:sp>
        <p:nvSpPr>
          <p:cNvPr id="39" name="TextBox 38"/>
          <p:cNvSpPr txBox="1"/>
          <p:nvPr/>
        </p:nvSpPr>
        <p:spPr>
          <a:xfrm>
            <a:off x="7088784" y="1652141"/>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HDFS</a:t>
            </a:r>
            <a:endParaRPr lang="en-US" sz="900" dirty="0">
              <a:solidFill>
                <a:schemeClr val="accent6">
                  <a:lumMod val="50000"/>
                </a:schemeClr>
              </a:solidFill>
              <a:latin typeface="Arial Narrow"/>
              <a:cs typeface="Arial Narrow"/>
            </a:endParaRPr>
          </a:p>
        </p:txBody>
      </p:sp>
      <p:sp>
        <p:nvSpPr>
          <p:cNvPr id="40" name="TextBox 39"/>
          <p:cNvSpPr txBox="1"/>
          <p:nvPr/>
        </p:nvSpPr>
        <p:spPr>
          <a:xfrm>
            <a:off x="7088784" y="1908270"/>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Elastic Search</a:t>
            </a:r>
            <a:endParaRPr lang="en-US" sz="900" dirty="0">
              <a:solidFill>
                <a:schemeClr val="accent6">
                  <a:lumMod val="50000"/>
                </a:schemeClr>
              </a:solidFill>
              <a:latin typeface="Arial Narrow"/>
              <a:cs typeface="Arial Narrow"/>
            </a:endParaRPr>
          </a:p>
        </p:txBody>
      </p:sp>
      <p:sp>
        <p:nvSpPr>
          <p:cNvPr id="41" name="TextBox 40"/>
          <p:cNvSpPr txBox="1"/>
          <p:nvPr/>
        </p:nvSpPr>
        <p:spPr>
          <a:xfrm>
            <a:off x="7088784" y="2176439"/>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a:t>
            </a:r>
            <a:r>
              <a:rPr lang="en-US" sz="900" dirty="0" err="1" smtClean="0">
                <a:solidFill>
                  <a:schemeClr val="accent6">
                    <a:lumMod val="50000"/>
                  </a:schemeClr>
                </a:solidFill>
                <a:latin typeface="Arial Narrow"/>
                <a:cs typeface="Arial Narrow"/>
              </a:rPr>
              <a:t>Kibana</a:t>
            </a:r>
            <a:endParaRPr lang="en-US" sz="900" dirty="0">
              <a:solidFill>
                <a:schemeClr val="accent6">
                  <a:lumMod val="50000"/>
                </a:schemeClr>
              </a:solidFill>
              <a:latin typeface="Arial Narrow"/>
              <a:cs typeface="Arial Narrow"/>
            </a:endParaRPr>
          </a:p>
        </p:txBody>
      </p:sp>
      <p:sp>
        <p:nvSpPr>
          <p:cNvPr id="42" name="TextBox 41"/>
          <p:cNvSpPr txBox="1"/>
          <p:nvPr/>
        </p:nvSpPr>
        <p:spPr>
          <a:xfrm>
            <a:off x="7088784" y="3581092"/>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MySQL</a:t>
            </a:r>
            <a:endParaRPr lang="en-US" sz="900" dirty="0">
              <a:solidFill>
                <a:schemeClr val="accent6">
                  <a:lumMod val="50000"/>
                </a:schemeClr>
              </a:solidFill>
              <a:latin typeface="Arial Narrow"/>
              <a:cs typeface="Arial Narrow"/>
            </a:endParaRPr>
          </a:p>
        </p:txBody>
      </p:sp>
      <p:sp>
        <p:nvSpPr>
          <p:cNvPr id="43" name="TextBox 42"/>
          <p:cNvSpPr txBox="1"/>
          <p:nvPr/>
        </p:nvSpPr>
        <p:spPr>
          <a:xfrm>
            <a:off x="7088784" y="3877177"/>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a:t>
            </a:r>
            <a:r>
              <a:rPr lang="en-US" sz="900" dirty="0" err="1" smtClean="0">
                <a:solidFill>
                  <a:schemeClr val="accent6">
                    <a:lumMod val="50000"/>
                  </a:schemeClr>
                </a:solidFill>
                <a:latin typeface="Arial Narrow"/>
                <a:cs typeface="Arial Narrow"/>
              </a:rPr>
              <a:t>MongoDB</a:t>
            </a:r>
            <a:endParaRPr lang="en-US" sz="900" dirty="0">
              <a:solidFill>
                <a:schemeClr val="accent6">
                  <a:lumMod val="50000"/>
                </a:schemeClr>
              </a:solidFill>
              <a:latin typeface="Arial Narrow"/>
              <a:cs typeface="Arial Narrow"/>
            </a:endParaRPr>
          </a:p>
        </p:txBody>
      </p:sp>
      <p:sp>
        <p:nvSpPr>
          <p:cNvPr id="5" name="TextBox 4"/>
          <p:cNvSpPr txBox="1"/>
          <p:nvPr/>
        </p:nvSpPr>
        <p:spPr>
          <a:xfrm>
            <a:off x="1121362" y="2340663"/>
            <a:ext cx="1163726" cy="321058"/>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Glance </a:t>
            </a:r>
            <a:r>
              <a:rPr lang="en-US" sz="900" dirty="0" err="1" smtClean="0">
                <a:solidFill>
                  <a:schemeClr val="accent6">
                    <a:lumMod val="50000"/>
                  </a:schemeClr>
                </a:solidFill>
                <a:latin typeface="Arial Narrow"/>
                <a:cs typeface="Arial Narrow"/>
              </a:rPr>
              <a:t>api</a:t>
            </a:r>
            <a:endParaRPr lang="en-US" sz="900" dirty="0" smtClean="0">
              <a:solidFill>
                <a:schemeClr val="accent6">
                  <a:lumMod val="50000"/>
                </a:schemeClr>
              </a:solidFill>
              <a:latin typeface="Arial Narrow"/>
              <a:cs typeface="Arial Narrow"/>
            </a:endParaRPr>
          </a:p>
          <a:p>
            <a:pPr marL="36576" indent="0">
              <a:buNone/>
            </a:pPr>
            <a:r>
              <a:rPr lang="en-US" sz="900" dirty="0" smtClean="0">
                <a:solidFill>
                  <a:schemeClr val="accent6">
                    <a:lumMod val="50000"/>
                  </a:schemeClr>
                </a:solidFill>
                <a:latin typeface="Arial Narrow"/>
                <a:cs typeface="Arial Narrow"/>
              </a:rPr>
              <a:t>- Glance registry</a:t>
            </a:r>
            <a:endParaRPr lang="en-US" sz="900" dirty="0">
              <a:solidFill>
                <a:schemeClr val="accent6">
                  <a:lumMod val="50000"/>
                </a:schemeClr>
              </a:solidFill>
              <a:latin typeface="Arial Narrow"/>
              <a:cs typeface="Arial Narrow"/>
            </a:endParaRPr>
          </a:p>
        </p:txBody>
      </p:sp>
      <p:sp>
        <p:nvSpPr>
          <p:cNvPr id="7" name="TextBox 6"/>
          <p:cNvSpPr txBox="1"/>
          <p:nvPr/>
        </p:nvSpPr>
        <p:spPr>
          <a:xfrm>
            <a:off x="1121362" y="3503026"/>
            <a:ext cx="1163728"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Keystone</a:t>
            </a:r>
            <a:endParaRPr lang="en-US" sz="900" dirty="0">
              <a:solidFill>
                <a:schemeClr val="accent6">
                  <a:lumMod val="50000"/>
                </a:schemeClr>
              </a:solidFill>
              <a:latin typeface="Arial Narrow"/>
              <a:cs typeface="Arial Narrow"/>
            </a:endParaRPr>
          </a:p>
        </p:txBody>
      </p:sp>
      <p:sp>
        <p:nvSpPr>
          <p:cNvPr id="12" name="TextBox 11"/>
          <p:cNvSpPr txBox="1"/>
          <p:nvPr/>
        </p:nvSpPr>
        <p:spPr>
          <a:xfrm>
            <a:off x="1121361" y="1666867"/>
            <a:ext cx="1163727" cy="616968"/>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Nova </a:t>
            </a:r>
            <a:r>
              <a:rPr lang="en-US" sz="900" dirty="0" err="1" smtClean="0">
                <a:solidFill>
                  <a:schemeClr val="accent6">
                    <a:lumMod val="50000"/>
                  </a:schemeClr>
                </a:solidFill>
                <a:latin typeface="Arial Narrow"/>
                <a:cs typeface="Arial Narrow"/>
              </a:rPr>
              <a:t>api</a:t>
            </a:r>
            <a:endParaRPr lang="en-US" sz="900" dirty="0" smtClean="0">
              <a:solidFill>
                <a:schemeClr val="accent6">
                  <a:lumMod val="50000"/>
                </a:schemeClr>
              </a:solidFill>
              <a:latin typeface="Arial Narrow"/>
              <a:cs typeface="Arial Narrow"/>
            </a:endParaRPr>
          </a:p>
          <a:p>
            <a:pPr marL="36576"/>
            <a:r>
              <a:rPr lang="en-US" sz="900" dirty="0" smtClean="0">
                <a:solidFill>
                  <a:schemeClr val="accent6">
                    <a:lumMod val="50000"/>
                  </a:schemeClr>
                </a:solidFill>
                <a:latin typeface="Arial Narrow"/>
                <a:cs typeface="Arial Narrow"/>
              </a:rPr>
              <a:t>- Nova </a:t>
            </a:r>
            <a:r>
              <a:rPr lang="en-US" sz="900" dirty="0" err="1" smtClean="0">
                <a:solidFill>
                  <a:schemeClr val="accent6">
                    <a:lumMod val="50000"/>
                  </a:schemeClr>
                </a:solidFill>
                <a:latin typeface="Arial Narrow"/>
                <a:cs typeface="Arial Narrow"/>
              </a:rPr>
              <a:t>consoleauth</a:t>
            </a:r>
            <a:endParaRPr lang="en-US" sz="900" dirty="0" smtClean="0">
              <a:solidFill>
                <a:schemeClr val="accent6">
                  <a:lumMod val="50000"/>
                </a:schemeClr>
              </a:solidFill>
              <a:latin typeface="Arial Narrow"/>
              <a:cs typeface="Arial Narrow"/>
            </a:endParaRPr>
          </a:p>
          <a:p>
            <a:pPr marL="36576"/>
            <a:r>
              <a:rPr lang="en-US" sz="900" dirty="0" smtClean="0">
                <a:solidFill>
                  <a:schemeClr val="accent6">
                    <a:lumMod val="50000"/>
                  </a:schemeClr>
                </a:solidFill>
                <a:latin typeface="Arial Narrow"/>
                <a:cs typeface="Arial Narrow"/>
              </a:rPr>
              <a:t>- Nova </a:t>
            </a:r>
            <a:r>
              <a:rPr lang="en-US" sz="900" dirty="0" err="1" smtClean="0">
                <a:solidFill>
                  <a:schemeClr val="accent6">
                    <a:lumMod val="50000"/>
                  </a:schemeClr>
                </a:solidFill>
                <a:latin typeface="Arial Narrow"/>
                <a:cs typeface="Arial Narrow"/>
              </a:rPr>
              <a:t>novncproxy</a:t>
            </a:r>
            <a:endParaRPr lang="en-US" sz="900" dirty="0" smtClean="0">
              <a:solidFill>
                <a:schemeClr val="accent6">
                  <a:lumMod val="50000"/>
                </a:schemeClr>
              </a:solidFill>
              <a:latin typeface="Arial Narrow"/>
              <a:cs typeface="Arial Narrow"/>
            </a:endParaRPr>
          </a:p>
          <a:p>
            <a:pPr marL="36576"/>
            <a:r>
              <a:rPr lang="en-US" sz="900" dirty="0" smtClean="0">
                <a:solidFill>
                  <a:schemeClr val="accent6">
                    <a:lumMod val="50000"/>
                  </a:schemeClr>
                </a:solidFill>
                <a:latin typeface="Arial Narrow"/>
                <a:cs typeface="Arial Narrow"/>
              </a:rPr>
              <a:t>- Nova</a:t>
            </a:r>
            <a:r>
              <a:rPr lang="en-US" sz="900" dirty="0">
                <a:solidFill>
                  <a:schemeClr val="accent6">
                    <a:lumMod val="50000"/>
                  </a:schemeClr>
                </a:solidFill>
                <a:latin typeface="Arial Narrow"/>
                <a:cs typeface="Arial Narrow"/>
              </a:rPr>
              <a:t> </a:t>
            </a:r>
            <a:r>
              <a:rPr lang="en-US" sz="900" dirty="0" smtClean="0">
                <a:solidFill>
                  <a:schemeClr val="accent6">
                    <a:lumMod val="50000"/>
                  </a:schemeClr>
                </a:solidFill>
                <a:latin typeface="Arial Narrow"/>
                <a:cs typeface="Arial Narrow"/>
              </a:rPr>
              <a:t>cells</a:t>
            </a:r>
          </a:p>
        </p:txBody>
      </p:sp>
      <p:sp>
        <p:nvSpPr>
          <p:cNvPr id="13" name="TextBox 12"/>
          <p:cNvSpPr txBox="1"/>
          <p:nvPr/>
        </p:nvSpPr>
        <p:spPr>
          <a:xfrm>
            <a:off x="1121362" y="3760839"/>
            <a:ext cx="1163729"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Horizon</a:t>
            </a:r>
            <a:endParaRPr lang="en-US" sz="900" dirty="0">
              <a:solidFill>
                <a:schemeClr val="accent6">
                  <a:lumMod val="50000"/>
                </a:schemeClr>
              </a:solidFill>
              <a:latin typeface="Arial Narrow"/>
              <a:cs typeface="Arial Narrow"/>
            </a:endParaRPr>
          </a:p>
        </p:txBody>
      </p:sp>
      <p:sp>
        <p:nvSpPr>
          <p:cNvPr id="19" name="TextBox 18"/>
          <p:cNvSpPr txBox="1"/>
          <p:nvPr/>
        </p:nvSpPr>
        <p:spPr>
          <a:xfrm>
            <a:off x="1121362" y="2731513"/>
            <a:ext cx="1163728"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Ceilometer</a:t>
            </a:r>
            <a:r>
              <a:rPr lang="en-US" sz="900" dirty="0">
                <a:solidFill>
                  <a:schemeClr val="accent6">
                    <a:lumMod val="50000"/>
                  </a:schemeClr>
                </a:solidFill>
                <a:latin typeface="Arial Narrow"/>
                <a:cs typeface="Arial Narrow"/>
              </a:rPr>
              <a:t> </a:t>
            </a:r>
            <a:r>
              <a:rPr lang="en-US" sz="900" dirty="0" err="1" smtClean="0">
                <a:solidFill>
                  <a:schemeClr val="accent6">
                    <a:lumMod val="50000"/>
                  </a:schemeClr>
                </a:solidFill>
                <a:latin typeface="Arial Narrow"/>
                <a:cs typeface="Arial Narrow"/>
              </a:rPr>
              <a:t>api</a:t>
            </a:r>
            <a:endParaRPr lang="en-US" sz="900" dirty="0">
              <a:solidFill>
                <a:schemeClr val="accent6">
                  <a:lumMod val="50000"/>
                </a:schemeClr>
              </a:solidFill>
              <a:latin typeface="Arial Narrow"/>
              <a:cs typeface="Arial Narrow"/>
            </a:endParaRPr>
          </a:p>
        </p:txBody>
      </p:sp>
      <p:sp>
        <p:nvSpPr>
          <p:cNvPr id="20" name="TextBox 19"/>
          <p:cNvSpPr txBox="1"/>
          <p:nvPr/>
        </p:nvSpPr>
        <p:spPr>
          <a:xfrm>
            <a:off x="1121360" y="2993793"/>
            <a:ext cx="1163728" cy="445014"/>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Cinder </a:t>
            </a:r>
            <a:r>
              <a:rPr lang="en-US" sz="900" dirty="0" err="1" smtClean="0">
                <a:solidFill>
                  <a:schemeClr val="accent6">
                    <a:lumMod val="50000"/>
                  </a:schemeClr>
                </a:solidFill>
                <a:latin typeface="Arial Narrow"/>
                <a:cs typeface="Arial Narrow"/>
              </a:rPr>
              <a:t>api</a:t>
            </a:r>
            <a:endParaRPr lang="en-US" sz="900" dirty="0" smtClean="0">
              <a:solidFill>
                <a:schemeClr val="accent6">
                  <a:lumMod val="50000"/>
                </a:schemeClr>
              </a:solidFill>
              <a:latin typeface="Arial Narrow"/>
              <a:cs typeface="Arial Narrow"/>
            </a:endParaRPr>
          </a:p>
          <a:p>
            <a:pPr marL="36576" indent="0">
              <a:buNone/>
            </a:pPr>
            <a:r>
              <a:rPr lang="en-US" sz="900" dirty="0" smtClean="0">
                <a:solidFill>
                  <a:schemeClr val="accent6">
                    <a:lumMod val="50000"/>
                  </a:schemeClr>
                </a:solidFill>
                <a:latin typeface="Arial Narrow"/>
                <a:cs typeface="Arial Narrow"/>
              </a:rPr>
              <a:t>- Cinder volume</a:t>
            </a:r>
          </a:p>
          <a:p>
            <a:pPr marL="36576" indent="0">
              <a:buNone/>
            </a:pPr>
            <a:r>
              <a:rPr lang="en-US" sz="900" dirty="0" smtClean="0">
                <a:solidFill>
                  <a:schemeClr val="accent6">
                    <a:lumMod val="50000"/>
                  </a:schemeClr>
                </a:solidFill>
                <a:latin typeface="Arial Narrow"/>
                <a:cs typeface="Arial Narrow"/>
              </a:rPr>
              <a:t>- Cinder scheduler</a:t>
            </a:r>
            <a:endParaRPr lang="en-US" sz="900" dirty="0">
              <a:solidFill>
                <a:schemeClr val="accent6">
                  <a:lumMod val="50000"/>
                </a:schemeClr>
              </a:solidFill>
              <a:latin typeface="Arial Narrow"/>
              <a:cs typeface="Arial Narrow"/>
            </a:endParaRPr>
          </a:p>
        </p:txBody>
      </p:sp>
      <p:sp>
        <p:nvSpPr>
          <p:cNvPr id="29" name="TextBox 28"/>
          <p:cNvSpPr txBox="1"/>
          <p:nvPr/>
        </p:nvSpPr>
        <p:spPr>
          <a:xfrm>
            <a:off x="769332" y="1666867"/>
            <a:ext cx="281459" cy="1771940"/>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vert270" wrap="none" rtlCol="0" anchor="ctr" anchorCtr="0">
            <a:noAutofit/>
          </a:bodyPr>
          <a:lstStyle/>
          <a:p>
            <a:pPr marL="36576" indent="0" algn="ctr">
              <a:buNone/>
            </a:pPr>
            <a:r>
              <a:rPr lang="en-US" sz="900" dirty="0" err="1" smtClean="0">
                <a:solidFill>
                  <a:schemeClr val="accent6">
                    <a:lumMod val="50000"/>
                  </a:schemeClr>
                </a:solidFill>
                <a:latin typeface="Arial Narrow"/>
                <a:cs typeface="Arial Narrow"/>
              </a:rPr>
              <a:t>rabbitmq</a:t>
            </a:r>
            <a:endParaRPr lang="en-US" sz="900" dirty="0">
              <a:solidFill>
                <a:schemeClr val="accent6">
                  <a:lumMod val="50000"/>
                </a:schemeClr>
              </a:solidFill>
              <a:latin typeface="Arial Narrow"/>
              <a:cs typeface="Arial Narrow"/>
            </a:endParaRPr>
          </a:p>
        </p:txBody>
      </p:sp>
      <p:sp>
        <p:nvSpPr>
          <p:cNvPr id="44" name="Rectangle 43"/>
          <p:cNvSpPr/>
          <p:nvPr/>
        </p:nvSpPr>
        <p:spPr>
          <a:xfrm>
            <a:off x="651398" y="1377902"/>
            <a:ext cx="1811325" cy="2979687"/>
          </a:xfrm>
          <a:prstGeom prst="rect">
            <a:avLst/>
          </a:prstGeom>
          <a:noFill/>
          <a:ln w="6350" cmpd="sng">
            <a:solidFill>
              <a:srgbClr val="262626"/>
            </a:solidFill>
            <a:prstDash val="solid"/>
          </a:ln>
          <a:effectLst>
            <a:glow rad="70000">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651398" y="1349834"/>
            <a:ext cx="914400" cy="256727"/>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a:r>
              <a:rPr lang="en-US" sz="1000" b="1" dirty="0">
                <a:solidFill>
                  <a:schemeClr val="accent6">
                    <a:lumMod val="50000"/>
                  </a:schemeClr>
                </a:solidFill>
                <a:latin typeface="Arial Narrow"/>
                <a:cs typeface="Arial Narrow"/>
              </a:rPr>
              <a:t>C</a:t>
            </a:r>
            <a:r>
              <a:rPr lang="en-US" sz="1000" b="1" dirty="0" smtClean="0">
                <a:solidFill>
                  <a:schemeClr val="accent6">
                    <a:lumMod val="50000"/>
                  </a:schemeClr>
                </a:solidFill>
                <a:latin typeface="Arial Narrow"/>
                <a:cs typeface="Arial Narrow"/>
              </a:rPr>
              <a:t>ontroller</a:t>
            </a:r>
          </a:p>
        </p:txBody>
      </p:sp>
      <p:cxnSp>
        <p:nvCxnSpPr>
          <p:cNvPr id="52" name="Straight Connector 51"/>
          <p:cNvCxnSpPr/>
          <p:nvPr/>
        </p:nvCxnSpPr>
        <p:spPr>
          <a:xfrm flipH="1">
            <a:off x="2596033" y="1024490"/>
            <a:ext cx="14033" cy="3333100"/>
          </a:xfrm>
          <a:prstGeom prst="line">
            <a:avLst/>
          </a:prstGeom>
          <a:ln w="9525" cmpd="sng">
            <a:solidFill>
              <a:schemeClr val="accent6">
                <a:lumMod val="50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6888054" y="1024490"/>
            <a:ext cx="14033" cy="3333100"/>
          </a:xfrm>
          <a:prstGeom prst="line">
            <a:avLst/>
          </a:prstGeom>
          <a:ln w="9525" cmpd="sng">
            <a:solidFill>
              <a:schemeClr val="accent6">
                <a:lumMod val="50000"/>
              </a:schemeClr>
            </a:solidFill>
            <a:prstDash val="lgDash"/>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108598" y="951012"/>
            <a:ext cx="914400" cy="305041"/>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a:r>
              <a:rPr lang="en-US" sz="1600" b="1" dirty="0" smtClean="0">
                <a:solidFill>
                  <a:schemeClr val="accent6">
                    <a:lumMod val="50000"/>
                  </a:schemeClr>
                </a:solidFill>
                <a:latin typeface="Arial Narrow"/>
                <a:cs typeface="Arial Narrow"/>
              </a:rPr>
              <a:t>Top Cell</a:t>
            </a:r>
          </a:p>
        </p:txBody>
      </p:sp>
      <p:sp>
        <p:nvSpPr>
          <p:cNvPr id="55" name="TextBox 54"/>
          <p:cNvSpPr txBox="1"/>
          <p:nvPr/>
        </p:nvSpPr>
        <p:spPr>
          <a:xfrm>
            <a:off x="4140645" y="951012"/>
            <a:ext cx="914400" cy="305041"/>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a:r>
              <a:rPr lang="en-US" sz="1600" b="1" dirty="0" smtClean="0">
                <a:solidFill>
                  <a:schemeClr val="accent6">
                    <a:lumMod val="50000"/>
                  </a:schemeClr>
                </a:solidFill>
                <a:latin typeface="Arial Narrow"/>
                <a:cs typeface="Arial Narrow"/>
              </a:rPr>
              <a:t>Children Cells</a:t>
            </a:r>
          </a:p>
        </p:txBody>
      </p:sp>
      <p:sp>
        <p:nvSpPr>
          <p:cNvPr id="56" name="TextBox 55"/>
          <p:cNvSpPr txBox="1"/>
          <p:nvPr/>
        </p:nvSpPr>
        <p:spPr>
          <a:xfrm>
            <a:off x="7088784" y="2636938"/>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a:t>
            </a:r>
            <a:r>
              <a:rPr lang="en-US" sz="900" dirty="0" err="1" smtClean="0">
                <a:solidFill>
                  <a:schemeClr val="accent6">
                    <a:lumMod val="50000"/>
                  </a:schemeClr>
                </a:solidFill>
                <a:latin typeface="Arial Narrow"/>
                <a:cs typeface="Arial Narrow"/>
              </a:rPr>
              <a:t>Stacktach</a:t>
            </a:r>
            <a:endParaRPr lang="en-US" sz="900" dirty="0">
              <a:solidFill>
                <a:schemeClr val="accent6">
                  <a:lumMod val="50000"/>
                </a:schemeClr>
              </a:solidFill>
              <a:latin typeface="Arial Narrow"/>
              <a:cs typeface="Arial Narrow"/>
            </a:endParaRPr>
          </a:p>
        </p:txBody>
      </p:sp>
      <p:sp>
        <p:nvSpPr>
          <p:cNvPr id="57" name="TextBox 56"/>
          <p:cNvSpPr txBox="1"/>
          <p:nvPr/>
        </p:nvSpPr>
        <p:spPr>
          <a:xfrm>
            <a:off x="7088784" y="3068804"/>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a:t>
            </a:r>
            <a:r>
              <a:rPr lang="en-US" sz="900" dirty="0" err="1" smtClean="0">
                <a:solidFill>
                  <a:schemeClr val="accent6">
                    <a:lumMod val="50000"/>
                  </a:schemeClr>
                </a:solidFill>
                <a:latin typeface="Arial Narrow"/>
                <a:cs typeface="Arial Narrow"/>
              </a:rPr>
              <a:t>Ceph</a:t>
            </a:r>
            <a:endParaRPr lang="en-US" sz="900" dirty="0">
              <a:solidFill>
                <a:schemeClr val="accent6">
                  <a:lumMod val="50000"/>
                </a:schemeClr>
              </a:solidFill>
              <a:latin typeface="Arial Narrow"/>
              <a:cs typeface="Arial Narrow"/>
            </a:endParaRPr>
          </a:p>
        </p:txBody>
      </p:sp>
      <p:sp>
        <p:nvSpPr>
          <p:cNvPr id="37" name="TextBox 36"/>
          <p:cNvSpPr txBox="1"/>
          <p:nvPr/>
        </p:nvSpPr>
        <p:spPr>
          <a:xfrm>
            <a:off x="1121362" y="4026878"/>
            <a:ext cx="1163726"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Flume</a:t>
            </a:r>
            <a:endParaRPr lang="en-US" sz="900" dirty="0">
              <a:solidFill>
                <a:schemeClr val="accent6">
                  <a:lumMod val="50000"/>
                </a:schemeClr>
              </a:solidFill>
              <a:latin typeface="Arial Narrow"/>
              <a:cs typeface="Arial Narrow"/>
            </a:endParaRPr>
          </a:p>
        </p:txBody>
      </p:sp>
      <p:sp>
        <p:nvSpPr>
          <p:cNvPr id="3" name="Date Placeholder 2"/>
          <p:cNvSpPr>
            <a:spLocks noGrp="1"/>
          </p:cNvSpPr>
          <p:nvPr>
            <p:ph type="dt" sz="half" idx="10"/>
          </p:nvPr>
        </p:nvSpPr>
        <p:spPr/>
        <p:txBody>
          <a:bodyPr/>
          <a:lstStyle/>
          <a:p>
            <a:pPr>
              <a:defRPr/>
            </a:pPr>
            <a:r>
              <a:rPr lang="en-US" smtClean="0"/>
              <a:t>23/07/2014</a:t>
            </a:r>
            <a:endParaRPr lang="en-US" dirty="0"/>
          </a:p>
        </p:txBody>
      </p:sp>
      <p:sp>
        <p:nvSpPr>
          <p:cNvPr id="6" name="Footer Placeholder 5"/>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3295386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Upgrade Strategy</a:t>
            </a:r>
            <a:endParaRPr lang="en-GB" dirty="0"/>
          </a:p>
        </p:txBody>
      </p:sp>
      <p:sp>
        <p:nvSpPr>
          <p:cNvPr id="3" name="Content Placeholder 2"/>
          <p:cNvSpPr>
            <a:spLocks noGrp="1"/>
          </p:cNvSpPr>
          <p:nvPr>
            <p:ph idx="1"/>
          </p:nvPr>
        </p:nvSpPr>
        <p:spPr/>
        <p:txBody>
          <a:bodyPr/>
          <a:lstStyle/>
          <a:p>
            <a:r>
              <a:rPr lang="en-GB" sz="2400" dirty="0" smtClean="0"/>
              <a:t>Surely “OpenStack can’t be upgraded”</a:t>
            </a:r>
          </a:p>
          <a:p>
            <a:pPr lvl="1"/>
            <a:r>
              <a:rPr lang="en-GB" sz="2000" dirty="0" smtClean="0"/>
              <a:t>Our Essex, Folsom and Grizzly clouds were ‘tear-down’ migrations</a:t>
            </a:r>
          </a:p>
          <a:p>
            <a:pPr lvl="2"/>
            <a:r>
              <a:rPr lang="en-GB" sz="1800" dirty="0" smtClean="0"/>
              <a:t>Puppet managed VMs are typical Cattle cases – re-create </a:t>
            </a:r>
          </a:p>
          <a:p>
            <a:pPr lvl="2"/>
            <a:r>
              <a:rPr lang="en-GB" sz="1800" dirty="0" smtClean="0"/>
              <a:t>User VMs snapshot, download image and upload to new instance</a:t>
            </a:r>
          </a:p>
          <a:p>
            <a:pPr lvl="2"/>
            <a:r>
              <a:rPr lang="en-GB" sz="1800" dirty="0" smtClean="0"/>
              <a:t>One month window to migrate</a:t>
            </a:r>
          </a:p>
          <a:p>
            <a:r>
              <a:rPr lang="en-GB" sz="2400" dirty="0" smtClean="0"/>
              <a:t>Users of production services expect more</a:t>
            </a:r>
          </a:p>
          <a:p>
            <a:pPr lvl="1"/>
            <a:r>
              <a:rPr lang="en-GB" sz="2000" dirty="0" smtClean="0"/>
              <a:t>Physicists accept not creating/changing VMs for a short period</a:t>
            </a:r>
          </a:p>
          <a:p>
            <a:pPr lvl="1"/>
            <a:r>
              <a:rPr lang="en-GB" sz="2000" dirty="0" smtClean="0"/>
              <a:t>Running VMs must not be affected</a:t>
            </a:r>
          </a:p>
        </p:txBody>
      </p:sp>
      <p:sp>
        <p:nvSpPr>
          <p:cNvPr id="4" name="Date Placeholder 3"/>
          <p:cNvSpPr>
            <a:spLocks noGrp="1"/>
          </p:cNvSpPr>
          <p:nvPr>
            <p:ph type="dt" sz="half" idx="10"/>
          </p:nvPr>
        </p:nvSpPr>
        <p:spPr/>
        <p:txBody>
          <a:bodyPr/>
          <a:lstStyle/>
          <a:p>
            <a:pPr>
              <a:defRPr/>
            </a:pPr>
            <a:r>
              <a:rPr lang="en-US" smtClean="0"/>
              <a:t>23/07/2014</a:t>
            </a:r>
            <a:endParaRPr lang="en-US" dirty="0"/>
          </a:p>
        </p:txBody>
      </p:sp>
      <p:sp>
        <p:nvSpPr>
          <p:cNvPr id="6" name="Slide Number Placeholder 5"/>
          <p:cNvSpPr>
            <a:spLocks noGrp="1"/>
          </p:cNvSpPr>
          <p:nvPr>
            <p:ph type="sldNum" sz="quarter" idx="12"/>
          </p:nvPr>
        </p:nvSpPr>
        <p:spPr/>
        <p:txBody>
          <a:bodyPr/>
          <a:lstStyle/>
          <a:p>
            <a:pPr>
              <a:defRPr/>
            </a:pPr>
            <a:fld id="{6BA91F98-CA46-49DB-8D9E-426170E7487C}" type="slidenum">
              <a:rPr lang="en-US" smtClean="0"/>
              <a:pPr>
                <a:defRPr/>
              </a:pPr>
              <a:t>43</a:t>
            </a:fld>
            <a:endParaRPr lang="en-US" dirty="0"/>
          </a:p>
        </p:txBody>
      </p:sp>
      <p:sp>
        <p:nvSpPr>
          <p:cNvPr id="7" name="Footer Placeholder 6"/>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963846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Phased Migration</a:t>
            </a:r>
            <a:endParaRPr lang="en-GB" dirty="0"/>
          </a:p>
        </p:txBody>
      </p:sp>
      <p:sp>
        <p:nvSpPr>
          <p:cNvPr id="3" name="Content Placeholder 2"/>
          <p:cNvSpPr>
            <a:spLocks noGrp="1"/>
          </p:cNvSpPr>
          <p:nvPr>
            <p:ph idx="1"/>
          </p:nvPr>
        </p:nvSpPr>
        <p:spPr>
          <a:xfrm>
            <a:off x="457200" y="850192"/>
            <a:ext cx="8226425" cy="3500438"/>
          </a:xfrm>
        </p:spPr>
        <p:txBody>
          <a:bodyPr/>
          <a:lstStyle/>
          <a:p>
            <a:r>
              <a:rPr lang="en-GB" sz="2800" dirty="0" smtClean="0"/>
              <a:t>Migrated by Component</a:t>
            </a:r>
          </a:p>
          <a:p>
            <a:pPr lvl="1"/>
            <a:r>
              <a:rPr lang="en-GB" sz="1600" dirty="0"/>
              <a:t>Choose an approach (online with load balancer, offline)</a:t>
            </a:r>
          </a:p>
          <a:p>
            <a:pPr lvl="1"/>
            <a:r>
              <a:rPr lang="en-GB" sz="1600" dirty="0" smtClean="0"/>
              <a:t>Spin up ‘</a:t>
            </a:r>
            <a:r>
              <a:rPr lang="en-GB" sz="1600" dirty="0" err="1" smtClean="0"/>
              <a:t>teststack</a:t>
            </a:r>
            <a:r>
              <a:rPr lang="en-GB" sz="1600" dirty="0" smtClean="0"/>
              <a:t>’ instance with production software</a:t>
            </a:r>
          </a:p>
          <a:p>
            <a:pPr lvl="1"/>
            <a:r>
              <a:rPr lang="en-GB" sz="1600" dirty="0" smtClean="0"/>
              <a:t>Clone production databases to test environment</a:t>
            </a:r>
          </a:p>
          <a:p>
            <a:pPr lvl="1"/>
            <a:r>
              <a:rPr lang="en-GB" sz="1600" dirty="0" smtClean="0"/>
              <a:t>Run through upgrade process</a:t>
            </a:r>
          </a:p>
          <a:p>
            <a:pPr lvl="1"/>
            <a:r>
              <a:rPr lang="en-GB" sz="1600" dirty="0" smtClean="0"/>
              <a:t>Validate existing functions, </a:t>
            </a:r>
            <a:r>
              <a:rPr lang="en-GB" sz="1600" smtClean="0"/>
              <a:t>Puppet configuration and </a:t>
            </a:r>
            <a:r>
              <a:rPr lang="en-GB" sz="1600" dirty="0" smtClean="0"/>
              <a:t>monitoring</a:t>
            </a:r>
            <a:endParaRPr lang="en-GB" sz="1600" dirty="0"/>
          </a:p>
          <a:p>
            <a:r>
              <a:rPr lang="en-GB" sz="2800" dirty="0" smtClean="0"/>
              <a:t>Order by complexity and need</a:t>
            </a:r>
          </a:p>
          <a:p>
            <a:pPr lvl="1"/>
            <a:r>
              <a:rPr lang="en-GB" sz="1600" dirty="0" smtClean="0"/>
              <a:t>Ceilometer, Glance, Keystone</a:t>
            </a:r>
            <a:endParaRPr lang="en-GB" sz="1600" dirty="0"/>
          </a:p>
          <a:p>
            <a:pPr lvl="1"/>
            <a:r>
              <a:rPr lang="en-GB" sz="1600" dirty="0" smtClean="0"/>
              <a:t>Cinder, Client CLIs, Horizon</a:t>
            </a:r>
            <a:endParaRPr lang="en-GB" sz="1600" dirty="0"/>
          </a:p>
          <a:p>
            <a:pPr lvl="1"/>
            <a:r>
              <a:rPr lang="en-GB" sz="1600" dirty="0"/>
              <a:t>Nova</a:t>
            </a:r>
          </a:p>
        </p:txBody>
      </p:sp>
      <p:sp>
        <p:nvSpPr>
          <p:cNvPr id="4" name="Date Placeholder 3"/>
          <p:cNvSpPr>
            <a:spLocks noGrp="1"/>
          </p:cNvSpPr>
          <p:nvPr>
            <p:ph type="dt" sz="half" idx="10"/>
          </p:nvPr>
        </p:nvSpPr>
        <p:spPr/>
        <p:txBody>
          <a:bodyPr/>
          <a:lstStyle/>
          <a:p>
            <a:pPr>
              <a:defRPr/>
            </a:pPr>
            <a:r>
              <a:rPr lang="en-US" smtClean="0"/>
              <a:t>23/07/2014</a:t>
            </a:r>
            <a:endParaRPr lang="en-US" dirty="0"/>
          </a:p>
        </p:txBody>
      </p:sp>
      <p:sp>
        <p:nvSpPr>
          <p:cNvPr id="6" name="Slide Number Placeholder 5"/>
          <p:cNvSpPr>
            <a:spLocks noGrp="1"/>
          </p:cNvSpPr>
          <p:nvPr>
            <p:ph type="sldNum" sz="quarter" idx="12"/>
          </p:nvPr>
        </p:nvSpPr>
        <p:spPr/>
        <p:txBody>
          <a:bodyPr/>
          <a:lstStyle/>
          <a:p>
            <a:pPr>
              <a:defRPr/>
            </a:pPr>
            <a:fld id="{6BA91F98-CA46-49DB-8D9E-426170E7487C}" type="slidenum">
              <a:rPr lang="en-US" smtClean="0"/>
              <a:pPr>
                <a:defRPr/>
              </a:pPr>
              <a:t>44</a:t>
            </a:fld>
            <a:endParaRPr lang="en-US" dirty="0"/>
          </a:p>
        </p:txBody>
      </p:sp>
      <p:sp>
        <p:nvSpPr>
          <p:cNvPr id="7" name="Footer Placeholder 6"/>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2835904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Upgrade Experience</a:t>
            </a:r>
            <a:endParaRPr lang="en-GB" dirty="0"/>
          </a:p>
        </p:txBody>
      </p:sp>
      <p:sp>
        <p:nvSpPr>
          <p:cNvPr id="3" name="Content Placeholder 2"/>
          <p:cNvSpPr>
            <a:spLocks noGrp="1"/>
          </p:cNvSpPr>
          <p:nvPr>
            <p:ph idx="1"/>
          </p:nvPr>
        </p:nvSpPr>
        <p:spPr/>
        <p:txBody>
          <a:bodyPr/>
          <a:lstStyle/>
          <a:p>
            <a:r>
              <a:rPr lang="en-GB" dirty="0" smtClean="0"/>
              <a:t>No significant outage of the cloud</a:t>
            </a:r>
          </a:p>
          <a:p>
            <a:pPr lvl="1"/>
            <a:r>
              <a:rPr lang="en-GB" dirty="0" smtClean="0"/>
              <a:t>During upgrade window, creation not possible</a:t>
            </a:r>
          </a:p>
          <a:p>
            <a:pPr lvl="1"/>
            <a:r>
              <a:rPr lang="en-GB" dirty="0" smtClean="0"/>
              <a:t>Small incidents (see </a:t>
            </a:r>
            <a:r>
              <a:rPr lang="en-GB" dirty="0" smtClean="0">
                <a:hlinkClick r:id="rId2"/>
              </a:rPr>
              <a:t>blog</a:t>
            </a:r>
            <a:r>
              <a:rPr lang="en-GB" dirty="0" smtClean="0"/>
              <a:t> for details)</a:t>
            </a:r>
          </a:p>
          <a:p>
            <a:pPr lvl="1"/>
            <a:r>
              <a:rPr lang="en-GB" dirty="0" smtClean="0"/>
              <a:t>Puppet can be enthusiastic! - we told it to be </a:t>
            </a:r>
            <a:r>
              <a:rPr lang="en-GB" dirty="0" smtClean="0">
                <a:sym typeface="Wingdings" panose="05000000000000000000" pitchFamily="2" charset="2"/>
              </a:rPr>
              <a:t></a:t>
            </a:r>
            <a:endParaRPr lang="en-GB" dirty="0" smtClean="0"/>
          </a:p>
          <a:p>
            <a:r>
              <a:rPr lang="en-GB" dirty="0" smtClean="0"/>
              <a:t> Community response has been great</a:t>
            </a:r>
          </a:p>
          <a:p>
            <a:pPr lvl="1"/>
            <a:r>
              <a:rPr lang="en-GB" dirty="0" smtClean="0"/>
              <a:t>Bugs fixed and points are in Juno design summit</a:t>
            </a:r>
          </a:p>
          <a:p>
            <a:pPr lvl="1"/>
            <a:r>
              <a:rPr lang="en-GB" dirty="0" smtClean="0"/>
              <a:t>Rolling upgrades in Icehouse will make it easier</a:t>
            </a:r>
          </a:p>
        </p:txBody>
      </p:sp>
      <p:sp>
        <p:nvSpPr>
          <p:cNvPr id="4" name="Date Placeholder 3"/>
          <p:cNvSpPr>
            <a:spLocks noGrp="1"/>
          </p:cNvSpPr>
          <p:nvPr>
            <p:ph type="dt" sz="half" idx="10"/>
          </p:nvPr>
        </p:nvSpPr>
        <p:spPr/>
        <p:txBody>
          <a:bodyPr/>
          <a:lstStyle/>
          <a:p>
            <a:pPr>
              <a:defRPr/>
            </a:pPr>
            <a:r>
              <a:rPr lang="en-US" smtClean="0"/>
              <a:t>23/07/2014</a:t>
            </a:r>
            <a:endParaRPr lang="en-US" dirty="0"/>
          </a:p>
        </p:txBody>
      </p:sp>
      <p:sp>
        <p:nvSpPr>
          <p:cNvPr id="6" name="Slide Number Placeholder 5"/>
          <p:cNvSpPr>
            <a:spLocks noGrp="1"/>
          </p:cNvSpPr>
          <p:nvPr>
            <p:ph type="sldNum" sz="quarter" idx="12"/>
          </p:nvPr>
        </p:nvSpPr>
        <p:spPr/>
        <p:txBody>
          <a:bodyPr/>
          <a:lstStyle/>
          <a:p>
            <a:pPr>
              <a:defRPr/>
            </a:pPr>
            <a:fld id="{6BA91F98-CA46-49DB-8D9E-426170E7487C}" type="slidenum">
              <a:rPr lang="en-US" smtClean="0"/>
              <a:pPr>
                <a:defRPr/>
              </a:pPr>
              <a:t>45</a:t>
            </a:fld>
            <a:endParaRPr lang="en-US" dirty="0"/>
          </a:p>
        </p:txBody>
      </p:sp>
      <p:sp>
        <p:nvSpPr>
          <p:cNvPr id="7" name="Footer Placeholder 6"/>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1351407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Duplication and Divergence</a:t>
            </a:r>
            <a:endParaRPr lang="en-GB" dirty="0"/>
          </a:p>
        </p:txBody>
      </p:sp>
      <p:sp>
        <p:nvSpPr>
          <p:cNvPr id="3" name="Text Placeholder 2"/>
          <p:cNvSpPr>
            <a:spLocks noGrp="1"/>
          </p:cNvSpPr>
          <p:nvPr>
            <p:ph type="body" idx="1"/>
          </p:nvPr>
        </p:nvSpPr>
        <p:spPr>
          <a:xfrm>
            <a:off x="457200" y="3747341"/>
            <a:ext cx="4040188" cy="628650"/>
          </a:xfrm>
        </p:spPr>
        <p:txBody>
          <a:bodyPr/>
          <a:lstStyle/>
          <a:p>
            <a:pPr algn="ctr"/>
            <a:r>
              <a:rPr lang="en-GB" dirty="0" smtClean="0"/>
              <a:t>Service Silos</a:t>
            </a:r>
          </a:p>
        </p:txBody>
      </p:sp>
      <p:sp>
        <p:nvSpPr>
          <p:cNvPr id="4" name="Text Placeholder 3"/>
          <p:cNvSpPr>
            <a:spLocks noGrp="1"/>
          </p:cNvSpPr>
          <p:nvPr>
            <p:ph type="body" sz="half" idx="3"/>
          </p:nvPr>
        </p:nvSpPr>
        <p:spPr>
          <a:xfrm>
            <a:off x="4645026" y="3747341"/>
            <a:ext cx="4041775" cy="628650"/>
          </a:xfrm>
        </p:spPr>
        <p:txBody>
          <a:bodyPr/>
          <a:lstStyle/>
          <a:p>
            <a:pPr algn="ctr"/>
            <a:r>
              <a:rPr lang="en-GB" dirty="0" smtClean="0"/>
              <a:t>Functional Layers</a:t>
            </a:r>
          </a:p>
          <a:p>
            <a:endParaRPr lang="en-GB" dirty="0"/>
          </a:p>
        </p:txBody>
      </p:sp>
      <p:sp>
        <p:nvSpPr>
          <p:cNvPr id="7" name="Date Placeholder 6"/>
          <p:cNvSpPr>
            <a:spLocks noGrp="1"/>
          </p:cNvSpPr>
          <p:nvPr>
            <p:ph type="dt" sz="half" idx="10"/>
          </p:nvPr>
        </p:nvSpPr>
        <p:spPr/>
        <p:txBody>
          <a:bodyPr/>
          <a:lstStyle/>
          <a:p>
            <a:pPr>
              <a:defRPr/>
            </a:pPr>
            <a:r>
              <a:rPr lang="en-US" smtClean="0"/>
              <a:t>23/07/2014</a:t>
            </a:r>
            <a:endParaRPr lang="en-US" dirty="0"/>
          </a:p>
        </p:txBody>
      </p:sp>
      <p:sp>
        <p:nvSpPr>
          <p:cNvPr id="8" name="Footer Placeholder 7"/>
          <p:cNvSpPr>
            <a:spLocks noGrp="1"/>
          </p:cNvSpPr>
          <p:nvPr>
            <p:ph type="ftr" sz="quarter" idx="11"/>
          </p:nvPr>
        </p:nvSpPr>
        <p:spPr/>
        <p:txBody>
          <a:bodyPr/>
          <a:lstStyle/>
          <a:p>
            <a:pPr>
              <a:defRPr/>
            </a:pPr>
            <a:r>
              <a:rPr lang="en-GB" smtClean="0"/>
              <a:t>OSCON - CERN Mass and Agility</a:t>
            </a:r>
            <a:endParaRPr lang="en-US" dirty="0"/>
          </a:p>
        </p:txBody>
      </p:sp>
      <p:sp>
        <p:nvSpPr>
          <p:cNvPr id="9" name="Slide Number Placeholder 8"/>
          <p:cNvSpPr>
            <a:spLocks noGrp="1"/>
          </p:cNvSpPr>
          <p:nvPr>
            <p:ph type="sldNum" sz="quarter" idx="12"/>
          </p:nvPr>
        </p:nvSpPr>
        <p:spPr/>
        <p:txBody>
          <a:bodyPr/>
          <a:lstStyle/>
          <a:p>
            <a:pPr>
              <a:defRPr/>
            </a:pPr>
            <a:fld id="{B5DFC185-0109-41AD-BE8A-D1E8D7C41489}" type="slidenum">
              <a:rPr lang="en-US" smtClean="0"/>
              <a:pPr>
                <a:defRPr/>
              </a:pPr>
              <a:t>46</a:t>
            </a:fld>
            <a:endParaRPr lang="en-US" dirty="0"/>
          </a:p>
        </p:txBody>
      </p:sp>
      <p:sp>
        <p:nvSpPr>
          <p:cNvPr id="10" name="Rectangle 9"/>
          <p:cNvSpPr/>
          <p:nvPr/>
        </p:nvSpPr>
        <p:spPr>
          <a:xfrm>
            <a:off x="633046" y="2875082"/>
            <a:ext cx="3736731" cy="3868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accent6"/>
                </a:solidFill>
              </a:rPr>
              <a:t>Network</a:t>
            </a:r>
            <a:endParaRPr lang="en-GB" b="1" dirty="0">
              <a:solidFill>
                <a:schemeClr val="accent6"/>
              </a:solidFill>
            </a:endParaRPr>
          </a:p>
        </p:txBody>
      </p:sp>
      <p:sp>
        <p:nvSpPr>
          <p:cNvPr id="11" name="Rectangle 10"/>
          <p:cNvSpPr/>
          <p:nvPr/>
        </p:nvSpPr>
        <p:spPr>
          <a:xfrm>
            <a:off x="633046" y="2449690"/>
            <a:ext cx="2480255" cy="3868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accent6"/>
                </a:solidFill>
              </a:rPr>
              <a:t>Hardware Facilities</a:t>
            </a:r>
            <a:endParaRPr lang="en-GB" b="1" dirty="0">
              <a:solidFill>
                <a:schemeClr val="accent6"/>
              </a:solidFill>
            </a:endParaRPr>
          </a:p>
        </p:txBody>
      </p:sp>
      <p:sp>
        <p:nvSpPr>
          <p:cNvPr id="21" name="Rectangle 20"/>
          <p:cNvSpPr/>
          <p:nvPr/>
        </p:nvSpPr>
        <p:spPr>
          <a:xfrm>
            <a:off x="653860" y="1552498"/>
            <a:ext cx="500627" cy="353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633047" y="1063867"/>
            <a:ext cx="553915" cy="1317123"/>
          </a:xfrm>
          <a:prstGeom prst="rect">
            <a:avLst/>
          </a:prstGeom>
          <a:ln w="34925">
            <a:solidFill>
              <a:schemeClr val="accent1">
                <a:lumMod val="25000"/>
              </a:schemeClr>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22" name="Rectangle 21"/>
          <p:cNvSpPr/>
          <p:nvPr/>
        </p:nvSpPr>
        <p:spPr>
          <a:xfrm>
            <a:off x="659691" y="1982867"/>
            <a:ext cx="500627" cy="329507"/>
          </a:xfrm>
          <a:prstGeom prst="rect">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659691" y="1590983"/>
            <a:ext cx="500627" cy="329507"/>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659691" y="1194615"/>
            <a:ext cx="500627" cy="32950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TextBox 24"/>
          <p:cNvSpPr txBox="1"/>
          <p:nvPr/>
        </p:nvSpPr>
        <p:spPr>
          <a:xfrm rot="5400000">
            <a:off x="287775" y="1574095"/>
            <a:ext cx="1244458" cy="369332"/>
          </a:xfrm>
          <a:prstGeom prst="rect">
            <a:avLst/>
          </a:prstGeom>
          <a:noFill/>
        </p:spPr>
        <p:txBody>
          <a:bodyPr wrap="square" rtlCol="0">
            <a:spAutoFit/>
          </a:bodyPr>
          <a:lstStyle/>
          <a:p>
            <a:r>
              <a:rPr lang="en-GB" b="1" dirty="0" smtClean="0"/>
              <a:t>Storage</a:t>
            </a:r>
            <a:endParaRPr lang="en-GB" b="1" dirty="0"/>
          </a:p>
        </p:txBody>
      </p:sp>
      <p:sp>
        <p:nvSpPr>
          <p:cNvPr id="29" name="Rectangle 28"/>
          <p:cNvSpPr/>
          <p:nvPr/>
        </p:nvSpPr>
        <p:spPr>
          <a:xfrm>
            <a:off x="1279253" y="1559220"/>
            <a:ext cx="500627" cy="353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p:cNvSpPr/>
          <p:nvPr/>
        </p:nvSpPr>
        <p:spPr>
          <a:xfrm>
            <a:off x="1258440" y="1070589"/>
            <a:ext cx="553915" cy="1317123"/>
          </a:xfrm>
          <a:prstGeom prst="rect">
            <a:avLst/>
          </a:prstGeom>
          <a:ln w="34925">
            <a:solidFill>
              <a:schemeClr val="accent6"/>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31" name="Rectangle 30"/>
          <p:cNvSpPr/>
          <p:nvPr/>
        </p:nvSpPr>
        <p:spPr>
          <a:xfrm>
            <a:off x="1285084" y="1989589"/>
            <a:ext cx="500627" cy="329507"/>
          </a:xfrm>
          <a:prstGeom prst="rect">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p:cNvSpPr/>
          <p:nvPr/>
        </p:nvSpPr>
        <p:spPr>
          <a:xfrm>
            <a:off x="1285084" y="1597705"/>
            <a:ext cx="500627" cy="329507"/>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p:cNvSpPr/>
          <p:nvPr/>
        </p:nvSpPr>
        <p:spPr>
          <a:xfrm>
            <a:off x="1285084" y="1201337"/>
            <a:ext cx="500627" cy="32950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3"/>
          <p:cNvSpPr txBox="1"/>
          <p:nvPr/>
        </p:nvSpPr>
        <p:spPr>
          <a:xfrm rot="5400000">
            <a:off x="913168" y="1580817"/>
            <a:ext cx="1244458" cy="369332"/>
          </a:xfrm>
          <a:prstGeom prst="rect">
            <a:avLst/>
          </a:prstGeom>
          <a:noFill/>
        </p:spPr>
        <p:txBody>
          <a:bodyPr wrap="square" rtlCol="0">
            <a:spAutoFit/>
          </a:bodyPr>
          <a:lstStyle/>
          <a:p>
            <a:r>
              <a:rPr lang="en-GB" b="1" dirty="0" smtClean="0"/>
              <a:t>Compute</a:t>
            </a:r>
            <a:endParaRPr lang="en-GB" b="1" dirty="0"/>
          </a:p>
        </p:txBody>
      </p:sp>
      <p:sp>
        <p:nvSpPr>
          <p:cNvPr id="36" name="Rectangle 35"/>
          <p:cNvSpPr/>
          <p:nvPr/>
        </p:nvSpPr>
        <p:spPr>
          <a:xfrm>
            <a:off x="1900553" y="1565942"/>
            <a:ext cx="500627" cy="353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Rectangle 36"/>
          <p:cNvSpPr/>
          <p:nvPr/>
        </p:nvSpPr>
        <p:spPr>
          <a:xfrm>
            <a:off x="1879740" y="1077311"/>
            <a:ext cx="553915" cy="1317123"/>
          </a:xfrm>
          <a:prstGeom prst="rect">
            <a:avLst/>
          </a:prstGeom>
          <a:ln w="34925">
            <a:solidFill>
              <a:schemeClr val="accent6"/>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38" name="Rectangle 37"/>
          <p:cNvSpPr/>
          <p:nvPr/>
        </p:nvSpPr>
        <p:spPr>
          <a:xfrm>
            <a:off x="1906384" y="1996311"/>
            <a:ext cx="500627" cy="329507"/>
          </a:xfrm>
          <a:prstGeom prst="rect">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Rectangle 38"/>
          <p:cNvSpPr/>
          <p:nvPr/>
        </p:nvSpPr>
        <p:spPr>
          <a:xfrm>
            <a:off x="1906384" y="1604427"/>
            <a:ext cx="500627" cy="329507"/>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Rectangle 39"/>
          <p:cNvSpPr/>
          <p:nvPr/>
        </p:nvSpPr>
        <p:spPr>
          <a:xfrm>
            <a:off x="1906384" y="1208059"/>
            <a:ext cx="500627" cy="32950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TextBox 40"/>
          <p:cNvSpPr txBox="1"/>
          <p:nvPr/>
        </p:nvSpPr>
        <p:spPr>
          <a:xfrm rot="5400000">
            <a:off x="1534468" y="1587539"/>
            <a:ext cx="1244458" cy="369332"/>
          </a:xfrm>
          <a:prstGeom prst="rect">
            <a:avLst/>
          </a:prstGeom>
          <a:noFill/>
        </p:spPr>
        <p:txBody>
          <a:bodyPr wrap="square" rtlCol="0">
            <a:spAutoFit/>
          </a:bodyPr>
          <a:lstStyle/>
          <a:p>
            <a:r>
              <a:rPr lang="en-GB" b="1" dirty="0" smtClean="0"/>
              <a:t>Windows</a:t>
            </a:r>
            <a:endParaRPr lang="en-GB" b="1" dirty="0"/>
          </a:p>
        </p:txBody>
      </p:sp>
      <p:sp>
        <p:nvSpPr>
          <p:cNvPr id="43" name="Rectangle 42"/>
          <p:cNvSpPr/>
          <p:nvPr/>
        </p:nvSpPr>
        <p:spPr>
          <a:xfrm>
            <a:off x="2544080" y="1559220"/>
            <a:ext cx="500627" cy="353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Rectangle 43"/>
          <p:cNvSpPr/>
          <p:nvPr/>
        </p:nvSpPr>
        <p:spPr>
          <a:xfrm>
            <a:off x="2523267" y="1070589"/>
            <a:ext cx="553915" cy="1317123"/>
          </a:xfrm>
          <a:prstGeom prst="rect">
            <a:avLst/>
          </a:prstGeom>
          <a:ln w="34925">
            <a:solidFill>
              <a:schemeClr val="accent6"/>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45" name="Rectangle 44"/>
          <p:cNvSpPr/>
          <p:nvPr/>
        </p:nvSpPr>
        <p:spPr>
          <a:xfrm>
            <a:off x="2549911" y="1989589"/>
            <a:ext cx="500627" cy="329507"/>
          </a:xfrm>
          <a:prstGeom prst="rect">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Rectangle 45"/>
          <p:cNvSpPr/>
          <p:nvPr/>
        </p:nvSpPr>
        <p:spPr>
          <a:xfrm>
            <a:off x="2549911" y="1597705"/>
            <a:ext cx="500627" cy="329507"/>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p:cNvSpPr/>
          <p:nvPr/>
        </p:nvSpPr>
        <p:spPr>
          <a:xfrm>
            <a:off x="2549911" y="1201337"/>
            <a:ext cx="500627" cy="32950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TextBox 47"/>
          <p:cNvSpPr txBox="1"/>
          <p:nvPr/>
        </p:nvSpPr>
        <p:spPr>
          <a:xfrm rot="5400000">
            <a:off x="2177995" y="1580817"/>
            <a:ext cx="1244458" cy="369332"/>
          </a:xfrm>
          <a:prstGeom prst="rect">
            <a:avLst/>
          </a:prstGeom>
          <a:noFill/>
        </p:spPr>
        <p:txBody>
          <a:bodyPr wrap="square" rtlCol="0">
            <a:spAutoFit/>
          </a:bodyPr>
          <a:lstStyle/>
          <a:p>
            <a:r>
              <a:rPr lang="en-GB" b="1" dirty="0" smtClean="0"/>
              <a:t>Web</a:t>
            </a:r>
            <a:endParaRPr lang="en-GB" b="1" dirty="0"/>
          </a:p>
        </p:txBody>
      </p:sp>
      <p:sp>
        <p:nvSpPr>
          <p:cNvPr id="50" name="Rectangle 49"/>
          <p:cNvSpPr/>
          <p:nvPr/>
        </p:nvSpPr>
        <p:spPr>
          <a:xfrm>
            <a:off x="3183871" y="1552498"/>
            <a:ext cx="500627" cy="353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Rectangle 50"/>
          <p:cNvSpPr/>
          <p:nvPr/>
        </p:nvSpPr>
        <p:spPr>
          <a:xfrm>
            <a:off x="3163058" y="1063867"/>
            <a:ext cx="553915" cy="1772684"/>
          </a:xfrm>
          <a:prstGeom prst="rect">
            <a:avLst/>
          </a:prstGeom>
          <a:ln w="34925">
            <a:solidFill>
              <a:schemeClr val="accent6"/>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52" name="Rectangle 51"/>
          <p:cNvSpPr/>
          <p:nvPr/>
        </p:nvSpPr>
        <p:spPr>
          <a:xfrm>
            <a:off x="3189702" y="1982867"/>
            <a:ext cx="500627" cy="329507"/>
          </a:xfrm>
          <a:prstGeom prst="rect">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Rectangle 52"/>
          <p:cNvSpPr/>
          <p:nvPr/>
        </p:nvSpPr>
        <p:spPr>
          <a:xfrm>
            <a:off x="3189702" y="1590983"/>
            <a:ext cx="500627" cy="329507"/>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Rectangle 53"/>
          <p:cNvSpPr/>
          <p:nvPr/>
        </p:nvSpPr>
        <p:spPr>
          <a:xfrm>
            <a:off x="3189702" y="1194615"/>
            <a:ext cx="500627" cy="32950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TextBox 54"/>
          <p:cNvSpPr txBox="1"/>
          <p:nvPr/>
        </p:nvSpPr>
        <p:spPr>
          <a:xfrm rot="5400000">
            <a:off x="2658663" y="1733218"/>
            <a:ext cx="1562704" cy="369332"/>
          </a:xfrm>
          <a:prstGeom prst="rect">
            <a:avLst/>
          </a:prstGeom>
          <a:noFill/>
        </p:spPr>
        <p:txBody>
          <a:bodyPr wrap="square" rtlCol="0">
            <a:spAutoFit/>
          </a:bodyPr>
          <a:lstStyle/>
          <a:p>
            <a:r>
              <a:rPr lang="en-GB" b="1" dirty="0" smtClean="0"/>
              <a:t>Database</a:t>
            </a:r>
            <a:endParaRPr lang="en-GB" b="1" dirty="0"/>
          </a:p>
        </p:txBody>
      </p:sp>
      <p:sp>
        <p:nvSpPr>
          <p:cNvPr id="56" name="Rectangle 55"/>
          <p:cNvSpPr/>
          <p:nvPr/>
        </p:nvSpPr>
        <p:spPr>
          <a:xfrm>
            <a:off x="3191952" y="2467064"/>
            <a:ext cx="500627" cy="329507"/>
          </a:xfrm>
          <a:prstGeom prst="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tangle 57"/>
          <p:cNvSpPr/>
          <p:nvPr/>
        </p:nvSpPr>
        <p:spPr>
          <a:xfrm>
            <a:off x="3802491" y="1558084"/>
            <a:ext cx="500627" cy="353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ectangle 58"/>
          <p:cNvSpPr/>
          <p:nvPr/>
        </p:nvSpPr>
        <p:spPr>
          <a:xfrm>
            <a:off x="3781678" y="1069453"/>
            <a:ext cx="553915" cy="1772684"/>
          </a:xfrm>
          <a:prstGeom prst="rect">
            <a:avLst/>
          </a:prstGeom>
          <a:ln w="34925">
            <a:solidFill>
              <a:schemeClr val="accent6"/>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60" name="Rectangle 59"/>
          <p:cNvSpPr/>
          <p:nvPr/>
        </p:nvSpPr>
        <p:spPr>
          <a:xfrm>
            <a:off x="3808322" y="1988453"/>
            <a:ext cx="500627" cy="329507"/>
          </a:xfrm>
          <a:prstGeom prst="rect">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Rectangle 60"/>
          <p:cNvSpPr/>
          <p:nvPr/>
        </p:nvSpPr>
        <p:spPr>
          <a:xfrm>
            <a:off x="3808322" y="1596569"/>
            <a:ext cx="500627" cy="329507"/>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Rectangle 61"/>
          <p:cNvSpPr/>
          <p:nvPr/>
        </p:nvSpPr>
        <p:spPr>
          <a:xfrm>
            <a:off x="3808322" y="1200201"/>
            <a:ext cx="500627" cy="32950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TextBox 62"/>
          <p:cNvSpPr txBox="1"/>
          <p:nvPr/>
        </p:nvSpPr>
        <p:spPr>
          <a:xfrm rot="5400000">
            <a:off x="3277283" y="1738804"/>
            <a:ext cx="1562704" cy="369332"/>
          </a:xfrm>
          <a:prstGeom prst="rect">
            <a:avLst/>
          </a:prstGeom>
          <a:noFill/>
        </p:spPr>
        <p:txBody>
          <a:bodyPr wrap="square" rtlCol="0">
            <a:spAutoFit/>
          </a:bodyPr>
          <a:lstStyle/>
          <a:p>
            <a:r>
              <a:rPr lang="en-GB" b="1" dirty="0" smtClean="0"/>
              <a:t>Custom</a:t>
            </a:r>
            <a:endParaRPr lang="en-GB" b="1" dirty="0"/>
          </a:p>
        </p:txBody>
      </p:sp>
      <p:sp>
        <p:nvSpPr>
          <p:cNvPr id="64" name="Rectangle 63"/>
          <p:cNvSpPr/>
          <p:nvPr/>
        </p:nvSpPr>
        <p:spPr>
          <a:xfrm>
            <a:off x="3810572" y="2472650"/>
            <a:ext cx="500627" cy="329507"/>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Rectangle 64"/>
          <p:cNvSpPr/>
          <p:nvPr/>
        </p:nvSpPr>
        <p:spPr>
          <a:xfrm>
            <a:off x="4762622" y="2875082"/>
            <a:ext cx="3736731" cy="3868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accent6"/>
                </a:solidFill>
              </a:rPr>
              <a:t>Network</a:t>
            </a:r>
            <a:endParaRPr lang="en-GB" b="1" dirty="0">
              <a:solidFill>
                <a:schemeClr val="accent6"/>
              </a:solidFill>
            </a:endParaRPr>
          </a:p>
        </p:txBody>
      </p:sp>
      <p:sp>
        <p:nvSpPr>
          <p:cNvPr id="66" name="Rectangle 65"/>
          <p:cNvSpPr/>
          <p:nvPr/>
        </p:nvSpPr>
        <p:spPr>
          <a:xfrm>
            <a:off x="4760296" y="2419701"/>
            <a:ext cx="3739057" cy="3868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accent6"/>
                </a:solidFill>
              </a:rPr>
              <a:t>Hardware Facilities</a:t>
            </a:r>
            <a:endParaRPr lang="en-GB" b="1" dirty="0">
              <a:solidFill>
                <a:schemeClr val="accent6"/>
              </a:solidFill>
            </a:endParaRPr>
          </a:p>
        </p:txBody>
      </p:sp>
      <p:sp>
        <p:nvSpPr>
          <p:cNvPr id="67" name="Rectangle 66"/>
          <p:cNvSpPr/>
          <p:nvPr/>
        </p:nvSpPr>
        <p:spPr>
          <a:xfrm>
            <a:off x="4760295" y="1987246"/>
            <a:ext cx="3739057" cy="3868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accent6"/>
                </a:solidFill>
              </a:rPr>
              <a:t>Infrastructure as a Service</a:t>
            </a:r>
            <a:endParaRPr lang="en-GB" b="1" dirty="0">
              <a:solidFill>
                <a:schemeClr val="accent6"/>
              </a:solidFill>
            </a:endParaRPr>
          </a:p>
        </p:txBody>
      </p:sp>
      <p:sp>
        <p:nvSpPr>
          <p:cNvPr id="68" name="Rectangle 67"/>
          <p:cNvSpPr/>
          <p:nvPr/>
        </p:nvSpPr>
        <p:spPr>
          <a:xfrm>
            <a:off x="6532685" y="1521306"/>
            <a:ext cx="1968994" cy="3868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chemeClr val="accent6"/>
                </a:solidFill>
              </a:rPr>
              <a:t>Platform as a Service</a:t>
            </a:r>
            <a:endParaRPr lang="en-GB" sz="1200" b="1" dirty="0">
              <a:solidFill>
                <a:schemeClr val="accent6"/>
              </a:solidFill>
            </a:endParaRPr>
          </a:p>
        </p:txBody>
      </p:sp>
      <p:sp>
        <p:nvSpPr>
          <p:cNvPr id="69" name="Rectangle 68"/>
          <p:cNvSpPr/>
          <p:nvPr/>
        </p:nvSpPr>
        <p:spPr>
          <a:xfrm>
            <a:off x="4774926" y="1077311"/>
            <a:ext cx="553915" cy="856623"/>
          </a:xfrm>
          <a:prstGeom prst="rect">
            <a:avLst/>
          </a:prstGeom>
          <a:ln w="34925">
            <a:solidFill>
              <a:schemeClr val="accent6"/>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71" name="Rectangle 70"/>
          <p:cNvSpPr/>
          <p:nvPr/>
        </p:nvSpPr>
        <p:spPr>
          <a:xfrm>
            <a:off x="4804175" y="1534091"/>
            <a:ext cx="500627" cy="329507"/>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Rectangle 71"/>
          <p:cNvSpPr/>
          <p:nvPr/>
        </p:nvSpPr>
        <p:spPr>
          <a:xfrm>
            <a:off x="4804175" y="1172891"/>
            <a:ext cx="500627" cy="32950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TextBox 72"/>
          <p:cNvSpPr txBox="1"/>
          <p:nvPr/>
        </p:nvSpPr>
        <p:spPr>
          <a:xfrm rot="5400000">
            <a:off x="4710865" y="1383677"/>
            <a:ext cx="713622" cy="246221"/>
          </a:xfrm>
          <a:prstGeom prst="rect">
            <a:avLst/>
          </a:prstGeom>
          <a:noFill/>
        </p:spPr>
        <p:txBody>
          <a:bodyPr wrap="square" rtlCol="0">
            <a:spAutoFit/>
          </a:bodyPr>
          <a:lstStyle/>
          <a:p>
            <a:r>
              <a:rPr lang="en-GB" sz="1000" b="1" dirty="0" smtClean="0"/>
              <a:t>Storage</a:t>
            </a:r>
            <a:endParaRPr lang="en-GB" sz="1000" b="1" dirty="0"/>
          </a:p>
        </p:txBody>
      </p:sp>
      <p:sp>
        <p:nvSpPr>
          <p:cNvPr id="76" name="Rectangle 75"/>
          <p:cNvSpPr/>
          <p:nvPr/>
        </p:nvSpPr>
        <p:spPr>
          <a:xfrm>
            <a:off x="5405182" y="1077311"/>
            <a:ext cx="553915" cy="856623"/>
          </a:xfrm>
          <a:prstGeom prst="rect">
            <a:avLst/>
          </a:prstGeom>
          <a:ln w="34925">
            <a:solidFill>
              <a:schemeClr val="accent6"/>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77" name="Rectangle 76"/>
          <p:cNvSpPr/>
          <p:nvPr/>
        </p:nvSpPr>
        <p:spPr>
          <a:xfrm>
            <a:off x="5434431" y="1534091"/>
            <a:ext cx="500627" cy="329507"/>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Rectangle 77"/>
          <p:cNvSpPr/>
          <p:nvPr/>
        </p:nvSpPr>
        <p:spPr>
          <a:xfrm>
            <a:off x="5434431" y="1172891"/>
            <a:ext cx="500627" cy="32950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TextBox 78"/>
          <p:cNvSpPr txBox="1"/>
          <p:nvPr/>
        </p:nvSpPr>
        <p:spPr>
          <a:xfrm rot="5400000">
            <a:off x="5323747" y="1382743"/>
            <a:ext cx="738644" cy="246221"/>
          </a:xfrm>
          <a:prstGeom prst="rect">
            <a:avLst/>
          </a:prstGeom>
          <a:noFill/>
        </p:spPr>
        <p:txBody>
          <a:bodyPr wrap="square" rtlCol="0">
            <a:spAutoFit/>
          </a:bodyPr>
          <a:lstStyle/>
          <a:p>
            <a:r>
              <a:rPr lang="en-GB" sz="1000" b="1" dirty="0" smtClean="0"/>
              <a:t>Compute</a:t>
            </a:r>
            <a:endParaRPr lang="en-GB" sz="1000" b="1" dirty="0"/>
          </a:p>
        </p:txBody>
      </p:sp>
      <p:sp>
        <p:nvSpPr>
          <p:cNvPr id="81" name="Rectangle 80"/>
          <p:cNvSpPr/>
          <p:nvPr/>
        </p:nvSpPr>
        <p:spPr>
          <a:xfrm>
            <a:off x="6035438" y="1070589"/>
            <a:ext cx="553915" cy="856623"/>
          </a:xfrm>
          <a:prstGeom prst="rect">
            <a:avLst/>
          </a:prstGeom>
          <a:ln w="34925">
            <a:solidFill>
              <a:schemeClr val="accent6"/>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82" name="Rectangle 81"/>
          <p:cNvSpPr/>
          <p:nvPr/>
        </p:nvSpPr>
        <p:spPr>
          <a:xfrm>
            <a:off x="6064687" y="1527369"/>
            <a:ext cx="500627" cy="329507"/>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Rectangle 82"/>
          <p:cNvSpPr/>
          <p:nvPr/>
        </p:nvSpPr>
        <p:spPr>
          <a:xfrm>
            <a:off x="6064687" y="1166169"/>
            <a:ext cx="500627" cy="32950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TextBox 83"/>
          <p:cNvSpPr txBox="1"/>
          <p:nvPr/>
        </p:nvSpPr>
        <p:spPr>
          <a:xfrm rot="5400000">
            <a:off x="5904417" y="1393180"/>
            <a:ext cx="759520" cy="246221"/>
          </a:xfrm>
          <a:prstGeom prst="rect">
            <a:avLst/>
          </a:prstGeom>
          <a:noFill/>
        </p:spPr>
        <p:txBody>
          <a:bodyPr wrap="square" rtlCol="0">
            <a:spAutoFit/>
          </a:bodyPr>
          <a:lstStyle/>
          <a:p>
            <a:r>
              <a:rPr lang="en-GB" sz="1000" b="1" dirty="0" smtClean="0"/>
              <a:t>Windows</a:t>
            </a:r>
            <a:endParaRPr lang="en-GB" sz="1000" b="1" dirty="0"/>
          </a:p>
        </p:txBody>
      </p:sp>
      <p:sp>
        <p:nvSpPr>
          <p:cNvPr id="85" name="Rectangle 84"/>
          <p:cNvSpPr/>
          <p:nvPr/>
        </p:nvSpPr>
        <p:spPr>
          <a:xfrm>
            <a:off x="6647991" y="1071447"/>
            <a:ext cx="553915" cy="413057"/>
          </a:xfrm>
          <a:prstGeom prst="rect">
            <a:avLst/>
          </a:prstGeom>
          <a:ln w="34925">
            <a:solidFill>
              <a:schemeClr val="accent6"/>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86" name="Rectangle 85"/>
          <p:cNvSpPr/>
          <p:nvPr/>
        </p:nvSpPr>
        <p:spPr>
          <a:xfrm>
            <a:off x="6677240" y="1167027"/>
            <a:ext cx="500627" cy="18718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7266021" y="1073551"/>
            <a:ext cx="553915" cy="413057"/>
          </a:xfrm>
          <a:prstGeom prst="rect">
            <a:avLst/>
          </a:prstGeom>
          <a:ln w="34925">
            <a:solidFill>
              <a:schemeClr val="accent6"/>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89" name="Rectangle 88"/>
          <p:cNvSpPr/>
          <p:nvPr/>
        </p:nvSpPr>
        <p:spPr>
          <a:xfrm>
            <a:off x="7295270" y="1169131"/>
            <a:ext cx="500627" cy="18718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ectangle 89"/>
          <p:cNvSpPr/>
          <p:nvPr/>
        </p:nvSpPr>
        <p:spPr>
          <a:xfrm>
            <a:off x="7878574" y="1077311"/>
            <a:ext cx="553915" cy="413057"/>
          </a:xfrm>
          <a:prstGeom prst="rect">
            <a:avLst/>
          </a:prstGeom>
          <a:ln w="34925">
            <a:solidFill>
              <a:schemeClr val="accent6"/>
            </a:solidFill>
          </a:ln>
        </p:spPr>
        <p:style>
          <a:lnRef idx="1">
            <a:schemeClr val="accent1"/>
          </a:lnRef>
          <a:fillRef idx="3">
            <a:schemeClr val="accent1"/>
          </a:fillRef>
          <a:effectRef idx="2">
            <a:schemeClr val="accent1"/>
          </a:effectRef>
          <a:fontRef idx="minor">
            <a:schemeClr val="lt1"/>
          </a:fontRef>
        </p:style>
        <p:txBody>
          <a:bodyPr vert="vert270" rtlCol="0" anchor="ctr">
            <a:scene3d>
              <a:camera prst="orthographicFront">
                <a:rot lat="0" lon="1200000" rev="0"/>
              </a:camera>
              <a:lightRig rig="threePt" dir="t"/>
            </a:scene3d>
          </a:bodyPr>
          <a:lstStyle/>
          <a:p>
            <a:pPr algn="ctr"/>
            <a:endParaRPr lang="en-GB" b="1" dirty="0">
              <a:solidFill>
                <a:schemeClr val="accent6"/>
              </a:solidFill>
            </a:endParaRPr>
          </a:p>
        </p:txBody>
      </p:sp>
      <p:sp>
        <p:nvSpPr>
          <p:cNvPr id="91" name="Rectangle 90"/>
          <p:cNvSpPr/>
          <p:nvPr/>
        </p:nvSpPr>
        <p:spPr>
          <a:xfrm>
            <a:off x="7907823" y="1172891"/>
            <a:ext cx="500627" cy="18718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18142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Service Models</a:t>
            </a:r>
            <a:endParaRPr lang="en-GB" dirty="0"/>
          </a:p>
        </p:txBody>
      </p:sp>
      <p:sp>
        <p:nvSpPr>
          <p:cNvPr id="4" name="Date Placeholder 3"/>
          <p:cNvSpPr>
            <a:spLocks noGrp="1"/>
          </p:cNvSpPr>
          <p:nvPr>
            <p:ph type="dt" sz="quarter" idx="10"/>
          </p:nvPr>
        </p:nvSpPr>
        <p:spPr/>
        <p:txBody>
          <a:bodyPr/>
          <a:lstStyle/>
          <a:p>
            <a:pPr>
              <a:defRPr/>
            </a:pPr>
            <a:r>
              <a:rPr lang="en-US" smtClean="0"/>
              <a:t>23/07/2014</a:t>
            </a:r>
            <a:endParaRPr lang="en-US" dirty="0"/>
          </a:p>
        </p:txBody>
      </p:sp>
      <p:sp>
        <p:nvSpPr>
          <p:cNvPr id="6" name="Slide Number Placeholder 5"/>
          <p:cNvSpPr>
            <a:spLocks noGrp="1"/>
          </p:cNvSpPr>
          <p:nvPr>
            <p:ph type="sldNum" sz="quarter" idx="12"/>
          </p:nvPr>
        </p:nvSpPr>
        <p:spPr/>
        <p:txBody>
          <a:bodyPr/>
          <a:lstStyle/>
          <a:p>
            <a:pPr>
              <a:defRPr/>
            </a:pPr>
            <a:fld id="{83CF98F4-EC4E-4DFE-B238-985738A8E5ED}" type="slidenum">
              <a:rPr lang="en-US"/>
              <a:pPr>
                <a:defRPr/>
              </a:pPr>
              <a:t>47</a:t>
            </a:fld>
            <a:endParaRPr lang="en-US" dirty="0"/>
          </a:p>
        </p:txBody>
      </p:sp>
      <p:pic>
        <p:nvPicPr>
          <p:cNvPr id="62470" name="Picture 2" descr="avatar for Cloudsca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34925"/>
            <a:ext cx="11064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3" y="847725"/>
            <a:ext cx="2136775" cy="170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7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3" y="2759075"/>
            <a:ext cx="2179637" cy="174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73" name="TextBox 16"/>
          <p:cNvSpPr txBox="1">
            <a:spLocks noChangeArrowheads="1"/>
          </p:cNvSpPr>
          <p:nvPr/>
        </p:nvSpPr>
        <p:spPr bwMode="auto">
          <a:xfrm>
            <a:off x="2300288" y="1112838"/>
            <a:ext cx="5856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GB"/>
              <a:t>Pets are given names like pussinboots.cern.ch </a:t>
            </a:r>
          </a:p>
          <a:p>
            <a:pPr eaLnBrk="1" hangingPunct="1">
              <a:buFont typeface="Arial" panose="020B0604020202020204" pitchFamily="34" charset="0"/>
              <a:buChar char="•"/>
            </a:pPr>
            <a:r>
              <a:rPr lang="en-GB"/>
              <a:t>They are unique, lovingly hand raised and cared for</a:t>
            </a:r>
          </a:p>
          <a:p>
            <a:pPr eaLnBrk="1" hangingPunct="1">
              <a:buFont typeface="Arial" panose="020B0604020202020204" pitchFamily="34" charset="0"/>
              <a:buChar char="•"/>
            </a:pPr>
            <a:r>
              <a:rPr lang="en-GB"/>
              <a:t>When they get ill, you nurse them back to health</a:t>
            </a:r>
          </a:p>
        </p:txBody>
      </p:sp>
      <p:sp>
        <p:nvSpPr>
          <p:cNvPr id="62474" name="TextBox 17"/>
          <p:cNvSpPr txBox="1">
            <a:spLocks noChangeArrowheads="1"/>
          </p:cNvSpPr>
          <p:nvPr/>
        </p:nvSpPr>
        <p:spPr bwMode="auto">
          <a:xfrm>
            <a:off x="2335213" y="3149600"/>
            <a:ext cx="5856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GB"/>
              <a:t>Cattle are given numbers like vm0042.cern.ch</a:t>
            </a:r>
          </a:p>
          <a:p>
            <a:pPr eaLnBrk="1" hangingPunct="1">
              <a:buFont typeface="Arial" panose="020B0604020202020204" pitchFamily="34" charset="0"/>
              <a:buChar char="•"/>
            </a:pPr>
            <a:r>
              <a:rPr lang="en-GB"/>
              <a:t>They are almost identical to other cattle</a:t>
            </a:r>
          </a:p>
          <a:p>
            <a:pPr eaLnBrk="1" hangingPunct="1">
              <a:buFont typeface="Arial" panose="020B0604020202020204" pitchFamily="34" charset="0"/>
              <a:buChar char="•"/>
            </a:pPr>
            <a:r>
              <a:rPr lang="en-GB"/>
              <a:t>When they get ill, you get another one</a:t>
            </a:r>
          </a:p>
        </p:txBody>
      </p:sp>
      <p:sp>
        <p:nvSpPr>
          <p:cNvPr id="3" name="Footer Placeholder 2"/>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60784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1A8AE7B5-37BF-4D14-BA54-2B935C1EB310}" type="slidenum">
              <a:rPr lang="en-US"/>
              <a:pPr>
                <a:defRPr/>
              </a:pPr>
              <a:t>48</a:t>
            </a:fld>
            <a:endParaRPr lang="en-US" dirty="0"/>
          </a:p>
        </p:txBody>
      </p:sp>
      <p:pic>
        <p:nvPicPr>
          <p:cNvPr id="604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38100"/>
            <a:ext cx="6980238"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7470775" cy="857250"/>
          </a:xfrm>
        </p:spPr>
        <p:txBody>
          <a:bodyPr>
            <a:normAutofit fontScale="90000"/>
          </a:bodyPr>
          <a:lstStyle/>
          <a:p>
            <a:pPr algn="ctr" eaLnBrk="1" fontAlgn="auto" hangingPunct="1">
              <a:spcAft>
                <a:spcPts val="0"/>
              </a:spcAft>
              <a:defRPr/>
            </a:pPr>
            <a:r>
              <a:rPr lang="en-GB" dirty="0" smtClean="0"/>
              <a:t>What are the Origins of Mass ?</a:t>
            </a:r>
            <a:endParaRPr lang="en-GB" dirty="0"/>
          </a:p>
        </p:txBody>
      </p:sp>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56648B33-6911-4EF9-82B6-A4F8B98EB862}" type="slidenum">
              <a:rPr lang="en-US"/>
              <a:pPr>
                <a:defRPr/>
              </a:pPr>
              <a:t>5</a:t>
            </a:fld>
            <a:endParaRPr lang="en-US" dirty="0"/>
          </a:p>
        </p:txBody>
      </p:sp>
      <p:pic>
        <p:nvPicPr>
          <p:cNvPr id="6" name="Picture 5" descr="Screen shot 2011-02-14 at 10.47.11.png"/>
          <p:cNvPicPr>
            <a:picLocks noChangeAspect="1"/>
          </p:cNvPicPr>
          <p:nvPr/>
        </p:nvPicPr>
        <p:blipFill>
          <a:blip r:embed="rId3"/>
          <a:stretch>
            <a:fillRect/>
          </a:stretch>
        </p:blipFill>
        <p:spPr>
          <a:xfrm>
            <a:off x="2016125" y="936625"/>
            <a:ext cx="4822825" cy="3594100"/>
          </a:xfrm>
          <a:prstGeom prst="rect">
            <a:avLst/>
          </a:prstGeom>
          <a:effectLst>
            <a:outerShdw blurRad="38100" dist="38100" dir="2700000">
              <a:srgbClr val="000000"/>
            </a:outerShdw>
          </a:effectLst>
        </p:spPr>
      </p:pic>
      <p:sp>
        <p:nvSpPr>
          <p:cNvPr id="7" name="Footer Placeholder 6"/>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2023866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7470775" cy="857250"/>
          </a:xfrm>
        </p:spPr>
        <p:txBody>
          <a:bodyPr>
            <a:normAutofit fontScale="90000"/>
          </a:bodyPr>
          <a:lstStyle/>
          <a:p>
            <a:pPr algn="ctr" eaLnBrk="1" fontAlgn="auto" hangingPunct="1">
              <a:spcAft>
                <a:spcPts val="0"/>
              </a:spcAft>
              <a:defRPr/>
            </a:pPr>
            <a:r>
              <a:rPr lang="en-GB" dirty="0" smtClean="0"/>
              <a:t>Matter/Anti Matter Symmetric?</a:t>
            </a:r>
            <a:endParaRPr lang="en-GB" dirty="0"/>
          </a:p>
        </p:txBody>
      </p:sp>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8BCC459A-EF3E-43DB-B1A4-D3E88C89D9A5}" type="slidenum">
              <a:rPr lang="en-US"/>
              <a:pPr>
                <a:defRPr/>
              </a:pPr>
              <a:t>6</a:t>
            </a:fld>
            <a:endParaRPr lang="en-US" dirty="0"/>
          </a:p>
        </p:txBody>
      </p:sp>
      <p:grpSp>
        <p:nvGrpSpPr>
          <p:cNvPr id="25606" name="Group 5"/>
          <p:cNvGrpSpPr>
            <a:grpSpLocks/>
          </p:cNvGrpSpPr>
          <p:nvPr/>
        </p:nvGrpSpPr>
        <p:grpSpPr bwMode="auto">
          <a:xfrm>
            <a:off x="1239838" y="1063625"/>
            <a:ext cx="6169025" cy="3525838"/>
            <a:chOff x="81407" y="1583157"/>
            <a:chExt cx="9316969" cy="5040000"/>
          </a:xfrm>
        </p:grpSpPr>
        <p:pic>
          <p:nvPicPr>
            <p:cNvPr id="25607" name="Picture 6" descr="Spiral-Galaxy-M81.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1407" y="1583157"/>
              <a:ext cx="4680000" cy="50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piral-Galaxy-M81.jpg"/>
            <p:cNvPicPr preferRelativeResize="0">
              <a:picLocks/>
            </p:cNvPicPr>
            <p:nvPr/>
          </p:nvPicPr>
          <p:blipFill>
            <a:blip r:embed="rId4" cstate="email">
              <a:extLst>
                <a:ext uri="{28A0092B-C50C-407E-A947-70E740481C1C}">
                  <a14:useLocalDpi xmlns:a14="http://schemas.microsoft.com/office/drawing/2010/main" val="0"/>
                </a:ext>
              </a:extLst>
            </a:blip>
            <a:stretch>
              <a:fillRect/>
            </a:stretch>
          </p:blipFill>
          <p:spPr>
            <a:xfrm>
              <a:off x="4675657" y="1583157"/>
              <a:ext cx="4722719" cy="5040000"/>
            </a:xfrm>
            <a:prstGeom prst="rect">
              <a:avLst/>
            </a:prstGeom>
            <a:effectLst/>
            <a:scene3d>
              <a:camera prst="orthographicFront">
                <a:rot lat="10800000" lon="0" rev="0"/>
              </a:camera>
              <a:lightRig rig="threePt" dir="t"/>
            </a:scene3d>
          </p:spPr>
        </p:pic>
      </p:grpSp>
      <p:sp>
        <p:nvSpPr>
          <p:cNvPr id="6" name="Footer Placeholder 5"/>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3068987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7470775" cy="857250"/>
          </a:xfrm>
        </p:spPr>
        <p:txBody>
          <a:bodyPr>
            <a:normAutofit fontScale="90000"/>
          </a:bodyPr>
          <a:lstStyle/>
          <a:p>
            <a:pPr eaLnBrk="1" fontAlgn="auto" hangingPunct="1">
              <a:spcAft>
                <a:spcPts val="0"/>
              </a:spcAft>
              <a:defRPr/>
            </a:pPr>
            <a:r>
              <a:rPr lang="en-GB" dirty="0" smtClean="0"/>
              <a:t>Where is 95% of the Universe?</a:t>
            </a:r>
            <a:endParaRPr lang="en-GB" dirty="0"/>
          </a:p>
        </p:txBody>
      </p:sp>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4DEDE069-8517-4AB8-AF99-936FB8BBEEA4}" type="slidenum">
              <a:rPr lang="en-US"/>
              <a:pPr>
                <a:defRPr/>
              </a:pPr>
              <a:t>7</a:t>
            </a:fld>
            <a:endParaRPr lang="en-US" dirty="0"/>
          </a:p>
        </p:txBody>
      </p:sp>
      <p:pic>
        <p:nvPicPr>
          <p:cNvPr id="27654" name="Picture 15" descr="121226_NewPieCharts720.png"/>
          <p:cNvPicPr>
            <a:picLocks noChangeAspect="1"/>
          </p:cNvPicPr>
          <p:nvPr/>
        </p:nvPicPr>
        <p:blipFill>
          <a:blip r:embed="rId3">
            <a:extLst>
              <a:ext uri="{28A0092B-C50C-407E-A947-70E740481C1C}">
                <a14:useLocalDpi xmlns:a14="http://schemas.microsoft.com/office/drawing/2010/main" val="0"/>
              </a:ext>
            </a:extLst>
          </a:blip>
          <a:srcRect b="10432"/>
          <a:stretch>
            <a:fillRect/>
          </a:stretch>
        </p:blipFill>
        <p:spPr bwMode="auto">
          <a:xfrm>
            <a:off x="4330700" y="1074738"/>
            <a:ext cx="48069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6" descr="101080_7yrFullSky_WMAP_2048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463" y="1558925"/>
            <a:ext cx="399732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GB" smtClean="0"/>
              <a:t>OSCON - CERN Mass and Agility</a:t>
            </a:r>
            <a:endParaRPr lang="en-US" dirty="0"/>
          </a:p>
        </p:txBody>
      </p:sp>
    </p:spTree>
    <p:extLst>
      <p:ext uri="{BB962C8B-B14F-4D97-AF65-F5344CB8AC3E}">
        <p14:creationId xmlns:p14="http://schemas.microsoft.com/office/powerpoint/2010/main" val="238195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AAEF9F42-ACF9-41D9-AFCD-A2C2F87E0F3C}" type="slidenum">
              <a:rPr lang="en-US"/>
              <a:pPr>
                <a:defRPr/>
              </a:pPr>
              <a:t>8</a:t>
            </a:fld>
            <a:endParaRPr lang="en-US" dirty="0"/>
          </a:p>
        </p:txBody>
      </p:sp>
      <p:pic>
        <p:nvPicPr>
          <p:cNvPr id="6" name="Picture 5" descr="0807031_01-A4-at-144-dpi.jpg"/>
          <p:cNvPicPr>
            <a:picLocks noChangeAspect="1"/>
          </p:cNvPicPr>
          <p:nvPr/>
        </p:nvPicPr>
        <p:blipFill>
          <a:blip r:embed="rId3">
            <a:lum bright="-2000" contrast="2000"/>
          </a:blip>
          <a:stretch>
            <a:fillRect/>
          </a:stretch>
        </p:blipFill>
        <p:spPr>
          <a:xfrm>
            <a:off x="1423887" y="25206"/>
            <a:ext cx="6117812" cy="4588358"/>
          </a:xfrm>
          <a:prstGeom prst="rect">
            <a:avLst/>
          </a:prstGeom>
          <a:effectLst>
            <a:innerShdw blurRad="38100" dist="50800" dir="2700000">
              <a:prstClr val="black"/>
            </a:innerShdw>
          </a:effectLst>
        </p:spPr>
      </p:pic>
      <p:sp>
        <p:nvSpPr>
          <p:cNvPr id="2" name="Footer Placeholder 1"/>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23/07/2014</a:t>
            </a:r>
            <a:endParaRPr lang="en-US" dirty="0"/>
          </a:p>
        </p:txBody>
      </p:sp>
      <p:sp>
        <p:nvSpPr>
          <p:cNvPr id="5" name="Slide Number Placeholder 4"/>
          <p:cNvSpPr>
            <a:spLocks noGrp="1"/>
          </p:cNvSpPr>
          <p:nvPr>
            <p:ph type="sldNum" sz="quarter" idx="12"/>
          </p:nvPr>
        </p:nvSpPr>
        <p:spPr/>
        <p:txBody>
          <a:bodyPr/>
          <a:lstStyle/>
          <a:p>
            <a:pPr>
              <a:defRPr/>
            </a:pPr>
            <a:fld id="{E6B6AE30-FA33-4C26-A9D8-663C90A1543B}" type="slidenum">
              <a:rPr lang="en-US"/>
              <a:pPr>
                <a:defRPr/>
              </a:pPr>
              <a:t>9</a:t>
            </a:fld>
            <a:endParaRPr lang="en-US" dirty="0"/>
          </a:p>
        </p:txBody>
      </p:sp>
      <p:pic>
        <p:nvPicPr>
          <p:cNvPr id="31749" name="Picture 5" descr="0510028_0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6350"/>
            <a:ext cx="7104063"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OSCON - CERN Mass and Agility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RN(16-9)">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CERN(16-9).thmx</Template>
  <TotalTime>48151</TotalTime>
  <Words>2406</Words>
  <Application>Microsoft Office PowerPoint</Application>
  <PresentationFormat>On-screen Show (16:9)</PresentationFormat>
  <Paragraphs>533</Paragraphs>
  <Slides>48</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MS PGothic</vt:lpstr>
      <vt:lpstr>Abadi MT Condensed Light</vt:lpstr>
      <vt:lpstr>Arial</vt:lpstr>
      <vt:lpstr>Arial Narrow</vt:lpstr>
      <vt:lpstr>Calibri</vt:lpstr>
      <vt:lpstr>Wingdings</vt:lpstr>
      <vt:lpstr>CERN(16-9)</vt:lpstr>
      <vt:lpstr>PowerPoint Presentation</vt:lpstr>
      <vt:lpstr>Understanding Mass and Agility  OSCON 2014, Portland 23/07/2014</vt:lpstr>
      <vt:lpstr>About Tim</vt:lpstr>
      <vt:lpstr>PowerPoint Presentation</vt:lpstr>
      <vt:lpstr>What are the Origins of Mass ?</vt:lpstr>
      <vt:lpstr>Matter/Anti Matter Symmetric?</vt:lpstr>
      <vt:lpstr>Where is 95% of the Universe?</vt:lpstr>
      <vt:lpstr>PowerPoint Presentation</vt:lpstr>
      <vt:lpstr>PowerPoint Presentation</vt:lpstr>
      <vt:lpstr>PowerPoint Presentation</vt:lpstr>
      <vt:lpstr>Collisions</vt:lpstr>
      <vt:lpstr>A Big Data Challenge</vt:lpstr>
      <vt:lpstr>LHC data growth </vt:lpstr>
      <vt:lpstr>PowerPoint Presentation</vt:lpstr>
      <vt:lpstr>The CERN Meyrin Data Centre</vt:lpstr>
      <vt:lpstr>New Data Centre in Budapest</vt:lpstr>
      <vt:lpstr>Good News, Bad News</vt:lpstr>
      <vt:lpstr>Public Procurement Cycle</vt:lpstr>
      <vt:lpstr>Approach</vt:lpstr>
      <vt:lpstr>O’Reilly Consideration</vt:lpstr>
      <vt:lpstr>Indeed.Com Consideration</vt:lpstr>
      <vt:lpstr>PowerPoint Presentation</vt:lpstr>
      <vt:lpstr>Puppet Configuration</vt:lpstr>
      <vt:lpstr>Monitoring - Flume, Elastic Search, Kibana</vt:lpstr>
      <vt:lpstr>PowerPoint Presentation</vt:lpstr>
      <vt:lpstr>Scaling Architecture Overview</vt:lpstr>
      <vt:lpstr>Status</vt:lpstr>
      <vt:lpstr>The Agile Experience</vt:lpstr>
      <vt:lpstr>Cultural Barriers</vt:lpstr>
      <vt:lpstr>Agility and Elasticity Limits</vt:lpstr>
      <vt:lpstr>Next Steps: Scale with Physics</vt:lpstr>
      <vt:lpstr>Next Steps: Federated Clouds</vt:lpstr>
      <vt:lpstr>Summary</vt:lpstr>
      <vt:lpstr>Questions ?</vt:lpstr>
      <vt:lpstr>Backup Slides</vt:lpstr>
      <vt:lpstr>PowerPoint Presentation</vt:lpstr>
      <vt:lpstr>PowerPoint Presentation</vt:lpstr>
      <vt:lpstr>PowerPoint Presentation</vt:lpstr>
      <vt:lpstr>Monitoring - Kibana</vt:lpstr>
      <vt:lpstr>Monitoring - Kibana</vt:lpstr>
      <vt:lpstr>PowerPoint Presentation</vt:lpstr>
      <vt:lpstr>Architecture Components</vt:lpstr>
      <vt:lpstr>Upgrade Strategy</vt:lpstr>
      <vt:lpstr>Phased Migration</vt:lpstr>
      <vt:lpstr>Upgrade Experience</vt:lpstr>
      <vt:lpstr>Duplication and Divergence</vt:lpstr>
      <vt:lpstr>Service Models</vt:lpstr>
      <vt:lpstr>PowerPoint Presentation</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tim.bell@cern.ch</dc:creator>
  <cp:lastModifiedBy>Tim Bell</cp:lastModifiedBy>
  <cp:revision>408</cp:revision>
  <cp:lastPrinted>2014-07-18T17:23:58Z</cp:lastPrinted>
  <dcterms:created xsi:type="dcterms:W3CDTF">2012-11-30T11:07:05Z</dcterms:created>
  <dcterms:modified xsi:type="dcterms:W3CDTF">2014-07-23T04:19:50Z</dcterms:modified>
</cp:coreProperties>
</file>