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8"/>
  </p:notesMasterIdLst>
  <p:sldIdLst>
    <p:sldId id="256" r:id="rId2"/>
    <p:sldId id="310" r:id="rId3"/>
    <p:sldId id="272" r:id="rId4"/>
    <p:sldId id="314" r:id="rId5"/>
    <p:sldId id="274" r:id="rId6"/>
    <p:sldId id="275" r:id="rId7"/>
    <p:sldId id="309" r:id="rId8"/>
    <p:sldId id="258" r:id="rId9"/>
    <p:sldId id="269" r:id="rId10"/>
    <p:sldId id="259" r:id="rId11"/>
    <p:sldId id="315" r:id="rId12"/>
    <p:sldId id="267" r:id="rId13"/>
    <p:sldId id="277" r:id="rId14"/>
    <p:sldId id="289" r:id="rId15"/>
    <p:sldId id="290" r:id="rId16"/>
    <p:sldId id="296" r:id="rId17"/>
    <p:sldId id="297" r:id="rId18"/>
    <p:sldId id="298" r:id="rId19"/>
    <p:sldId id="305" r:id="rId20"/>
    <p:sldId id="313" r:id="rId21"/>
    <p:sldId id="312" r:id="rId22"/>
    <p:sldId id="262" r:id="rId23"/>
    <p:sldId id="263" r:id="rId24"/>
    <p:sldId id="264" r:id="rId25"/>
    <p:sldId id="265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2" d="100"/>
          <a:sy n="72" d="100"/>
        </p:scale>
        <p:origin x="-112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5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3B9C-30D0-420F-B2F2-018E07D81739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7123-49BD-44C2-AB14-90D9440C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7123-49BD-44C2-AB14-90D9440CB4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4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08DF59-5747-413B-B33C-5BEF89AE56CB}" type="slidenum">
              <a:rPr lang="en-US" altLang="en-US" sz="1200">
                <a:latin typeface="Calibri" pitchFamily="34" charset="0"/>
              </a:rPr>
              <a:pPr algn="r" eaLnBrk="1" hangingPunct="1"/>
              <a:t>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7C0F016-D0F9-4F93-92BF-F7661A0C6A56}" type="slidenum">
              <a:rPr lang="en-US" altLang="en-US" sz="1200">
                <a:latin typeface="Calibri" pitchFamily="34" charset="0"/>
              </a:rPr>
              <a:pPr algn="r" eaLnBrk="1" hangingPunct="1"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For more information: kprasad@ford.com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CD965D-3347-45A8-996F-EBE0B89424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May 22, 2014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://openxcplatform.com/projects/retro-gauge.html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hyperlink" Target="http://openxcplatform.com/" TargetMode="External"/><Relationship Id="rId9" Type="http://schemas.openxmlformats.org/officeDocument/2006/relationships/hyperlink" Target="http://www.crosschasm.com/technology/openxc-hardware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vi.openxcplatform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://www.blrdroid.com/2013/12/02/the-openxc-hackatho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d.challengepost.com/" TargetMode="External"/><Relationship Id="rId4" Type="http://schemas.openxmlformats.org/officeDocument/2006/relationships/hyperlink" Target="http://traffic.challengepos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sforvehicles.challengepos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hyperlink" Target="http://appsforvehicles.challengepost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hyperlink" Target="http://ford.challengepos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hyperlink" Target="http://traffic.challengepos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TS0MQ5Hj91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hyperlink" Target="http://corporate.ford.com/news-center/press-releases-detail/pr-potential-for-opensource-car-38325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hyperlink" Target="http://openxcplatform.com/projects/retro-gauge.html" TargetMode="External"/><Relationship Id="rId7" Type="http://schemas.openxmlformats.org/officeDocument/2006/relationships/hyperlink" Target="http://corporate.ford.com/news-center/press-releases-detail/pr-potential-for-opensource-car-38325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251" y="304800"/>
            <a:ext cx="62103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User Innovation on the Internet of Things </a:t>
            </a:r>
            <a:r>
              <a:rPr lang="en-US" sz="4000" b="1" i="1" dirty="0"/>
              <a:t>on Wheels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001" y="2819400"/>
            <a:ext cx="64008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K. Venkatesh Prasad</a:t>
            </a:r>
          </a:p>
          <a:p>
            <a:pPr algn="ctr"/>
            <a:r>
              <a:rPr lang="en-US" dirty="0" smtClean="0">
                <a:latin typeface="+mj-lt"/>
              </a:rPr>
              <a:t>Senior Technical Leader, Open Innovation </a:t>
            </a:r>
          </a:p>
          <a:p>
            <a:pPr algn="ctr"/>
            <a:r>
              <a:rPr lang="en-US" dirty="0" smtClean="0">
                <a:latin typeface="+mj-lt"/>
              </a:rPr>
              <a:t>Ford Motor Company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001" y="41148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Solid Conference </a:t>
            </a:r>
          </a:p>
          <a:p>
            <a:pPr algn="ctr"/>
            <a:r>
              <a:rPr lang="en-US" sz="2400" b="1" dirty="0" smtClean="0">
                <a:latin typeface="+mj-lt"/>
              </a:rPr>
              <a:t>May 22, 2014 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Fort Mason Center</a:t>
            </a:r>
          </a:p>
          <a:p>
            <a:pPr algn="ctr"/>
            <a:r>
              <a:rPr lang="en-US" sz="2400" dirty="0" smtClean="0">
                <a:latin typeface="+mj-lt"/>
              </a:rPr>
              <a:t>San Francisco CA 2014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3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Reducing barriers to user (maker)-innovation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38100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>
                <a:latin typeface="+mj-lt"/>
              </a:rPr>
              <a:t>Open-source:</a:t>
            </a:r>
          </a:p>
          <a:p>
            <a:pPr lvl="1"/>
            <a:r>
              <a:rPr lang="en-US" sz="3600" dirty="0" smtClean="0">
                <a:latin typeface="+mj-lt"/>
              </a:rPr>
              <a:t> Hardware and software (e.g., </a:t>
            </a:r>
            <a:r>
              <a:rPr lang="en-US" sz="3600" dirty="0" err="1" smtClean="0">
                <a:latin typeface="+mj-lt"/>
              </a:rPr>
              <a:t>OpenXC</a:t>
            </a:r>
            <a:r>
              <a:rPr lang="en-US" sz="3600" dirty="0" smtClean="0">
                <a:latin typeface="+mj-lt"/>
              </a:rPr>
              <a:t>)</a:t>
            </a:r>
          </a:p>
          <a:p>
            <a:pPr marL="114300" indent="0">
              <a:buNone/>
            </a:pPr>
            <a:endParaRPr lang="en-US" sz="3800" dirty="0" smtClean="0">
              <a:latin typeface="+mj-lt"/>
            </a:endParaRPr>
          </a:p>
          <a:p>
            <a:r>
              <a:rPr lang="en-US" sz="3800" dirty="0" smtClean="0">
                <a:latin typeface="+mj-lt"/>
              </a:rPr>
              <a:t>Affordable Access:</a:t>
            </a:r>
          </a:p>
          <a:p>
            <a:pPr lvl="1"/>
            <a:r>
              <a:rPr lang="en-US" sz="3800" dirty="0">
                <a:latin typeface="+mj-lt"/>
              </a:rPr>
              <a:t>Tools (e.g., </a:t>
            </a:r>
            <a:r>
              <a:rPr lang="en-US" sz="3800" dirty="0" err="1">
                <a:latin typeface="+mj-lt"/>
              </a:rPr>
              <a:t>TechShop</a:t>
            </a:r>
            <a:r>
              <a:rPr lang="en-US" sz="3800" dirty="0">
                <a:latin typeface="+mj-lt"/>
              </a:rPr>
              <a:t>)</a:t>
            </a:r>
          </a:p>
          <a:p>
            <a:pPr lvl="1"/>
            <a:r>
              <a:rPr lang="en-US" sz="3800" dirty="0">
                <a:latin typeface="+mj-lt"/>
              </a:rPr>
              <a:t>Documentation (e.g., via the Creative Commons)</a:t>
            </a:r>
          </a:p>
          <a:p>
            <a:pPr lvl="1"/>
            <a:r>
              <a:rPr lang="en-US" sz="3800" dirty="0">
                <a:latin typeface="+mj-lt"/>
              </a:rPr>
              <a:t>Human wisdom and </a:t>
            </a:r>
            <a:r>
              <a:rPr lang="en-US" sz="3800" dirty="0" smtClean="0">
                <a:latin typeface="+mj-lt"/>
              </a:rPr>
              <a:t>knowledge </a:t>
            </a:r>
          </a:p>
          <a:p>
            <a:pPr marL="411480" lvl="1" indent="0">
              <a:buNone/>
            </a:pPr>
            <a:endParaRPr lang="en-US" sz="3800" dirty="0" smtClean="0">
              <a:latin typeface="+mj-lt"/>
            </a:endParaRPr>
          </a:p>
          <a:p>
            <a:r>
              <a:rPr lang="en-US" sz="3800" dirty="0" smtClean="0">
                <a:latin typeface="+mj-lt"/>
              </a:rPr>
              <a:t>Celebrating Success</a:t>
            </a:r>
          </a:p>
          <a:p>
            <a:pPr marL="114300" indent="0">
              <a:buNone/>
            </a:pPr>
            <a:endParaRPr lang="en-US" sz="3800" b="1" dirty="0" smtClean="0">
              <a:latin typeface="+mj-lt"/>
            </a:endParaRPr>
          </a:p>
          <a:p>
            <a:r>
              <a:rPr lang="en-US" sz="3800" b="1" dirty="0" smtClean="0">
                <a:latin typeface="+mj-lt"/>
              </a:rPr>
              <a:t>Sharing Failure</a:t>
            </a:r>
            <a:r>
              <a:rPr lang="en-US" sz="3800" b="1" dirty="0" smtClean="0"/>
              <a:t>!</a:t>
            </a:r>
          </a:p>
          <a:p>
            <a:endParaRPr lang="en-US" sz="2400" dirty="0"/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4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4000" dirty="0" smtClean="0"/>
              <a:t>The Internet of Things on Wheels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6812469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19100" y="533400"/>
            <a:ext cx="8077200" cy="487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dirty="0" err="1" smtClean="0">
                <a:solidFill>
                  <a:schemeClr val="tx2"/>
                </a:solidFill>
                <a:latin typeface="+mj-lt"/>
              </a:rPr>
              <a:t>OpenXC</a:t>
            </a:r>
            <a:r>
              <a:rPr lang="en-US" altLang="en-US" sz="2800" dirty="0" smtClean="0">
                <a:solidFill>
                  <a:schemeClr val="tx2"/>
                </a:solidFill>
                <a:latin typeface="+mj-lt"/>
              </a:rPr>
              <a:t>: An Open Source </a:t>
            </a:r>
            <a:r>
              <a:rPr lang="en-US" altLang="en-US" sz="2800" i="1" dirty="0" smtClean="0">
                <a:latin typeface="+mj-lt"/>
              </a:rPr>
              <a:t>Maker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  <a:latin typeface="+mj-lt"/>
              </a:rPr>
              <a:t>Innovation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6934200" cy="4453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3230" y="5167120"/>
            <a:ext cx="237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u="sng" dirty="0">
                <a:solidFill>
                  <a:schemeClr val="hlink"/>
                </a:solidFill>
                <a:latin typeface="+mj-lt"/>
                <a:hlinkClick r:id=""/>
              </a:rPr>
              <a:t>openxcplatform.com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695664" cy="3528118"/>
          </a:xfrm>
          <a:prstGeom prst="rect">
            <a:avLst/>
          </a:prstGeom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61599" y="5356918"/>
            <a:ext cx="5679300" cy="63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>
                <a:solidFill>
                  <a:schemeClr val="hlink"/>
                </a:solidFill>
                <a:latin typeface="+mj-lt"/>
                <a:hlinkClick r:id="rId4"/>
              </a:rPr>
              <a:t>openxcplatform.com/projects/retro-gauge.html</a:t>
            </a:r>
          </a:p>
        </p:txBody>
      </p:sp>
      <p:pic>
        <p:nvPicPr>
          <p:cNvPr id="6146" name="Picture 2" descr="Retro Gauge PC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20074"/>
          <a:stretch/>
        </p:blipFill>
        <p:spPr bwMode="auto">
          <a:xfrm>
            <a:off x="5474438" y="2164109"/>
            <a:ext cx="2590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12" y="579437"/>
            <a:ext cx="8229600" cy="792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Retro-Gauge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328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1000" y="546864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Vehicle </a:t>
            </a:r>
            <a:r>
              <a:rPr lang="en" dirty="0" smtClean="0">
                <a:solidFill>
                  <a:schemeClr val="tx1"/>
                </a:solidFill>
                <a:latin typeface="+mj-lt"/>
              </a:rPr>
              <a:t>Interfaces (VIs)</a:t>
            </a:r>
            <a:endParaRPr lang="en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86003" y="1369507"/>
            <a:ext cx="2718782" cy="17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95102" y="3151817"/>
            <a:ext cx="2699481" cy="171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90614" y="4871689"/>
            <a:ext cx="8066753" cy="843312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+mj-lt"/>
              </a:rPr>
              <a:t>Off-the-shelf solution, assembly instructions at </a:t>
            </a:r>
            <a:r>
              <a:rPr lang="en" dirty="0" smtClean="0">
                <a:latin typeface="+mj-lt"/>
              </a:rPr>
              <a:t>openxcplatform.com </a:t>
            </a:r>
            <a:endParaRPr lang="en" dirty="0">
              <a:latin typeface="+mj-lt"/>
            </a:endParaRPr>
          </a:p>
          <a:p>
            <a:pPr marL="457200" lvl="0" indent="-3365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>
                <a:latin typeface="+mj-lt"/>
              </a:rPr>
              <a:t>Open source, streamlined version in </a:t>
            </a:r>
            <a:r>
              <a:rPr lang="en" dirty="0" smtClean="0">
                <a:latin typeface="+mj-lt"/>
              </a:rPr>
              <a:t>prototype production</a:t>
            </a:r>
            <a:endParaRPr lang="en" dirty="0">
              <a:latin typeface="+mj-lt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8600" y="1529112"/>
            <a:ext cx="3115040" cy="20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941560" y="3268672"/>
            <a:ext cx="2226630" cy="148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650617" y="2015838"/>
            <a:ext cx="12668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2908" y="5565084"/>
            <a:ext cx="613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>
                <a:hlinkClick r:id="rId8"/>
              </a:rPr>
              <a:t>http://openxcplatform.com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(</a:t>
            </a:r>
            <a:r>
              <a:rPr lang="en-US" sz="1200" dirty="0" err="1" smtClean="0">
                <a:latin typeface="+mj-lt"/>
              </a:rPr>
              <a:t>OpenXC</a:t>
            </a:r>
            <a:r>
              <a:rPr lang="en-US" sz="1200" dirty="0" smtClean="0">
                <a:latin typeface="+mj-lt"/>
              </a:rPr>
              <a:t> – streamlined and DIY versions</a:t>
            </a:r>
            <a:r>
              <a:rPr lang="en-US" sz="1200" dirty="0" smtClean="0"/>
              <a:t>) </a:t>
            </a:r>
            <a:r>
              <a:rPr lang="en-US" sz="1200" dirty="0" smtClean="0">
                <a:hlinkClick r:id="rId9"/>
              </a:rPr>
              <a:t>http</a:t>
            </a:r>
            <a:r>
              <a:rPr lang="en-US" sz="1200" dirty="0">
                <a:hlinkClick r:id="rId9"/>
              </a:rPr>
              <a:t>://www.crosschasm.com/technology/openxc-hardware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(</a:t>
            </a:r>
            <a:r>
              <a:rPr lang="en-US" sz="1200" dirty="0" err="1">
                <a:latin typeface="+mj-lt"/>
              </a:rPr>
              <a:t>fleetcarma</a:t>
            </a:r>
            <a:r>
              <a:rPr lang="en-US" sz="1200" dirty="0">
                <a:latin typeface="+mj-lt"/>
              </a:rPr>
              <a:t> version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60200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OpenXC</a:t>
            </a:r>
            <a:r>
              <a:rPr lang="en-US" dirty="0" smtClean="0"/>
              <a:t> VI – streamlined version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4323" y="136950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OpenXC</a:t>
            </a:r>
            <a:r>
              <a:rPr lang="en-US" dirty="0" smtClean="0"/>
              <a:t> VI – from </a:t>
            </a:r>
            <a:r>
              <a:rPr lang="en-US" dirty="0" err="1" smtClean="0"/>
              <a:t>CrossChasm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2699" y="4502357"/>
            <a:ext cx="260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OpenXC</a:t>
            </a:r>
            <a:r>
              <a:rPr lang="en-US" dirty="0"/>
              <a:t> VI – </a:t>
            </a:r>
            <a:r>
              <a:rPr lang="en-US" dirty="0" smtClean="0"/>
              <a:t>a DIY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595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73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Controller Area Network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5820" y="1960908"/>
            <a:ext cx="9197861" cy="4462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2927341" y="3112350"/>
            <a:ext cx="1191024" cy="1287090"/>
          </a:xfrm>
          <a:prstGeom prst="lightningBol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307841" y="6433725"/>
            <a:ext cx="2374200" cy="311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000"/>
              <a:t>openxcplatform.com</a:t>
            </a:r>
          </a:p>
        </p:txBody>
      </p:sp>
    </p:spTree>
    <p:extLst>
      <p:ext uri="{BB962C8B-B14F-4D97-AF65-F5344CB8AC3E}">
        <p14:creationId xmlns:p14="http://schemas.microsoft.com/office/powerpoint/2010/main" val="17386308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20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Open Assembly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86307" y="1964036"/>
            <a:ext cx="4392208" cy="432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9060" y="1971008"/>
            <a:ext cx="4167502" cy="430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07841" y="6433725"/>
            <a:ext cx="2374200" cy="311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000"/>
              <a:t>openxcplatform.com</a:t>
            </a:r>
          </a:p>
        </p:txBody>
      </p:sp>
    </p:spTree>
    <p:extLst>
      <p:ext uri="{BB962C8B-B14F-4D97-AF65-F5344CB8AC3E}">
        <p14:creationId xmlns:p14="http://schemas.microsoft.com/office/powerpoint/2010/main" val="33200778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3400" y="-15239"/>
            <a:ext cx="8229600" cy="1310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Open Hardware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400" y="1912975"/>
            <a:ext cx="7669424" cy="46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910375" y="2983275"/>
            <a:ext cx="46976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 u="sng">
                <a:solidFill>
                  <a:schemeClr val="hlink"/>
                </a:solidFill>
                <a:hlinkClick r:id="rId4"/>
              </a:rPr>
              <a:t>http://vi.openxcplatform.com</a:t>
            </a:r>
          </a:p>
        </p:txBody>
      </p:sp>
    </p:spTree>
    <p:extLst>
      <p:ext uri="{BB962C8B-B14F-4D97-AF65-F5344CB8AC3E}">
        <p14:creationId xmlns:p14="http://schemas.microsoft.com/office/powerpoint/2010/main" val="4170123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96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Flexible Software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1849" y="1524000"/>
            <a:ext cx="8082105" cy="434039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307841" y="6433725"/>
            <a:ext cx="2374200" cy="311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000"/>
              <a:t>openxcplatform.com</a:t>
            </a:r>
          </a:p>
        </p:txBody>
      </p:sp>
    </p:spTree>
    <p:extLst>
      <p:ext uri="{BB962C8B-B14F-4D97-AF65-F5344CB8AC3E}">
        <p14:creationId xmlns:p14="http://schemas.microsoft.com/office/powerpoint/2010/main" val="36169326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427037"/>
            <a:ext cx="8229600" cy="944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+mj-lt"/>
              </a:rPr>
              <a:t>Developer Requirements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39039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>
                <a:latin typeface="+mj-lt"/>
              </a:rPr>
              <a:t>Required:</a:t>
            </a:r>
          </a:p>
          <a:p>
            <a:pPr lvl="0">
              <a:buNone/>
            </a:pPr>
            <a:r>
              <a:rPr lang="en" dirty="0">
                <a:latin typeface="+mj-lt"/>
              </a:rPr>
              <a:t>Laptop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4294967295"/>
          </p:nvPr>
        </p:nvSpPr>
        <p:spPr>
          <a:xfrm>
            <a:off x="5240338" y="1968500"/>
            <a:ext cx="3903662" cy="46212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>
                <a:latin typeface="+mj-lt"/>
              </a:rPr>
              <a:t>Not Required: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Smartphone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Tablet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Data plan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Ford vehicle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Any vehicle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Vehicle interface</a:t>
            </a:r>
          </a:p>
          <a:p>
            <a:pPr lvl="0" rtl="0">
              <a:buNone/>
            </a:pPr>
            <a:r>
              <a:rPr lang="en" dirty="0">
                <a:latin typeface="+mj-lt"/>
              </a:rPr>
              <a:t>Contract with Ford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07841" y="6433725"/>
            <a:ext cx="2374200" cy="311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000"/>
              <a:t>openxcplatform.com</a:t>
            </a:r>
          </a:p>
        </p:txBody>
      </p:sp>
    </p:spTree>
    <p:extLst>
      <p:ext uri="{BB962C8B-B14F-4D97-AF65-F5344CB8AC3E}">
        <p14:creationId xmlns:p14="http://schemas.microsoft.com/office/powerpoint/2010/main" val="40157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429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 </a:t>
            </a:r>
            <a:r>
              <a:rPr lang="en-US" dirty="0" smtClean="0">
                <a:latin typeface="+mj-lt"/>
              </a:rPr>
              <a:t>Maker’s </a:t>
            </a:r>
            <a:r>
              <a:rPr lang="en-US" dirty="0">
                <a:latin typeface="+mj-lt"/>
              </a:rPr>
              <a:t>Story – The Haptic Shift Knob </a:t>
            </a:r>
          </a:p>
          <a:p>
            <a:r>
              <a:rPr lang="en-US" dirty="0">
                <a:latin typeface="+mj-lt"/>
              </a:rPr>
              <a:t>User Innovation:</a:t>
            </a:r>
          </a:p>
          <a:p>
            <a:pPr lvl="1"/>
            <a:r>
              <a:rPr lang="en-US" dirty="0" smtClean="0">
                <a:latin typeface="+mj-lt"/>
              </a:rPr>
              <a:t>The Role of User Innovators (Makes)</a:t>
            </a:r>
          </a:p>
          <a:p>
            <a:pPr lvl="1"/>
            <a:r>
              <a:rPr lang="en-US" dirty="0" smtClean="0">
                <a:latin typeface="+mj-lt"/>
              </a:rPr>
              <a:t>Reducing Barriers to Innovation</a:t>
            </a:r>
          </a:p>
          <a:p>
            <a:r>
              <a:rPr lang="en-US" sz="2000" dirty="0">
                <a:latin typeface="+mj-lt"/>
              </a:rPr>
              <a:t>The Internet of Things on Wheels</a:t>
            </a:r>
          </a:p>
          <a:p>
            <a:r>
              <a:rPr lang="en-US" sz="2000" dirty="0" err="1">
                <a:latin typeface="+mj-lt"/>
              </a:rPr>
              <a:t>OpenXC</a:t>
            </a:r>
            <a:endParaRPr lang="en-US" sz="2000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Why bother?</a:t>
            </a:r>
          </a:p>
          <a:p>
            <a:pPr lvl="1"/>
            <a:r>
              <a:rPr lang="en-US" dirty="0" smtClean="0">
                <a:latin typeface="+mj-lt"/>
              </a:rPr>
              <a:t>More Maker Stories ..</a:t>
            </a:r>
          </a:p>
          <a:p>
            <a:r>
              <a:rPr lang="en-US" dirty="0" smtClean="0">
                <a:latin typeface="+mj-lt"/>
              </a:rPr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" y="5638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http://corporate.ford.com/news-center/press-releases-detail/pr-potential-for-opensource-car-38325</a:t>
            </a:r>
          </a:p>
        </p:txBody>
      </p:sp>
    </p:spTree>
    <p:extLst>
      <p:ext uri="{BB962C8B-B14F-4D97-AF65-F5344CB8AC3E}">
        <p14:creationId xmlns:p14="http://schemas.microsoft.com/office/powerpoint/2010/main" val="2726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7620000" cy="1143000"/>
          </a:xfrm>
        </p:spPr>
        <p:txBody>
          <a:bodyPr/>
          <a:lstStyle/>
          <a:p>
            <a:r>
              <a:rPr lang="en-US" sz="3200" dirty="0" err="1" smtClean="0"/>
              <a:t>Hackathons</a:t>
            </a:r>
            <a:r>
              <a:rPr lang="en-US" sz="3200" baseline="0" dirty="0" smtClean="0"/>
              <a:t> for Education (for anyone …)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3743414" cy="46128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5701248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://www.blrdroid.com/2013/12/02/the-openxc-hackathon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546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dirty="0" err="1" smtClean="0"/>
              <a:t>Hackathons</a:t>
            </a:r>
            <a:r>
              <a:rPr lang="en-US" baseline="0" dirty="0" smtClean="0"/>
              <a:t> for Vehicles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290158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Innovation Contests … with the Crowds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162800" cy="2590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Three 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Apps for </a:t>
            </a:r>
            <a:r>
              <a:rPr lang="en-US" dirty="0">
                <a:latin typeface="+mj-lt"/>
              </a:rPr>
              <a:t>Vehicle Challenge (</a:t>
            </a:r>
            <a:r>
              <a:rPr lang="en-US" dirty="0">
                <a:latin typeface="+mj-lt"/>
                <a:hlinkClick r:id="rId2"/>
              </a:rPr>
              <a:t>http://appsforvehicles.challengepost.com</a:t>
            </a:r>
            <a:r>
              <a:rPr lang="en-US" dirty="0" smtClean="0">
                <a:latin typeface="+mj-lt"/>
                <a:hlinkClick r:id="rId2"/>
              </a:rPr>
              <a:t>/</a:t>
            </a:r>
            <a:r>
              <a:rPr lang="en-US" dirty="0" smtClean="0">
                <a:latin typeface="+mj-lt"/>
              </a:rPr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Personalized Fuel Efficiency </a:t>
            </a:r>
            <a:r>
              <a:rPr lang="en-US" dirty="0">
                <a:latin typeface="+mj-lt"/>
              </a:rPr>
              <a:t>App Challenge </a:t>
            </a:r>
            <a:r>
              <a:rPr lang="en-US" dirty="0" smtClean="0">
                <a:latin typeface="+mj-lt"/>
              </a:rPr>
              <a:t> (</a:t>
            </a:r>
            <a:r>
              <a:rPr lang="en-US" dirty="0">
                <a:latin typeface="+mj-lt"/>
                <a:hlinkClick r:id="rId3"/>
              </a:rPr>
              <a:t>http://ford.challengepost.com</a:t>
            </a:r>
            <a:r>
              <a:rPr lang="en-US" dirty="0" smtClean="0">
                <a:latin typeface="+mj-lt"/>
                <a:hlinkClick r:id="rId3"/>
              </a:rPr>
              <a:t>/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)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Traffic </a:t>
            </a:r>
            <a:r>
              <a:rPr lang="en-US" dirty="0">
                <a:latin typeface="+mj-lt"/>
              </a:rPr>
              <a:t>Tamer Challenge (</a:t>
            </a:r>
            <a:r>
              <a:rPr lang="en-US" dirty="0">
                <a:latin typeface="+mj-lt"/>
                <a:hlinkClick r:id="rId4"/>
              </a:rPr>
              <a:t>http://traffic.challengepost.com</a:t>
            </a:r>
            <a:r>
              <a:rPr lang="en-US" dirty="0" smtClean="0">
                <a:latin typeface="+mj-lt"/>
                <a:hlinkClick r:id="rId4"/>
              </a:rPr>
              <a:t>/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3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Apps for Vehicles (Dec. 2012)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1219200"/>
            <a:ext cx="4029967" cy="4525963"/>
          </a:xfrm>
        </p:spPr>
      </p:pic>
      <p:sp>
        <p:nvSpPr>
          <p:cNvPr id="8" name="Rectangle 7"/>
          <p:cNvSpPr/>
          <p:nvPr/>
        </p:nvSpPr>
        <p:spPr>
          <a:xfrm>
            <a:off x="2667000" y="5715000"/>
            <a:ext cx="3336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http://appsforvehicles.challengepost.com/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74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j-lt"/>
              </a:rPr>
              <a:t>Personalized Fuel Efficiency (April 2013)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401549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0374" y="5257800"/>
            <a:ext cx="2503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http://ford.challengepost.com/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Traffic Tamer Challenge (Oct. 2013)</a:t>
            </a:r>
            <a:endParaRPr lang="en-US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890789" cy="3538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5291137"/>
            <a:ext cx="263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http://traffic.challengepost.com/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598" y="381000"/>
            <a:ext cx="3436620" cy="914400"/>
          </a:xfrm>
        </p:spPr>
        <p:txBody>
          <a:bodyPr/>
          <a:lstStyle/>
          <a:p>
            <a:pPr algn="ctr"/>
            <a:r>
              <a:rPr lang="en-US" sz="4600" cap="none" dirty="0" smtClean="0"/>
              <a:t>Thank you</a:t>
            </a:r>
            <a:endParaRPr lang="en-US" sz="46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26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90800" y="12954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200" y="4848106"/>
            <a:ext cx="517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www.youtube.com/watch?v=TS0MQ5Hj91w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90900" y="5181600"/>
            <a:ext cx="2286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cap="none" dirty="0" smtClean="0"/>
              <a:t>Q&amp;A</a:t>
            </a:r>
            <a:endParaRPr lang="en-US" sz="4600" cap="non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0800" y="1447800"/>
            <a:ext cx="3886200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cap="none" dirty="0" smtClean="0"/>
              <a:t>Acknowledgments</a:t>
            </a:r>
          </a:p>
          <a:p>
            <a:pPr algn="ctr"/>
            <a:endParaRPr lang="en-US" sz="1050" cap="none" dirty="0" smtClean="0"/>
          </a:p>
          <a:p>
            <a:pPr algn="ctr"/>
            <a:r>
              <a:rPr lang="en-US" sz="2000" cap="none" dirty="0" smtClean="0"/>
              <a:t>Sudipto Aich</a:t>
            </a:r>
          </a:p>
          <a:p>
            <a:pPr algn="ctr"/>
            <a:r>
              <a:rPr lang="en-US" sz="2000" cap="none" dirty="0" smtClean="0"/>
              <a:t>Bill Coughlin</a:t>
            </a:r>
          </a:p>
          <a:p>
            <a:pPr algn="ctr"/>
            <a:r>
              <a:rPr lang="en-US" sz="2000" cap="none" dirty="0" err="1" smtClean="0"/>
              <a:t>Jóhannes</a:t>
            </a:r>
            <a:r>
              <a:rPr lang="en-US" sz="2000" dirty="0" smtClean="0"/>
              <a:t> </a:t>
            </a:r>
            <a:r>
              <a:rPr lang="en-US" sz="2000" cap="none" dirty="0"/>
              <a:t>Kristinsson</a:t>
            </a:r>
          </a:p>
          <a:p>
            <a:pPr algn="ctr"/>
            <a:r>
              <a:rPr lang="en-US" sz="2000" cap="none" dirty="0"/>
              <a:t>Zac Nelson</a:t>
            </a:r>
          </a:p>
          <a:p>
            <a:pPr algn="ctr"/>
            <a:r>
              <a:rPr lang="en-US" sz="2000" cap="none" dirty="0" smtClean="0"/>
              <a:t>Jamel Seagraves</a:t>
            </a:r>
          </a:p>
          <a:p>
            <a:pPr algn="ctr"/>
            <a:r>
              <a:rPr lang="en-US" sz="2000" cap="none" dirty="0" err="1" smtClean="0"/>
              <a:t>Chih-wei</a:t>
            </a:r>
            <a:r>
              <a:rPr lang="en-US" sz="2000" cap="none" dirty="0" smtClean="0"/>
              <a:t> Tang</a:t>
            </a:r>
            <a:endParaRPr lang="en-US" sz="2000" cap="none" dirty="0"/>
          </a:p>
          <a:p>
            <a:pPr algn="ctr"/>
            <a:r>
              <a:rPr lang="en-US" sz="2000" cap="none" dirty="0" smtClean="0"/>
              <a:t>and a number of other colleagues at Ford Motor Company and elsewhere</a:t>
            </a:r>
          </a:p>
        </p:txBody>
      </p:sp>
    </p:spTree>
    <p:extLst>
      <p:ext uri="{BB962C8B-B14F-4D97-AF65-F5344CB8AC3E}">
        <p14:creationId xmlns:p14="http://schemas.microsoft.com/office/powerpoint/2010/main" val="33252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6" y="1371600"/>
            <a:ext cx="7306747" cy="4071851"/>
          </a:xfrm>
          <a:prstGeom prst="rect">
            <a:avLst/>
          </a:prstGeom>
        </p:spPr>
      </p:pic>
      <p:pic>
        <p:nvPicPr>
          <p:cNvPr id="97" name="Shape 97"/>
          <p:cNvPicPr preferRelativeResize="0">
            <a:picLocks noChangeAspect="1"/>
          </p:cNvPicPr>
          <p:nvPr/>
        </p:nvPicPr>
        <p:blipFill rotWithShape="1">
          <a:blip r:embed="rId4"/>
          <a:srcRect b="9437"/>
          <a:stretch/>
        </p:blipFill>
        <p:spPr>
          <a:xfrm>
            <a:off x="4533963" y="3474235"/>
            <a:ext cx="3314637" cy="193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77" y="440373"/>
            <a:ext cx="8229600" cy="93122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 Maker’s Story:  Zac Nelson &amp; The Haptic Shift</a:t>
            </a:r>
            <a:r>
              <a:rPr lang="en-US" sz="2800" baseline="0" dirty="0" smtClean="0">
                <a:solidFill>
                  <a:schemeClr val="tx1"/>
                </a:solidFill>
              </a:rPr>
              <a:t> Knob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5410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hlinkClick r:id="rId5"/>
              </a:rPr>
              <a:t>http://corporate.ford.com/news-center/press-releases-detail/pr-potential-for-opensource-car-38325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1068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>
            <a:picLocks noChangeAspect="1"/>
          </p:cNvPicPr>
          <p:nvPr/>
        </p:nvPicPr>
        <p:blipFill rotWithShape="1">
          <a:blip r:embed="rId3"/>
          <a:srcRect b="9437"/>
          <a:stretch/>
        </p:blipFill>
        <p:spPr>
          <a:xfrm>
            <a:off x="685800" y="1447802"/>
            <a:ext cx="3314637" cy="193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>
            <a:picLocks noChangeAspect="1"/>
          </p:cNvPicPr>
          <p:nvPr/>
        </p:nvPicPr>
        <p:blipFill rotWithShape="1">
          <a:blip r:embed="rId4"/>
          <a:srcRect b="9437"/>
          <a:stretch/>
        </p:blipFill>
        <p:spPr>
          <a:xfrm>
            <a:off x="4643455" y="1447800"/>
            <a:ext cx="3314637" cy="193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112" y="3520029"/>
            <a:ext cx="5477301" cy="14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4"/>
          <p:cNvSpPr txBox="1">
            <a:spLocks noGrp="1"/>
          </p:cNvSpPr>
          <p:nvPr>
            <p:ph type="body" idx="1"/>
          </p:nvPr>
        </p:nvSpPr>
        <p:spPr>
          <a:xfrm>
            <a:off x="533400" y="4966379"/>
            <a:ext cx="7424692" cy="4438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u="sng" dirty="0" smtClean="0">
                <a:solidFill>
                  <a:schemeClr val="hlink"/>
                </a:solidFill>
                <a:latin typeface="+mj-lt"/>
                <a:hlinkClick r:id="rId6"/>
              </a:rPr>
              <a:t>openxcplatform.com/projects/shift-knob.html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77" y="440373"/>
            <a:ext cx="8229600" cy="93122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 Maker’s Story:  Zac Nelson &amp; The Haptic Shift</a:t>
            </a:r>
            <a:r>
              <a:rPr lang="en-US" sz="2800" baseline="0" dirty="0" smtClean="0">
                <a:solidFill>
                  <a:schemeClr val="tx1"/>
                </a:solidFill>
              </a:rPr>
              <a:t> Knob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5410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hlinkClick r:id="rId7"/>
              </a:rPr>
              <a:t>http://corporate.ford.com/news-center/press-releases-detail/pr-potential-for-opensource-car-38325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8205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 txBox="1">
            <a:spLocks/>
          </p:cNvSpPr>
          <p:nvPr/>
        </p:nvSpPr>
        <p:spPr bwMode="auto">
          <a:xfrm>
            <a:off x="457200" y="444765"/>
            <a:ext cx="7710755" cy="15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The</a:t>
            </a:r>
            <a:r>
              <a:rPr lang="en" sz="3600" b="1" dirty="0" smtClean="0">
                <a:solidFill>
                  <a:schemeClr val="bg1"/>
                </a:solidFill>
              </a:rPr>
              <a:t> Haptic Shift Knob</a:t>
            </a:r>
            <a:endParaRPr lang="en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znelson1\Dropbox\Photos\SK_photos_documentation\Prototypes\2013-03-26 16.07.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24170"/>
          <a:stretch/>
        </p:blipFill>
        <p:spPr bwMode="auto">
          <a:xfrm>
            <a:off x="304800" y="1647957"/>
            <a:ext cx="5443755" cy="23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tic Feedback Mo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05" y="3505200"/>
            <a:ext cx="5060950" cy="20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68" y="414285"/>
            <a:ext cx="7659687" cy="1168400"/>
          </a:xfrm>
        </p:spPr>
        <p:txBody>
          <a:bodyPr/>
          <a:lstStyle/>
          <a:p>
            <a:r>
              <a:rPr lang="en-US" sz="4600" cap="none" dirty="0" smtClean="0"/>
              <a:t>Making the</a:t>
            </a:r>
            <a:r>
              <a:rPr lang="en-US" sz="4600" cap="none" baseline="0" dirty="0" smtClean="0"/>
              <a:t> Mechanical Parts</a:t>
            </a:r>
            <a:endParaRPr lang="en-US" sz="46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 txBox="1">
            <a:spLocks/>
          </p:cNvSpPr>
          <p:nvPr/>
        </p:nvSpPr>
        <p:spPr bwMode="auto">
          <a:xfrm>
            <a:off x="457200" y="444765"/>
            <a:ext cx="7710755" cy="15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E5F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" sz="3600" b="1" dirty="0" smtClean="0">
                <a:solidFill>
                  <a:schemeClr val="bg1"/>
                </a:solidFill>
              </a:rPr>
              <a:t>The Haptic Shift Knob</a:t>
            </a:r>
            <a:endParaRPr lang="en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znelson1\ownCloud\clientsync\Backup\Documents\shiftknob_protot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81776"/>
            <a:ext cx="4210299" cy="31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nelson1\Pictures\SK_photos_documentation\V01\2013-03-26 16.11.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93" y="2007276"/>
            <a:ext cx="1574191" cy="20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nelson1\Pictures\SK_photos_documentation\V01\2013-03-26 18.00.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81" y="2192270"/>
            <a:ext cx="1842724" cy="24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nelson1\Pictures\SK_photos_documentation\V02\2013-04-30 15.53.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3" y="3837007"/>
            <a:ext cx="1576870" cy="21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8" y="414285"/>
            <a:ext cx="7659687" cy="1168400"/>
          </a:xfrm>
        </p:spPr>
        <p:txBody>
          <a:bodyPr/>
          <a:lstStyle/>
          <a:p>
            <a:r>
              <a:rPr lang="en-US" sz="4600" cap="none" dirty="0" smtClean="0"/>
              <a:t>Making the Electronics &amp; the Integration</a:t>
            </a:r>
            <a:endParaRPr lang="en-US" sz="46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59687" cy="1168400"/>
          </a:xfrm>
        </p:spPr>
        <p:txBody>
          <a:bodyPr/>
          <a:lstStyle/>
          <a:p>
            <a:r>
              <a:rPr lang="en-US" sz="4600" cap="none" dirty="0" smtClean="0"/>
              <a:t>Making It Open</a:t>
            </a:r>
            <a:endParaRPr lang="en-US" sz="46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5077"/>
            <a:ext cx="8224055" cy="3775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5181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://openxcplatform.com/projects/shift-knob.html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User Innovation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(The </a:t>
            </a:r>
            <a:r>
              <a:rPr lang="en-US" sz="2800" i="1" dirty="0" smtClean="0">
                <a:latin typeface="+mj-lt"/>
              </a:rPr>
              <a:t>Von Hippel Curve)</a:t>
            </a:r>
            <a:endParaRPr lang="en-US" sz="2800" i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6440752" cy="4800600"/>
          </a:xfrm>
        </p:spPr>
      </p:pic>
      <p:sp>
        <p:nvSpPr>
          <p:cNvPr id="5" name="Rectangle 4"/>
          <p:cNvSpPr/>
          <p:nvPr/>
        </p:nvSpPr>
        <p:spPr>
          <a:xfrm>
            <a:off x="4632960" y="5791200"/>
            <a:ext cx="347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+mj-lt"/>
                <a:ea typeface="MS PGothic" pitchFamily="34" charset="-128"/>
              </a:rPr>
              <a:t>Source: Professor Eric von </a:t>
            </a:r>
            <a:r>
              <a:rPr lang="en-US" altLang="en-US" dirty="0" err="1">
                <a:latin typeface="+mj-lt"/>
                <a:ea typeface="MS PGothic" pitchFamily="34" charset="-128"/>
              </a:rPr>
              <a:t>Hippel</a:t>
            </a:r>
            <a:endParaRPr lang="en-US" altLang="en-US" dirty="0">
              <a:latin typeface="+mj-lt"/>
              <a:ea typeface="MS PGothic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64692" y="228600"/>
            <a:ext cx="8534400" cy="487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smtClean="0">
                <a:solidFill>
                  <a:schemeClr val="tx2"/>
                </a:solidFill>
                <a:latin typeface="+mj-lt"/>
              </a:rPr>
              <a:t>Users (</a:t>
            </a:r>
            <a:r>
              <a:rPr lang="en-US" altLang="en-US" sz="3200" i="1" dirty="0" smtClean="0">
                <a:solidFill>
                  <a:schemeClr val="tx2"/>
                </a:solidFill>
                <a:latin typeface="+mj-lt"/>
              </a:rPr>
              <a:t>makers</a:t>
            </a:r>
            <a:r>
              <a:rPr lang="en-US" altLang="en-US" sz="3200" dirty="0" smtClean="0">
                <a:solidFill>
                  <a:schemeClr val="tx2"/>
                </a:solidFill>
                <a:latin typeface="+mj-lt"/>
              </a:rPr>
              <a:t>) can Out-Innovate Manufacturers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324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A99DCE-A881-4C56-9302-F159DB39A3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601788" y="16764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197" name="Oval 3"/>
          <p:cNvSpPr>
            <a:spLocks noChangeArrowheads="1"/>
          </p:cNvSpPr>
          <p:nvPr/>
        </p:nvSpPr>
        <p:spPr bwMode="auto">
          <a:xfrm>
            <a:off x="228600" y="2286000"/>
            <a:ext cx="838200" cy="762000"/>
          </a:xfrm>
          <a:prstGeom prst="ellips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30188" y="24384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1600200" y="1524000"/>
            <a:ext cx="838200" cy="762000"/>
          </a:xfrm>
          <a:prstGeom prst="ellips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897188" y="25146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2895600" y="2286000"/>
            <a:ext cx="838200" cy="7620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30188" y="35814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228600" y="3429000"/>
            <a:ext cx="838200" cy="7620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2820988" y="37338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05" name="Oval 11"/>
          <p:cNvSpPr>
            <a:spLocks noChangeArrowheads="1"/>
          </p:cNvSpPr>
          <p:nvPr/>
        </p:nvSpPr>
        <p:spPr bwMode="auto">
          <a:xfrm>
            <a:off x="2819400" y="3505200"/>
            <a:ext cx="838200" cy="7620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1525588" y="42672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07" name="Oval 13"/>
          <p:cNvSpPr>
            <a:spLocks noChangeArrowheads="1"/>
          </p:cNvSpPr>
          <p:nvPr/>
        </p:nvSpPr>
        <p:spPr bwMode="auto">
          <a:xfrm>
            <a:off x="1524000" y="4114800"/>
            <a:ext cx="838200" cy="7620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5945188" y="17526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09" name="Oval 15"/>
          <p:cNvSpPr>
            <a:spLocks noChangeArrowheads="1"/>
          </p:cNvSpPr>
          <p:nvPr/>
        </p:nvSpPr>
        <p:spPr bwMode="auto">
          <a:xfrm>
            <a:off x="4495800" y="23622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10" name="Text Box 16"/>
          <p:cNvSpPr txBox="1">
            <a:spLocks noChangeArrowheads="1"/>
          </p:cNvSpPr>
          <p:nvPr/>
        </p:nvSpPr>
        <p:spPr bwMode="auto">
          <a:xfrm>
            <a:off x="4497388" y="25146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11" name="Oval 17"/>
          <p:cNvSpPr>
            <a:spLocks noChangeArrowheads="1"/>
          </p:cNvSpPr>
          <p:nvPr/>
        </p:nvSpPr>
        <p:spPr bwMode="auto">
          <a:xfrm>
            <a:off x="5943600" y="16002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12" name="Text Box 18"/>
          <p:cNvSpPr txBox="1">
            <a:spLocks noChangeArrowheads="1"/>
          </p:cNvSpPr>
          <p:nvPr/>
        </p:nvSpPr>
        <p:spPr bwMode="auto">
          <a:xfrm>
            <a:off x="7240588" y="25908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13" name="Oval 19"/>
          <p:cNvSpPr>
            <a:spLocks noChangeArrowheads="1"/>
          </p:cNvSpPr>
          <p:nvPr/>
        </p:nvSpPr>
        <p:spPr bwMode="auto">
          <a:xfrm>
            <a:off x="7239000" y="23622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FFCC00"/>
              </a:solidFill>
              <a:latin typeface="+mj-lt"/>
            </a:endParaRP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4497388" y="37338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15" name="Oval 21"/>
          <p:cNvSpPr>
            <a:spLocks noChangeArrowheads="1"/>
          </p:cNvSpPr>
          <p:nvPr/>
        </p:nvSpPr>
        <p:spPr bwMode="auto">
          <a:xfrm>
            <a:off x="4495800" y="35814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FFCC00"/>
              </a:solidFill>
              <a:latin typeface="+mj-lt"/>
            </a:endParaRPr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7240588" y="38862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17" name="Oval 23"/>
          <p:cNvSpPr>
            <a:spLocks noChangeArrowheads="1"/>
          </p:cNvSpPr>
          <p:nvPr/>
        </p:nvSpPr>
        <p:spPr bwMode="auto">
          <a:xfrm>
            <a:off x="7239000" y="37338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18" name="Text Box 24"/>
          <p:cNvSpPr txBox="1">
            <a:spLocks noChangeArrowheads="1"/>
          </p:cNvSpPr>
          <p:nvPr/>
        </p:nvSpPr>
        <p:spPr bwMode="auto">
          <a:xfrm>
            <a:off x="5868988" y="4419600"/>
            <a:ext cx="7854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USER</a:t>
            </a:r>
          </a:p>
        </p:txBody>
      </p:sp>
      <p:sp>
        <p:nvSpPr>
          <p:cNvPr id="8219" name="Oval 25"/>
          <p:cNvSpPr>
            <a:spLocks noChangeArrowheads="1"/>
          </p:cNvSpPr>
          <p:nvPr/>
        </p:nvSpPr>
        <p:spPr bwMode="auto">
          <a:xfrm>
            <a:off x="5867400" y="4191000"/>
            <a:ext cx="838200" cy="7620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1524000" y="2971800"/>
            <a:ext cx="9144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21" name="Text Box 27"/>
          <p:cNvSpPr txBox="1">
            <a:spLocks noChangeArrowheads="1"/>
          </p:cNvSpPr>
          <p:nvPr/>
        </p:nvSpPr>
        <p:spPr bwMode="auto">
          <a:xfrm>
            <a:off x="1600200" y="3048000"/>
            <a:ext cx="7350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  <a:latin typeface="+mj-lt"/>
                <a:ea typeface="MS PGothic" pitchFamily="34" charset="-128"/>
              </a:rPr>
              <a:t>MFR</a:t>
            </a: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7111659" y="1524000"/>
            <a:ext cx="9144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23" name="Text Box 29"/>
          <p:cNvSpPr txBox="1">
            <a:spLocks noChangeArrowheads="1"/>
          </p:cNvSpPr>
          <p:nvPr/>
        </p:nvSpPr>
        <p:spPr bwMode="auto">
          <a:xfrm>
            <a:off x="7209610" y="1600200"/>
            <a:ext cx="69089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latin typeface="+mj-lt"/>
                <a:ea typeface="MS PGothic" pitchFamily="34" charset="-128"/>
              </a:rPr>
              <a:t>MFR</a:t>
            </a:r>
          </a:p>
        </p:txBody>
      </p:sp>
      <p:sp>
        <p:nvSpPr>
          <p:cNvPr id="8224" name="Line 30"/>
          <p:cNvSpPr>
            <a:spLocks noChangeShapeType="1"/>
          </p:cNvSpPr>
          <p:nvPr/>
        </p:nvSpPr>
        <p:spPr bwMode="auto">
          <a:xfrm rot="21162194" flipH="1">
            <a:off x="5334000" y="2209800"/>
            <a:ext cx="5334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25" name="Line 31"/>
          <p:cNvSpPr>
            <a:spLocks noChangeShapeType="1"/>
          </p:cNvSpPr>
          <p:nvPr/>
        </p:nvSpPr>
        <p:spPr bwMode="auto">
          <a:xfrm rot="17607300" flipH="1">
            <a:off x="4648200" y="3200400"/>
            <a:ext cx="5334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26" name="Line 32"/>
          <p:cNvSpPr>
            <a:spLocks noChangeShapeType="1"/>
          </p:cNvSpPr>
          <p:nvPr/>
        </p:nvSpPr>
        <p:spPr bwMode="auto">
          <a:xfrm rot="3601225" flipH="1">
            <a:off x="5332413" y="4113213"/>
            <a:ext cx="534987" cy="2301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27" name="Line 33"/>
          <p:cNvSpPr>
            <a:spLocks noChangeShapeType="1"/>
          </p:cNvSpPr>
          <p:nvPr/>
        </p:nvSpPr>
        <p:spPr bwMode="auto">
          <a:xfrm rot="21162194" flipH="1">
            <a:off x="6705600" y="4191000"/>
            <a:ext cx="5334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28" name="Line 34"/>
          <p:cNvSpPr>
            <a:spLocks noChangeShapeType="1"/>
          </p:cNvSpPr>
          <p:nvPr/>
        </p:nvSpPr>
        <p:spPr bwMode="auto">
          <a:xfrm rot="17651427" flipH="1">
            <a:off x="7390607" y="3275806"/>
            <a:ext cx="533400" cy="2301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29" name="Line 35"/>
          <p:cNvSpPr>
            <a:spLocks noChangeShapeType="1"/>
          </p:cNvSpPr>
          <p:nvPr/>
        </p:nvSpPr>
        <p:spPr bwMode="auto">
          <a:xfrm rot="3508193" flipH="1">
            <a:off x="6704806" y="2285207"/>
            <a:ext cx="534987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0" name="Line 36"/>
          <p:cNvSpPr>
            <a:spLocks noChangeShapeType="1"/>
          </p:cNvSpPr>
          <p:nvPr/>
        </p:nvSpPr>
        <p:spPr bwMode="auto">
          <a:xfrm rot="-437806" flipH="1" flipV="1">
            <a:off x="5410200" y="2667000"/>
            <a:ext cx="1752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1" name="Line 37"/>
          <p:cNvSpPr>
            <a:spLocks noChangeShapeType="1"/>
          </p:cNvSpPr>
          <p:nvPr/>
        </p:nvSpPr>
        <p:spPr bwMode="auto">
          <a:xfrm rot="21162194" flipH="1">
            <a:off x="5176838" y="2436813"/>
            <a:ext cx="1063625" cy="114935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2" name="Line 38"/>
          <p:cNvSpPr>
            <a:spLocks noChangeShapeType="1"/>
          </p:cNvSpPr>
          <p:nvPr/>
        </p:nvSpPr>
        <p:spPr bwMode="auto">
          <a:xfrm rot="5291358" flipH="1">
            <a:off x="6324600" y="2667000"/>
            <a:ext cx="1371600" cy="762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3" name="Line 39"/>
          <p:cNvSpPr>
            <a:spLocks noChangeShapeType="1"/>
          </p:cNvSpPr>
          <p:nvPr/>
        </p:nvSpPr>
        <p:spPr bwMode="auto">
          <a:xfrm rot="20248242" flipH="1">
            <a:off x="6400800" y="3352800"/>
            <a:ext cx="1169988" cy="6477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4" name="Line 40"/>
          <p:cNvSpPr>
            <a:spLocks noChangeShapeType="1"/>
          </p:cNvSpPr>
          <p:nvPr/>
        </p:nvSpPr>
        <p:spPr bwMode="auto">
          <a:xfrm rot="4809786" flipH="1">
            <a:off x="4991100" y="3314700"/>
            <a:ext cx="1219200" cy="685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5" name="Line 41"/>
          <p:cNvSpPr>
            <a:spLocks noChangeShapeType="1"/>
          </p:cNvSpPr>
          <p:nvPr/>
        </p:nvSpPr>
        <p:spPr bwMode="auto">
          <a:xfrm rot="-437806" flipH="1" flipV="1">
            <a:off x="5410200" y="3810000"/>
            <a:ext cx="1752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6" name="Line 42"/>
          <p:cNvSpPr>
            <a:spLocks noChangeShapeType="1"/>
          </p:cNvSpPr>
          <p:nvPr/>
        </p:nvSpPr>
        <p:spPr bwMode="auto">
          <a:xfrm rot="21162194" flipH="1">
            <a:off x="6246813" y="2506663"/>
            <a:ext cx="228600" cy="16017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7" name="Line 43"/>
          <p:cNvSpPr>
            <a:spLocks noChangeShapeType="1"/>
          </p:cNvSpPr>
          <p:nvPr/>
        </p:nvSpPr>
        <p:spPr bwMode="auto">
          <a:xfrm rot="21162194" flipH="1">
            <a:off x="5253038" y="3049588"/>
            <a:ext cx="1981200" cy="584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38" name="Line 44"/>
          <p:cNvSpPr>
            <a:spLocks noChangeShapeType="1"/>
          </p:cNvSpPr>
          <p:nvPr/>
        </p:nvSpPr>
        <p:spPr bwMode="auto">
          <a:xfrm rot="5291358" flipH="1">
            <a:off x="5784850" y="2419350"/>
            <a:ext cx="990600" cy="1905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 rot="21162194" flipH="1">
            <a:off x="1979613" y="2355850"/>
            <a:ext cx="71437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2" name="Line 49"/>
          <p:cNvSpPr>
            <a:spLocks noChangeShapeType="1"/>
          </p:cNvSpPr>
          <p:nvPr/>
        </p:nvSpPr>
        <p:spPr bwMode="auto">
          <a:xfrm rot="-437806" flipH="1" flipV="1">
            <a:off x="1066800" y="2819400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3" name="Line 50"/>
          <p:cNvSpPr>
            <a:spLocks noChangeShapeType="1"/>
          </p:cNvSpPr>
          <p:nvPr/>
        </p:nvSpPr>
        <p:spPr bwMode="auto">
          <a:xfrm rot="21162194" flipH="1">
            <a:off x="1066800" y="3497263"/>
            <a:ext cx="379413" cy="1635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4" name="Line 51"/>
          <p:cNvSpPr>
            <a:spLocks noChangeShapeType="1"/>
          </p:cNvSpPr>
          <p:nvPr/>
        </p:nvSpPr>
        <p:spPr bwMode="auto">
          <a:xfrm rot="21162194" flipH="1">
            <a:off x="2517775" y="2887663"/>
            <a:ext cx="390525" cy="166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5" name="Line 52"/>
          <p:cNvSpPr>
            <a:spLocks noChangeShapeType="1"/>
          </p:cNvSpPr>
          <p:nvPr/>
        </p:nvSpPr>
        <p:spPr bwMode="auto">
          <a:xfrm rot="-437806">
            <a:off x="2519363" y="3351213"/>
            <a:ext cx="374650" cy="293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6" name="Line 53"/>
          <p:cNvSpPr>
            <a:spLocks noChangeShapeType="1"/>
          </p:cNvSpPr>
          <p:nvPr/>
        </p:nvSpPr>
        <p:spPr bwMode="auto">
          <a:xfrm rot="21162194" flipH="1">
            <a:off x="1905000" y="3581400"/>
            <a:ext cx="71438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+mj-lt"/>
            </a:endParaRPr>
          </a:p>
        </p:txBody>
      </p:sp>
      <p:sp>
        <p:nvSpPr>
          <p:cNvPr id="8247" name="TextBox 53"/>
          <p:cNvSpPr txBox="1">
            <a:spLocks noChangeArrowheads="1"/>
          </p:cNvSpPr>
          <p:nvPr/>
        </p:nvSpPr>
        <p:spPr bwMode="auto">
          <a:xfrm>
            <a:off x="4508310" y="52578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  <a:ea typeface="MS PGothic" pitchFamily="34" charset="-128"/>
              </a:rPr>
              <a:t>Source: Professor Eric von </a:t>
            </a:r>
            <a:r>
              <a:rPr lang="en-US" altLang="en-US" dirty="0" err="1" smtClean="0">
                <a:latin typeface="+mj-lt"/>
                <a:ea typeface="MS PGothic" pitchFamily="34" charset="-128"/>
              </a:rPr>
              <a:t>Hippel</a:t>
            </a:r>
            <a:endParaRPr lang="en-US" altLang="en-US" dirty="0">
              <a:latin typeface="+mj-lt"/>
              <a:ea typeface="MS PGothic" pitchFamily="34" charset="-128"/>
            </a:endParaRPr>
          </a:p>
        </p:txBody>
      </p:sp>
      <p:sp>
        <p:nvSpPr>
          <p:cNvPr id="8248" name="TextBox 1"/>
          <p:cNvSpPr txBox="1">
            <a:spLocks noChangeArrowheads="1"/>
          </p:cNvSpPr>
          <p:nvPr/>
        </p:nvSpPr>
        <p:spPr bwMode="auto">
          <a:xfrm>
            <a:off x="4419600" y="16637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+mj-lt"/>
                <a:ea typeface="MS PGothic" pitchFamily="34" charset="-128"/>
              </a:rPr>
              <a:t>Non-linear Innovation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more information: kprasad@ford.com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65D-3347-45A8-996F-EBE0B89424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782</Words>
  <Application>Microsoft Macintosh PowerPoint</Application>
  <PresentationFormat>On-screen Show (4:3)</PresentationFormat>
  <Paragraphs>170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User Innovation on the Internet of Things on Wheels</vt:lpstr>
      <vt:lpstr>Outline </vt:lpstr>
      <vt:lpstr>A Maker’s Story:  Zac Nelson &amp; The Haptic Shift Knob</vt:lpstr>
      <vt:lpstr>A Maker’s Story:  Zac Nelson &amp; The Haptic Shift Knob</vt:lpstr>
      <vt:lpstr>Making the Mechanical Parts</vt:lpstr>
      <vt:lpstr>Making the Electronics &amp; the Integration</vt:lpstr>
      <vt:lpstr>Making It Open</vt:lpstr>
      <vt:lpstr>User Innovation  (The Von Hippel Curve)</vt:lpstr>
      <vt:lpstr>Users (makers) can Out-Innovate Manufacturers</vt:lpstr>
      <vt:lpstr>Reducing barriers to user (maker)-innovation</vt:lpstr>
      <vt:lpstr>The Internet of Things on Wheels</vt:lpstr>
      <vt:lpstr>OpenXC: An Open Source Maker Innovation Platform</vt:lpstr>
      <vt:lpstr>Retro-Gauge</vt:lpstr>
      <vt:lpstr>Vehicle Interfaces (VIs)</vt:lpstr>
      <vt:lpstr>Controller Area Network</vt:lpstr>
      <vt:lpstr>Open Assembly</vt:lpstr>
      <vt:lpstr>Open Hardware</vt:lpstr>
      <vt:lpstr>Flexible Software</vt:lpstr>
      <vt:lpstr>Developer Requirements</vt:lpstr>
      <vt:lpstr>Hackathons for Education (for anyone …)</vt:lpstr>
      <vt:lpstr>Hackathons for Vehicles</vt:lpstr>
      <vt:lpstr>Innovation Contests … with the Crowds</vt:lpstr>
      <vt:lpstr>Apps for Vehicles (Dec. 2012)</vt:lpstr>
      <vt:lpstr>Personalized Fuel Efficiency (April 2013)</vt:lpstr>
      <vt:lpstr>Traffic Tamer Challenge (Oct. 2013)</vt:lpstr>
      <vt:lpstr>Thank you</vt:lpstr>
    </vt:vector>
  </TitlesOfParts>
  <Company>Ford Motor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with Makers: Hackathons; Open Interfaces; TechShop for Ford 30 minutes total time</dc:title>
  <dc:creator>Prasad, Venkatesh (K.)</dc:creator>
  <cp:lastModifiedBy>Sophia DeMartini</cp:lastModifiedBy>
  <cp:revision>53</cp:revision>
  <dcterms:created xsi:type="dcterms:W3CDTF">2014-02-27T16:05:38Z</dcterms:created>
  <dcterms:modified xsi:type="dcterms:W3CDTF">2014-06-06T19:15:43Z</dcterms:modified>
</cp:coreProperties>
</file>