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39" r:id="rId5"/>
    <p:sldId id="579" r:id="rId6"/>
    <p:sldId id="601" r:id="rId7"/>
    <p:sldId id="604" r:id="rId8"/>
    <p:sldId id="590" r:id="rId9"/>
    <p:sldId id="606" r:id="rId10"/>
    <p:sldId id="605" r:id="rId11"/>
    <p:sldId id="603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02">
          <p15:clr>
            <a:srgbClr val="A4A3A4"/>
          </p15:clr>
        </p15:guide>
        <p15:guide id="2" orient="horz" pos="4043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orient="horz" pos="4215">
          <p15:clr>
            <a:srgbClr val="A4A3A4"/>
          </p15:clr>
        </p15:guide>
        <p15:guide id="5" orient="horz" pos="801">
          <p15:clr>
            <a:srgbClr val="A4A3A4"/>
          </p15:clr>
        </p15:guide>
        <p15:guide id="6" orient="horz" pos="695">
          <p15:clr>
            <a:srgbClr val="A4A3A4"/>
          </p15:clr>
        </p15:guide>
        <p15:guide id="7" pos="2880">
          <p15:clr>
            <a:srgbClr val="A4A3A4"/>
          </p15:clr>
        </p15:guide>
        <p15:guide id="8" pos="288">
          <p15:clr>
            <a:srgbClr val="A4A3A4"/>
          </p15:clr>
        </p15:guide>
        <p15:guide id="9" pos="5484">
          <p15:clr>
            <a:srgbClr val="A4A3A4"/>
          </p15:clr>
        </p15:guide>
        <p15:guide id="10" pos="2824">
          <p15:clr>
            <a:srgbClr val="A4A3A4"/>
          </p15:clr>
        </p15:guide>
        <p15:guide id="11" pos="2936">
          <p15:clr>
            <a:srgbClr val="A4A3A4"/>
          </p15:clr>
        </p15:guide>
        <p15:guide id="12" pos="3884">
          <p15:clr>
            <a:srgbClr val="A4A3A4"/>
          </p15:clr>
        </p15:guide>
        <p15:guide id="13" pos="16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1" clrIdx="0"/>
  <p:cmAuthor id="1" name="Usman, Sajid" initials="US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3"/>
    <a:srgbClr val="5C4CA2"/>
    <a:srgbClr val="6D5DB3"/>
    <a:srgbClr val="00AA99"/>
    <a:srgbClr val="77548A"/>
    <a:srgbClr val="564797"/>
    <a:srgbClr val="5AC8AB"/>
    <a:srgbClr val="359B4C"/>
    <a:srgbClr val="000000"/>
    <a:srgbClr val="999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9" autoAdjust="0"/>
    <p:restoredTop sz="99250" autoAdjust="0"/>
  </p:normalViewPr>
  <p:slideViewPr>
    <p:cSldViewPr snapToGrid="0" showGuides="1">
      <p:cViewPr>
        <p:scale>
          <a:sx n="80" d="100"/>
          <a:sy n="80" d="100"/>
        </p:scale>
        <p:origin x="-1632" y="-250"/>
      </p:cViewPr>
      <p:guideLst>
        <p:guide orient="horz" pos="602"/>
        <p:guide orient="horz" pos="4043"/>
        <p:guide orient="horz" pos="2387"/>
        <p:guide orient="horz" pos="4215"/>
        <p:guide orient="horz" pos="2696"/>
        <p:guide orient="horz" pos="695"/>
        <p:guide pos="2880"/>
        <p:guide pos="288"/>
        <p:guide pos="5484"/>
        <p:guide pos="2824"/>
        <p:guide pos="2936"/>
        <p:guide pos="4041"/>
        <p:guide pos="15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4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FA3CA-5725-4BA7-A851-72A62AC5A8EE}" type="datetimeFigureOut">
              <a:rPr lang="en-CA" smtClean="0"/>
              <a:pPr/>
              <a:t>07/02/2014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73CA4-7EF9-467F-99BD-6DDCB9451C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47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Companies are looking outside the sector to find ways of </a:t>
            </a:r>
            <a:r>
              <a:rPr lang="en-GB" b="1" baseline="0" dirty="0" smtClean="0"/>
              <a:t>outperforming in the face of c</a:t>
            </a:r>
            <a:r>
              <a:rPr lang="en-GB" b="1" dirty="0" smtClean="0"/>
              <a:t>ost pressures, water shortages and aging infrastructure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We are seeing an </a:t>
            </a:r>
            <a:r>
              <a:rPr lang="en-GB" b="1" baseline="0" dirty="0" smtClean="0"/>
              <a:t>exponential rise in smart approaches</a:t>
            </a:r>
            <a:r>
              <a:rPr lang="en-GB" baseline="0" dirty="0" smtClean="0"/>
              <a:t> that make the most of the installed base of technologies</a:t>
            </a:r>
          </a:p>
          <a:p>
            <a:r>
              <a:rPr lang="en-GB" baseline="0" dirty="0" smtClean="0"/>
              <a:t>These offer very </a:t>
            </a:r>
            <a:r>
              <a:rPr lang="en-GB" b="1" baseline="0" dirty="0" smtClean="0"/>
              <a:t>good value for money</a:t>
            </a:r>
            <a:r>
              <a:rPr lang="en-GB" baseline="0" dirty="0" smtClean="0"/>
              <a:t> because 90% of the investment has already been made and they offer </a:t>
            </a:r>
            <a:r>
              <a:rPr lang="en-GB" b="1" baseline="0" dirty="0" smtClean="0"/>
              <a:t>localised solutions to specific problems</a:t>
            </a:r>
          </a:p>
          <a:p>
            <a:r>
              <a:rPr lang="en-GB" b="1" baseline="0" dirty="0" smtClean="0"/>
              <a:t>What others are doing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BDE88-98CD-4836-9097-184E0127A9C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3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Companies are looking outside the sector to find ways of </a:t>
            </a:r>
            <a:r>
              <a:rPr lang="en-GB" b="1" baseline="0" dirty="0" smtClean="0"/>
              <a:t>outperforming in the face of c</a:t>
            </a:r>
            <a:r>
              <a:rPr lang="en-GB" b="1" dirty="0" smtClean="0"/>
              <a:t>ost pressures, water shortages and aging infrastructure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We are seeing an </a:t>
            </a:r>
            <a:r>
              <a:rPr lang="en-GB" b="1" baseline="0" dirty="0" smtClean="0"/>
              <a:t>exponential rise in smart approaches</a:t>
            </a:r>
            <a:r>
              <a:rPr lang="en-GB" baseline="0" dirty="0" smtClean="0"/>
              <a:t> that make the most of the installed base of technologies</a:t>
            </a:r>
          </a:p>
          <a:p>
            <a:r>
              <a:rPr lang="en-GB" baseline="0" dirty="0" smtClean="0"/>
              <a:t>These offer very </a:t>
            </a:r>
            <a:r>
              <a:rPr lang="en-GB" b="1" baseline="0" dirty="0" smtClean="0"/>
              <a:t>good value for money</a:t>
            </a:r>
            <a:r>
              <a:rPr lang="en-GB" baseline="0" dirty="0" smtClean="0"/>
              <a:t> because 90% of the investment has already been made and they offer </a:t>
            </a:r>
            <a:r>
              <a:rPr lang="en-GB" b="1" baseline="0" dirty="0" smtClean="0"/>
              <a:t>localised solutions to specific problems</a:t>
            </a:r>
          </a:p>
          <a:p>
            <a:r>
              <a:rPr lang="en-GB" b="1" baseline="0" dirty="0" smtClean="0"/>
              <a:t>What others are doing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BDE88-98CD-4836-9097-184E0127A9C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3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Companies are looking outside the sector to find ways of </a:t>
            </a:r>
            <a:r>
              <a:rPr lang="en-GB" b="1" baseline="0" dirty="0" smtClean="0"/>
              <a:t>outperforming in the face of c</a:t>
            </a:r>
            <a:r>
              <a:rPr lang="en-GB" b="1" dirty="0" smtClean="0"/>
              <a:t>ost pressures, water shortages and aging infrastructure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We are seeing an </a:t>
            </a:r>
            <a:r>
              <a:rPr lang="en-GB" b="1" baseline="0" dirty="0" smtClean="0"/>
              <a:t>exponential rise in smart approaches</a:t>
            </a:r>
            <a:r>
              <a:rPr lang="en-GB" baseline="0" dirty="0" smtClean="0"/>
              <a:t> that make the most of the installed base of technologies</a:t>
            </a:r>
          </a:p>
          <a:p>
            <a:r>
              <a:rPr lang="en-GB" baseline="0" dirty="0" smtClean="0"/>
              <a:t>These offer very </a:t>
            </a:r>
            <a:r>
              <a:rPr lang="en-GB" b="1" baseline="0" dirty="0" smtClean="0"/>
              <a:t>good value for money</a:t>
            </a:r>
            <a:r>
              <a:rPr lang="en-GB" baseline="0" dirty="0" smtClean="0"/>
              <a:t> because 90% of the investment has already been made and they offer </a:t>
            </a:r>
            <a:r>
              <a:rPr lang="en-GB" b="1" baseline="0" dirty="0" smtClean="0"/>
              <a:t>localised solutions to specific problems</a:t>
            </a:r>
          </a:p>
          <a:p>
            <a:r>
              <a:rPr lang="en-GB" b="1" baseline="0" dirty="0" smtClean="0"/>
              <a:t>What others are doing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BDE88-98CD-4836-9097-184E0127A9C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3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capabilities on top are clearly transformational </a:t>
            </a:r>
            <a:r>
              <a:rPr lang="en-GB" dirty="0" smtClean="0"/>
              <a:t>and quickly</a:t>
            </a:r>
            <a:r>
              <a:rPr lang="en-GB" baseline="0" dirty="0" smtClean="0"/>
              <a:t> deployable</a:t>
            </a:r>
            <a:endParaRPr lang="en-GB" dirty="0" smtClean="0"/>
          </a:p>
          <a:p>
            <a:r>
              <a:rPr lang="en-GB" dirty="0" smtClean="0"/>
              <a:t>Y</a:t>
            </a:r>
            <a:r>
              <a:rPr lang="en-GB" baseline="0" dirty="0" smtClean="0"/>
              <a:t>et </a:t>
            </a:r>
            <a:r>
              <a:rPr lang="en-GB" b="1" baseline="0" dirty="0" smtClean="0"/>
              <a:t>most of the ingredients to deliver them already exist </a:t>
            </a:r>
            <a:r>
              <a:rPr lang="en-GB" baseline="0" dirty="0" smtClean="0"/>
              <a:t>– instrumentation, data and models</a:t>
            </a:r>
          </a:p>
          <a:p>
            <a:r>
              <a:rPr lang="en-GB" baseline="0" dirty="0" smtClean="0"/>
              <a:t>There </a:t>
            </a:r>
            <a:r>
              <a:rPr lang="en-GB" b="1" baseline="0" dirty="0" smtClean="0"/>
              <a:t>may be some work required to sort out the plumbing</a:t>
            </a:r>
            <a:r>
              <a:rPr lang="en-GB" baseline="0" dirty="0" smtClean="0"/>
              <a:t>, but not a lot. </a:t>
            </a:r>
          </a:p>
          <a:p>
            <a:r>
              <a:rPr lang="en-GB" baseline="0" dirty="0" smtClean="0"/>
              <a:t>The </a:t>
            </a:r>
            <a:r>
              <a:rPr lang="en-GB" b="1" baseline="0" dirty="0" smtClean="0"/>
              <a:t>key to success is understanding every detail of the behaviour </a:t>
            </a:r>
            <a:r>
              <a:rPr lang="en-GB" baseline="0" dirty="0" smtClean="0"/>
              <a:t>you want to drive and designing intuitive solutions to make it happen.</a:t>
            </a:r>
          </a:p>
          <a:p>
            <a:r>
              <a:rPr lang="en-GB" b="1" baseline="0" dirty="0" smtClean="0"/>
              <a:t>Accenture is investing a million pounds </a:t>
            </a:r>
            <a:r>
              <a:rPr lang="en-GB" baseline="0" dirty="0" smtClean="0"/>
              <a:t>just this year to build these solutions – show you some examples of what these look like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BDE88-98CD-4836-9097-184E0127A9C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93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capabilities on top are clearly transformational </a:t>
            </a:r>
            <a:r>
              <a:rPr lang="en-GB" dirty="0" smtClean="0"/>
              <a:t>and quickly</a:t>
            </a:r>
            <a:r>
              <a:rPr lang="en-GB" baseline="0" dirty="0" smtClean="0"/>
              <a:t> deployable</a:t>
            </a:r>
            <a:endParaRPr lang="en-GB" dirty="0" smtClean="0"/>
          </a:p>
          <a:p>
            <a:r>
              <a:rPr lang="en-GB" dirty="0" smtClean="0"/>
              <a:t>Y</a:t>
            </a:r>
            <a:r>
              <a:rPr lang="en-GB" baseline="0" dirty="0" smtClean="0"/>
              <a:t>et </a:t>
            </a:r>
            <a:r>
              <a:rPr lang="en-GB" b="1" baseline="0" dirty="0" smtClean="0"/>
              <a:t>most of the ingredients to deliver them already exist </a:t>
            </a:r>
            <a:r>
              <a:rPr lang="en-GB" baseline="0" dirty="0" smtClean="0"/>
              <a:t>– instrumentation, data and models</a:t>
            </a:r>
          </a:p>
          <a:p>
            <a:r>
              <a:rPr lang="en-GB" baseline="0" dirty="0" smtClean="0"/>
              <a:t>There </a:t>
            </a:r>
            <a:r>
              <a:rPr lang="en-GB" b="1" baseline="0" dirty="0" smtClean="0"/>
              <a:t>may be some work required to sort out the plumbing</a:t>
            </a:r>
            <a:r>
              <a:rPr lang="en-GB" baseline="0" dirty="0" smtClean="0"/>
              <a:t>, but not a lot. </a:t>
            </a:r>
          </a:p>
          <a:p>
            <a:r>
              <a:rPr lang="en-GB" baseline="0" dirty="0" smtClean="0"/>
              <a:t>The </a:t>
            </a:r>
            <a:r>
              <a:rPr lang="en-GB" b="1" baseline="0" dirty="0" smtClean="0"/>
              <a:t>key to success is understanding every detail of the behaviour </a:t>
            </a:r>
            <a:r>
              <a:rPr lang="en-GB" baseline="0" dirty="0" smtClean="0"/>
              <a:t>you want to drive and designing intuitive solutions to make it happen.</a:t>
            </a:r>
          </a:p>
          <a:p>
            <a:r>
              <a:rPr lang="en-GB" b="1" baseline="0" dirty="0" smtClean="0"/>
              <a:t>Accenture is investing a million pounds </a:t>
            </a:r>
            <a:r>
              <a:rPr lang="en-GB" baseline="0" dirty="0" smtClean="0"/>
              <a:t>just this year to build these solutions – show you some examples of what these look like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BDE88-98CD-4836-9097-184E0127A9C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93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hite Signa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RF_152791839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9144000" cy="6852931"/>
          </a:xfrm>
          <a:prstGeom prst="rect">
            <a:avLst/>
          </a:prstGeom>
        </p:spPr>
      </p:pic>
      <p:sp>
        <p:nvSpPr>
          <p:cNvPr id="2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90796"/>
            <a:ext cx="4024312" cy="1233311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5724128" y="3315124"/>
            <a:ext cx="3074395" cy="2060440"/>
            <a:chOff x="5701703" y="682760"/>
            <a:chExt cx="3074395" cy="2060440"/>
          </a:xfrm>
        </p:grpSpPr>
        <p:sp>
          <p:nvSpPr>
            <p:cNvPr id="31" name="Freeform 30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cxnSp>
        <p:nvCxnSpPr>
          <p:cNvPr id="33" name="Straight Connector 32"/>
          <p:cNvCxnSpPr/>
          <p:nvPr userDrawn="1"/>
        </p:nvCxnSpPr>
        <p:spPr>
          <a:xfrm>
            <a:off x="457200" y="6570921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 userDrawn="1"/>
        </p:nvGrpSpPr>
        <p:grpSpPr>
          <a:xfrm>
            <a:off x="459320" y="5849217"/>
            <a:ext cx="2183719" cy="635721"/>
            <a:chOff x="448031" y="5788818"/>
            <a:chExt cx="2183719" cy="63572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6341364"/>
            <a:ext cx="2545434" cy="1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0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9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White Signa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etRF_153887214_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349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50333"/>
            <a:ext cx="4024312" cy="1233311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01703" y="3341293"/>
            <a:ext cx="3074395" cy="206044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 userDrawn="1"/>
        </p:nvCxnSpPr>
        <p:spPr>
          <a:xfrm>
            <a:off x="457200" y="6570921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459320" y="5788818"/>
            <a:ext cx="2183719" cy="635721"/>
            <a:chOff x="448031" y="5788818"/>
            <a:chExt cx="2183719" cy="6357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17" y="6279130"/>
            <a:ext cx="2520922" cy="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2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White Signa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tRF_157734092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88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956733"/>
            <a:ext cx="4024312" cy="1233311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01703" y="737793"/>
            <a:ext cx="3074395" cy="206044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 userDrawn="1"/>
        </p:nvCxnSpPr>
        <p:spPr>
          <a:xfrm>
            <a:off x="457200" y="6570921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459320" y="5788818"/>
            <a:ext cx="2183719" cy="635721"/>
            <a:chOff x="448031" y="5788818"/>
            <a:chExt cx="2183719" cy="6357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17" y="6279130"/>
            <a:ext cx="2520922" cy="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8766" y="6503458"/>
            <a:ext cx="1694656" cy="269875"/>
          </a:xfrm>
          <a:prstGeom prst="rect">
            <a:avLst/>
          </a:prstGeom>
          <a:ln/>
        </p:spPr>
        <p:txBody>
          <a:bodyPr lIns="64008" tIns="32004" rIns="64008" bIns="32004"/>
          <a:lstStyle>
            <a:lvl1pPr>
              <a:defRPr/>
            </a:lvl1pPr>
          </a:lstStyle>
          <a:p>
            <a:pPr>
              <a:defRPr/>
            </a:pPr>
            <a:fld id="{7F497C99-E4B7-4722-8E2B-86FEEED22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49040" y="6324865"/>
            <a:ext cx="4489648" cy="456406"/>
          </a:xfrm>
          <a:prstGeom prst="rect">
            <a:avLst/>
          </a:prstGeom>
          <a:ln/>
        </p:spPr>
        <p:txBody>
          <a:bodyPr lIns="64008" tIns="32004" rIns="64008" bIns="32004"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 Accenture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9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00" y="1166781"/>
            <a:ext cx="8151900" cy="39654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96800" y="1563329"/>
            <a:ext cx="8151900" cy="48263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7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 lang="en-GB" sz="2800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582507" y="467962"/>
            <a:ext cx="8021943" cy="593487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76816" y="980728"/>
            <a:ext cx="8027632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[Subtitle]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83568" y="1700808"/>
            <a:ext cx="2520280" cy="1224136"/>
          </a:xfrm>
          <a:gradFill flip="none" rotWithShape="1">
            <a:gsLst>
              <a:gs pos="0">
                <a:srgbClr val="CE432C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3275856" y="1700808"/>
            <a:ext cx="2520280" cy="1224136"/>
          </a:xfrm>
          <a:gradFill flip="none" rotWithShape="1">
            <a:gsLst>
              <a:gs pos="0">
                <a:srgbClr val="DA8413"/>
              </a:gs>
              <a:gs pos="100000">
                <a:schemeClr val="accent6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82507" y="467962"/>
            <a:ext cx="8021943" cy="593487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5868144" y="1700808"/>
            <a:ext cx="2520280" cy="1224136"/>
          </a:xfrm>
          <a:gradFill flip="none" rotWithShape="1">
            <a:gsLst>
              <a:gs pos="0">
                <a:srgbClr val="034079"/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83568" y="2996952"/>
            <a:ext cx="2520280" cy="1224136"/>
          </a:xfrm>
          <a:gradFill flip="none" rotWithShape="1">
            <a:gsLst>
              <a:gs pos="0">
                <a:srgbClr val="621354"/>
              </a:gs>
              <a:gs pos="100000">
                <a:schemeClr val="accent4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83568" y="4293096"/>
            <a:ext cx="2520280" cy="1224136"/>
          </a:xfrm>
          <a:gradFill flip="none" rotWithShape="1">
            <a:gsLst>
              <a:gs pos="0">
                <a:srgbClr val="DA8413"/>
              </a:gs>
              <a:gs pos="100000">
                <a:schemeClr val="accent6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5868144" y="2996952"/>
            <a:ext cx="2520280" cy="1224136"/>
          </a:xfrm>
          <a:gradFill flip="none" rotWithShape="1">
            <a:gsLst>
              <a:gs pos="0">
                <a:srgbClr val="40A0A7"/>
              </a:gs>
              <a:gs pos="100000">
                <a:schemeClr val="accent5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6" hasCustomPrompt="1"/>
          </p:nvPr>
        </p:nvSpPr>
        <p:spPr>
          <a:xfrm>
            <a:off x="3275856" y="2996952"/>
            <a:ext cx="2520280" cy="1224136"/>
          </a:xfrm>
          <a:gradFill flip="none" rotWithShape="1">
            <a:gsLst>
              <a:gs pos="0">
                <a:srgbClr val="484AA8"/>
              </a:gs>
              <a:gs pos="100000">
                <a:srgbClr val="5A5BBC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23" name="Content Placeholder 16"/>
          <p:cNvSpPr>
            <a:spLocks noGrp="1"/>
          </p:cNvSpPr>
          <p:nvPr>
            <p:ph sz="quarter" idx="17" hasCustomPrompt="1"/>
          </p:nvPr>
        </p:nvSpPr>
        <p:spPr>
          <a:xfrm>
            <a:off x="3275856" y="4293096"/>
            <a:ext cx="2520280" cy="1224136"/>
          </a:xfrm>
          <a:gradFill flip="none" rotWithShape="1">
            <a:gsLst>
              <a:gs pos="0">
                <a:srgbClr val="7DA029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25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5868144" y="4293096"/>
            <a:ext cx="2520280" cy="1224136"/>
          </a:xfrm>
          <a:gradFill flip="none" rotWithShape="1">
            <a:gsLst>
              <a:gs pos="0">
                <a:srgbClr val="621354"/>
              </a:gs>
              <a:gs pos="100000">
                <a:schemeClr val="accent4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76816" y="980728"/>
            <a:ext cx="8027632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[Subtitle]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1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/>
          <p:cNvSpPr>
            <a:spLocks noGrp="1"/>
          </p:cNvSpPr>
          <p:nvPr>
            <p:ph type="title"/>
          </p:nvPr>
        </p:nvSpPr>
        <p:spPr>
          <a:xfrm>
            <a:off x="582507" y="467962"/>
            <a:ext cx="8021943" cy="593487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76816" y="980728"/>
            <a:ext cx="8027632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[Subtitle]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/>
          <p:cNvSpPr>
            <a:spLocks noGrp="1"/>
          </p:cNvSpPr>
          <p:nvPr>
            <p:ph type="title"/>
          </p:nvPr>
        </p:nvSpPr>
        <p:spPr>
          <a:xfrm>
            <a:off x="582507" y="467962"/>
            <a:ext cx="8021943" cy="593487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76816" y="980728"/>
            <a:ext cx="8027632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[Subtitle]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White Signa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2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2033979"/>
            <a:ext cx="4024312" cy="1233311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723953" y="1479227"/>
            <a:ext cx="3074395" cy="2060440"/>
            <a:chOff x="5701703" y="682760"/>
            <a:chExt cx="3074395" cy="2060440"/>
          </a:xfrm>
        </p:grpSpPr>
        <p:sp>
          <p:nvSpPr>
            <p:cNvPr id="22" name="Freeform 21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cxnSp>
        <p:nvCxnSpPr>
          <p:cNvPr id="25" name="Straight Connector 24"/>
          <p:cNvCxnSpPr/>
          <p:nvPr userDrawn="1"/>
        </p:nvCxnSpPr>
        <p:spPr>
          <a:xfrm>
            <a:off x="457200" y="1160209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457200" y="414410"/>
            <a:ext cx="2183719" cy="635721"/>
            <a:chOff x="437687" y="5788818"/>
            <a:chExt cx="2183719" cy="63572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87" y="6039743"/>
              <a:ext cx="2183719" cy="384796"/>
            </a:xfrm>
            <a:prstGeom prst="rect">
              <a:avLst/>
            </a:prstGeom>
          </p:spPr>
        </p:pic>
        <p:sp>
          <p:nvSpPr>
            <p:cNvPr id="28" name="Freeform 27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88" y="907256"/>
            <a:ext cx="2549350" cy="1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2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10061"/>
            <a:ext cx="8228013" cy="2622222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30994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87745"/>
            <a:ext cx="8228013" cy="2622222"/>
          </a:xfrm>
        </p:spPr>
        <p:txBody>
          <a:bodyPr lIns="0" rIns="0" anchor="t" anchorCtr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10061"/>
            <a:ext cx="8228013" cy="2622222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3598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60900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035" y="170122"/>
            <a:ext cx="8205261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51" r:id="rId3"/>
    <p:sldLayoutId id="2147483658" r:id="rId4"/>
    <p:sldLayoutId id="214748365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7" r:id="rId12"/>
    <p:sldLayoutId id="2147483668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hyperlink" Target="http://www.google.co.uk/url?sa=i&amp;rct=j&amp;q=&amp;esrc=s&amp;frm=1&amp;source=images&amp;cd=&amp;cad=rja&amp;docid=abPfJR2IpT4PIM&amp;tbnid=Qg6hp5enpeHQ7M:&amp;ved=0CAUQjRw&amp;url=http://www.google.co.uk/url?sa=i&amp;rct=j&amp;q=&amp;esrc=s&amp;frm=1&amp;source=images&amp;cd=&amp;cad=rja&amp;docid=abPfJR2IpT4PIM&amp;tbnid=Qg6hp5enpeHQ7M:&amp;ved=&amp;url=http://www.dispuutwatermanagement.nl/career-opportunities/msc-thesis-opportunities/article/76-vitens&amp;ei=v09WUvvxNMql0QWajoH4BQ&amp;bvm=bv.53760139,d.d2k&amp;psig=AFQjCNHhAfW0PMi_GxfSWjkvpcUCEWp60w&amp;ust=1381474624352560&amp;ei=6k9WUpzxBJDI0AWVg4G4Cw&amp;bvm=bv.53760139,d.d2k&amp;psig=AFQjCNHhAfW0PMi_GxfSWjkvpcUCEWp60w&amp;ust=138147462435256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hyperlink" Target="http://www.google.co.uk/url?sa=i&amp;rct=j&amp;q=&amp;esrc=s&amp;frm=1&amp;source=images&amp;cd=&amp;cad=rja&amp;docid=jw7D56_-seNT9M&amp;tbnid=Y4i27sFA61T-cM:&amp;ved=0CAUQjRw&amp;url=http://www.waterwise.org.uk/pages/water-companies.html&amp;ei=6VJWUoX-Loax0AWZl4F4&amp;bvm=bv.53760139,d.d2k&amp;psig=AFQjCNGKV3VJgn07E4iysSWj_hjSeNj7Gg&amp;ust=138147542272883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hyperlink" Target="http://54.229.16.168/SpotfireWeb/Library.aspx" TargetMode="External"/><Relationship Id="rId5" Type="http://schemas.openxmlformats.org/officeDocument/2006/relationships/hyperlink" Target="http://ec2-54-246-220-122.eu-west-1.compute.amazonaws.com/SIServer/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8788" y="2033979"/>
            <a:ext cx="4875212" cy="12333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dirty="0"/>
              <a:t>Big </a:t>
            </a:r>
            <a:r>
              <a:rPr lang="en-US" sz="3400" dirty="0" smtClean="0"/>
              <a:t>Data </a:t>
            </a:r>
            <a:r>
              <a:rPr lang="en-US" sz="3400" dirty="0"/>
              <a:t>in </a:t>
            </a:r>
            <a:r>
              <a:rPr lang="en-US" sz="3400" dirty="0" smtClean="0"/>
              <a:t>Operations</a:t>
            </a:r>
            <a:endParaRPr lang="en-US" sz="34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Narendra</a:t>
            </a:r>
            <a:r>
              <a:rPr lang="en-US" sz="2200" dirty="0"/>
              <a:t> </a:t>
            </a:r>
            <a:r>
              <a:rPr lang="en-US" sz="2200" dirty="0" err="1"/>
              <a:t>Mulani</a:t>
            </a:r>
            <a:r>
              <a:rPr lang="en-US" sz="2200" dirty="0"/>
              <a:t>, Accenture </a:t>
            </a:r>
          </a:p>
        </p:txBody>
      </p:sp>
      <p:pic>
        <p:nvPicPr>
          <p:cNvPr id="3" name="Picture 2" descr="AA-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6" y="1684912"/>
            <a:ext cx="2140603" cy="3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Global Situation….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96888" y="3819085"/>
            <a:ext cx="8151812" cy="695420"/>
          </a:xfrm>
          <a:prstGeom prst="rect">
            <a:avLst/>
          </a:prstGeom>
        </p:spPr>
        <p:txBody>
          <a:bodyPr/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4991" y="4755081"/>
            <a:ext cx="8151812" cy="695420"/>
          </a:xfrm>
          <a:prstGeom prst="rect">
            <a:avLst/>
          </a:prstGeom>
        </p:spPr>
        <p:txBody>
          <a:bodyPr/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51518" y="1228572"/>
            <a:ext cx="8151812" cy="695420"/>
          </a:xfrm>
          <a:prstGeom prst="rect">
            <a:avLst/>
          </a:prstGeom>
        </p:spPr>
        <p:txBody>
          <a:bodyPr lIns="0"/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dirty="0" smtClean="0">
                <a:solidFill>
                  <a:srgbClr val="00AA99"/>
                </a:solidFill>
              </a:rPr>
              <a:t>Increasing demand in the face of aging infrastructure, rising operational costs, capital funding constraints and tightening environmental and quality controls have created the perfect storm for water utilities.</a:t>
            </a:r>
            <a:endParaRPr lang="en-GB" sz="1800" dirty="0">
              <a:solidFill>
                <a:srgbClr val="00AA9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3029" y="2433063"/>
            <a:ext cx="3121076" cy="1367925"/>
            <a:chOff x="983029" y="2433063"/>
            <a:chExt cx="3121076" cy="1367925"/>
          </a:xfrm>
        </p:grpSpPr>
        <p:sp>
          <p:nvSpPr>
            <p:cNvPr id="5" name="TextBox 4"/>
            <p:cNvSpPr txBox="1"/>
            <p:nvPr/>
          </p:nvSpPr>
          <p:spPr>
            <a:xfrm>
              <a:off x="1016004" y="3462434"/>
              <a:ext cx="308810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</a:rPr>
                <a:t>V</a:t>
              </a:r>
              <a:r>
                <a:rPr lang="en-GB" sz="1600" dirty="0" smtClean="0">
                  <a:solidFill>
                    <a:schemeClr val="bg1"/>
                  </a:solidFill>
                </a:rPr>
                <a:t>alue </a:t>
              </a:r>
              <a:r>
                <a:rPr lang="en-GB" sz="1600" dirty="0">
                  <a:solidFill>
                    <a:schemeClr val="bg1"/>
                  </a:solidFill>
                </a:rPr>
                <a:t>for water leaked globally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icons-0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04" b="23321"/>
            <a:stretch/>
          </p:blipFill>
          <p:spPr>
            <a:xfrm>
              <a:off x="983029" y="2433063"/>
              <a:ext cx="2905721" cy="106947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619902" y="2366218"/>
            <a:ext cx="3788834" cy="1721095"/>
            <a:chOff x="4619902" y="2366218"/>
            <a:chExt cx="3788834" cy="1721095"/>
          </a:xfrm>
        </p:grpSpPr>
        <p:pic>
          <p:nvPicPr>
            <p:cNvPr id="9" name="Picture 8" descr="icons-06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53" b="19705"/>
            <a:stretch/>
          </p:blipFill>
          <p:spPr>
            <a:xfrm>
              <a:off x="4619902" y="2366218"/>
              <a:ext cx="2857650" cy="11496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52209" y="3502537"/>
              <a:ext cx="37565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FFFF"/>
                  </a:solidFill>
                </a:rPr>
                <a:t>I</a:t>
              </a:r>
              <a:r>
                <a:rPr lang="en-GB" sz="1600" dirty="0" smtClean="0">
                  <a:solidFill>
                    <a:srgbClr val="FFFFFF"/>
                  </a:solidFill>
                </a:rPr>
                <a:t>nvestment </a:t>
              </a:r>
              <a:r>
                <a:rPr lang="en-GB" sz="1600" dirty="0">
                  <a:solidFill>
                    <a:srgbClr val="FFFFFF"/>
                  </a:solidFill>
                </a:rPr>
                <a:t>needed to replace </a:t>
              </a:r>
              <a:r>
                <a:rPr lang="en-GB" sz="1600" dirty="0" smtClean="0">
                  <a:solidFill>
                    <a:srgbClr val="FFFFFF"/>
                  </a:solidFill>
                </a:rPr>
                <a:t>aging </a:t>
              </a:r>
              <a:r>
                <a:rPr lang="en-GB" sz="1600" dirty="0">
                  <a:solidFill>
                    <a:srgbClr val="FFFFFF"/>
                  </a:solidFill>
                </a:rPr>
                <a:t>infrastructure by 2033 in the US </a:t>
              </a:r>
              <a:r>
                <a:rPr lang="en-GB" sz="1600" dirty="0" smtClean="0">
                  <a:solidFill>
                    <a:srgbClr val="FFFFFF"/>
                  </a:solidFill>
                </a:rPr>
                <a:t>alone</a:t>
              </a:r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9441" y="4313553"/>
            <a:ext cx="2903928" cy="1899338"/>
            <a:chOff x="919441" y="4313553"/>
            <a:chExt cx="2903928" cy="1899338"/>
          </a:xfrm>
        </p:grpSpPr>
        <p:pic>
          <p:nvPicPr>
            <p:cNvPr id="10" name="Picture 9" descr="icons-07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6" b="25028"/>
            <a:stretch/>
          </p:blipFill>
          <p:spPr>
            <a:xfrm>
              <a:off x="919441" y="4313553"/>
              <a:ext cx="2846967" cy="135021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264" y="5628115"/>
              <a:ext cx="283410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FFFF"/>
                  </a:solidFill>
                </a:rPr>
                <a:t>T</a:t>
              </a:r>
              <a:r>
                <a:rPr lang="en-GB" sz="1600" dirty="0" smtClean="0">
                  <a:solidFill>
                    <a:srgbClr val="FFFFFF"/>
                  </a:solidFill>
                </a:rPr>
                <a:t>he </a:t>
              </a:r>
              <a:r>
                <a:rPr lang="en-GB" sz="1600" dirty="0">
                  <a:solidFill>
                    <a:srgbClr val="FFFFFF"/>
                  </a:solidFill>
                </a:rPr>
                <a:t>expected rise in demand for water globally by </a:t>
              </a:r>
              <a:r>
                <a:rPr lang="en-GB" sz="1600" dirty="0" smtClean="0">
                  <a:solidFill>
                    <a:srgbClr val="FFFFFF"/>
                  </a:solidFill>
                </a:rPr>
                <a:t>2020</a:t>
              </a:r>
              <a:endParaRPr lang="en-GB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18525" y="4466970"/>
            <a:ext cx="3328738" cy="1526433"/>
            <a:chOff x="4518525" y="4466970"/>
            <a:chExt cx="3328738" cy="1526433"/>
          </a:xfrm>
        </p:grpSpPr>
        <p:pic>
          <p:nvPicPr>
            <p:cNvPr id="11" name="Picture 10" descr="icons-08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82" b="19775"/>
            <a:stretch/>
          </p:blipFill>
          <p:spPr>
            <a:xfrm>
              <a:off x="4518525" y="4466970"/>
              <a:ext cx="2884356" cy="12967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52210" y="5654849"/>
              <a:ext cx="3195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FFFF"/>
                  </a:solidFill>
                </a:rPr>
                <a:t>R</a:t>
              </a:r>
              <a:r>
                <a:rPr lang="en-GB" sz="1600" dirty="0" smtClean="0">
                  <a:solidFill>
                    <a:srgbClr val="FFFFFF"/>
                  </a:solidFill>
                </a:rPr>
                <a:t>ise </a:t>
              </a:r>
              <a:r>
                <a:rPr lang="en-GB" sz="1600" dirty="0">
                  <a:solidFill>
                    <a:srgbClr val="FFFFFF"/>
                  </a:solidFill>
                </a:rPr>
                <a:t>in energy costs since </a:t>
              </a:r>
              <a:r>
                <a:rPr lang="en-GB" sz="1600" dirty="0" smtClean="0">
                  <a:solidFill>
                    <a:srgbClr val="FFFFFF"/>
                  </a:solidFill>
                </a:rPr>
                <a:t>2004</a:t>
              </a:r>
              <a:endParaRPr lang="en-GB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2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Global </a:t>
            </a:r>
            <a:r>
              <a:rPr lang="en-GB" dirty="0" smtClean="0"/>
              <a:t>Solution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96888" y="3819085"/>
            <a:ext cx="8151812" cy="695420"/>
          </a:xfrm>
          <a:prstGeom prst="rect">
            <a:avLst/>
          </a:prstGeom>
        </p:spPr>
        <p:txBody>
          <a:bodyPr/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4991" y="4755081"/>
            <a:ext cx="8151812" cy="695420"/>
          </a:xfrm>
          <a:prstGeom prst="rect">
            <a:avLst/>
          </a:prstGeom>
        </p:spPr>
        <p:txBody>
          <a:bodyPr/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51518" y="1228572"/>
            <a:ext cx="8151812" cy="695420"/>
          </a:xfrm>
          <a:prstGeom prst="rect">
            <a:avLst/>
          </a:prstGeom>
        </p:spPr>
        <p:txBody>
          <a:bodyPr lIns="0"/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/>
                </a:solidFill>
              </a:rPr>
              <a:t>There is a growing </a:t>
            </a:r>
            <a:r>
              <a:rPr lang="en-GB" sz="1800" dirty="0" smtClean="0">
                <a:solidFill>
                  <a:schemeClr val="accent1"/>
                </a:solidFill>
              </a:rPr>
              <a:t>realization </a:t>
            </a:r>
            <a:r>
              <a:rPr lang="en-GB" sz="1800" dirty="0">
                <a:solidFill>
                  <a:schemeClr val="accent1"/>
                </a:solidFill>
              </a:rPr>
              <a:t>that technologically innovative ‘smart solutions’ are the most, and possibly, some experts believe, the only affordable way of delivering these priorities by exploiting what is </a:t>
            </a:r>
            <a:r>
              <a:rPr lang="en-GB" sz="1800" dirty="0" smtClean="0">
                <a:solidFill>
                  <a:schemeClr val="accent1"/>
                </a:solidFill>
              </a:rPr>
              <a:t>available.</a:t>
            </a:r>
            <a:endParaRPr lang="en-GB" sz="1800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3815" y="2419684"/>
            <a:ext cx="3380606" cy="1627526"/>
            <a:chOff x="843815" y="2419684"/>
            <a:chExt cx="3380606" cy="1627526"/>
          </a:xfrm>
        </p:grpSpPr>
        <p:sp>
          <p:nvSpPr>
            <p:cNvPr id="5" name="TextBox 4"/>
            <p:cNvSpPr txBox="1"/>
            <p:nvPr/>
          </p:nvSpPr>
          <p:spPr>
            <a:xfrm>
              <a:off x="1016004" y="3462434"/>
              <a:ext cx="3208417" cy="58477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of the installed network will be </a:t>
              </a:r>
              <a:r>
                <a:rPr lang="en-GB" sz="1600" dirty="0" smtClean="0">
                  <a:solidFill>
                    <a:schemeClr val="bg1"/>
                  </a:solidFill>
                </a:rPr>
                <a:t/>
              </a:r>
              <a:br>
                <a:rPr lang="en-GB" sz="1600" dirty="0" smtClean="0">
                  <a:solidFill>
                    <a:schemeClr val="bg1"/>
                  </a:solidFill>
                </a:rPr>
              </a:br>
              <a:r>
                <a:rPr lang="en-GB" sz="1600" dirty="0" smtClean="0">
                  <a:solidFill>
                    <a:schemeClr val="bg1"/>
                  </a:solidFill>
                </a:rPr>
                <a:t>smart </a:t>
              </a:r>
              <a:r>
                <a:rPr lang="en-GB" sz="1600" dirty="0">
                  <a:solidFill>
                    <a:schemeClr val="bg1"/>
                  </a:solidFill>
                </a:rPr>
                <a:t>by 2020 (Frost and Sullivan)</a:t>
              </a:r>
            </a:p>
          </p:txBody>
        </p:sp>
        <p:pic>
          <p:nvPicPr>
            <p:cNvPr id="3" name="Picture 2" descr="icons-0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25"/>
            <a:stretch/>
          </p:blipFill>
          <p:spPr>
            <a:xfrm>
              <a:off x="843815" y="2419684"/>
              <a:ext cx="2712503" cy="15395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652209" y="2620211"/>
            <a:ext cx="3957054" cy="1467102"/>
            <a:chOff x="4652209" y="2620211"/>
            <a:chExt cx="3957054" cy="1467102"/>
          </a:xfrm>
        </p:grpSpPr>
        <p:sp>
          <p:nvSpPr>
            <p:cNvPr id="12" name="TextBox 11"/>
            <p:cNvSpPr txBox="1"/>
            <p:nvPr/>
          </p:nvSpPr>
          <p:spPr>
            <a:xfrm>
              <a:off x="4652209" y="3502537"/>
              <a:ext cx="395705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FFFFFF"/>
                  </a:solidFill>
                </a:rPr>
                <a:t>Amount saved in utilities each </a:t>
              </a:r>
              <a:r>
                <a:rPr lang="en-GB" sz="1600" dirty="0">
                  <a:solidFill>
                    <a:srgbClr val="FFFFFF"/>
                  </a:solidFill>
                </a:rPr>
                <a:t>year from smart solutions globally (</a:t>
              </a:r>
              <a:r>
                <a:rPr lang="en-GB" sz="1600" dirty="0" err="1">
                  <a:solidFill>
                    <a:srgbClr val="FFFFFF"/>
                  </a:solidFill>
                </a:rPr>
                <a:t>Sensus</a:t>
              </a:r>
              <a:r>
                <a:rPr lang="en-GB" sz="1600" dirty="0">
                  <a:solidFill>
                    <a:srgbClr val="FFFFFF"/>
                  </a:solidFill>
                </a:rPr>
                <a:t> 2012)</a:t>
              </a:r>
            </a:p>
          </p:txBody>
        </p:sp>
        <p:pic>
          <p:nvPicPr>
            <p:cNvPr id="4" name="Picture 3" descr="icons-1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5"/>
            <a:stretch/>
          </p:blipFill>
          <p:spPr>
            <a:xfrm>
              <a:off x="4724735" y="2620211"/>
              <a:ext cx="2667627" cy="139419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14629" y="4652211"/>
            <a:ext cx="3209848" cy="1539541"/>
            <a:chOff x="914629" y="4652211"/>
            <a:chExt cx="3209848" cy="1539541"/>
          </a:xfrm>
        </p:grpSpPr>
        <p:sp>
          <p:nvSpPr>
            <p:cNvPr id="13" name="TextBox 12"/>
            <p:cNvSpPr txBox="1"/>
            <p:nvPr/>
          </p:nvSpPr>
          <p:spPr>
            <a:xfrm>
              <a:off x="989264" y="5360755"/>
              <a:ext cx="2834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FFFFFF"/>
                  </a:solidFill>
                </a:rPr>
                <a:t>The investment </a:t>
              </a:r>
              <a:r>
                <a:rPr lang="en-GB" sz="1600" dirty="0">
                  <a:solidFill>
                    <a:srgbClr val="FFFFFF"/>
                  </a:solidFill>
                </a:rPr>
                <a:t>in smart solutions is </a:t>
              </a:r>
              <a:r>
                <a:rPr lang="en-GB" sz="1600" dirty="0" smtClean="0">
                  <a:solidFill>
                    <a:srgbClr val="FFFFFF"/>
                  </a:solidFill>
                </a:rPr>
                <a:t>growing, and to </a:t>
              </a:r>
              <a:r>
                <a:rPr lang="en-GB" sz="1600" dirty="0">
                  <a:solidFill>
                    <a:srgbClr val="FFFFFF"/>
                  </a:solidFill>
                </a:rPr>
                <a:t>reach $</a:t>
              </a:r>
              <a:r>
                <a:rPr lang="en-GB" sz="1600" dirty="0" smtClean="0">
                  <a:solidFill>
                    <a:srgbClr val="FFFFFF"/>
                  </a:solidFill>
                </a:rPr>
                <a:t>3.3B </a:t>
              </a:r>
              <a:r>
                <a:rPr lang="en-GB" sz="1600" dirty="0">
                  <a:solidFill>
                    <a:srgbClr val="FFFFFF"/>
                  </a:solidFill>
                </a:rPr>
                <a:t>by 2016 (IDC)</a:t>
              </a:r>
            </a:p>
          </p:txBody>
        </p:sp>
        <p:pic>
          <p:nvPicPr>
            <p:cNvPr id="6" name="Picture 5" descr="icons-1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93"/>
            <a:stretch/>
          </p:blipFill>
          <p:spPr>
            <a:xfrm>
              <a:off x="914629" y="4652211"/>
              <a:ext cx="3209848" cy="127510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567987" y="4318000"/>
            <a:ext cx="3279276" cy="1900486"/>
            <a:chOff x="4567987" y="4318000"/>
            <a:chExt cx="3279276" cy="1900486"/>
          </a:xfrm>
        </p:grpSpPr>
        <p:sp>
          <p:nvSpPr>
            <p:cNvPr id="14" name="TextBox 13"/>
            <p:cNvSpPr txBox="1"/>
            <p:nvPr/>
          </p:nvSpPr>
          <p:spPr>
            <a:xfrm>
              <a:off x="4652210" y="5387489"/>
              <a:ext cx="3195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FFFF"/>
                  </a:solidFill>
                </a:rPr>
                <a:t>of water </a:t>
              </a:r>
              <a:r>
                <a:rPr lang="en-GB" sz="1600" dirty="0" smtClean="0">
                  <a:solidFill>
                    <a:srgbClr val="FFFFFF"/>
                  </a:solidFill>
                </a:rPr>
                <a:t>company’s </a:t>
              </a:r>
              <a:r>
                <a:rPr lang="en-GB" sz="1600" dirty="0">
                  <a:solidFill>
                    <a:srgbClr val="FFFFFF"/>
                  </a:solidFill>
                </a:rPr>
                <a:t>(B&amp;V)</a:t>
              </a:r>
            </a:p>
            <a:p>
              <a:r>
                <a:rPr lang="en-GB" sz="1600" dirty="0" smtClean="0">
                  <a:solidFill>
                    <a:srgbClr val="FFFFFF"/>
                  </a:solidFill>
                </a:rPr>
                <a:t>top goals are reducing </a:t>
              </a:r>
              <a:r>
                <a:rPr lang="en-GB" sz="1600" dirty="0">
                  <a:solidFill>
                    <a:srgbClr val="FFFFFF"/>
                  </a:solidFill>
                </a:rPr>
                <a:t>leakage and network operating </a:t>
              </a:r>
              <a:r>
                <a:rPr lang="en-GB" sz="1600" dirty="0" smtClean="0">
                  <a:solidFill>
                    <a:srgbClr val="FFFFFF"/>
                  </a:solidFill>
                </a:rPr>
                <a:t>costs</a:t>
              </a:r>
              <a:endParaRPr lang="en-GB" sz="16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6" descr="icons-12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05"/>
            <a:stretch/>
          </p:blipFill>
          <p:spPr>
            <a:xfrm>
              <a:off x="4567987" y="4318000"/>
              <a:ext cx="2692558" cy="1587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3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Water </a:t>
            </a:r>
            <a:r>
              <a:rPr lang="en-GB" dirty="0" smtClean="0"/>
              <a:t>Market </a:t>
            </a:r>
            <a:r>
              <a:rPr lang="en-GB" dirty="0"/>
              <a:t>T</a:t>
            </a:r>
            <a:r>
              <a:rPr lang="en-GB" dirty="0" smtClean="0"/>
              <a:t>rends</a:t>
            </a:r>
            <a:endParaRPr lang="en-US" dirty="0"/>
          </a:p>
        </p:txBody>
      </p:sp>
      <p:sp>
        <p:nvSpPr>
          <p:cNvPr id="6" name="AutoShape 4" descr="data:image/jpeg;base64,/9j/4AAQSkZJRgABAQAAAQABAAD/2wCEAAkGBhQQEBUQEhQTFRISFBUWGBgVFBgXFxUYFRUVFBgYGBUXHCYeFxsjGhIYIC8gJCcpLCwsGB4xNTAqNiYrLikBCQoKDgwOGg8PGiwkHyQ0LCwsLCw0LDQtNSwsLCktLCwvLCwsLCwpLCwvLCwsLCwsLCwsLCwvLCwsLCwsLCwsLP/AABEIAJUBUgMBIgACEQEDEQH/xAAcAAEAAwEBAQEBAAAAAAAAAAAABgcIBQQDAgH/xABNEAACAQMABgYECQgHBwUAAAABAgMABBEFBgcSITETQVFhcYEUIpGhMjVCUnJzgpKyFyM0YqKxs8EzQ1NVk9LTFRZUdIOkwmPR4eLw/8QAGgEBAAMBAQEAAAAAAAAAAAAAAAMEBQIBBv/EADMRAAICAgECAwUHAwUAAAAAAAABAgMEESESMRNBUQUzcYGxFCIyYZGhwSNS0RU0QuHw/9oADAMBAAIRAxEAPwC8aVzdIay2tvkTXEKEdTSKG+7nPurh3G1bRyf15Y/qRSH37oFSRqnLtFnDsjHu0S6lQJ9tFiOQuD4Rj+biv4u2mxPybgf9Nf5PUn2W7+1nHj1/3In1Khtvtb0c/OV0+lFJ/wCINdmw1xs5+EdzAxPV0gVvutg+6uJU2R7xZ0rIPs0dmlfwGv7URIKUpQClKUApSlAKUpQClKUApSlAK5usemRZ2sty3Ho0JAPymPBF82IHnXSqqdt2n+EVip5/npPAZWMe3ePktT49fi2KJFdPog5FYaU0tLcyGWaRndjnJPLuUclHcK6mhderyz4RTtufMk/OJ5Bvg+RFcClfSOuLXS1wYanJPafJO7jbNfsu6OgQ/OWMk/tMR7q9Ope1C69MjjupekhmYId5UG4WOFYFQMAEjI5YzVd0Bxy51E8Wpxa6USK+zaezWFK8WhL/AKe2hn/tYo382UMfea9tfNNaejcT3yKUpXh6KUpQClKUApSlAKUpQClKUApSlAKUpQEafZxo8kn0WPjx4bw/c3CvFd7JNHyDhE8Z7Ulf9zlh7qmVKmV9i7Sf6kbqg/JFRaa2HsoLWk4b9SYbp8pF4E+KjxqudLaFmtJOinjaN+xhwI7VYcGHeCa1HXh0xoSG7iMM6K6Ht5qe1W5qe8Vcp9oTjxPlfuVrMOMvw8GXaVLNetQJNGvvqTJbOcK+OKn5j44A9h5Hu5VE62YTjZHqj2MucHB6Z0tFayXNqcwTyR46gx3fNDlT5ip7oDbZIuFvIhIvz4vVfxKH1W8itVhSuLKK7PxI7hdOHZmntB6x296nSW8iuBzHJl7mU8V866VZY0dpKS3kEsLtHIvJlOD4HtHceBq7dQNpaX2LefEd0BwxwWXHMr2N2r5jrAx8jClX96PKNKnKU+JcMnVKUrPLgpSlAKV857hY0Z3IVUUsxPIBRkk9wAqmdP7Z7h5CLUJHED6pZd52Hac8Fz2Y4dtT0487n90itujX+IuqvzJIFBZiAqgkknAAHEkk8hVDxbYNILzeJvpRD/xIr4af2oXd7btbSCJUcjeMasrMBx3TlyME4z4VZXs+3fOiu8yvXBOdNbbIInKW8TTgcN8t0aH6PAsR4gV4bXbqM/nLQgdqTAn7rIP31UtK0Vg0pa0Unl273s0HonajYXHDpuibsmG5+3xT9qqQ1o00by8muTykc7vcg9VB90DzzXLpXdOLCmTlE5tyJWJJilKVaK4qY656hf7PtbWfeYtKN2UHGFkK74C46sbw4/Nz11GtC2nTXMMX9pNGn3nVf51cu2n4vQcybmPdHWTuS8qqXWuNsIrz7lqqtSrlJ+R29nLE6Ltc/wBljyDMB7hUkrnauaO9GtIIDziiRT9IKN735ro18/Y9zbXqzYgtRSFKUrg6FKUoBSlKAUpSgFKUoBSleUaUiMnQ9LH0vzN9d/7uc17rY2eqlKV4BSlKAUpSgFKUoD4X1ik8bQyqHjcFWU8iD/8AufVWdtdtUn0dcmI5MT5aJz8pc8j+svI+R660hUe151WGkLRosDpV9eJj1OByz2MPVPjnqq5iZHhT0+z7/wCStkU+JHjujOFK/UkZUlWBBBIIPMEcCCO3Nd3UbRtvc3qW9zvbkoKqVbdIfmuTg5BwVx2kV9BKSjFyMaMep6OBX6jkKkMpIZSCCDggjiCCORzV5fkasP8A1/8AF/8ArUS2kbOYbG3S4tuk3Q+7IHbewGHqkcBjiMfaFVYZtU5KK3yWJ4tkF1MnOzfXX/aFvuyEekwgB+rfB5SAd+MHsPYCKmFZn1R1gNjeR3Azug7sgHyo24OO/hxHeoq99dtYxZ2ElwpG+yhYiOt5OCkduBlvBazMrG6LUo9pdi/j39VbcvIrbaDtLuGuZLe1lMUMTFCycGkZeDHf5gA5Ax2Z6+EQ/wB773/i7r/Hk/zVyCauTV7Y/bPaxPc9L0zoGcK+6FLesFxjmAQD3g1pS8HGglJFGPiXybTKuuNZ7uRCj3NwyMMFWmcqR2EE4IrmVZO0XUqy0dbK0fSmeVwqBpMgBfWdiMccDA8WFRzZtZxy6TgSUArl2APIsiMyg+YB8qkhdB1uyK4/wRyrkpqEnyc7/dO86LpvRp+jxne6NuXPOMZx38q5VaurO20izji0ncJEAFyrEDkGdFZgOz1mJ86hxct3ScWibIxlVFNMjVKV7tB6NNzcw24/rZEQ46gWG8fIZPlV5vS2ymlt6PDSrp0xslsoreaVem3o4pHGZOGVQsMjd7RVLVDTfG5NxJbaZVcSFKUqchJRszsel0pbjqRmkPduIzD9rdq99J6CjuZIXlyfR3MiL8kvjALDr3eY76pbZ5pyDRomvZstIy9FFGuCzcQzsc/BXIQbx/WxnFfvTG2C9mJERS3TqCKGbHe7g+4CsvIptut3DhLjZo02wqr1LzL3zSs0trpfE59LufKVgPYDiunovanfwEZm6VR8mVQ2ftDDe+q79nWJcNEqzYeaZoOlQ7UvaVDpAiJh0Nxj4BOQ+Oe43X27p4+OM10tddaV0datMcGRvViU/Kcjhn9Ucz4Y6xVJ0zU+hrktKyLj1J8EZ2m7RTaH0S2I6cjLvwPRA8QAOW+Rx48hjtGKgbTU5fpDNMX573Svvfezmvhc3LSu0jsWd2LMx5kk5JNfKvoaMeNUdefmY1t0rJbJLY7R9IQ/BuXYdkgWT3uCffUgstt10uOligkHdvIT55I91V1SvZY9Uu8UeRvsj2Zcuj9uMDECaCWPvVlkA7z8E48AasmNwwDA5BAIPaDxFZWtLRppEiQZeRlRR3sQo95rSGntOxaMs+kkOQihEXPGRgMKo9mSeoAmsrMxoQcVWuX5GhjXymm5+R268uktJxW0bTTOsca82Y8PAdZPcOJrP020e/aZphcupY53Vx0a9gCMCMD21ztO6z3F8wa4lL7owowFVe0hVwAT1nnXUfZs9rqa0eSzY64XJLNddq8t1mG13oYORbOJJB4j4C9w49p6qgCOQQwJBByCOBB7Qeo1/KVrV1Rrj0xRnTslN7kyytUNsMkWIr0GWPkJR/SL9If1g7+f0qtvRmlYrmMSwSLIh61OfIjmD3HjWWq6OgtOXFpKHtnZXJAwOIfsVk5N4Y8KpX4MZ8w4f7FqnLlHiXKNP0qHWundKtGrNYRZKqT+fC8SAT6pyV8DypWR4L9V+qNHxV6P9GTGlKVCSilKUApSlAUZtg1c9HvBcoMR3QLHsEi43/aCG8S1Qa3naN1kQ4ZGDKewqcg+0VonX/V706xkiAzIg6SP6aAnA+kCV+1Wcq+gwrfEq0+64MbKr6J7Xmae0Bpdbu1iuV5SoGI7G5MvkwI8qawaIF3ay2zf1qFQexuat5MAfKq92Jaeyktkx4oelj+icK48m3T9o1aVY10HTa0vLsadUlZWmzKk0RRijDDKSpB6iDgj2iu9rBrY11aWlsc4toyG/WYEop78RqvHtZq6e1nQfo+kGkAwlyOlHZvfBkHjvDe+3ULr6GDjbGM/mY0t1twJHs+0B6bfxRkZjQ9LJ2bqEHB8WKr51ouq92NaA6G0a6Yevct6vdGhIHtbePhu1JNeNYPQbGWYHEhG5H9Y/BT5cW+yaxsubuu6I+XBp40VXV1P4lO7UNYPS79wpzHb/ml7CVPrt5tkeCiotayujq8ZYSKQylc7wI4gjHWMV8ialuyr42g8Jf4MlbOlTVx5IzduyznzZ0/ytaR6Lc6OPfxjpOhbe8d3O5n7OO6oJdSu7s8hYuxLMWzvEniSc9ZzWqaz1tO+Nrn6Uf8ABjqlh3QnNxjDRZyapRinKWyLVPNjei+l0gZSOFvGzfaf82vuLnyqOam9F6fb9P0fQ9J6/Sbu5jdb4W9wxnHOtBaD9EIY2fo2MgMYOjxkZIDdH4nn213m3uEXBLuu5zi1dUlLfY/Wsn6Fcf8ALzfw2rMOa1ZOV3W393cwd7exu7uOOc8MY7a4HpWjPnaP+9BVDEyPBTXTst5FPiNc6M50qWbTnhOkCbcxGPo4/wCi3dzODn4HDNRaGEuwRQWZiFAAySScAAdZJNbkJ9UVLsZU49MnE/FdOz1YuphvR207qesRPunwbGKuXUfZrDZIssyrJdEAksN5Yj81AeGR87n2YFd7T+tltYgekShS3FVALOw7QqgnHeeFZ88/cumqOy7DD+71TejP11qpdxDektrhVHMmJsDxIGBXKrSGgNeLS+bcglzJjO4ylGIHMgMPW8s1zddtnUN+jSRqsd0BlXAwHPzZAOefncx3jgUM9qXTbHQliJx3W9lCQzMjB1JVlIIIOCCDkEHqINdjWrWybSMiSTYHRxqgUcs4G+2O1mGfDA6q5FxbtG7RuCroxVgeYKnBB8CK+RrR6YtqRR20uk+nQN81vYa/jIRzBHiMVqDQ/wCjw/VR/gWuFrfqWNIz2xkJEEImLgHDNvdFuqOwHdbJ7B35GbH2inLUlpF6WE+naZQNpYSTHdijkkbsRGY+xQa9N3q9cwrvy286KPlPE6geJIwK0tYaPjgQRQosaLyVRge7me+vRio37Se+I8HawVrlmZdWdLrZ3cVyydIImLbucZ9UgEHtBIPlXo1t1ul0lN0snqouRHGDlUB/exwMt14HIAASfa5qglrIl1CoWOYlXUDCrIBvAgdQYZ4dqntqvK0KnC3VqXJTsU691sV6rPRc039FFLJ9CNn/AAg1YeyrUGO4X025UPGGKxI3wWKnDOw+UAeAHLIOeqrP0rp22sUUzyRxLyUdZx81FGTjuFV7s3on0QW2TVYvVHqk9IzpNq5dIMvbXCjtMMgHtK1zjWhYtqGjmOBcgfSjlUe0pioZtint5obeeBoXLSOpkjKsSAoIDMvHyNe1ZU5TUZw1sWY8FFyjLeitbCwknkWGJGeRzhVUcT/7DtJ4Crx1D2ax2AE027JdEc+axZ6kzzPa3sxxzGtiulbZDJAyhbuQkq5/rEAB3FPUQQTjr58ccLcqrnZE+rw1wvr/ANE+JTHXW+WKUpWUaApSlAKUpQClKUArPW0vV70PSDhRiOb86nYN4neXybPDsIrQtRTaFqeukIFzIsLQMX6RxlQhHrg8RgcFOf1at4d3hWc9mVsmrxIcdykdU9OGyvIbj5KNh+9G9V/2ST4gVpZWBAIOQeII66o78msH962P3l/1KtfU8qtpHCLiK5aBQheJgRgZ3AQCcHdAHPjirGc4T1KP8kOIpQ3GRwdr2g+nsOmUZe2bf79w+q4/c32KpfQ2i2uriK3T4Urhc9gPNvADJ8q07c26yI0bjKupVh2hhgj2Gqx2W6mNb3t1LKP0Z2gQkcyeLOP+mV/xDXuLk9FMk/Lt8xkUddkX69yzLO0WGNIkGEjVUUdgUAD3Cqc2zawdLdJaKfUtxlu+RwD+ymPvNVuaa0qtrby3D/BiQtjtI5L4k4HnVI2GqK3yelz6QtIpZ2d2R2XeBLHifXGM88Y4Aio8JJSds/L6neU249Ef/IhlS3ZV8bQeEv8ABkr3/k1g/vWx+8v+pXd1H1Iitr6KZNIWszL0mI4ypdt6N14Yc8s55dVaN2RW65JPyfk/8FKqmamn+a9C1azztO+Nrn6Uf8GOtDVSGtGgkvNN3cb3EVuFCNvykBSRHCN0ZYcfWz5Gs72fJRsbfp/KLuYm4JL1IBVxbDf0e4+tT8FRn8msH962P3l/1KsDZpq8lnFMsdzDch5FJMRBC4XGDhjx66t5l0J1NJ/sytjVSjYmyQ6yfodx/wAvN/DasxVp3WT9DuP+Xm/htVGav6lRXUCzPf2sDMWHRyFQw3SRk5cc8Z5VFgTjCEnIkzIOUkkRWp5sc0OJr4zMMi2j3h9NzuL7BvnxAp+TWD+9bH7y/wCpU52Zasx2XT9HdQXPSdFnoiDubvSfCwx573DwNWMnJg6pKL5+DIaKJKxNk5JrMOn9Ltd3Mtw5JMjkjuXOFUdwXArTrYwc4xjjnliot6Nof5ujf+3rOxLlU2+nZdyanYkt6KBs7x4ZFljJV42DKR1FTkVqDR14JoY5hykjRx4Oob+dR70bQ/zdG/8Ab11IdYLNFCJcWqqoCqqzRgKAMAABuAArvKu8fWotaOcevwt7kiotsmihFfiVRgXEYY/TQ7je4IfM1AjVq7V5oby4so47iHDGRGcSKyxhmiwz4bgOZ4kcjXGOzSD+9bH7y/6laFFyjVHr7/MpW1OVj6S59D/o8P1Uf4FqIbWtZprO3jWBtxp2ZWcfCUKAcKfkk558+ypno+LchjUEMFRBvDk2FAyO41W23T+itfrJfwpWVjJSvSZo3txqeiqUvpA/SiRxJnO+Hbez272c5rSGqOkXuLG3mkOXkiUse08icd+M1mitG7Pviu1+pX95q/7SS6E/zKeC31M4e2hc6OXuuI/wyD+dUdV5bZ/i0fXx/hkqDRbOIGUH/alkMgHBZcjI5f0le4VkYU/e9WeZVbnZwWfs1YHRVtj5jDzEjg+/NRnajqFc3k63VviTEYQxlgrDdZmyu9wIO9yyDkdea6mozwaOga3k0hZypvlkxKild74Q4ucjIz4k1NIJ1dQ6MrKeIZSCD4EcDWe7JVXOcfz/AHLigrK1CRl/SGiprdt2aKSNux0K58Mjj5V5a1Tc2qSqUkVXQ81ZQynxB4VUW0nZvHbIby2BWIEdLHz3Axxvpk5xkgFc8MjGBy0qM6Nj6ZLTKVuI4Lqi9ore3uGjdZEJV0IZWHMEHII8CK0nqhp8X1nFccAzLhwOp1O6w8MjI7iKqGHZzbsoYaVs8MARkqDxGeKmTIPcasbZpodbSCWFLqC5HSB/zRB3N5QuDhjz3Pcaizp12Q2u6/JkmJGcJafZkxpSlY5pClKUApSlAKUpQCvzJGGUqwBDAgg8iDwINfqlAZl1q0GbK8ltjnCN6hPWjesh+6RnvBqRbI9Pej34hY4S6HR92+MtGfblft1J9tmr+9HHfKOMZ6KT6LHKE+DEj7Yqo4ZijB1OGUhgR1EHIPkRX0VbWTRp+fHzMWadFvBquv4FA8+J7+r+Vc/V3TAvLWK5X+tQEjsYcHXyYEeVe6eYIrOxAVQWJPIADJPsFfPNNPTNlNNbKv22awYWKxU8W/OyeAJCA+JBP2VqpK6esmmjeXcty2fzjkqD8lB6qL5KB768ENuz726PgqWPcB1+0geJFfS49fhVqP6mHdPxJtnzqW7KvjaDwl/gyVEqluyr42g8Jf4MldX+6l8H9Dmn3kfijQNZ52nfG1z9KP8Agx1oas87Tvja5+lH/BjrJ9ne9fw/lGlm/gXxIvVw7DG/MXI6+lT3p/8ABqnqnWyXWdLS6aKVgsdyFXePJXUncyeoHeYZ7SK0syDnS0ijjSUbE2XJrChNpcAczBKB5xtWYRWriKgd1sZsncuGnQE53Edd0dw3kJA86y8PJhSmpF7KolZpxKNqyth9+FuZ4TzkiVh39GxBHslz5VFNe9DR2d/Jbw5EaCPG8d4+tGrHJ8Sa52hNMPaXEdzH8ONs4PJhyZT3EEjzrWsj49LS80Z8H4VnPkafdMgg8iMe2st6U0c1vNJA4w0Tsh+ycA+BGCO4itHata0Q38Ilhbjw30J9eM9jD9x5GvJrPqFa6QO9KrLKBgSRkK+OoHIIYeI8MVkYt/2ebjNGlkVeNFOLM50q402GwZ43MxXsCoD7cH91SDQ+zCwtiGEXSuPlTHf/AGMBP2a0Je0KkuNspRw7H34M+V/DXT1lI9NucYx6RNjHLHSNjGOquYavJ7Wyq1p6NR6H/R4fqo/wLVdbdP6K1+sl/ClWLof9Hh+qj/AtV1t0/orX6yX8KV89i/7hfP8Ak2cj3LKirRuz74rtfqV/eazlWjdn3xXa/Ur+81f9pe7XxKeD+JnE2z/Fo+vj/C9UbV5bZ/i0fXx/heqNNSez/c/M4zPeCvZozTM9s29BLJGf1GIB8V5N5ireXZTZ3VtDIN+GRoYiTGfVZiikko2R7MVzfyFDP6YcfUcf4le/baXxL6Hn2W1cxOxsw18lv+kguADLEoYOoxvqTuneUcAwOOWAc8uHGVa0xBrG5VuRt5s/4bGvJqlqXBo1GEW8zvjfkfG82OQAHBVGTw9ua4G1jW9Le2azRgZ513WAPwIz8It2Fh6oHeT1VltRtv8A6S4NDbhV/UfJR9W7sKhIjun6i8S+aq5P4xVRVoHZVoc2+jYyww05Mx8HwE/YVT51qZ8tU69Shhx3Zv0JfSlK+fNgUpSgFKUoBSlKAUpSgPHpnRa3VvJbv8GVCp7sjgR3g4I8KzFfWTQyvC4w8bsjDvU4PlwrVNVXtS2eyzS+m2qb5YASovwsqMB1HyuAAIHHgDxycaOBeoScZPh/UpZdTnHqXdED0Hr3d2UXQwSBY94tgorYJxnBYcBw5eNffSW0m+uIngklUxyDdYCNFJB5jIGeNcltXLoHBtrgH6iT/LX8/wB3rn/hrj/Bk/y1rdFLfVpb+RndVutcnPqX2Oh+h0LcXjD1rmSKGP6CSh3I+k0ePsd9ePQOoN3dTLH0MsaEjekkjZFVes+sBvHHICrI2t2Cw6JihjGI4polA7FCSKP5VFdeuuNafdokqqfTKbXZFKV7ND6XktJlnhIWRM4JAYespU8Dw5Ma8dKttJrTKyeuUTD8rOkf7VP8GP8Ay1GtLaVkupmnmIaSTG8QAoOFCjgOA4KK8qIScAZJ5AV/K4jVCD3FJHcrJSWmxSlKkIyR6I2h31qgjjnJQcAsiq4A7AWGQO7OK9k21fSLDHTKv0Yo8+0qaiFKidFbe3FfoSq2aWts+99fyTyGWV2eRubMck4GB7hivhSrS0HsV6W2WS4meKZxvBFUEIDyDg8S3bgjHKvLLoUpdXAhXO1/dK0sr6SBxJE7xuOTIxU+0dXdUustr1/GMM0UnfJGM+1CtfrTWyK9gyYwtwnbGcNjvjbj7C1RK70VNCcSxSoex42X94rn+jf6M6/q1eqJnLtoviMBbde8RsfxOaj+l9eL27BWWdyh5quEU9xVAN7zzXIhspHOER2P6qM37hXyZcHB4EV1GiqL+7FHkrbGuWz+UpSpiElUO1DSCKEWcBVAUDoYuAAwPkd1c3T2t1zfBVuZA4jJK+oi4JAB+Aozyrj1auznZgskfpV6mVkX83E2R6p+W2MHJ6h59mKtng0LraX6cliHiWvpTZVVSXR20a+t4khimCxxjdUdFGcDxKkmrL0psWs5MmFpYT1ANvr7H9b9qq21z1J/2ayq1xFIzcQgDLJu/OK8QBw6249WeNcwyKb/ALvf8mjqVNtPP0PNpvXi7vYuhuJQ8e8Gx0ca8RkA5VQes1waUq1GMYrUVoryk5PbZJdEbRr61URpMWRQAFkUOABwABI3gO7NdpdtV7j4Fse/o3/1KgFKilj1Se3FEiusXCbJfpHatpCYFRKsQP8AZIFP3jlh5EVEpZSzFmJZmOSSSSSesk8Sa/NSXU3USfSL5UFIFPrykcO9UHym9w6+/wB1XTHfCR5udr13P3qBqc2kbkBgfR4iGlbtHMID2t7hk9mdDqoAAAwBwAHIV4dCaEis4VggXdRfax62Y9bHtr31g5OQ7pb8l2NiilVR15ilKVVJxSlKAUpSgFKUoBSlKAUpSgFKUoBUe190G15o+aFBmTAdB2sjBwB3kAjzqQ0rqEnGSkvI5lFSTTMoOhBIIIIOCCMEEcwR1Gv5WndJ6sWtyczwRSN85kG998et764M+ybRzcoWX6Msn7ixrZj7Sh/yTMyWDLyaKw2Z6tNd3Lvj1IInPHkZHRkjHtJb7FRa90fJA25NG8bDmHUqffzrTGgtX4bGLobdN1MkniSWJ5lmPEngPZXvZAeBAI7+NQf6g1NtLgm+x7glvkyjSrS20auv0kV3HGTH0fRuUX4JViylscgQxGf1cdlVbWrTarYKSM+2t1ycWKUqd6i7MJbxlmuFaK2GDg5V5e5RzVf1vZ2j2yyNceqTPIVym9RPbsm1H6eQX0y/mY2/NA/1jqfhfRU+1h3Gror521usaLGihUQBVUDAAAwAB2V9K+cvud0+pm3TUq46QpSlQEp/CKzVrVqtNo+cxSqdwk9G+PVkXqIPbjmOY9hrS1fG7skmQxyoroeauoZT5HhVrGyXQ3xtMr30K1fmZVr9RxliFUEsTgADJJPUAOZrQU+yzRznPo+79GSRR7A2B5V1dDao2lmc28CI3zuLP4b7EtjuzWjL2lDXCeyksGe+WiAbP9lJUrdXy8RgpCeODzDSf5Pb2Va1KVlXXStl1SNGuuNa1E4OumtK6OtWnODIfVjU/Kcg4z3AAk9w7xWdL6+eeRppWLyOcsx5k/yHVjqHCpvtl0wZb8QZ9S3QDH68gDsfulB5VAa2sKlQr6vNmXlWuc+nyQpSv1HGWIVQSxOAAMkk8gAOZq8VD816LHR8k7iKFGkduSqCT48OQ7+VT/VXY5LNiS8Jhj59GMGVvHqj957hVsaF1egs06O3jVB1kcWbvZjxY+JrPuzoQ4jy/wBi5ViSnzLhFdapbGgMS35BPMQoeH23HPwX2mrSt7dY1CIqqijAVQAAB1ADgBX0pWPbdO17kzTrqjWtRQpSlQkgpSlAKUpQClKUApSlAKUpQClKUApSlAKUpQClKUApSlAK4ekdSLK4O9JbRFjzIXcJ8SmCa7lK6jJx5T0eOKfdHD0bqRZW7b0VtEGHJiN9h4M+SPKu5SlJScuW9hRS7IUpSuT0UpSgFKUoBSlKAUpSgM7bS4yulbnPWyEeBiQioxVsbadVySl/GMgARy46uPqOe7iVJ+jVYaN0c9xMkEQzJIwVR3nrPYBzJ6gDX0uNYpUp+i+hh3wasa9T16u6tzX8whgXJ5sx4Ki/OY9XhzPVV7ao6g2+jlBUdJOR60rD1u8KPkL3Dj2k17dVdWI9H26wRjJ5u+OMj44se7sHUK7NZGTlytfTH8Jo0YyrW33FKUqiWxSlKAUpSgFKUoBSlKAUpSgFKUoBSlKAUpSgFKUoBSlKAUpSgFKUoBSlKAUpSgFKUoBSlKAUpSgFKUoBSlKA+c8CupRwGVgVYEZBBGCCDzGKg2q+ocNlpWV4ySogVo1YZMfSu6kb2fWwIyAeeGOc8ypU1c5RjJJ90Rzim02T2lKVCSClKUApSlAKUpQClKUB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6781" y="2414803"/>
            <a:ext cx="5545639" cy="347710"/>
          </a:xfrm>
          <a:prstGeom prst="rect">
            <a:avLst/>
          </a:prstGeom>
        </p:spPr>
        <p:txBody>
          <a:bodyPr lIns="0"/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Flagship programs of early adopters: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26" y="3314429"/>
            <a:ext cx="1808808" cy="32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ontent Placeholder 4"/>
          <p:cNvSpPr txBox="1">
            <a:spLocks/>
          </p:cNvSpPr>
          <p:nvPr/>
        </p:nvSpPr>
        <p:spPr>
          <a:xfrm>
            <a:off x="3775426" y="3689075"/>
            <a:ext cx="2146783" cy="633799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itchFamily="34" charset="0"/>
              <a:buNone/>
            </a:pPr>
            <a:r>
              <a:rPr lang="en-GB" sz="1400" dirty="0" smtClean="0">
                <a:solidFill>
                  <a:srgbClr val="666666"/>
                </a:solidFill>
                <a:latin typeface="+mn-lt"/>
              </a:rPr>
              <a:t>Integrated Remote Intelligence Service (IRIS)</a:t>
            </a:r>
            <a:endParaRPr lang="en-US" sz="1400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43" y="4623362"/>
            <a:ext cx="893316" cy="8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50" y="2993920"/>
            <a:ext cx="16525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24" y="4588417"/>
            <a:ext cx="1017340" cy="10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ontent Placeholder 4"/>
          <p:cNvSpPr txBox="1">
            <a:spLocks/>
          </p:cNvSpPr>
          <p:nvPr/>
        </p:nvSpPr>
        <p:spPr>
          <a:xfrm>
            <a:off x="4652205" y="5574961"/>
            <a:ext cx="1724978" cy="36004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itchFamily="34" charset="0"/>
              <a:buNone/>
            </a:pPr>
            <a:r>
              <a:rPr lang="en-GB" sz="1400" dirty="0" smtClean="0">
                <a:solidFill>
                  <a:srgbClr val="666666"/>
                </a:solidFill>
                <a:latin typeface="+mn-lt"/>
              </a:rPr>
              <a:t>Remote Monitoring and Control </a:t>
            </a:r>
            <a:r>
              <a:rPr lang="en-GB" sz="1400" dirty="0" err="1" smtClean="0">
                <a:solidFill>
                  <a:srgbClr val="666666"/>
                </a:solidFill>
                <a:latin typeface="+mn-lt"/>
              </a:rPr>
              <a:t>Center</a:t>
            </a:r>
            <a:endParaRPr lang="en-US" sz="1400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467432" y="3692491"/>
            <a:ext cx="1624307" cy="36004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itchFamily="34" charset="0"/>
              <a:buNone/>
            </a:pPr>
            <a:r>
              <a:rPr lang="en-GB" sz="1400" dirty="0" smtClean="0">
                <a:solidFill>
                  <a:srgbClr val="666666"/>
                </a:solidFill>
                <a:latin typeface="+mn-lt"/>
              </a:rPr>
              <a:t>Future Concept of Operations (FCO)</a:t>
            </a:r>
            <a:endParaRPr lang="en-US" sz="1400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6888476" y="5559466"/>
            <a:ext cx="1979712" cy="36004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itchFamily="34" charset="0"/>
              <a:buNone/>
            </a:pPr>
            <a:r>
              <a:rPr lang="en-GB" sz="1400" dirty="0" smtClean="0">
                <a:solidFill>
                  <a:srgbClr val="666666"/>
                </a:solidFill>
                <a:latin typeface="+mn-lt"/>
              </a:rPr>
              <a:t>Frontline Information Technology (FIT)</a:t>
            </a:r>
            <a:endParaRPr lang="en-US" sz="1400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9831" y="3693440"/>
            <a:ext cx="2302106" cy="830997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600"/>
              </a:spcBef>
              <a:buFont typeface="Arial" pitchFamily="34" charset="0"/>
              <a:buNone/>
              <a:defRPr sz="1600" i="1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eaLnBrk="1" hangingPunct="1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eaLnBrk="1" hangingPunct="1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eaLnBrk="1" hangingPunct="1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eaLnBrk="1" hangingPunct="1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buClrTx/>
              <a:buSzTx/>
            </a:pPr>
            <a:r>
              <a:rPr lang="en-US" sz="1400" i="0" dirty="0">
                <a:solidFill>
                  <a:srgbClr val="666666"/>
                </a:solidFill>
                <a:latin typeface="+mn-lt"/>
              </a:rPr>
              <a:t>Smartwater4Europe – </a:t>
            </a:r>
            <a:r>
              <a:rPr lang="en-US" sz="1400" i="0" dirty="0" smtClean="0">
                <a:solidFill>
                  <a:srgbClr val="666666"/>
                </a:solidFill>
                <a:latin typeface="+mn-lt"/>
              </a:rPr>
              <a:t> Leading trials in </a:t>
            </a:r>
            <a:r>
              <a:rPr lang="en-GB" sz="1400" i="0" dirty="0" smtClean="0">
                <a:solidFill>
                  <a:srgbClr val="666666"/>
                </a:solidFill>
                <a:latin typeface="+mn-lt"/>
              </a:rPr>
              <a:t>France</a:t>
            </a:r>
            <a:r>
              <a:rPr lang="en-GB" sz="1400" i="0" dirty="0">
                <a:solidFill>
                  <a:srgbClr val="666666"/>
                </a:solidFill>
                <a:latin typeface="+mn-lt"/>
              </a:rPr>
              <a:t>, the Netherlands, Spain and U.K. </a:t>
            </a:r>
            <a:endParaRPr lang="en-US" sz="1400" i="0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38" name="Picture 4" descr="http://www.dispuutwatermanagement.nl/userfiles/Afbeeldingen/Artikelen/Viten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5" y="3075070"/>
            <a:ext cx="1268056" cy="56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www.waterwise.org.uk/data/Waterwise_Images/Logos/water_company_logos/Wessex_Water_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5" y="4825701"/>
            <a:ext cx="1144753" cy="7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4"/>
          <p:cNvSpPr txBox="1">
            <a:spLocks/>
          </p:cNvSpPr>
          <p:nvPr/>
        </p:nvSpPr>
        <p:spPr>
          <a:xfrm>
            <a:off x="452046" y="5556112"/>
            <a:ext cx="1644235" cy="36004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itchFamily="34" charset="0"/>
              <a:buNone/>
            </a:pPr>
            <a:r>
              <a:rPr lang="en-GB" sz="1400" dirty="0" smtClean="0">
                <a:solidFill>
                  <a:srgbClr val="666666"/>
                </a:solidFill>
                <a:latin typeface="+mn-lt"/>
              </a:rPr>
              <a:t>Real-Time </a:t>
            </a:r>
            <a:r>
              <a:rPr lang="en-GB" sz="1400" dirty="0">
                <a:solidFill>
                  <a:srgbClr val="666666"/>
                </a:solidFill>
                <a:latin typeface="+mn-lt"/>
              </a:rPr>
              <a:t>Network Monitoring and </a:t>
            </a:r>
            <a:r>
              <a:rPr lang="en-GB" sz="1400" dirty="0" smtClean="0">
                <a:solidFill>
                  <a:srgbClr val="666666"/>
                </a:solidFill>
                <a:latin typeface="+mn-lt"/>
              </a:rPr>
              <a:t>Optimization</a:t>
            </a:r>
            <a:endParaRPr lang="en-US" sz="1400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54" y="4931217"/>
            <a:ext cx="1602066" cy="578286"/>
          </a:xfrm>
          <a:prstGeom prst="rect">
            <a:avLst/>
          </a:prstGeom>
        </p:spPr>
      </p:pic>
      <p:sp>
        <p:nvSpPr>
          <p:cNvPr id="42" name="Content Placeholder 4"/>
          <p:cNvSpPr txBox="1">
            <a:spLocks/>
          </p:cNvSpPr>
          <p:nvPr/>
        </p:nvSpPr>
        <p:spPr>
          <a:xfrm>
            <a:off x="2510501" y="5576775"/>
            <a:ext cx="1749268" cy="36004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17621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itchFamily="34" charset="0"/>
              <a:buNone/>
            </a:pPr>
            <a:r>
              <a:rPr lang="en-GB" sz="1400" dirty="0" smtClean="0">
                <a:solidFill>
                  <a:srgbClr val="666666"/>
                </a:solidFill>
                <a:latin typeface="+mn-lt"/>
              </a:rPr>
              <a:t>Real-Time System</a:t>
            </a:r>
            <a:endParaRPr lang="en-US" sz="1400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Leading water utilities have already drawn up plans to invest in smart solutions in a big way over the next </a:t>
            </a:r>
            <a:r>
              <a:rPr lang="en-GB" sz="1800" dirty="0" smtClean="0"/>
              <a:t>five to 10 </a:t>
            </a:r>
            <a:r>
              <a:rPr lang="en-GB" sz="1800" dirty="0"/>
              <a:t>years. However there is still a steep learning curve on how to deliver them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18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85059" y="1409747"/>
            <a:ext cx="2453148" cy="1062876"/>
            <a:chOff x="6385059" y="1409747"/>
            <a:chExt cx="2453148" cy="1062876"/>
          </a:xfrm>
        </p:grpSpPr>
        <p:sp>
          <p:nvSpPr>
            <p:cNvPr id="14" name="Pentagon 13"/>
            <p:cNvSpPr/>
            <p:nvPr/>
          </p:nvSpPr>
          <p:spPr>
            <a:xfrm>
              <a:off x="6385059" y="1409747"/>
              <a:ext cx="2453148" cy="620590"/>
            </a:xfrm>
            <a:prstGeom prst="homePlate">
              <a:avLst>
                <a:gd name="adj" fmla="val 307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7329101" y="2005263"/>
              <a:ext cx="497840" cy="467360"/>
            </a:xfrm>
            <a:prstGeom prst="downArrow">
              <a:avLst/>
            </a:prstGeom>
            <a:solidFill>
              <a:srgbClr val="00A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17369" y="1412588"/>
            <a:ext cx="1908003" cy="1060035"/>
            <a:chOff x="4417369" y="1412588"/>
            <a:chExt cx="1908003" cy="1060035"/>
          </a:xfrm>
        </p:grpSpPr>
        <p:sp>
          <p:nvSpPr>
            <p:cNvPr id="15" name="Rectangle 14"/>
            <p:cNvSpPr/>
            <p:nvPr/>
          </p:nvSpPr>
          <p:spPr>
            <a:xfrm>
              <a:off x="4417369" y="1412588"/>
              <a:ext cx="1908003" cy="6194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136681" y="2005263"/>
              <a:ext cx="497840" cy="467360"/>
            </a:xfrm>
            <a:prstGeom prst="downArrow">
              <a:avLst/>
            </a:prstGeom>
            <a:solidFill>
              <a:srgbClr val="00A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Four </a:t>
            </a:r>
            <a:r>
              <a:rPr lang="en-US" dirty="0"/>
              <a:t>B</a:t>
            </a:r>
            <a:r>
              <a:rPr lang="en-US" dirty="0" smtClean="0"/>
              <a:t>ig </a:t>
            </a:r>
            <a:r>
              <a:rPr lang="en-US" dirty="0"/>
              <a:t>T</a:t>
            </a:r>
            <a:r>
              <a:rPr lang="en-US" dirty="0" smtClean="0"/>
              <a:t>asks for a Water </a:t>
            </a:r>
            <a:r>
              <a:rPr lang="en-US" dirty="0"/>
              <a:t>C</a:t>
            </a:r>
            <a:r>
              <a:rPr lang="en-US" dirty="0" smtClean="0"/>
              <a:t>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4527" y="1412588"/>
            <a:ext cx="1908003" cy="1060035"/>
            <a:chOff x="454527" y="1412588"/>
            <a:chExt cx="1908003" cy="1060035"/>
          </a:xfrm>
        </p:grpSpPr>
        <p:sp>
          <p:nvSpPr>
            <p:cNvPr id="20" name="Rectangle 19"/>
            <p:cNvSpPr/>
            <p:nvPr/>
          </p:nvSpPr>
          <p:spPr>
            <a:xfrm>
              <a:off x="454527" y="1412588"/>
              <a:ext cx="1908003" cy="6194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1152888" y="2005263"/>
              <a:ext cx="497840" cy="467360"/>
            </a:xfrm>
            <a:prstGeom prst="downArrow">
              <a:avLst/>
            </a:prstGeom>
            <a:solidFill>
              <a:srgbClr val="00A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1655" y="1513554"/>
            <a:ext cx="189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Production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40359" y="1412588"/>
            <a:ext cx="1908003" cy="1060035"/>
            <a:chOff x="2440359" y="1412588"/>
            <a:chExt cx="1908003" cy="1060035"/>
          </a:xfrm>
        </p:grpSpPr>
        <p:sp>
          <p:nvSpPr>
            <p:cNvPr id="16" name="Rectangle 15"/>
            <p:cNvSpPr/>
            <p:nvPr/>
          </p:nvSpPr>
          <p:spPr>
            <a:xfrm>
              <a:off x="2440359" y="1412588"/>
              <a:ext cx="1908003" cy="6194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3184888" y="2005263"/>
              <a:ext cx="497840" cy="467360"/>
            </a:xfrm>
            <a:prstGeom prst="downArrow">
              <a:avLst/>
            </a:prstGeom>
            <a:solidFill>
              <a:srgbClr val="00A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42160" y="1505534"/>
            <a:ext cx="189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Distribution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9402" y="1510881"/>
            <a:ext cx="189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Ensure Quality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96539" y="1516228"/>
            <a:ext cx="229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Recycle &amp; Renew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525" y="4331370"/>
            <a:ext cx="163094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/>
              <a:t>Produce </a:t>
            </a:r>
            <a:r>
              <a:rPr lang="en-US" sz="1600" dirty="0" smtClean="0"/>
              <a:t>Water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446422" y="4344738"/>
            <a:ext cx="1844842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 smtClean="0"/>
              <a:t>Manage </a:t>
            </a:r>
            <a:r>
              <a:rPr lang="en-US" sz="1600" dirty="0"/>
              <a:t>leakage and </a:t>
            </a:r>
            <a:r>
              <a:rPr lang="en-US" sz="1600" dirty="0" smtClean="0"/>
              <a:t>pressure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11579" y="4344737"/>
            <a:ext cx="1884947" cy="58477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/>
              <a:t>Manage </a:t>
            </a:r>
            <a:r>
              <a:rPr lang="en-US" sz="1600" dirty="0" smtClean="0"/>
              <a:t>treatment plants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105" y="4344738"/>
            <a:ext cx="219242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/>
              <a:t>Deal with the </a:t>
            </a:r>
            <a:r>
              <a:rPr lang="en-US" sz="1600" dirty="0" smtClean="0"/>
              <a:t>sludge</a:t>
            </a:r>
            <a:endParaRPr lang="en-US" sz="1600" dirty="0"/>
          </a:p>
        </p:txBody>
      </p:sp>
      <p:pic>
        <p:nvPicPr>
          <p:cNvPr id="34" name="Picture 33" descr="wa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" y="2954421"/>
            <a:ext cx="1385891" cy="1348434"/>
          </a:xfrm>
          <a:prstGeom prst="rect">
            <a:avLst/>
          </a:prstGeom>
        </p:spPr>
      </p:pic>
      <p:pic>
        <p:nvPicPr>
          <p:cNvPr id="37" name="Picture 36" descr="icons-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65" y="2809926"/>
            <a:ext cx="1604196" cy="1560839"/>
          </a:xfrm>
          <a:prstGeom prst="rect">
            <a:avLst/>
          </a:prstGeom>
        </p:spPr>
      </p:pic>
      <p:pic>
        <p:nvPicPr>
          <p:cNvPr id="39" name="Picture 38" descr="icons-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44" y="2588349"/>
            <a:ext cx="2029833" cy="1974972"/>
          </a:xfrm>
          <a:prstGeom prst="rect">
            <a:avLst/>
          </a:prstGeom>
        </p:spPr>
      </p:pic>
      <p:pic>
        <p:nvPicPr>
          <p:cNvPr id="3" name="Picture 2" descr="icons-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7" y="2691755"/>
            <a:ext cx="1666974" cy="16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iStock_000019202077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65" y="1694429"/>
            <a:ext cx="2045663" cy="1713242"/>
          </a:xfrm>
          <a:prstGeom prst="rect">
            <a:avLst/>
          </a:prstGeom>
        </p:spPr>
      </p:pic>
      <p:pic>
        <p:nvPicPr>
          <p:cNvPr id="2" name="Picture 1" descr="iStock_000019202077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3" y="1691824"/>
            <a:ext cx="2045663" cy="1713242"/>
          </a:xfrm>
          <a:prstGeom prst="rect">
            <a:avLst/>
          </a:prstGeom>
        </p:spPr>
      </p:pic>
      <p:pic>
        <p:nvPicPr>
          <p:cNvPr id="40" name="Picture 39" descr="iStock_000019202077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06" y="4714891"/>
            <a:ext cx="2045663" cy="1713242"/>
          </a:xfrm>
          <a:prstGeom prst="rect">
            <a:avLst/>
          </a:prstGeom>
        </p:spPr>
      </p:pic>
      <p:pic>
        <p:nvPicPr>
          <p:cNvPr id="39" name="Picture 38" descr="iStock_000019202077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4" y="4712285"/>
            <a:ext cx="2045663" cy="1713242"/>
          </a:xfrm>
          <a:prstGeom prst="rect">
            <a:avLst/>
          </a:prstGeom>
        </p:spPr>
      </p:pic>
      <p:pic>
        <p:nvPicPr>
          <p:cNvPr id="38" name="Picture 37" descr="iStock_000019202077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82" y="4716193"/>
            <a:ext cx="2045663" cy="1713242"/>
          </a:xfrm>
          <a:prstGeom prst="rect">
            <a:avLst/>
          </a:prstGeom>
        </p:spPr>
      </p:pic>
      <p:pic>
        <p:nvPicPr>
          <p:cNvPr id="37" name="Picture 36" descr="iStock_000019202077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4713588"/>
            <a:ext cx="2045663" cy="1713242"/>
          </a:xfrm>
          <a:prstGeom prst="rect">
            <a:avLst/>
          </a:prstGeom>
        </p:spPr>
      </p:pic>
      <p:pic>
        <p:nvPicPr>
          <p:cNvPr id="36" name="Picture 35" descr="iStock_000019202077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11" y="1703547"/>
            <a:ext cx="2045663" cy="1713242"/>
          </a:xfrm>
          <a:prstGeom prst="rect">
            <a:avLst/>
          </a:prstGeom>
        </p:spPr>
      </p:pic>
      <p:cxnSp>
        <p:nvCxnSpPr>
          <p:cNvPr id="55" name="Straight Connector 54"/>
          <p:cNvCxnSpPr>
            <a:stCxn id="48" idx="0"/>
          </p:cNvCxnSpPr>
          <p:nvPr/>
        </p:nvCxnSpPr>
        <p:spPr>
          <a:xfrm flipV="1">
            <a:off x="4487866" y="3380381"/>
            <a:ext cx="3674" cy="337145"/>
          </a:xfrm>
          <a:prstGeom prst="line">
            <a:avLst/>
          </a:prstGeom>
          <a:ln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Pentagon 46"/>
          <p:cNvSpPr/>
          <p:nvPr/>
        </p:nvSpPr>
        <p:spPr>
          <a:xfrm>
            <a:off x="331223" y="3717526"/>
            <a:ext cx="1296144" cy="822805"/>
          </a:xfrm>
          <a:prstGeom prst="homePlate">
            <a:avLst>
              <a:gd name="adj" fmla="val 20514"/>
            </a:avLst>
          </a:prstGeom>
          <a:solidFill>
            <a:srgbClr val="00A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400" dirty="0" smtClean="0"/>
              <a:t>Water resources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1" y="1381125"/>
            <a:ext cx="8228012" cy="68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Segoe UI Light" pitchFamily="34" charset="0"/>
                <a:ea typeface="Segoe UI Light" pitchFamily="34" charset="0"/>
              </a:rPr>
              <a:t>A suite of ready to deploy monitoring applications across the water value </a:t>
            </a:r>
            <a:r>
              <a:rPr lang="en-GB" sz="1800" dirty="0" smtClean="0">
                <a:solidFill>
                  <a:srgbClr val="000000"/>
                </a:solidFill>
                <a:latin typeface="Segoe UI Light" pitchFamily="34" charset="0"/>
                <a:ea typeface="Segoe UI Light" pitchFamily="34" charset="0"/>
              </a:rPr>
              <a:t>chain.</a:t>
            </a:r>
            <a:endParaRPr lang="en-GB" sz="1800" dirty="0">
              <a:solidFill>
                <a:srgbClr val="000000"/>
              </a:solidFill>
              <a:latin typeface="Segoe UI Light" pitchFamily="34" charset="0"/>
              <a:ea typeface="Segoe UI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Accenture’s Smart Monitoring </a:t>
            </a:r>
            <a:r>
              <a:rPr lang="en-GB" dirty="0" smtClean="0"/>
              <a:t>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2646" y="3125569"/>
            <a:ext cx="208423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Plant performance monitoring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278" y="6141862"/>
            <a:ext cx="16398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eakage and pressure management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166" y="3109274"/>
            <a:ext cx="18325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Proactive customer contact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4504" y="6139074"/>
            <a:ext cx="16396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Catchment flow control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0068" y="3102491"/>
            <a:ext cx="167380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B050"/>
                </a:solidFill>
                <a:latin typeface="+mj-lt"/>
              </a:defRPr>
            </a:lvl1pPr>
          </a:lstStyle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Production planning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646" y="6137990"/>
            <a:ext cx="15879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Abstraction monitoring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7386444" y="6142666"/>
            <a:ext cx="160515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Sludge management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8" name="Picture 47" descr="house with soil 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0330" y="3717526"/>
            <a:ext cx="775072" cy="8183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003157" y="4608012"/>
            <a:ext cx="9854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 smtClean="0">
                <a:latin typeface="+mj-lt"/>
              </a:rPr>
              <a:t>CUSTOMERS</a:t>
            </a:r>
            <a:endParaRPr lang="en-US" sz="1000" b="1" dirty="0">
              <a:latin typeface="+mj-lt"/>
            </a:endParaRPr>
          </a:p>
        </p:txBody>
      </p:sp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19805" r="13176"/>
          <a:stretch/>
        </p:blipFill>
        <p:spPr bwMode="auto">
          <a:xfrm>
            <a:off x="2651180" y="5041001"/>
            <a:ext cx="1401688" cy="8577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28575">
            <a:noFill/>
            <a:miter lim="800000"/>
            <a:headEnd/>
            <a:tailEnd/>
          </a:ln>
          <a:effectLst/>
          <a:extLst/>
        </p:spPr>
      </p:pic>
      <p:pic>
        <p:nvPicPr>
          <p:cNvPr id="1029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9805" r="13175"/>
          <a:stretch/>
        </p:blipFill>
        <p:spPr bwMode="auto">
          <a:xfrm>
            <a:off x="5127201" y="5042276"/>
            <a:ext cx="1380965" cy="8434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25993" r="17618" b="4575"/>
          <a:stretch/>
        </p:blipFill>
        <p:spPr bwMode="auto">
          <a:xfrm>
            <a:off x="6117810" y="2035110"/>
            <a:ext cx="1382033" cy="84448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1031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19805" r="12865"/>
          <a:stretch/>
        </p:blipFill>
        <p:spPr bwMode="auto">
          <a:xfrm>
            <a:off x="7494350" y="5042077"/>
            <a:ext cx="1383919" cy="85016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20965" r="30225" b="12056"/>
          <a:stretch/>
        </p:blipFill>
        <p:spPr bwMode="auto">
          <a:xfrm>
            <a:off x="450703" y="5039352"/>
            <a:ext cx="1375892" cy="81381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/>
          <a:extLst/>
        </p:spPr>
      </p:pic>
      <p:sp>
        <p:nvSpPr>
          <p:cNvPr id="5" name="Chevron 4"/>
          <p:cNvSpPr/>
          <p:nvPr/>
        </p:nvSpPr>
        <p:spPr>
          <a:xfrm>
            <a:off x="1493520" y="3715660"/>
            <a:ext cx="1297432" cy="822960"/>
          </a:xfrm>
          <a:prstGeom prst="chevron">
            <a:avLst>
              <a:gd name="adj" fmla="val 217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400" dirty="0"/>
              <a:t>Water </a:t>
            </a:r>
            <a:r>
              <a:rPr lang="en-GB" sz="1400" dirty="0" smtClean="0"/>
              <a:t>treatment</a:t>
            </a:r>
            <a:endParaRPr lang="en-US" sz="1400" dirty="0"/>
          </a:p>
        </p:txBody>
      </p:sp>
      <p:sp>
        <p:nvSpPr>
          <p:cNvPr id="31" name="Chevron 30"/>
          <p:cNvSpPr/>
          <p:nvPr/>
        </p:nvSpPr>
        <p:spPr>
          <a:xfrm>
            <a:off x="2651760" y="3715660"/>
            <a:ext cx="1351280" cy="822960"/>
          </a:xfrm>
          <a:prstGeom prst="chevron">
            <a:avLst>
              <a:gd name="adj" fmla="val 217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dirty="0" smtClean="0"/>
              <a:t>Distribution</a:t>
            </a:r>
            <a:endParaRPr lang="en-US" sz="1200" dirty="0"/>
          </a:p>
        </p:txBody>
      </p:sp>
      <p:sp>
        <p:nvSpPr>
          <p:cNvPr id="32" name="Pentagon 31"/>
          <p:cNvSpPr/>
          <p:nvPr/>
        </p:nvSpPr>
        <p:spPr>
          <a:xfrm>
            <a:off x="5014983" y="3717526"/>
            <a:ext cx="1296144" cy="822805"/>
          </a:xfrm>
          <a:prstGeom prst="homePlate">
            <a:avLst>
              <a:gd name="adj" fmla="val 20514"/>
            </a:avLst>
          </a:prstGeom>
          <a:solidFill>
            <a:srgbClr val="00A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400" dirty="0" smtClean="0"/>
              <a:t>Sewers</a:t>
            </a:r>
            <a:endParaRPr lang="en-US" sz="1400" dirty="0"/>
          </a:p>
        </p:txBody>
      </p:sp>
      <p:sp>
        <p:nvSpPr>
          <p:cNvPr id="33" name="Chevron 32"/>
          <p:cNvSpPr/>
          <p:nvPr/>
        </p:nvSpPr>
        <p:spPr>
          <a:xfrm>
            <a:off x="6177280" y="3715660"/>
            <a:ext cx="1361440" cy="822960"/>
          </a:xfrm>
          <a:prstGeom prst="chevron">
            <a:avLst>
              <a:gd name="adj" fmla="val 217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400" dirty="0"/>
              <a:t>T</a:t>
            </a:r>
            <a:r>
              <a:rPr lang="en-GB" sz="1400" dirty="0" smtClean="0"/>
              <a:t>reatment</a:t>
            </a:r>
            <a:endParaRPr lang="en-US" sz="1400" dirty="0"/>
          </a:p>
        </p:txBody>
      </p:sp>
      <p:sp>
        <p:nvSpPr>
          <p:cNvPr id="34" name="Chevron 33"/>
          <p:cNvSpPr/>
          <p:nvPr/>
        </p:nvSpPr>
        <p:spPr>
          <a:xfrm>
            <a:off x="7406640" y="3715660"/>
            <a:ext cx="1351280" cy="822960"/>
          </a:xfrm>
          <a:prstGeom prst="chevron">
            <a:avLst>
              <a:gd name="adj" fmla="val 217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dirty="0" smtClean="0"/>
              <a:t>Sludge disposal</a:t>
            </a:r>
            <a:endParaRPr lang="en-US" sz="1200" dirty="0"/>
          </a:p>
        </p:txBody>
      </p:sp>
      <p:cxnSp>
        <p:nvCxnSpPr>
          <p:cNvPr id="17" name="Straight Connector 16"/>
          <p:cNvCxnSpPr>
            <a:stCxn id="47" idx="2"/>
          </p:cNvCxnSpPr>
          <p:nvPr/>
        </p:nvCxnSpPr>
        <p:spPr>
          <a:xfrm>
            <a:off x="894900" y="4540331"/>
            <a:ext cx="9340" cy="292929"/>
          </a:xfrm>
          <a:prstGeom prst="line">
            <a:avLst/>
          </a:prstGeom>
          <a:ln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11380" y="4520011"/>
            <a:ext cx="9340" cy="292929"/>
          </a:xfrm>
          <a:prstGeom prst="line">
            <a:avLst/>
          </a:prstGeom>
          <a:ln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78660" y="4530171"/>
            <a:ext cx="9340" cy="292929"/>
          </a:xfrm>
          <a:prstGeom prst="line">
            <a:avLst/>
          </a:prstGeom>
          <a:ln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057700" y="4489531"/>
            <a:ext cx="9340" cy="292929"/>
          </a:xfrm>
          <a:prstGeom prst="line">
            <a:avLst/>
          </a:prstGeom>
          <a:ln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053140" y="3390540"/>
            <a:ext cx="0" cy="489391"/>
          </a:xfrm>
          <a:prstGeom prst="line">
            <a:avLst/>
          </a:prstGeom>
          <a:ln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804346" y="3380381"/>
            <a:ext cx="3674" cy="337145"/>
          </a:xfrm>
          <a:prstGeom prst="line">
            <a:avLst/>
          </a:prstGeom>
          <a:ln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19805" r="13278"/>
          <a:stretch/>
        </p:blipFill>
        <p:spPr bwMode="auto">
          <a:xfrm>
            <a:off x="1445847" y="2022447"/>
            <a:ext cx="1386417" cy="85550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28575">
            <a:noFill/>
            <a:miter lim="800000"/>
            <a:headEnd/>
            <a:tailEnd/>
          </a:ln>
          <a:effectLst/>
          <a:extLst/>
        </p:spPr>
      </p:pic>
      <p:pic>
        <p:nvPicPr>
          <p:cNvPr id="44" name="Picture 4" descr="C:\Users\gavin.moore\Desktop\SW\Picture2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3"/>
          <a:stretch/>
        </p:blipFill>
        <p:spPr bwMode="auto">
          <a:xfrm>
            <a:off x="3757250" y="2019014"/>
            <a:ext cx="1374854" cy="90700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152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Segoe UI Light" pitchFamily="34" charset="0"/>
                <a:ea typeface="Segoe UI Light" pitchFamily="34" charset="0"/>
              </a:rPr>
              <a:t>The analytics platform uses big data technologies hosted in the cloud to collate diverse types of data for easy </a:t>
            </a:r>
            <a:r>
              <a:rPr lang="en-GB" sz="1800" dirty="0" smtClean="0">
                <a:solidFill>
                  <a:srgbClr val="000000"/>
                </a:solidFill>
                <a:latin typeface="Segoe UI Light" pitchFamily="34" charset="0"/>
                <a:ea typeface="Segoe UI Light" pitchFamily="34" charset="0"/>
              </a:rPr>
              <a:t>access.</a:t>
            </a:r>
            <a:endParaRPr lang="en-GB" sz="1800" dirty="0">
              <a:solidFill>
                <a:srgbClr val="000000"/>
              </a:solidFill>
              <a:latin typeface="Segoe UI Light" pitchFamily="34" charset="0"/>
              <a:ea typeface="Segoe UI Light" pitchFamily="34" charset="0"/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Monitoring </a:t>
            </a:r>
            <a:r>
              <a:rPr lang="en-GB" dirty="0" smtClean="0"/>
              <a:t>Logical </a:t>
            </a:r>
            <a:r>
              <a:rPr lang="en-GB" dirty="0"/>
              <a:t>A</a:t>
            </a:r>
            <a:r>
              <a:rPr lang="en-GB" dirty="0" smtClean="0"/>
              <a:t>rchitecture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19708" y="2214880"/>
            <a:ext cx="2114292" cy="4208291"/>
            <a:chOff x="3219708" y="2214880"/>
            <a:chExt cx="2114292" cy="4208291"/>
          </a:xfrm>
        </p:grpSpPr>
        <p:sp>
          <p:nvSpPr>
            <p:cNvPr id="10" name="Rounded Rectangle 9"/>
            <p:cNvSpPr/>
            <p:nvPr/>
          </p:nvSpPr>
          <p:spPr>
            <a:xfrm>
              <a:off x="3219708" y="2214880"/>
              <a:ext cx="2114292" cy="4208291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100" b="1" dirty="0" smtClean="0">
                  <a:solidFill>
                    <a:schemeClr val="accent1"/>
                  </a:solidFill>
                </a:rPr>
                <a:t>Accenture Smart Monitoring Analytics Platform</a:t>
              </a:r>
              <a:endParaRPr lang="en-GB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411874" y="5446455"/>
              <a:ext cx="1708766" cy="367655"/>
            </a:xfrm>
            <a:prstGeom prst="roundRect">
              <a:avLst>
                <a:gd name="adj" fmla="val 0"/>
              </a:avLst>
            </a:prstGeom>
            <a:solidFill>
              <a:srgbClr val="00334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Integration Services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11874" y="5039726"/>
              <a:ext cx="1708766" cy="367655"/>
            </a:xfrm>
            <a:prstGeom prst="roundRect">
              <a:avLst>
                <a:gd name="adj" fmla="val 0"/>
              </a:avLst>
            </a:prstGeom>
            <a:solidFill>
              <a:srgbClr val="00334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Data Store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11874" y="4632996"/>
              <a:ext cx="1708766" cy="367655"/>
            </a:xfrm>
            <a:prstGeom prst="roundRect">
              <a:avLst>
                <a:gd name="adj" fmla="val 0"/>
              </a:avLst>
            </a:prstGeom>
            <a:solidFill>
              <a:srgbClr val="00334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Batch </a:t>
              </a:r>
              <a:r>
                <a:rPr lang="en-GB" sz="1000" dirty="0" smtClean="0">
                  <a:solidFill>
                    <a:schemeClr val="bg1"/>
                  </a:solidFill>
                </a:rPr>
                <a:t>Services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11874" y="3422966"/>
              <a:ext cx="1708766" cy="367655"/>
            </a:xfrm>
            <a:prstGeom prst="roundRect">
              <a:avLst>
                <a:gd name="adj" fmla="val 0"/>
              </a:avLst>
            </a:prstGeom>
            <a:solidFill>
              <a:srgbClr val="00334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Dashboards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411874" y="3819536"/>
              <a:ext cx="1708766" cy="367655"/>
            </a:xfrm>
            <a:prstGeom prst="roundRect">
              <a:avLst>
                <a:gd name="adj" fmla="val 0"/>
              </a:avLst>
            </a:prstGeom>
            <a:solidFill>
              <a:srgbClr val="00334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Statistical </a:t>
              </a:r>
              <a:r>
                <a:rPr lang="en-GB" sz="1000" dirty="0" smtClean="0">
                  <a:solidFill>
                    <a:schemeClr val="bg1"/>
                  </a:solidFill>
                </a:rPr>
                <a:t>Models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411874" y="3016237"/>
              <a:ext cx="1708766" cy="367655"/>
            </a:xfrm>
            <a:prstGeom prst="roundRect">
              <a:avLst>
                <a:gd name="adj" fmla="val 0"/>
              </a:avLst>
            </a:prstGeom>
            <a:solidFill>
              <a:srgbClr val="00334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Interactive Visualization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411874" y="4226266"/>
              <a:ext cx="1708766" cy="367655"/>
            </a:xfrm>
            <a:prstGeom prst="roundRect">
              <a:avLst>
                <a:gd name="adj" fmla="val 0"/>
              </a:avLst>
            </a:prstGeom>
            <a:solidFill>
              <a:srgbClr val="00334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Data </a:t>
              </a:r>
              <a:r>
                <a:rPr lang="en-GB" sz="1000" dirty="0" smtClean="0">
                  <a:solidFill>
                    <a:schemeClr val="bg1"/>
                  </a:solidFill>
                </a:rPr>
                <a:t>Discovery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11874" y="5853184"/>
              <a:ext cx="1708766" cy="367655"/>
            </a:xfrm>
            <a:prstGeom prst="roundRect">
              <a:avLst>
                <a:gd name="adj" fmla="val 0"/>
              </a:avLst>
            </a:prstGeom>
            <a:solidFill>
              <a:srgbClr val="00334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Security Services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48841" y="2214880"/>
            <a:ext cx="2612571" cy="4208290"/>
            <a:chOff x="6048841" y="2214880"/>
            <a:chExt cx="2612571" cy="4208290"/>
          </a:xfrm>
        </p:grpSpPr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18" y="5598630"/>
              <a:ext cx="1167762" cy="66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grpSp>
          <p:nvGrpSpPr>
            <p:cNvPr id="7" name="Group 6"/>
            <p:cNvGrpSpPr/>
            <p:nvPr/>
          </p:nvGrpSpPr>
          <p:grpSpPr>
            <a:xfrm>
              <a:off x="6048841" y="2214880"/>
              <a:ext cx="2612571" cy="4208290"/>
              <a:chOff x="6048841" y="2214880"/>
              <a:chExt cx="2612571" cy="420829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048841" y="2214880"/>
                <a:ext cx="2612571" cy="4208290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rgbClr val="00AA9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100" b="1" dirty="0" smtClean="0">
                    <a:solidFill>
                      <a:srgbClr val="00AA99"/>
                    </a:solidFill>
                  </a:rPr>
                  <a:t>Accenture Smart Monitoring Apps</a:t>
                </a:r>
                <a:endParaRPr lang="en-GB" sz="1100" b="1" dirty="0">
                  <a:solidFill>
                    <a:srgbClr val="00AA99"/>
                  </a:solidFill>
                </a:endParaRPr>
              </a:p>
            </p:txBody>
          </p:sp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1699" y="2560319"/>
                <a:ext cx="1167761" cy="6595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7507549" y="2553358"/>
                <a:ext cx="1001485" cy="252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sz="1000" dirty="0" smtClean="0"/>
                  <a:t>Water Production Zone App</a:t>
                </a:r>
                <a:endParaRPr lang="en-GB" sz="1000" dirty="0"/>
              </a:p>
            </p:txBody>
          </p:sp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1699" y="4065870"/>
                <a:ext cx="1167762" cy="66036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7507549" y="4079235"/>
                <a:ext cx="1001485" cy="252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sz="1000" dirty="0" smtClean="0"/>
                  <a:t>Water Networks Monitoring App</a:t>
                </a:r>
                <a:endParaRPr lang="en-GB" sz="1000" dirty="0"/>
              </a:p>
            </p:txBody>
          </p:sp>
          <p:pic>
            <p:nvPicPr>
              <p:cNvPr id="41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1699" y="4842786"/>
                <a:ext cx="1167761" cy="64582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7507549" y="4845738"/>
                <a:ext cx="1001485" cy="252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sz="1000" dirty="0" smtClean="0"/>
                  <a:t>Waste Networks Monitoring App</a:t>
                </a:r>
                <a:endParaRPr lang="en-GB" sz="1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507549" y="5624727"/>
                <a:ext cx="1001485" cy="252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sz="1000" dirty="0" smtClean="0"/>
                  <a:t>Waste Treatment  App</a:t>
                </a:r>
                <a:endParaRPr lang="en-GB" sz="1000" dirty="0"/>
              </a:p>
            </p:txBody>
          </p:sp>
          <p:pic>
            <p:nvPicPr>
              <p:cNvPr id="45" name="Picture 7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6879" y="3342680"/>
                <a:ext cx="1167760" cy="6211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507549" y="3343050"/>
                <a:ext cx="1001485" cy="252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sz="1000" dirty="0" smtClean="0"/>
                  <a:t>Production Optimization App</a:t>
                </a:r>
                <a:endParaRPr lang="en-GB" sz="1000" dirty="0"/>
              </a:p>
            </p:txBody>
          </p:sp>
        </p:grpSp>
      </p:grpSp>
      <p:sp>
        <p:nvSpPr>
          <p:cNvPr id="58" name="Right Arrow 57"/>
          <p:cNvSpPr/>
          <p:nvPr/>
        </p:nvSpPr>
        <p:spPr>
          <a:xfrm>
            <a:off x="2746741" y="3952689"/>
            <a:ext cx="373808" cy="469946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Right Arrow 87"/>
          <p:cNvSpPr/>
          <p:nvPr/>
        </p:nvSpPr>
        <p:spPr>
          <a:xfrm>
            <a:off x="5540741" y="3942529"/>
            <a:ext cx="373808" cy="469946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57200" y="2580640"/>
            <a:ext cx="2175239" cy="3415449"/>
            <a:chOff x="457200" y="2580640"/>
            <a:chExt cx="2175239" cy="3415449"/>
          </a:xfrm>
        </p:grpSpPr>
        <p:sp>
          <p:nvSpPr>
            <p:cNvPr id="25" name="Cloud 24"/>
            <p:cNvSpPr/>
            <p:nvPr/>
          </p:nvSpPr>
          <p:spPr>
            <a:xfrm>
              <a:off x="1534160" y="5408588"/>
              <a:ext cx="1057639" cy="587501"/>
            </a:xfrm>
            <a:prstGeom prst="clou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b="1" dirty="0" smtClean="0">
                  <a:solidFill>
                    <a:srgbClr val="FFFFFF"/>
                  </a:solidFill>
                </a:rPr>
                <a:t>Weather</a:t>
              </a:r>
              <a:endParaRPr lang="en-GB" sz="900" dirty="0">
                <a:solidFill>
                  <a:srgbClr val="FFFFFF"/>
                </a:solidFill>
              </a:endParaRPr>
            </a:p>
          </p:txBody>
        </p:sp>
        <p:sp>
          <p:nvSpPr>
            <p:cNvPr id="26" name="Cloud 25"/>
            <p:cNvSpPr/>
            <p:nvPr/>
          </p:nvSpPr>
          <p:spPr>
            <a:xfrm>
              <a:off x="1503680" y="4719162"/>
              <a:ext cx="1128759" cy="627007"/>
            </a:xfrm>
            <a:prstGeom prst="clou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b="1" dirty="0" smtClean="0">
                  <a:solidFill>
                    <a:srgbClr val="FFFFFF"/>
                  </a:solidFill>
                </a:rPr>
                <a:t>Environment</a:t>
              </a:r>
              <a:endParaRPr lang="en-GB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281432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solidFill>
                    <a:srgbClr val="FFFFFF"/>
                  </a:solidFill>
                </a:rPr>
                <a:t>Historian</a:t>
              </a:r>
              <a:endParaRPr lang="en-GB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595120" y="258064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FFFFFF"/>
                  </a:solidFill>
                </a:rPr>
                <a:t>Real-time systems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595120" y="313944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solidFill>
                    <a:srgbClr val="FFFFFF"/>
                  </a:solidFill>
                </a:rPr>
                <a:t>GIS</a:t>
              </a:r>
              <a:endParaRPr lang="en-GB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7200" y="337312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solidFill>
                    <a:srgbClr val="FFFFFF"/>
                  </a:solidFill>
                </a:rPr>
                <a:t>ERP</a:t>
              </a:r>
              <a:endParaRPr lang="en-GB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595120" y="367792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FFFFFF"/>
                  </a:solidFill>
                </a:rPr>
                <a:t>Energy Mgmt.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7200" y="394208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FFFFFF"/>
                  </a:solidFill>
                </a:rPr>
                <a:t>CRM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84960" y="421640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FFFFFF"/>
                  </a:solidFill>
                </a:rPr>
                <a:t>AMI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7200" y="455168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FFFFFF"/>
                  </a:solidFill>
                </a:rPr>
                <a:t>EAM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7200" y="5151120"/>
              <a:ext cx="94488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solidFill>
                    <a:srgbClr val="FFFFFF"/>
                  </a:solidFill>
                </a:rPr>
                <a:t>OMS</a:t>
              </a:r>
              <a:endParaRPr lang="en-GB" sz="10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0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487745"/>
            <a:ext cx="8228013" cy="84909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GB" sz="3400" dirty="0" smtClean="0">
                <a:solidFill>
                  <a:srgbClr val="00AA99"/>
                </a:solidFill>
              </a:rPr>
              <a:t>Key Success Factors for Smart Water</a:t>
            </a:r>
          </a:p>
          <a:p>
            <a:pPr marL="233363" indent="-233363">
              <a:lnSpc>
                <a:spcPct val="100000"/>
              </a:lnSpc>
              <a:spcAft>
                <a:spcPts val="600"/>
              </a:spcAft>
              <a:buClrTx/>
              <a:buFont typeface="Arial"/>
              <a:buChar char="•"/>
            </a:pPr>
            <a:endParaRPr lang="en-GB" sz="1800" dirty="0"/>
          </a:p>
          <a:p>
            <a:pPr marL="233363" indent="-233363">
              <a:lnSpc>
                <a:spcPct val="100000"/>
              </a:lnSpc>
              <a:spcAft>
                <a:spcPts val="600"/>
              </a:spcAft>
              <a:buClrTx/>
              <a:buFont typeface="Arial"/>
              <a:buChar char="•"/>
            </a:pPr>
            <a:endParaRPr lang="en-GB" sz="1800" dirty="0" smtClean="0"/>
          </a:p>
          <a:p>
            <a:pPr marL="233363" indent="-233363">
              <a:lnSpc>
                <a:spcPct val="100000"/>
              </a:lnSpc>
              <a:spcAft>
                <a:spcPts val="600"/>
              </a:spcAft>
              <a:buClrTx/>
              <a:buFont typeface="Arial"/>
              <a:buChar char="•"/>
            </a:pPr>
            <a:endParaRPr lang="en-GB" sz="1800" dirty="0"/>
          </a:p>
          <a:p>
            <a:pPr marL="233363" indent="-233363">
              <a:lnSpc>
                <a:spcPct val="100000"/>
              </a:lnSpc>
              <a:spcAft>
                <a:spcPts val="600"/>
              </a:spcAft>
              <a:buClrTx/>
              <a:buFont typeface="Arial"/>
              <a:buChar char="•"/>
            </a:pPr>
            <a:endParaRPr lang="en-GB" sz="1800" dirty="0" smtClean="0"/>
          </a:p>
          <a:p>
            <a:pPr marL="233363" indent="-233363">
              <a:lnSpc>
                <a:spcPct val="100000"/>
              </a:lnSpc>
              <a:spcAft>
                <a:spcPts val="600"/>
              </a:spcAft>
              <a:buClrTx/>
              <a:buFont typeface="Arial"/>
              <a:buChar char="•"/>
            </a:pPr>
            <a:endParaRPr lang="en-GB" sz="1800" dirty="0"/>
          </a:p>
          <a:p>
            <a:pPr marL="233363" indent="-233363">
              <a:lnSpc>
                <a:spcPct val="100000"/>
              </a:lnSpc>
              <a:spcAft>
                <a:spcPts val="600"/>
              </a:spcAft>
              <a:buClrTx/>
              <a:buFont typeface="Arial"/>
              <a:buChar char="•"/>
            </a:pPr>
            <a:endParaRPr lang="en-GB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ClrTx/>
            </a:pPr>
            <a:endParaRPr lang="en-GB" sz="1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sz="1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3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95124" y="2396181"/>
            <a:ext cx="8728558" cy="2137864"/>
            <a:chOff x="295124" y="2396181"/>
            <a:chExt cx="8728558" cy="2137864"/>
          </a:xfrm>
        </p:grpSpPr>
        <p:sp>
          <p:nvSpPr>
            <p:cNvPr id="3" name="TextBox 2"/>
            <p:cNvSpPr txBox="1"/>
            <p:nvPr/>
          </p:nvSpPr>
          <p:spPr>
            <a:xfrm>
              <a:off x="454526" y="3703048"/>
              <a:ext cx="1617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sz="1200" dirty="0">
                  <a:solidFill>
                    <a:schemeClr val="bg1"/>
                  </a:solidFill>
                </a:rPr>
                <a:t>With </a:t>
              </a:r>
              <a:r>
                <a:rPr lang="en-GB" sz="1200" b="1" dirty="0">
                  <a:solidFill>
                    <a:schemeClr val="bg1"/>
                  </a:solidFill>
                </a:rPr>
                <a:t>Operations</a:t>
              </a:r>
              <a:r>
                <a:rPr lang="en-GB" sz="1200" dirty="0">
                  <a:solidFill>
                    <a:schemeClr val="bg1"/>
                  </a:solidFill>
                </a:rPr>
                <a:t> to develop and adopt new ways of </a:t>
              </a:r>
              <a:r>
                <a:rPr lang="en-GB" sz="1200" dirty="0" smtClean="0">
                  <a:solidFill>
                    <a:schemeClr val="bg1"/>
                  </a:solidFill>
                </a:rPr>
                <a:t>working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65679" y="3703047"/>
              <a:ext cx="1711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sz="1200" dirty="0">
                  <a:solidFill>
                    <a:schemeClr val="bg1"/>
                  </a:solidFill>
                </a:rPr>
                <a:t>With </a:t>
              </a:r>
              <a:r>
                <a:rPr lang="en-GB" sz="1200" b="1" dirty="0">
                  <a:solidFill>
                    <a:schemeClr val="bg1"/>
                  </a:solidFill>
                </a:rPr>
                <a:t>Asset Management</a:t>
              </a:r>
              <a:r>
                <a:rPr lang="en-GB" sz="1200" dirty="0">
                  <a:solidFill>
                    <a:schemeClr val="bg1"/>
                  </a:solidFill>
                </a:rPr>
                <a:t> to prioritise needs for smart </a:t>
              </a:r>
              <a:r>
                <a:rPr lang="en-GB" sz="1200" dirty="0" smtClean="0">
                  <a:solidFill>
                    <a:schemeClr val="bg1"/>
                  </a:solidFill>
                </a:rPr>
                <a:t>solutions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0207" y="3703048"/>
              <a:ext cx="15908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sz="1200" dirty="0">
                  <a:solidFill>
                    <a:schemeClr val="bg1"/>
                  </a:solidFill>
                </a:rPr>
                <a:t>With </a:t>
              </a:r>
              <a:r>
                <a:rPr lang="en-GB" sz="1200" b="1" dirty="0">
                  <a:solidFill>
                    <a:schemeClr val="bg1"/>
                  </a:solidFill>
                </a:rPr>
                <a:t>Capital Delivery</a:t>
              </a:r>
              <a:r>
                <a:rPr lang="en-GB" sz="1200" dirty="0">
                  <a:solidFill>
                    <a:schemeClr val="bg1"/>
                  </a:solidFill>
                </a:rPr>
                <a:t> to develop and implement intelligent </a:t>
              </a:r>
              <a:r>
                <a:rPr lang="en-GB" sz="1200" dirty="0" smtClean="0">
                  <a:solidFill>
                    <a:schemeClr val="bg1"/>
                  </a:solidFill>
                </a:rPr>
                <a:t>solutions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68212" y="3703048"/>
              <a:ext cx="1497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sz="1200" dirty="0" smtClean="0">
                  <a:solidFill>
                    <a:schemeClr val="bg1"/>
                  </a:solidFill>
                </a:rPr>
                <a:t>With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IT</a:t>
              </a:r>
              <a:r>
                <a:rPr lang="en-GB" sz="1200" dirty="0" smtClean="0">
                  <a:solidFill>
                    <a:schemeClr val="bg1"/>
                  </a:solidFill>
                </a:rPr>
                <a:t> to integrate business systems with operational systems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45682" y="3703048"/>
              <a:ext cx="177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sz="1200" dirty="0">
                  <a:solidFill>
                    <a:schemeClr val="bg1"/>
                  </a:solidFill>
                </a:rPr>
                <a:t>With </a:t>
              </a:r>
              <a:r>
                <a:rPr lang="en-GB" sz="1200" b="1" dirty="0">
                  <a:solidFill>
                    <a:schemeClr val="bg1"/>
                  </a:solidFill>
                </a:rPr>
                <a:t>R&amp;D</a:t>
              </a:r>
              <a:r>
                <a:rPr lang="en-GB" sz="1200" dirty="0">
                  <a:solidFill>
                    <a:schemeClr val="bg1"/>
                  </a:solidFill>
                </a:rPr>
                <a:t> to evaluate technologies, and develop new models and </a:t>
              </a:r>
              <a:r>
                <a:rPr lang="en-GB" sz="1200" dirty="0" smtClean="0">
                  <a:solidFill>
                    <a:schemeClr val="bg1"/>
                  </a:solidFill>
                </a:rPr>
                <a:t>analytics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icons-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" y="2459785"/>
              <a:ext cx="1441752" cy="1383838"/>
            </a:xfrm>
            <a:prstGeom prst="rect">
              <a:avLst/>
            </a:prstGeom>
          </p:spPr>
        </p:pic>
        <p:pic>
          <p:nvPicPr>
            <p:cNvPr id="10" name="Picture 9" descr="icons-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493" y="2436287"/>
              <a:ext cx="1441752" cy="1383838"/>
            </a:xfrm>
            <a:prstGeom prst="rect">
              <a:avLst/>
            </a:prstGeom>
          </p:spPr>
        </p:pic>
        <p:pic>
          <p:nvPicPr>
            <p:cNvPr id="11" name="Picture 10" descr="icons-03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285" y="2396181"/>
              <a:ext cx="1612262" cy="1547499"/>
            </a:xfrm>
            <a:prstGeom prst="rect">
              <a:avLst/>
            </a:prstGeom>
          </p:spPr>
        </p:pic>
        <p:pic>
          <p:nvPicPr>
            <p:cNvPr id="12" name="Picture 11" descr="icons-0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460" y="2526627"/>
              <a:ext cx="1277992" cy="1226656"/>
            </a:xfrm>
            <a:prstGeom prst="rect">
              <a:avLst/>
            </a:prstGeom>
          </p:spPr>
        </p:pic>
        <p:pic>
          <p:nvPicPr>
            <p:cNvPr id="13" name="Picture 12" descr="icons-05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015" y="2549180"/>
              <a:ext cx="1282349" cy="123083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54527" y="1858210"/>
            <a:ext cx="10133263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Stakeholder alignment to fund and deliver innovative smart solutions </a:t>
            </a:r>
            <a:r>
              <a:rPr lang="en-GB" dirty="0" smtClean="0">
                <a:solidFill>
                  <a:srgbClr val="FFFFFF"/>
                </a:solidFill>
              </a:rPr>
              <a:t/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and share </a:t>
            </a:r>
            <a:r>
              <a:rPr lang="en-GB" dirty="0">
                <a:solidFill>
                  <a:srgbClr val="FFFFFF"/>
                </a:solidFill>
              </a:rPr>
              <a:t>the benefits. For example: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527" y="4852728"/>
            <a:ext cx="465221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Implementing a new operating model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526" y="5333997"/>
            <a:ext cx="7098632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Supplier collaboration to integrate engineering and information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technology services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526" y="1376947"/>
            <a:ext cx="898357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Developing a common strategic vision for Smart Water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THINKCELLUNDODONOTDELETE" val="0"/>
  <p:tag name="PAGENUMBER" val="1"/>
  <p:tag name="TEXTBOX" val="Text"/>
</p:tagLst>
</file>

<file path=ppt/theme/theme1.xml><?xml version="1.0" encoding="utf-8"?>
<a:theme xmlns:a="http://schemas.openxmlformats.org/drawingml/2006/main" name="MASTER_4x3_Template">
  <a:themeElements>
    <a:clrScheme name="I Speak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00AA99"/>
      </a:accent1>
      <a:accent2>
        <a:srgbClr val="003344"/>
      </a:accent2>
      <a:accent3>
        <a:srgbClr val="FF9900"/>
      </a:accent3>
      <a:accent4>
        <a:srgbClr val="88DD00"/>
      </a:accent4>
      <a:accent5>
        <a:srgbClr val="FF0000"/>
      </a:accent5>
      <a:accent6>
        <a:srgbClr val="557799"/>
      </a:accent6>
      <a:hlink>
        <a:srgbClr val="00AA99"/>
      </a:hlink>
      <a:folHlink>
        <a:srgbClr val="003344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scription0 xmlns="bc841b31-d549-43ed-bc47-0086310aa7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80F3B2C10C74BB61478E4247D6E77" ma:contentTypeVersion="3" ma:contentTypeDescription="Create a new document." ma:contentTypeScope="" ma:versionID="385094d3e1435925ece658d8c8df96d1">
  <xsd:schema xmlns:xsd="http://www.w3.org/2001/XMLSchema" xmlns:p="http://schemas.microsoft.com/office/2006/metadata/properties" xmlns:ns2="bc841b31-d549-43ed-bc47-0086310aa7e9" targetNamespace="http://schemas.microsoft.com/office/2006/metadata/properties" ma:root="true" ma:fieldsID="61e73b393069221f1aa686f154d60f13" ns2:_="">
    <xsd:import namespace="bc841b31-d549-43ed-bc47-0086310aa7e9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c841b31-d549-43ed-bc47-0086310aa7e9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0AA526C-B7B2-4D10-B57E-0D48DB7AF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20674B-043A-4BF8-801D-C94F9BC22BEE}">
  <ds:schemaRefs>
    <ds:schemaRef ds:uri="http://purl.org/dc/dcmitype/"/>
    <ds:schemaRef ds:uri="bc841b31-d549-43ed-bc47-0086310aa7e9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AF1A957-CF43-4015-938D-DF424B89FA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41b31-d549-43ed-bc47-0086310aa7e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20127</TotalTime>
  <Words>906</Words>
  <Application>Microsoft Office PowerPoint</Application>
  <PresentationFormat>On-screen Show (4:3)</PresentationFormat>
  <Paragraphs>123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MASTER_4x3_Template</vt:lpstr>
      <vt:lpstr>PowerPoint Presentation</vt:lpstr>
      <vt:lpstr>PowerPoint Presentation</vt:lpstr>
      <vt:lpstr>PowerPoint Presentation</vt:lpstr>
      <vt:lpstr>Smart Water Market Trends</vt:lpstr>
      <vt:lpstr>The Four Big Tasks for a Water Company</vt:lpstr>
      <vt:lpstr>Accenture’s Smart Monitoring Services</vt:lpstr>
      <vt:lpstr>Smart Monitoring Logical Architecture</vt:lpstr>
      <vt:lpstr>PowerPoint Presentation</vt:lpstr>
    </vt:vector>
  </TitlesOfParts>
  <Company>cchange,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Hugh Schulze</dc:creator>
  <cp:lastModifiedBy>Kathryn Hays</cp:lastModifiedBy>
  <cp:revision>645</cp:revision>
  <dcterms:created xsi:type="dcterms:W3CDTF">2012-10-08T16:20:34Z</dcterms:created>
  <dcterms:modified xsi:type="dcterms:W3CDTF">2014-02-07T18:23:13Z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DH_PPT_012012_LEO</vt:lpwstr>
  </property>
  <property fmtid="{D5CDD505-2E9C-101B-9397-08002B2CF9AE}" pid="4" name="ArticulateGUID">
    <vt:lpwstr>AAA9661D-BB09-40B4-9621-E5DD34F7073B</vt:lpwstr>
  </property>
  <property fmtid="{D5CDD505-2E9C-101B-9397-08002B2CF9AE}" pid="5" name="ArticulateProjectFull">
    <vt:lpwstr>F:\PROJECTS\JohnsonBeesley\Accenture\Accenture_PPT_020412_LEO.ppta</vt:lpwstr>
  </property>
  <property fmtid="{D5CDD505-2E9C-101B-9397-08002B2CF9AE}" pid="6" name="ContentTypeId">
    <vt:lpwstr>0x0101007F480F3B2C10C74BB61478E4247D6E77</vt:lpwstr>
  </property>
  <property fmtid="{D5CDD505-2E9C-101B-9397-08002B2CF9AE}" pid="7" name="_NewReviewCycle">
    <vt:lpwstr/>
  </property>
</Properties>
</file>