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0" r:id="rId1"/>
  </p:sldMasterIdLst>
  <p:notesMasterIdLst>
    <p:notesMasterId r:id="rId34"/>
  </p:notesMasterIdLst>
  <p:handoutMasterIdLst>
    <p:handoutMasterId r:id="rId35"/>
  </p:handoutMasterIdLst>
  <p:sldIdLst>
    <p:sldId id="262" r:id="rId2"/>
    <p:sldId id="466" r:id="rId3"/>
    <p:sldId id="504" r:id="rId4"/>
    <p:sldId id="486" r:id="rId5"/>
    <p:sldId id="467" r:id="rId6"/>
    <p:sldId id="507" r:id="rId7"/>
    <p:sldId id="476" r:id="rId8"/>
    <p:sldId id="490" r:id="rId9"/>
    <p:sldId id="484" r:id="rId10"/>
    <p:sldId id="480" r:id="rId11"/>
    <p:sldId id="475" r:id="rId12"/>
    <p:sldId id="517" r:id="rId13"/>
    <p:sldId id="487" r:id="rId14"/>
    <p:sldId id="482" r:id="rId15"/>
    <p:sldId id="488" r:id="rId16"/>
    <p:sldId id="419" r:id="rId17"/>
    <p:sldId id="508" r:id="rId18"/>
    <p:sldId id="509" r:id="rId19"/>
    <p:sldId id="515" r:id="rId20"/>
    <p:sldId id="516" r:id="rId21"/>
    <p:sldId id="510" r:id="rId22"/>
    <p:sldId id="511" r:id="rId23"/>
    <p:sldId id="512" r:id="rId24"/>
    <p:sldId id="513" r:id="rId25"/>
    <p:sldId id="514" r:id="rId26"/>
    <p:sldId id="498" r:id="rId27"/>
    <p:sldId id="500" r:id="rId28"/>
    <p:sldId id="501" r:id="rId29"/>
    <p:sldId id="502" r:id="rId30"/>
    <p:sldId id="503" r:id="rId31"/>
    <p:sldId id="499" r:id="rId32"/>
    <p:sldId id="265" r:id="rId33"/>
  </p:sldIdLst>
  <p:sldSz cx="9144000" cy="5143500" type="screen16x9"/>
  <p:notesSz cx="6858000" cy="9144000"/>
  <p:defaultTextStyle>
    <a:defPPr>
      <a:defRPr lang="en-US"/>
    </a:defPPr>
    <a:lvl1pPr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1pPr>
    <a:lvl2pPr marL="407988" indent="49213"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2pPr>
    <a:lvl3pPr marL="815975" indent="98425"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3pPr>
    <a:lvl4pPr marL="1223963" indent="147638"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4pPr>
    <a:lvl5pPr marL="1631950" indent="196850"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6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6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6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6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2DCFA"/>
    <a:srgbClr val="A8C9DF"/>
    <a:srgbClr val="B1D0ED"/>
    <a:srgbClr val="DC9800"/>
    <a:srgbClr val="FFC11E"/>
    <a:srgbClr val="E59E00"/>
    <a:srgbClr val="FFB933"/>
    <a:srgbClr val="71BB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71743" autoAdjust="0"/>
  </p:normalViewPr>
  <p:slideViewPr>
    <p:cSldViewPr snapToGrid="0">
      <p:cViewPr varScale="1">
        <p:scale>
          <a:sx n="72" d="100"/>
          <a:sy n="72" d="100"/>
        </p:scale>
        <p:origin x="-680" y="-104"/>
      </p:cViewPr>
      <p:guideLst>
        <p:guide orient="horz" pos="574"/>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62" d="100"/>
          <a:sy n="62" d="100"/>
        </p:scale>
        <p:origin x="-3154"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816334" fontAlgn="auto">
              <a:spcBef>
                <a:spcPts val="0"/>
              </a:spcBef>
              <a:spcAft>
                <a:spcPts val="0"/>
              </a:spcAft>
              <a:defRPr sz="1200" dirty="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816334" fontAlgn="auto">
              <a:spcBef>
                <a:spcPts val="0"/>
              </a:spcBef>
              <a:spcAft>
                <a:spcPts val="0"/>
              </a:spcAft>
              <a:defRPr sz="1200">
                <a:latin typeface="+mn-lt"/>
                <a:ea typeface="+mn-ea"/>
                <a:cs typeface="+mn-cs"/>
              </a:defRPr>
            </a:lvl1pPr>
          </a:lstStyle>
          <a:p>
            <a:pPr>
              <a:defRPr/>
            </a:pPr>
            <a:fld id="{1BE51A7B-1901-D044-8E24-43C93A263C1E}" type="datetimeFigureOut">
              <a:rPr lang="en-US"/>
              <a:pPr>
                <a:defRPr/>
              </a:pPr>
              <a:t>11/10/13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816334" fontAlgn="auto">
              <a:spcBef>
                <a:spcPts val="0"/>
              </a:spcBef>
              <a:spcAft>
                <a:spcPts val="0"/>
              </a:spcAft>
              <a:defRPr sz="1200" dirty="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816334" fontAlgn="auto">
              <a:spcBef>
                <a:spcPts val="0"/>
              </a:spcBef>
              <a:spcAft>
                <a:spcPts val="0"/>
              </a:spcAft>
              <a:defRPr sz="1200">
                <a:latin typeface="+mn-lt"/>
                <a:ea typeface="+mn-ea"/>
                <a:cs typeface="+mn-cs"/>
              </a:defRPr>
            </a:lvl1pPr>
          </a:lstStyle>
          <a:p>
            <a:pPr>
              <a:defRPr/>
            </a:pPr>
            <a:fld id="{9306A207-A03E-D349-964F-2EB820B9784E}" type="slidenum">
              <a:rPr lang="en-US"/>
              <a:pPr>
                <a:defRPr/>
              </a:pPr>
              <a:t>‹#›</a:t>
            </a:fld>
            <a:endParaRPr lang="en-US" dirty="0"/>
          </a:p>
        </p:txBody>
      </p:sp>
    </p:spTree>
    <p:extLst>
      <p:ext uri="{BB962C8B-B14F-4D97-AF65-F5344CB8AC3E}">
        <p14:creationId xmlns:p14="http://schemas.microsoft.com/office/powerpoint/2010/main" val="117313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816334" fontAlgn="auto">
              <a:spcBef>
                <a:spcPts val="0"/>
              </a:spcBef>
              <a:spcAft>
                <a:spcPts val="0"/>
              </a:spcAft>
              <a:defRPr sz="1200" dirty="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816334" fontAlgn="auto">
              <a:spcBef>
                <a:spcPts val="0"/>
              </a:spcBef>
              <a:spcAft>
                <a:spcPts val="0"/>
              </a:spcAft>
              <a:defRPr sz="1200">
                <a:latin typeface="+mn-lt"/>
                <a:ea typeface="+mn-ea"/>
                <a:cs typeface="+mn-cs"/>
              </a:defRPr>
            </a:lvl1pPr>
          </a:lstStyle>
          <a:p>
            <a:pPr>
              <a:defRPr/>
            </a:pPr>
            <a:fld id="{B26A7CB9-23CB-E244-B65B-942B8AD314C1}" type="datetimeFigureOut">
              <a:rPr lang="en-US"/>
              <a:pPr>
                <a:defRPr/>
              </a:pPr>
              <a:t>11/10/13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816334" fontAlgn="auto">
              <a:spcBef>
                <a:spcPts val="0"/>
              </a:spcBef>
              <a:spcAft>
                <a:spcPts val="0"/>
              </a:spcAft>
              <a:defRPr sz="1200" dirty="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816334" fontAlgn="auto">
              <a:spcBef>
                <a:spcPts val="0"/>
              </a:spcBef>
              <a:spcAft>
                <a:spcPts val="0"/>
              </a:spcAft>
              <a:defRPr sz="1200">
                <a:latin typeface="+mn-lt"/>
                <a:ea typeface="+mn-ea"/>
                <a:cs typeface="+mn-cs"/>
              </a:defRPr>
            </a:lvl1pPr>
          </a:lstStyle>
          <a:p>
            <a:pPr>
              <a:defRPr/>
            </a:pPr>
            <a:fld id="{7BD51C4B-8CE2-F849-A2A7-533B381849E9}" type="slidenum">
              <a:rPr lang="en-US"/>
              <a:pPr>
                <a:defRPr/>
              </a:pPr>
              <a:t>‹#›</a:t>
            </a:fld>
            <a:endParaRPr lang="en-US" dirty="0"/>
          </a:p>
        </p:txBody>
      </p:sp>
    </p:spTree>
    <p:extLst>
      <p:ext uri="{BB962C8B-B14F-4D97-AF65-F5344CB8AC3E}">
        <p14:creationId xmlns:p14="http://schemas.microsoft.com/office/powerpoint/2010/main" val="2887333247"/>
      </p:ext>
    </p:extLst>
  </p:cSld>
  <p:clrMap bg1="lt1" tx1="dk1" bg2="lt2" tx2="dk2" accent1="accent1" accent2="accent2" accent3="accent3" accent4="accent4" accent5="accent5" accent6="accent6" hlink="hlink" folHlink="folHlink"/>
  <p:notesStyle>
    <a:lvl1pPr algn="l" defTabSz="512763" rtl="0" eaLnBrk="0" fontAlgn="base" hangingPunct="0">
      <a:spcBef>
        <a:spcPct val="30000"/>
      </a:spcBef>
      <a:spcAft>
        <a:spcPct val="0"/>
      </a:spcAft>
      <a:defRPr sz="700" kern="1200">
        <a:solidFill>
          <a:schemeClr val="tx1"/>
        </a:solidFill>
        <a:latin typeface="+mn-lt"/>
        <a:ea typeface="ＭＳ Ｐゴシック" charset="0"/>
        <a:cs typeface="ＭＳ Ｐゴシック" charset="0"/>
      </a:defRPr>
    </a:lvl1pPr>
    <a:lvl2pPr marL="255588" algn="l" defTabSz="512763" rtl="0" eaLnBrk="0" fontAlgn="base" hangingPunct="0">
      <a:spcBef>
        <a:spcPct val="30000"/>
      </a:spcBef>
      <a:spcAft>
        <a:spcPct val="0"/>
      </a:spcAft>
      <a:defRPr sz="700" kern="1200">
        <a:solidFill>
          <a:schemeClr val="tx1"/>
        </a:solidFill>
        <a:latin typeface="+mn-lt"/>
        <a:ea typeface="ＭＳ Ｐゴシック" charset="0"/>
        <a:cs typeface="+mn-cs"/>
      </a:defRPr>
    </a:lvl2pPr>
    <a:lvl3pPr marL="512763" algn="l" defTabSz="512763" rtl="0" eaLnBrk="0" fontAlgn="base" hangingPunct="0">
      <a:spcBef>
        <a:spcPct val="30000"/>
      </a:spcBef>
      <a:spcAft>
        <a:spcPct val="0"/>
      </a:spcAft>
      <a:defRPr sz="700" kern="1200">
        <a:solidFill>
          <a:schemeClr val="tx1"/>
        </a:solidFill>
        <a:latin typeface="+mn-lt"/>
        <a:ea typeface="ＭＳ Ｐゴシック" charset="0"/>
        <a:cs typeface="+mn-cs"/>
      </a:defRPr>
    </a:lvl3pPr>
    <a:lvl4pPr marL="769938" algn="l" defTabSz="512763" rtl="0" eaLnBrk="0" fontAlgn="base" hangingPunct="0">
      <a:spcBef>
        <a:spcPct val="30000"/>
      </a:spcBef>
      <a:spcAft>
        <a:spcPct val="0"/>
      </a:spcAft>
      <a:defRPr sz="700" kern="1200">
        <a:solidFill>
          <a:schemeClr val="tx1"/>
        </a:solidFill>
        <a:latin typeface="+mn-lt"/>
        <a:ea typeface="ＭＳ Ｐゴシック" charset="0"/>
        <a:cs typeface="+mn-cs"/>
      </a:defRPr>
    </a:lvl4pPr>
    <a:lvl5pPr marL="1027113" algn="l" defTabSz="512763" rtl="0" eaLnBrk="0" fontAlgn="base" hangingPunct="0">
      <a:spcBef>
        <a:spcPct val="30000"/>
      </a:spcBef>
      <a:spcAft>
        <a:spcPct val="0"/>
      </a:spcAft>
      <a:defRPr sz="700" kern="1200">
        <a:solidFill>
          <a:schemeClr val="tx1"/>
        </a:solidFill>
        <a:latin typeface="+mn-lt"/>
        <a:ea typeface="ＭＳ Ｐゴシック" charset="0"/>
        <a:cs typeface="+mn-cs"/>
      </a:defRPr>
    </a:lvl5pPr>
    <a:lvl6pPr marL="1285646" algn="l" defTabSz="514259" rtl="0" eaLnBrk="1" latinLnBrk="0" hangingPunct="1">
      <a:defRPr sz="700" kern="1200">
        <a:solidFill>
          <a:schemeClr val="tx1"/>
        </a:solidFill>
        <a:latin typeface="+mn-lt"/>
        <a:ea typeface="+mn-ea"/>
        <a:cs typeface="+mn-cs"/>
      </a:defRPr>
    </a:lvl6pPr>
    <a:lvl7pPr marL="1542776" algn="l" defTabSz="514259" rtl="0" eaLnBrk="1" latinLnBrk="0" hangingPunct="1">
      <a:defRPr sz="700" kern="1200">
        <a:solidFill>
          <a:schemeClr val="tx1"/>
        </a:solidFill>
        <a:latin typeface="+mn-lt"/>
        <a:ea typeface="+mn-ea"/>
        <a:cs typeface="+mn-cs"/>
      </a:defRPr>
    </a:lvl7pPr>
    <a:lvl8pPr marL="1799905" algn="l" defTabSz="514259" rtl="0" eaLnBrk="1" latinLnBrk="0" hangingPunct="1">
      <a:defRPr sz="700" kern="1200">
        <a:solidFill>
          <a:schemeClr val="tx1"/>
        </a:solidFill>
        <a:latin typeface="+mn-lt"/>
        <a:ea typeface="+mn-ea"/>
        <a:cs typeface="+mn-cs"/>
      </a:defRPr>
    </a:lvl8pPr>
    <a:lvl9pPr marL="2057034" algn="l" defTabSz="514259"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12763" rtl="0" eaLnBrk="0" fontAlgn="base" latinLnBrk="0" hangingPunct="0">
              <a:lnSpc>
                <a:spcPct val="100000"/>
              </a:lnSpc>
              <a:spcBef>
                <a:spcPct val="30000"/>
              </a:spcBef>
              <a:spcAft>
                <a:spcPct val="0"/>
              </a:spcAft>
              <a:buClrTx/>
              <a:buSzTx/>
              <a:buFontTx/>
              <a:buNone/>
              <a:tabLst/>
              <a:defRPr/>
            </a:pPr>
            <a:r>
              <a:rPr lang="en-US" sz="1100" b="0" kern="1200" dirty="0" smtClean="0">
                <a:solidFill>
                  <a:schemeClr val="tx1"/>
                </a:solidFill>
                <a:effectLst/>
                <a:latin typeface="+mn-lt"/>
                <a:ea typeface="ＭＳ Ｐゴシック" charset="0"/>
                <a:cs typeface="ＭＳ Ｐゴシック" charset="0"/>
              </a:rPr>
              <a:t>Hunk: Splunk® Analytics for Hadoop is a full-featured, integrated analytics platform to enable everyone in your organization to interactively explore, analyze and visualize data in Hadoop.</a:t>
            </a:r>
          </a:p>
          <a:p>
            <a:pPr marL="0" marR="0" indent="0" algn="l" defTabSz="512763" rtl="0" eaLnBrk="0" fontAlgn="base" latinLnBrk="0" hangingPunct="0">
              <a:lnSpc>
                <a:spcPct val="100000"/>
              </a:lnSpc>
              <a:spcBef>
                <a:spcPct val="30000"/>
              </a:spcBef>
              <a:spcAft>
                <a:spcPct val="0"/>
              </a:spcAft>
              <a:buClrTx/>
              <a:buSzTx/>
              <a:buFontTx/>
              <a:buNone/>
              <a:tabLst/>
              <a:defRPr/>
            </a:pPr>
            <a:endParaRPr lang="en-US" sz="1100" b="0" kern="1200" dirty="0" smtClean="0">
              <a:solidFill>
                <a:schemeClr val="tx1"/>
              </a:solidFill>
              <a:effectLst/>
              <a:latin typeface="+mn-lt"/>
              <a:ea typeface="ＭＳ Ｐゴシック" charset="0"/>
              <a:cs typeface="ＭＳ Ｐゴシック" charset="0"/>
            </a:endParaRPr>
          </a:p>
          <a:p>
            <a:pPr marL="0" marR="0" indent="0" algn="l" defTabSz="512763" rtl="0" eaLnBrk="0" fontAlgn="base" latinLnBrk="0" hangingPunct="0">
              <a:lnSpc>
                <a:spcPct val="100000"/>
              </a:lnSpc>
              <a:spcBef>
                <a:spcPct val="30000"/>
              </a:spcBef>
              <a:spcAft>
                <a:spcPct val="0"/>
              </a:spcAft>
              <a:buClrTx/>
              <a:buSzTx/>
              <a:buFontTx/>
              <a:buNone/>
              <a:tabLst/>
              <a:defRPr/>
            </a:pPr>
            <a:r>
              <a:rPr lang="en-US" sz="1100" b="0" kern="1200" dirty="0" smtClean="0">
                <a:solidFill>
                  <a:schemeClr val="tx1"/>
                </a:solidFill>
                <a:effectLst/>
                <a:latin typeface="+mn-lt"/>
                <a:ea typeface="ＭＳ Ｐゴシック" charset="0"/>
                <a:cs typeface="ＭＳ Ｐゴシック" charset="0"/>
              </a:rPr>
              <a:t>Building on Splunk’s years of experience with big data analytics technology deployed at over 6,000 customers, Hunk drives dramatic improvements in the speed and simplicity of getting answers from big data in Hadoop without dependence on expensive and scarce personnel skills or inflexible, fixed schemas. </a:t>
            </a:r>
          </a:p>
          <a:p>
            <a:pPr marL="0" marR="0" indent="0" algn="l" defTabSz="512763" rtl="0" eaLnBrk="0" fontAlgn="base" latinLnBrk="0" hangingPunct="0">
              <a:lnSpc>
                <a:spcPct val="100000"/>
              </a:lnSpc>
              <a:spcBef>
                <a:spcPct val="30000"/>
              </a:spcBef>
              <a:spcAft>
                <a:spcPct val="0"/>
              </a:spcAft>
              <a:buClrTx/>
              <a:buSzTx/>
              <a:buFontTx/>
              <a:buNone/>
              <a:tabLst/>
              <a:defRPr/>
            </a:pPr>
            <a:endParaRPr lang="en-US" sz="1100" b="0" kern="1200" dirty="0" smtClean="0">
              <a:solidFill>
                <a:schemeClr val="tx1"/>
              </a:solidFill>
              <a:effectLst/>
              <a:latin typeface="+mn-lt"/>
              <a:ea typeface="ＭＳ Ｐゴシック" charset="0"/>
              <a:cs typeface="ＭＳ Ｐゴシック" charset="0"/>
            </a:endParaRPr>
          </a:p>
          <a:p>
            <a:pPr marL="0" marR="0" indent="0" algn="l" defTabSz="512763" rtl="0" eaLnBrk="0" fontAlgn="base" latinLnBrk="0" hangingPunct="0">
              <a:lnSpc>
                <a:spcPct val="100000"/>
              </a:lnSpc>
              <a:spcBef>
                <a:spcPct val="30000"/>
              </a:spcBef>
              <a:spcAft>
                <a:spcPct val="0"/>
              </a:spcAft>
              <a:buClrTx/>
              <a:buSzTx/>
              <a:buFontTx/>
              <a:buNone/>
              <a:tabLst/>
              <a:defRPr/>
            </a:pPr>
            <a:r>
              <a:rPr lang="en-US" sz="1100" b="0" kern="1200" dirty="0" smtClean="0">
                <a:solidFill>
                  <a:schemeClr val="tx1"/>
                </a:solidFill>
                <a:effectLst/>
                <a:latin typeface="+mn-lt"/>
                <a:ea typeface="ＭＳ Ｐゴシック" charset="0"/>
                <a:cs typeface="ＭＳ Ｐゴシック" charset="0"/>
              </a:rPr>
              <a:t>Hunk empowers everyone to quickly and easily derive actionable insights from raw, unstructured and polystructured data in Hadoop. Hunk works with what you have today from Apache Hadoop or your choice of Hadoop distribution including Cloudera, Hortonworks, IBM, MapR and Pivotal. </a:t>
            </a:r>
          </a:p>
          <a:p>
            <a:pPr marL="0" marR="0" indent="0" algn="l" defTabSz="512763" rtl="0" eaLnBrk="0" fontAlgn="base" latinLnBrk="0" hangingPunct="0">
              <a:lnSpc>
                <a:spcPct val="100000"/>
              </a:lnSpc>
              <a:spcBef>
                <a:spcPct val="30000"/>
              </a:spcBef>
              <a:spcAft>
                <a:spcPct val="0"/>
              </a:spcAft>
              <a:buClrTx/>
              <a:buSzTx/>
              <a:buFontTx/>
              <a:buNone/>
              <a:tabLst/>
              <a:defRPr/>
            </a:pPr>
            <a:endParaRPr lang="en-US" sz="1100" b="0" kern="1200" dirty="0" smtClean="0">
              <a:solidFill>
                <a:schemeClr val="tx1"/>
              </a:solidFill>
              <a:effectLst/>
              <a:latin typeface="+mn-lt"/>
              <a:ea typeface="ＭＳ Ｐゴシック" charset="0"/>
              <a:cs typeface="ＭＳ Ｐゴシック" charset="0"/>
            </a:endParaRPr>
          </a:p>
          <a:p>
            <a:pPr marL="0" marR="0" indent="0" algn="l" defTabSz="512763" rtl="0" eaLnBrk="0" fontAlgn="base" latinLnBrk="0" hangingPunct="0">
              <a:lnSpc>
                <a:spcPct val="100000"/>
              </a:lnSpc>
              <a:spcBef>
                <a:spcPct val="30000"/>
              </a:spcBef>
              <a:spcAft>
                <a:spcPct val="0"/>
              </a:spcAft>
              <a:buClrTx/>
              <a:buSzTx/>
              <a:buFontTx/>
              <a:buNone/>
              <a:tabLst/>
              <a:defRPr/>
            </a:pPr>
            <a:r>
              <a:rPr lang="en-US" sz="1100" b="0" kern="1200" dirty="0" smtClean="0">
                <a:solidFill>
                  <a:schemeClr val="tx1"/>
                </a:solidFill>
                <a:effectLst/>
                <a:latin typeface="+mn-lt"/>
                <a:ea typeface="ＭＳ Ｐゴシック" charset="0"/>
                <a:cs typeface="ＭＳ Ｐゴシック" charset="0"/>
              </a:rPr>
              <a:t>List pricing for a one-year term license begins at US$2,500 per Hadoop node with a minimum of 10 nodes. </a:t>
            </a:r>
            <a:endParaRPr lang="en-US" sz="1100" b="1"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7BD51C4B-8CE2-F849-A2A7-533B381849E9}" type="slidenum">
              <a:rPr lang="en-US" smtClean="0"/>
              <a:pPr>
                <a:defRPr/>
              </a:pPr>
              <a:t>1</a:t>
            </a:fld>
            <a:endParaRPr lang="en-US" dirty="0"/>
          </a:p>
        </p:txBody>
      </p:sp>
    </p:spTree>
    <p:extLst>
      <p:ext uri="{BB962C8B-B14F-4D97-AF65-F5344CB8AC3E}">
        <p14:creationId xmlns:p14="http://schemas.microsoft.com/office/powerpoint/2010/main" val="903678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512763"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ＭＳ Ｐゴシック" charset="0"/>
                <a:cs typeface="ＭＳ Ｐゴシック" charset="0"/>
              </a:rPr>
              <a:t>One consequence of data heterogeneity is that there is no single data store that is ideal for every type of data at every stage of the data lifecycle from real-time streams to hot storage for immediate business needs to cold storage for data archival. The breadth of use cases that we see in the big data marketplace offers opportunities to expand and diversify our products to better serve our customers. </a:t>
            </a:r>
          </a:p>
          <a:p>
            <a:pPr marL="0" marR="0" indent="0" algn="l" defTabSz="512763" rtl="0" eaLnBrk="0" fontAlgn="base" latinLnBrk="0" hangingPunct="0">
              <a:lnSpc>
                <a:spcPct val="100000"/>
              </a:lnSpc>
              <a:spcBef>
                <a:spcPct val="30000"/>
              </a:spcBef>
              <a:spcAft>
                <a:spcPct val="0"/>
              </a:spcAft>
              <a:buClrTx/>
              <a:buSzTx/>
              <a:buFontTx/>
              <a:buNone/>
              <a:tabLst/>
              <a:defRPr/>
            </a:pPr>
            <a:endParaRPr lang="en-US" sz="1100" b="0" kern="1200" dirty="0" smtClean="0">
              <a:solidFill>
                <a:schemeClr val="tx1"/>
              </a:solidFill>
              <a:effectLst/>
              <a:latin typeface="+mn-lt"/>
              <a:ea typeface="ＭＳ Ｐゴシック" charset="0"/>
              <a:cs typeface="ＭＳ Ｐゴシック" charset="0"/>
            </a:endParaRPr>
          </a:p>
          <a:p>
            <a:pPr marL="0" marR="0" indent="0" algn="l" defTabSz="512763"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ＭＳ Ｐゴシック" charset="0"/>
                <a:cs typeface="ＭＳ Ｐゴシック" charset="0"/>
              </a:rPr>
              <a:t>Splunk Enterprise delivers real-time and historical analytics of the huge transaction volumes of machine data required for high-speed operations. </a:t>
            </a:r>
          </a:p>
          <a:p>
            <a:pPr marL="0" marR="0" indent="0" algn="l" defTabSz="512763" rtl="0" eaLnBrk="0" fontAlgn="base" latinLnBrk="0" hangingPunct="0">
              <a:lnSpc>
                <a:spcPct val="100000"/>
              </a:lnSpc>
              <a:spcBef>
                <a:spcPct val="30000"/>
              </a:spcBef>
              <a:spcAft>
                <a:spcPct val="0"/>
              </a:spcAft>
              <a:buClrTx/>
              <a:buSzTx/>
              <a:buFontTx/>
              <a:buNone/>
              <a:tabLst/>
              <a:defRPr/>
            </a:pPr>
            <a:endParaRPr lang="en-US" sz="1100" kern="1200" dirty="0" smtClean="0">
              <a:solidFill>
                <a:schemeClr val="tx1"/>
              </a:solidFill>
              <a:effectLst/>
              <a:latin typeface="+mn-lt"/>
              <a:ea typeface="ＭＳ Ｐゴシック" charset="0"/>
              <a:cs typeface="ＭＳ Ｐゴシック" charset="0"/>
            </a:endParaRPr>
          </a:p>
          <a:p>
            <a:pPr marL="0" marR="0" indent="0" algn="l" defTabSz="512763"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ＭＳ Ｐゴシック" charset="0"/>
                <a:cs typeface="ＭＳ Ｐゴシック" charset="0"/>
              </a:rPr>
              <a:t>Hunk offers ad hoc exploration, analysis and visualization of historical data at rest in Hadoop. </a:t>
            </a:r>
          </a:p>
          <a:p>
            <a:pPr marL="0" marR="0" indent="0" algn="l" defTabSz="512763" rtl="0" eaLnBrk="0" fontAlgn="base" latinLnBrk="0" hangingPunct="0">
              <a:lnSpc>
                <a:spcPct val="100000"/>
              </a:lnSpc>
              <a:spcBef>
                <a:spcPct val="30000"/>
              </a:spcBef>
              <a:spcAft>
                <a:spcPct val="0"/>
              </a:spcAft>
              <a:buClrTx/>
              <a:buSzTx/>
              <a:buFontTx/>
              <a:buNone/>
              <a:tabLst/>
              <a:defRPr/>
            </a:pPr>
            <a:endParaRPr lang="en-US" sz="1100" b="0" kern="1200" dirty="0" smtClean="0">
              <a:solidFill>
                <a:schemeClr val="tx1"/>
              </a:solidFill>
              <a:effectLst/>
              <a:latin typeface="+mn-lt"/>
              <a:ea typeface="ＭＳ Ｐゴシック" charset="0"/>
              <a:cs typeface="ＭＳ Ｐゴシック" charset="0"/>
            </a:endParaRPr>
          </a:p>
          <a:p>
            <a:pPr marL="0" marR="0" indent="0" algn="l" defTabSz="512763"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ＭＳ Ｐゴシック" charset="0"/>
                <a:cs typeface="ＭＳ Ｐゴシック" charset="0"/>
              </a:rPr>
              <a:t>Hunk is priced and packaged separately from Splunk Enterprise. A Splunk Enterprise license is not required to run Hunk. Customers who buy both products can search across both native and virtual indexes in the same search. </a:t>
            </a:r>
          </a:p>
          <a:p>
            <a:endParaRPr lang="en-US" sz="1100" kern="1200" dirty="0" smtClean="0">
              <a:solidFill>
                <a:schemeClr val="tx1"/>
              </a:solidFill>
              <a:effectLst/>
              <a:latin typeface="+mn-lt"/>
              <a:ea typeface="ＭＳ Ｐゴシック" charset="0"/>
              <a:cs typeface="ＭＳ Ｐゴシック" charset="0"/>
            </a:endParaRPr>
          </a:p>
          <a:p>
            <a:endParaRPr lang="en-US" sz="1100" kern="1200" dirty="0" smtClean="0">
              <a:solidFill>
                <a:schemeClr val="tx1"/>
              </a:solidFill>
              <a:effectLst/>
              <a:latin typeface="+mn-lt"/>
              <a:ea typeface="ＭＳ Ｐゴシック" charset="0"/>
              <a:cs typeface="ＭＳ Ｐゴシック" charset="0"/>
            </a:endParaRPr>
          </a:p>
          <a:p>
            <a:endParaRPr lang="en-US" sz="1200"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10</a:t>
            </a:fld>
            <a:endParaRPr lang="en-US" dirty="0"/>
          </a:p>
        </p:txBody>
      </p:sp>
    </p:spTree>
    <p:extLst>
      <p:ext uri="{BB962C8B-B14F-4D97-AF65-F5344CB8AC3E}">
        <p14:creationId xmlns:p14="http://schemas.microsoft.com/office/powerpoint/2010/main" val="1413999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charset="0"/>
                <a:cs typeface="ＭＳ Ｐゴシック" charset="0"/>
              </a:rPr>
              <a:t>Hunk offers Full-featured</a:t>
            </a:r>
            <a:r>
              <a:rPr lang="en-US" sz="1200" b="1" kern="1200" baseline="0" dirty="0" smtClean="0">
                <a:solidFill>
                  <a:schemeClr val="tx1"/>
                </a:solidFill>
                <a:effectLst/>
                <a:latin typeface="+mn-lt"/>
                <a:ea typeface="ＭＳ Ｐゴシック" charset="0"/>
                <a:cs typeface="ＭＳ Ｐゴシック" charset="0"/>
              </a:rPr>
              <a:t> </a:t>
            </a:r>
            <a:r>
              <a:rPr lang="en-US" sz="1200" b="1" kern="1200" dirty="0" smtClean="0">
                <a:solidFill>
                  <a:schemeClr val="tx1"/>
                </a:solidFill>
                <a:effectLst/>
                <a:latin typeface="+mn-lt"/>
                <a:ea typeface="ＭＳ Ｐゴシック" charset="0"/>
                <a:cs typeface="ＭＳ Ｐゴシック" charset="0"/>
              </a:rPr>
              <a:t>Analytics in an Integrated Platform</a:t>
            </a:r>
            <a:r>
              <a:rPr lang="en-US" sz="1200" b="1" kern="1200" baseline="0" dirty="0" smtClean="0">
                <a:solidFill>
                  <a:schemeClr val="tx1"/>
                </a:solidFill>
                <a:effectLst/>
                <a:latin typeface="+mn-lt"/>
                <a:ea typeface="ＭＳ Ｐゴシック" charset="0"/>
                <a:cs typeface="ＭＳ Ｐゴシック" charset="0"/>
              </a:rPr>
              <a:t> </a:t>
            </a:r>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Explore, analyze and visualize data, create dashboards and share reports from one integrated platform. </a:t>
            </a:r>
          </a:p>
          <a:p>
            <a:endParaRPr lang="en-US" sz="1200" b="0" kern="1200" baseline="0" dirty="0" smtClean="0">
              <a:solidFill>
                <a:schemeClr val="tx1"/>
              </a:solidFill>
              <a:effectLst/>
              <a:latin typeface="+mn-lt"/>
              <a:ea typeface="ＭＳ Ｐゴシック" charset="0"/>
              <a:cs typeface="ＭＳ Ｐゴシック" charset="0"/>
            </a:endParaRPr>
          </a:p>
          <a:p>
            <a:r>
              <a:rPr lang="en-US" sz="1200" b="1" kern="1200" baseline="0" dirty="0" smtClean="0">
                <a:solidFill>
                  <a:schemeClr val="tx1"/>
                </a:solidFill>
                <a:effectLst/>
                <a:latin typeface="+mn-lt"/>
                <a:ea typeface="ＭＳ Ｐゴシック" charset="0"/>
                <a:cs typeface="ＭＳ Ｐゴシック" charset="0"/>
              </a:rPr>
              <a:t>Hunk enables everyone in your organization to unlock the business value of data locked in Hadoop </a:t>
            </a:r>
          </a:p>
          <a:p>
            <a:r>
              <a:rPr lang="en-US" sz="1200" kern="1200" dirty="0" smtClean="0">
                <a:solidFill>
                  <a:schemeClr val="tx1"/>
                </a:solidFill>
                <a:effectLst/>
                <a:latin typeface="+mn-lt"/>
                <a:ea typeface="ＭＳ Ｐゴシック" charset="0"/>
                <a:cs typeface="ＭＳ Ｐゴシック" charset="0"/>
              </a:rPr>
              <a:t>Hunk integrates the processes of data exploration, analysis and visualization into a single, fluid user experience designed to drive rapid insights from your big data in Hadoop. </a:t>
            </a:r>
            <a:r>
              <a:rPr lang="en-US" sz="700" kern="1200" dirty="0" smtClean="0">
                <a:solidFill>
                  <a:schemeClr val="tx1"/>
                </a:solidFill>
                <a:effectLst/>
                <a:latin typeface="+mn-lt"/>
                <a:ea typeface="ＭＳ Ｐゴシック" charset="0"/>
                <a:cs typeface="ＭＳ Ｐゴシック" charset="0"/>
              </a:rPr>
              <a:t>Enable powerful analytics for everyone with Splunk’s Data Models and the Pivot interface, first released in Splunk Enterprise</a:t>
            </a:r>
            <a:r>
              <a:rPr lang="en-US" sz="700" kern="1200" baseline="0" dirty="0" smtClean="0">
                <a:solidFill>
                  <a:schemeClr val="tx1"/>
                </a:solidFill>
                <a:effectLst/>
                <a:latin typeface="+mn-lt"/>
                <a:ea typeface="ＭＳ Ｐゴシック" charset="0"/>
                <a:cs typeface="ＭＳ Ｐゴシック" charset="0"/>
              </a:rPr>
              <a:t> 6. </a:t>
            </a:r>
            <a:endParaRPr lang="en-US" sz="1200" kern="1200" dirty="0" smtClean="0">
              <a:solidFill>
                <a:schemeClr val="tx1"/>
              </a:solidFill>
              <a:effectLst/>
              <a:latin typeface="+mn-lt"/>
              <a:ea typeface="ＭＳ Ｐゴシック" charset="0"/>
              <a:cs typeface="ＭＳ Ｐゴシック" charset="0"/>
            </a:endParaRPr>
          </a:p>
          <a:p>
            <a:pPr marL="0" marR="0" indent="0" algn="l" defTabSz="512763"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512763"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charset="0"/>
                <a:cs typeface="ＭＳ Ｐゴシック" charset="0"/>
              </a:rPr>
              <a:t>And Hunk works with what you have today</a:t>
            </a:r>
            <a:endParaRPr lang="en-US" sz="1200" b="0" kern="1200" dirty="0" smtClean="0">
              <a:solidFill>
                <a:schemeClr val="tx1"/>
              </a:solidFill>
              <a:effectLst/>
              <a:latin typeface="+mn-lt"/>
              <a:ea typeface="ＭＳ Ｐゴシック" charset="0"/>
              <a:cs typeface="ＭＳ Ｐゴシック" charset="0"/>
            </a:endParaRPr>
          </a:p>
          <a:p>
            <a:pPr marL="0" marR="0" indent="0" algn="l" defTabSz="512763"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Hunk works on Apache Hadoop and most major distributions, including those from Cloudera, Hortonworks, IBM, MapR and Pivotal, with support for both first-generation MapReduce and YARN (Yet</a:t>
            </a:r>
            <a:r>
              <a:rPr lang="en-US" sz="1200" kern="1200" baseline="0" dirty="0" smtClean="0">
                <a:solidFill>
                  <a:schemeClr val="tx1"/>
                </a:solidFill>
                <a:effectLst/>
                <a:latin typeface="+mn-lt"/>
                <a:ea typeface="ＭＳ Ｐゴシック" charset="0"/>
                <a:cs typeface="ＭＳ Ｐゴシック" charset="0"/>
              </a:rPr>
              <a:t> Another Resource Negotiator, the technical acronym for 2</a:t>
            </a:r>
            <a:r>
              <a:rPr lang="en-US" sz="1200" kern="1200" baseline="30000" dirty="0" smtClean="0">
                <a:solidFill>
                  <a:schemeClr val="tx1"/>
                </a:solidFill>
                <a:effectLst/>
                <a:latin typeface="+mn-lt"/>
                <a:ea typeface="ＭＳ Ｐゴシック" charset="0"/>
                <a:cs typeface="ＭＳ Ｐゴシック" charset="0"/>
              </a:rPr>
              <a:t>nd</a:t>
            </a:r>
            <a:r>
              <a:rPr lang="en-US" sz="1200" kern="1200" baseline="0" dirty="0" smtClean="0">
                <a:solidFill>
                  <a:schemeClr val="tx1"/>
                </a:solidFill>
                <a:effectLst/>
                <a:latin typeface="+mn-lt"/>
                <a:ea typeface="ＭＳ Ｐゴシック" charset="0"/>
                <a:cs typeface="ＭＳ Ｐゴシック" charset="0"/>
              </a:rPr>
              <a:t> generation MapReduce)</a:t>
            </a:r>
            <a:r>
              <a:rPr lang="en-US" sz="1200" kern="1200" dirty="0" smtClean="0">
                <a:solidFill>
                  <a:schemeClr val="tx1"/>
                </a:solidFill>
                <a:effectLst/>
                <a:latin typeface="+mn-lt"/>
                <a:ea typeface="ＭＳ Ｐゴシック" charset="0"/>
                <a:cs typeface="ＭＳ Ｐゴシック" charset="0"/>
              </a:rPr>
              <a:t>. Preview results and interactively search across one or more Hadoop clusters, including from different distribution vendors. Use the ODBC driver (beta) to feed data from Hunk to third-party data visualization tools or business intelligence software. </a:t>
            </a:r>
          </a:p>
          <a:p>
            <a:endParaRPr lang="en-US" sz="1200" b="0" kern="1200" baseline="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11</a:t>
            </a:fld>
            <a:endParaRPr lang="en-US" dirty="0"/>
          </a:p>
        </p:txBody>
      </p:sp>
    </p:spTree>
    <p:extLst>
      <p:ext uri="{BB962C8B-B14F-4D97-AF65-F5344CB8AC3E}">
        <p14:creationId xmlns:p14="http://schemas.microsoft.com/office/powerpoint/2010/main" val="323666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100" b="1" dirty="0" smtClean="0"/>
              <a:t>Virtual</a:t>
            </a:r>
            <a:r>
              <a:rPr lang="en-US" sz="1100" b="1" baseline="0" dirty="0" smtClean="0"/>
              <a:t> Index</a:t>
            </a:r>
          </a:p>
          <a:p>
            <a:r>
              <a:rPr lang="en-US" sz="1100" kern="1200" dirty="0" smtClean="0">
                <a:solidFill>
                  <a:schemeClr val="tx1"/>
                </a:solidFill>
                <a:effectLst/>
                <a:latin typeface="+mn-lt"/>
                <a:ea typeface="ＭＳ Ｐゴシック" charset="0"/>
                <a:cs typeface="ＭＳ Ｐゴシック" charset="0"/>
              </a:rPr>
              <a:t>A virtual index allows a Hunk search to access data in external systems and push computation to those systems. This patent-pending capability brings Splunk’s data processing technology to where your data lives. A virtual index behaves as an addressable data container that can be referenced at search time. With Hunk, you can create multiple virtual indexes that extend across one or more Hadoop clusters.</a:t>
            </a:r>
            <a:r>
              <a:rPr lang="en-US" sz="1100" kern="1200" baseline="0" dirty="0" smtClean="0">
                <a:solidFill>
                  <a:schemeClr val="tx1"/>
                </a:solidFill>
                <a:effectLst/>
                <a:latin typeface="+mn-lt"/>
                <a:ea typeface="ＭＳ Ｐゴシック" charset="0"/>
                <a:cs typeface="ＭＳ Ｐゴシック" charset="0"/>
              </a:rPr>
              <a:t> </a:t>
            </a:r>
            <a:r>
              <a:rPr lang="en-US" sz="1100" kern="1200" dirty="0" smtClean="0">
                <a:solidFill>
                  <a:schemeClr val="tx1"/>
                </a:solidFill>
                <a:effectLst/>
                <a:latin typeface="+mn-lt"/>
                <a:ea typeface="ＭＳ Ｐゴシック" charset="0"/>
                <a:cs typeface="ＭＳ Ｐゴシック" charset="0"/>
              </a:rPr>
              <a:t>Splunk Virtual Index™ technology decouples the storage tier from the data access and analytics tiers, enabling Hunk to transparently route requests to different data stores. Virtual Indexes enable the use of the Splunk technology stack on data in Hadoop. This stack includes Data Model, Pivot, dashboarding, role-based access controls, the developer platform and Splunk’s powerful Search Processing Language (SPL™), the industry-leading method for interactive data exploration across large, diverse data sets. </a:t>
            </a:r>
          </a:p>
          <a:p>
            <a:endParaRPr lang="en-US" sz="1100" kern="1200" dirty="0" smtClean="0">
              <a:solidFill>
                <a:schemeClr val="tx1"/>
              </a:solidFill>
              <a:effectLst/>
              <a:latin typeface="+mn-lt"/>
              <a:ea typeface="ＭＳ Ｐゴシック" charset="0"/>
              <a:cs typeface="ＭＳ Ｐゴシック" charset="0"/>
            </a:endParaRPr>
          </a:p>
          <a:p>
            <a:r>
              <a:rPr lang="en-US" sz="1100" kern="1200" dirty="0" smtClean="0">
                <a:solidFill>
                  <a:schemeClr val="tx1"/>
                </a:solidFill>
                <a:effectLst/>
                <a:latin typeface="+mn-lt"/>
                <a:ea typeface="ＭＳ Ｐゴシック" charset="0"/>
                <a:cs typeface="ＭＳ Ｐゴシック" charset="0"/>
              </a:rPr>
              <a:t>Hunk handles the MapReduce jobs so you and your colleagues don’t have to manually script MapReduce jobs, unless you want to</a:t>
            </a:r>
            <a:r>
              <a:rPr lang="en-US" sz="1100" kern="1200" baseline="0" dirty="0" smtClean="0">
                <a:solidFill>
                  <a:schemeClr val="tx1"/>
                </a:solidFill>
                <a:effectLst/>
                <a:latin typeface="+mn-lt"/>
                <a:ea typeface="ＭＳ Ｐゴシック" charset="0"/>
                <a:cs typeface="ＭＳ Ｐゴシック" charset="0"/>
              </a:rPr>
              <a:t> for very advanced custom data science use cases. </a:t>
            </a:r>
            <a:r>
              <a:rPr lang="en-US" sz="1100" kern="1200" dirty="0" smtClean="0">
                <a:solidFill>
                  <a:schemeClr val="tx1"/>
                </a:solidFill>
                <a:effectLst/>
                <a:latin typeface="+mn-lt"/>
                <a:ea typeface="ＭＳ Ｐゴシック" charset="0"/>
                <a:cs typeface="ＭＳ Ｐゴシック" charset="0"/>
              </a:rPr>
              <a:t>Virtual indexes contain pointers to the data, such as assigning all files in a directory as an index, so you can prune partitions for faster search performance. Expect to see us continue to invest heavily in this enabling technology by bringing other data stores to market, like Apache Cassandra, HBase, and MongoDB,</a:t>
            </a:r>
            <a:r>
              <a:rPr lang="en-US" sz="1100" kern="1200" baseline="0" dirty="0" smtClean="0">
                <a:solidFill>
                  <a:schemeClr val="tx1"/>
                </a:solidFill>
                <a:effectLst/>
                <a:latin typeface="+mn-lt"/>
                <a:ea typeface="ＭＳ Ｐゴシック" charset="0"/>
                <a:cs typeface="ＭＳ Ｐゴシック" charset="0"/>
              </a:rPr>
              <a:t> as extensions to the Hunk platform. </a:t>
            </a:r>
            <a:r>
              <a:rPr lang="en-US" sz="1100" kern="1200" dirty="0" smtClean="0">
                <a:solidFill>
                  <a:schemeClr val="tx1"/>
                </a:solidFill>
                <a:effectLst/>
                <a:latin typeface="+mn-lt"/>
                <a:ea typeface="ＭＳ Ｐゴシック" charset="0"/>
                <a:cs typeface="ＭＳ Ｐゴシック" charset="0"/>
              </a:rPr>
              <a:t>Because we're not building a native index, Hunk isn't intended for rare-term search or operational troubleshooting use cases that depend on ingesting</a:t>
            </a:r>
            <a:r>
              <a:rPr lang="en-US" sz="1100" kern="1200" baseline="0" dirty="0" smtClean="0">
                <a:solidFill>
                  <a:schemeClr val="tx1"/>
                </a:solidFill>
                <a:effectLst/>
                <a:latin typeface="+mn-lt"/>
                <a:ea typeface="ＭＳ Ｐゴシック" charset="0"/>
                <a:cs typeface="ＭＳ Ｐゴシック" charset="0"/>
              </a:rPr>
              <a:t> streaming data in real time</a:t>
            </a:r>
            <a:r>
              <a:rPr lang="en-US" sz="1100" kern="1200" dirty="0" smtClean="0">
                <a:solidFill>
                  <a:schemeClr val="tx1"/>
                </a:solidFill>
                <a:effectLst/>
                <a:latin typeface="+mn-lt"/>
                <a:ea typeface="ＭＳ Ｐゴシック" charset="0"/>
                <a:cs typeface="ＭＳ Ｐゴシック" charset="0"/>
              </a:rPr>
              <a:t>. With</a:t>
            </a:r>
            <a:r>
              <a:rPr lang="en-US" sz="1100" kern="1200" baseline="0" dirty="0" smtClean="0">
                <a:solidFill>
                  <a:schemeClr val="tx1"/>
                </a:solidFill>
                <a:effectLst/>
                <a:latin typeface="+mn-lt"/>
                <a:ea typeface="ＭＳ Ｐゴシック" charset="0"/>
                <a:cs typeface="ＭＳ Ｐゴシック" charset="0"/>
              </a:rPr>
              <a:t> Hunk, w</a:t>
            </a:r>
            <a:r>
              <a:rPr lang="en-US" sz="1100" kern="1200" dirty="0" smtClean="0">
                <a:solidFill>
                  <a:schemeClr val="tx1"/>
                </a:solidFill>
                <a:effectLst/>
                <a:latin typeface="+mn-lt"/>
                <a:ea typeface="ＭＳ Ｐゴシック" charset="0"/>
                <a:cs typeface="ＭＳ Ｐゴシック" charset="0"/>
              </a:rPr>
              <a:t>e're really targeting analyzing large-scale data sets. </a:t>
            </a:r>
          </a:p>
          <a:p>
            <a:pPr marL="0" marR="0" indent="0" algn="l" defTabSz="512763" rtl="0" eaLnBrk="0" fontAlgn="base" latinLnBrk="0" hangingPunct="0">
              <a:lnSpc>
                <a:spcPct val="100000"/>
              </a:lnSpc>
              <a:spcBef>
                <a:spcPct val="30000"/>
              </a:spcBef>
              <a:spcAft>
                <a:spcPct val="0"/>
              </a:spcAft>
              <a:buClrTx/>
              <a:buSzTx/>
              <a:buFontTx/>
              <a:buNone/>
              <a:tabLst/>
              <a:defRPr/>
            </a:pPr>
            <a:endParaRPr lang="en-US" sz="1100" baseline="0" dirty="0" smtClean="0"/>
          </a:p>
          <a:p>
            <a:r>
              <a:rPr lang="en-US" sz="1100" b="1" baseline="0" dirty="0" smtClean="0"/>
              <a:t>Schema-on-the-Fly</a:t>
            </a:r>
          </a:p>
          <a:p>
            <a:pPr marL="0" marR="0" indent="0" algn="l" defTabSz="512763"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ＭＳ Ｐゴシック" charset="0"/>
                <a:cs typeface="ＭＳ Ｐゴシック" charset="0"/>
              </a:rPr>
              <a:t>Search is the starting point for ad-hoc exploratory analytics of raw data in Hadoop. Every search in Splunk's products, Hunk or Splunk Enterprise, comes with its own unique schema. This means you don't know need to know anything about the data in advance to bring back raw, unstructured and polystructured data, structure it, and do analytics on it. We've taken this approach to the farthest extent possible in Hunk, where even event breaking and timestamp extraction are now done at search time. This means we can simply point Hunk at a directory in the Hadoop Distributed File System (HDFS), and off you go, start doing analytics immediately</a:t>
            </a:r>
            <a:r>
              <a:rPr lang="en-US" sz="1100" kern="1200" baseline="0" dirty="0" smtClean="0">
                <a:solidFill>
                  <a:schemeClr val="tx1"/>
                </a:solidFill>
                <a:effectLst/>
                <a:latin typeface="+mn-lt"/>
                <a:ea typeface="ＭＳ Ｐゴシック" charset="0"/>
                <a:cs typeface="ＭＳ Ｐゴシック" charset="0"/>
              </a:rPr>
              <a:t>.  </a:t>
            </a:r>
            <a:r>
              <a:rPr lang="en-US" sz="1100" kern="1200" dirty="0" smtClean="0">
                <a:solidFill>
                  <a:schemeClr val="tx1"/>
                </a:solidFill>
                <a:effectLst/>
                <a:latin typeface="+mn-lt"/>
                <a:ea typeface="ＭＳ Ｐゴシック" charset="0"/>
                <a:cs typeface="ＭＳ Ｐゴシック" charset="0"/>
              </a:rPr>
              <a:t>Hunk automatically identifies fields of interest and adds structure at search time, such as keywords, potentially interesting fields, patterns over time, top values and more. </a:t>
            </a:r>
          </a:p>
          <a:p>
            <a:endParaRPr lang="en-US" sz="1100" baseline="0" dirty="0" smtClean="0"/>
          </a:p>
          <a:p>
            <a:r>
              <a:rPr lang="en-US" sz="1100" b="1" baseline="0" dirty="0" smtClean="0"/>
              <a:t>Flexibility and Fast Time to Value</a:t>
            </a:r>
            <a:endParaRPr lang="en-US" sz="1100" baseline="0" dirty="0" smtClean="0"/>
          </a:p>
          <a:p>
            <a:pPr marL="0" marR="0" indent="0" algn="l" defTabSz="512763"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ＭＳ Ｐゴシック" charset="0"/>
                <a:cs typeface="ＭＳ Ｐゴシック" charset="0"/>
              </a:rPr>
              <a:t>Empower business and IT teams to analyze raw data in Hadoop. When you start a query in Hunk, it streams back interim results immediately while the MapReduce job continues to run in the background. This delivers a faster, more interactive experience because you can search interactively by pausing and refining queries without having to wait for full MapReduce jobs to complete. Data Models describe relationships in the underlying raw data, making it more meaningful and usable. Quickly generate charts, visuals and dashboards using the Pivot interface, without the need to learn search language commands. Drill down from anywhere in a chart to the underlying raw events or to another dashboard, form, view or external website. Save reports, integrate them into dashboards and view them all from your desktop or mobile device. </a:t>
            </a:r>
          </a:p>
          <a:p>
            <a:endParaRPr lang="en-US" sz="1200" dirty="0"/>
          </a:p>
        </p:txBody>
      </p:sp>
      <p:sp>
        <p:nvSpPr>
          <p:cNvPr id="4" name="Slide Number Placeholder 3"/>
          <p:cNvSpPr>
            <a:spLocks noGrp="1"/>
          </p:cNvSpPr>
          <p:nvPr>
            <p:ph type="sldNum" sz="quarter" idx="10"/>
          </p:nvPr>
        </p:nvSpPr>
        <p:spPr/>
        <p:txBody>
          <a:bodyPr/>
          <a:lstStyle/>
          <a:p>
            <a:fld id="{A3F07D8F-2101-4538-B4F2-6EE5F60E73D9}" type="slidenum">
              <a:rPr lang="en-US" smtClean="0">
                <a:solidFill>
                  <a:prstClr val="black"/>
                </a:solidFill>
                <a:latin typeface="Calibri"/>
              </a:rPr>
              <a:pPr/>
              <a:t>13</a:t>
            </a:fld>
            <a:endParaRPr lang="en-US" dirty="0">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Because it leverages our experience across thousands of organizations, we’ve naturally made Hunk easy to deploy.</a:t>
            </a:r>
          </a:p>
          <a:p>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Simply point it at your Hadoop cluster and start searching and analyzing data immediately.</a:t>
            </a:r>
          </a:p>
          <a:p>
            <a:pPr marL="0" marR="0" indent="0" algn="l" defTabSz="512763" rtl="0" eaLnBrk="0" fontAlgn="base" latinLnBrk="0" hangingPunct="0">
              <a:lnSpc>
                <a:spcPct val="100000"/>
              </a:lnSpc>
              <a:spcBef>
                <a:spcPct val="30000"/>
              </a:spcBef>
              <a:spcAft>
                <a:spcPct val="0"/>
              </a:spcAft>
              <a:buClrTx/>
              <a:buSzTx/>
              <a:buFontTx/>
              <a:buNone/>
              <a:tabLst/>
              <a:defRPr/>
            </a:pPr>
            <a:endParaRPr lang="en-US" sz="700" kern="1200" dirty="0" smtClean="0">
              <a:solidFill>
                <a:schemeClr val="tx1"/>
              </a:solidFill>
              <a:effectLst/>
              <a:latin typeface="+mn-lt"/>
              <a:ea typeface="ＭＳ Ｐゴシック" charset="0"/>
              <a:cs typeface="ＭＳ Ｐゴシック" charset="0"/>
            </a:endParaRPr>
          </a:p>
          <a:p>
            <a:endParaRPr lang="en-US" sz="1200" dirty="0" smtClean="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14</a:t>
            </a:fld>
            <a:endParaRPr lang="en-US" dirty="0"/>
          </a:p>
        </p:txBody>
      </p:sp>
    </p:spTree>
    <p:extLst>
      <p:ext uri="{BB962C8B-B14F-4D97-AF65-F5344CB8AC3E}">
        <p14:creationId xmlns:p14="http://schemas.microsoft.com/office/powerpoint/2010/main" val="1565650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12763"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ＭＳ Ｐゴシック" charset="0"/>
                <a:cs typeface="ＭＳ Ｐゴシック" charset="0"/>
              </a:rPr>
              <a:t>With Hunk, drive deep analysis, detect patterns and find anomalies across terabytes or petabytes of raw data without the specialized training or fixed schemas required by alternate approaches using Apache Hive or SQL on Hadoop. </a:t>
            </a:r>
          </a:p>
          <a:p>
            <a:pPr marL="0" marR="0" indent="0" algn="l" defTabSz="512763" rtl="0" eaLnBrk="0" fontAlgn="base" latinLnBrk="0" hangingPunct="0">
              <a:lnSpc>
                <a:spcPct val="100000"/>
              </a:lnSpc>
              <a:spcBef>
                <a:spcPct val="30000"/>
              </a:spcBef>
              <a:spcAft>
                <a:spcPct val="0"/>
              </a:spcAft>
              <a:buClrTx/>
              <a:buSzTx/>
              <a:buFontTx/>
              <a:buNone/>
              <a:tabLst/>
              <a:defRPr/>
            </a:pPr>
            <a:endParaRPr lang="en-US" sz="1100" kern="1200" dirty="0" smtClean="0">
              <a:solidFill>
                <a:schemeClr val="tx1"/>
              </a:solidFill>
              <a:effectLst/>
              <a:latin typeface="+mn-lt"/>
              <a:ea typeface="ＭＳ Ｐゴシック" charset="0"/>
              <a:cs typeface="ＭＳ Ｐゴシック" charset="0"/>
            </a:endParaRPr>
          </a:p>
          <a:p>
            <a:pPr marL="0" marR="0" indent="0" algn="l" defTabSz="512763"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ＭＳ Ｐゴシック" charset="0"/>
                <a:cs typeface="ＭＳ Ｐゴシック" charset="0"/>
              </a:rPr>
              <a:t>Most companies</a:t>
            </a:r>
            <a:r>
              <a:rPr lang="en-US" sz="1100" kern="1200" baseline="0" dirty="0" smtClean="0">
                <a:solidFill>
                  <a:schemeClr val="tx1"/>
                </a:solidFill>
                <a:effectLst/>
                <a:latin typeface="+mn-lt"/>
                <a:ea typeface="ＭＳ Ｐゴシック" charset="0"/>
                <a:cs typeface="ＭＳ Ｐゴシック" charset="0"/>
              </a:rPr>
              <a:t> working with Hadoop began with Option 1 – manual MapReduce jobs – and have been experimenting with a combination of the 2</a:t>
            </a:r>
            <a:r>
              <a:rPr lang="en-US" sz="1100" kern="1200" baseline="30000" dirty="0" smtClean="0">
                <a:solidFill>
                  <a:schemeClr val="tx1"/>
                </a:solidFill>
                <a:effectLst/>
                <a:latin typeface="+mn-lt"/>
                <a:ea typeface="ＭＳ Ｐゴシック" charset="0"/>
                <a:cs typeface="ＭＳ Ｐゴシック" charset="0"/>
              </a:rPr>
              <a:t>nd</a:t>
            </a:r>
            <a:r>
              <a:rPr lang="en-US" sz="1100" kern="1200" baseline="0" dirty="0" smtClean="0">
                <a:solidFill>
                  <a:schemeClr val="tx1"/>
                </a:solidFill>
                <a:effectLst/>
                <a:latin typeface="+mn-lt"/>
                <a:ea typeface="ＭＳ Ｐゴシック" charset="0"/>
                <a:cs typeface="ＭＳ Ｐゴシック" charset="0"/>
              </a:rPr>
              <a:t> and 3</a:t>
            </a:r>
            <a:r>
              <a:rPr lang="en-US" sz="1100" kern="1200" baseline="30000" dirty="0" smtClean="0">
                <a:solidFill>
                  <a:schemeClr val="tx1"/>
                </a:solidFill>
                <a:effectLst/>
                <a:latin typeface="+mn-lt"/>
                <a:ea typeface="ＭＳ Ｐゴシック" charset="0"/>
                <a:cs typeface="ＭＳ Ｐゴシック" charset="0"/>
              </a:rPr>
              <a:t>rd</a:t>
            </a:r>
            <a:r>
              <a:rPr lang="en-US" sz="1100" kern="1200" baseline="0" dirty="0" smtClean="0">
                <a:solidFill>
                  <a:schemeClr val="tx1"/>
                </a:solidFill>
                <a:effectLst/>
                <a:latin typeface="+mn-lt"/>
                <a:ea typeface="ＭＳ Ｐゴシック" charset="0"/>
                <a:cs typeface="ＭＳ Ｐゴシック" charset="0"/>
              </a:rPr>
              <a:t> options, for Apache Hive and so-called SQL on Hadoop or extracts out of Hadoop into separate in-memory stores. </a:t>
            </a:r>
          </a:p>
          <a:p>
            <a:pPr marL="0" marR="0" indent="0" algn="l" defTabSz="512763" rtl="0" eaLnBrk="0" fontAlgn="base" latinLnBrk="0" hangingPunct="0">
              <a:lnSpc>
                <a:spcPct val="100000"/>
              </a:lnSpc>
              <a:spcBef>
                <a:spcPct val="30000"/>
              </a:spcBef>
              <a:spcAft>
                <a:spcPct val="0"/>
              </a:spcAft>
              <a:buClrTx/>
              <a:buSzTx/>
              <a:buFontTx/>
              <a:buNone/>
              <a:tabLst/>
              <a:defRPr/>
            </a:pPr>
            <a:endParaRPr lang="en-US" sz="1100" kern="1200" baseline="0" dirty="0" smtClean="0">
              <a:solidFill>
                <a:schemeClr val="tx1"/>
              </a:solidFill>
              <a:effectLst/>
              <a:latin typeface="+mn-lt"/>
              <a:ea typeface="ＭＳ Ｐゴシック" charset="0"/>
              <a:cs typeface="ＭＳ Ｐゴシック" charset="0"/>
            </a:endParaRPr>
          </a:p>
          <a:p>
            <a:pPr marL="0" marR="0" indent="0" algn="l" defTabSz="512763"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ＭＳ Ｐゴシック" charset="0"/>
                <a:cs typeface="ＭＳ Ｐゴシック" charset="0"/>
              </a:rPr>
              <a:t>Alternative approaches that use Hive or SQL on Hadoop are complex and require fixed schemas. You either create multiple tables for each data type, which is a significant amount of work, or you hand build a very sparse table with all the fields that might be applicable. Within each data source, there may be dozens or hundreds of different formats.</a:t>
            </a:r>
          </a:p>
          <a:p>
            <a:pPr marL="0" marR="0" indent="0" algn="l" defTabSz="512763" rtl="0" eaLnBrk="0" fontAlgn="base" latinLnBrk="0" hangingPunct="0">
              <a:lnSpc>
                <a:spcPct val="100000"/>
              </a:lnSpc>
              <a:spcBef>
                <a:spcPct val="30000"/>
              </a:spcBef>
              <a:spcAft>
                <a:spcPct val="0"/>
              </a:spcAft>
              <a:buClrTx/>
              <a:buSzTx/>
              <a:buFontTx/>
              <a:buNone/>
              <a:tabLst/>
              <a:defRPr/>
            </a:pPr>
            <a:endParaRPr lang="en-US" sz="1100" kern="1200" dirty="0" smtClean="0">
              <a:solidFill>
                <a:schemeClr val="tx1"/>
              </a:solidFill>
              <a:effectLst/>
              <a:latin typeface="+mn-lt"/>
              <a:ea typeface="ＭＳ Ｐゴシック" charset="0"/>
              <a:cs typeface="ＭＳ Ｐゴシック" charset="0"/>
            </a:endParaRPr>
          </a:p>
          <a:p>
            <a:pPr marL="0" marR="0" indent="0" algn="l" defTabSz="512763"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ＭＳ Ｐゴシック" charset="0"/>
                <a:cs typeface="ＭＳ Ｐゴシック" charset="0"/>
              </a:rPr>
              <a:t>Extracts to an in-memory store require you</a:t>
            </a:r>
            <a:r>
              <a:rPr lang="en-US" sz="1100" kern="1200" baseline="0" dirty="0" smtClean="0">
                <a:solidFill>
                  <a:schemeClr val="tx1"/>
                </a:solidFill>
                <a:effectLst/>
                <a:latin typeface="+mn-lt"/>
                <a:ea typeface="ＭＳ Ｐゴシック" charset="0"/>
                <a:cs typeface="ＭＳ Ｐゴシック" charset="0"/>
              </a:rPr>
              <a:t> to decide in advance which data sub-sets you need. This is impractical for exploratory analytics of massive data sets that may span hundreds of terabytes or more. </a:t>
            </a:r>
            <a:endParaRPr lang="en-US" sz="11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15</a:t>
            </a:fld>
            <a:endParaRPr lang="en-US" dirty="0"/>
          </a:p>
        </p:txBody>
      </p:sp>
    </p:spTree>
    <p:extLst>
      <p:ext uri="{BB962C8B-B14F-4D97-AF65-F5344CB8AC3E}">
        <p14:creationId xmlns:p14="http://schemas.microsoft.com/office/powerpoint/2010/main" val="4163285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normAutofit fontScale="92500"/>
          </a:bodyPr>
          <a:lstStyle/>
          <a:p>
            <a:pPr eaLnBrk="1" hangingPunct="1"/>
            <a:r>
              <a:rPr lang="en-US" sz="1200" dirty="0" smtClean="0">
                <a:latin typeface="Calibri" charset="0"/>
              </a:rPr>
              <a:t>Splunk software delivers powerful analytics anyone</a:t>
            </a:r>
            <a:r>
              <a:rPr lang="en-US" sz="1200" baseline="0" dirty="0" smtClean="0">
                <a:latin typeface="Calibri" charset="0"/>
              </a:rPr>
              <a:t> can use, now not just for data in Splunk Enterprise but also data sitting in Hadoop. </a:t>
            </a:r>
            <a:endParaRPr lang="en-US" sz="1200" dirty="0" smtClean="0">
              <a:latin typeface="Calibri" charset="0"/>
            </a:endParaRPr>
          </a:p>
          <a:p>
            <a:pPr eaLnBrk="1" hangingPunct="1"/>
            <a:endParaRPr lang="en-US" sz="1200" baseline="0" dirty="0" smtClean="0">
              <a:latin typeface="Calibri" charset="0"/>
            </a:endParaRPr>
          </a:p>
          <a:p>
            <a:pPr marL="228600" marR="0" indent="-228600" algn="l" defTabSz="512763" rtl="0" eaLnBrk="1" fontAlgn="base" latinLnBrk="0" hangingPunct="1">
              <a:lnSpc>
                <a:spcPct val="100000"/>
              </a:lnSpc>
              <a:spcBef>
                <a:spcPct val="30000"/>
              </a:spcBef>
              <a:spcAft>
                <a:spcPct val="0"/>
              </a:spcAft>
              <a:buClrTx/>
              <a:buSzTx/>
              <a:buFontTx/>
              <a:buAutoNum type="arabicPeriod"/>
              <a:tabLst/>
              <a:defRPr/>
            </a:pPr>
            <a:r>
              <a:rPr lang="en-US" sz="1200" b="1" baseline="0" dirty="0" smtClean="0">
                <a:latin typeface="Calibri" charset="0"/>
              </a:rPr>
              <a:t>Interactive Search </a:t>
            </a:r>
            <a:r>
              <a:rPr lang="en-US" sz="1200" b="0" baseline="0" dirty="0" smtClean="0">
                <a:latin typeface="Calibri" charset="0"/>
              </a:rPr>
              <a:t>– preview results and interactively search across one or more Hadoop clusters </a:t>
            </a:r>
          </a:p>
          <a:p>
            <a:pPr marL="228600" marR="0" indent="-228600" algn="l" defTabSz="512763" rtl="0" eaLnBrk="1" fontAlgn="base" latinLnBrk="0" hangingPunct="1">
              <a:lnSpc>
                <a:spcPct val="100000"/>
              </a:lnSpc>
              <a:spcBef>
                <a:spcPct val="30000"/>
              </a:spcBef>
              <a:spcAft>
                <a:spcPct val="0"/>
              </a:spcAft>
              <a:buClrTx/>
              <a:buSzTx/>
              <a:buFontTx/>
              <a:buAutoNum type="arabicPeriod"/>
              <a:tabLst/>
              <a:defRPr/>
            </a:pPr>
            <a:r>
              <a:rPr lang="en-US" sz="1200" b="1" baseline="0" dirty="0" smtClean="0">
                <a:latin typeface="Calibri" charset="0"/>
              </a:rPr>
              <a:t>Data Model </a:t>
            </a:r>
            <a:r>
              <a:rPr lang="en-US" sz="1200" baseline="0" dirty="0" smtClean="0">
                <a:latin typeface="Calibri" charset="0"/>
              </a:rPr>
              <a:t>– defines meaningful relationships in underlying machine data and making the data more useful to broader base of non-technical users</a:t>
            </a:r>
            <a:endParaRPr lang="en-US" sz="1200" b="1" baseline="0" dirty="0" smtClean="0">
              <a:latin typeface="Calibri" charset="0"/>
            </a:endParaRPr>
          </a:p>
          <a:p>
            <a:pPr marL="228600" marR="0" indent="-228600" algn="l" defTabSz="512763" rtl="0" eaLnBrk="1" fontAlgn="base" latinLnBrk="0" hangingPunct="1">
              <a:lnSpc>
                <a:spcPct val="100000"/>
              </a:lnSpc>
              <a:spcBef>
                <a:spcPct val="30000"/>
              </a:spcBef>
              <a:spcAft>
                <a:spcPct val="0"/>
              </a:spcAft>
              <a:buClrTx/>
              <a:buSzTx/>
              <a:buFontTx/>
              <a:buAutoNum type="arabicPeriod"/>
              <a:tabLst/>
              <a:defRPr/>
            </a:pPr>
            <a:r>
              <a:rPr lang="en-US" sz="1200" b="1" baseline="0" dirty="0" smtClean="0">
                <a:latin typeface="Calibri" charset="0"/>
              </a:rPr>
              <a:t>Pivot</a:t>
            </a:r>
            <a:r>
              <a:rPr lang="en-US" sz="1200" baseline="0" dirty="0" smtClean="0">
                <a:latin typeface="Calibri" charset="0"/>
              </a:rPr>
              <a:t> – opens up the power of Splunk search to non-technical users with an easy-to-use drag and drop interface to explore, manipulate and visualize data </a:t>
            </a:r>
          </a:p>
        </p:txBody>
      </p:sp>
      <p:sp>
        <p:nvSpPr>
          <p:cNvPr id="4" name="Slide Number Placeholder 3"/>
          <p:cNvSpPr>
            <a:spLocks noGrp="1"/>
          </p:cNvSpPr>
          <p:nvPr>
            <p:ph type="sldNum" sz="quarter" idx="5"/>
          </p:nvPr>
        </p:nvSpPr>
        <p:spPr/>
        <p:txBody>
          <a:bodyPr/>
          <a:lstStyle/>
          <a:p>
            <a:pPr>
              <a:defRPr/>
            </a:pPr>
            <a:fld id="{8758A96A-0504-F04F-8FE4-B5C7036F814E}"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100" kern="1200" dirty="0" smtClean="0">
                <a:solidFill>
                  <a:schemeClr val="tx1"/>
                </a:solidFill>
                <a:effectLst/>
                <a:latin typeface="+mn-lt"/>
                <a:ea typeface="ＭＳ Ｐゴシック" charset="0"/>
                <a:cs typeface="ＭＳ Ｐゴシック" charset="0"/>
              </a:rPr>
              <a:t>Business users and developers want more</a:t>
            </a:r>
            <a:r>
              <a:rPr lang="en-US" sz="1100" kern="1200" baseline="0" dirty="0" smtClean="0">
                <a:solidFill>
                  <a:schemeClr val="tx1"/>
                </a:solidFill>
                <a:effectLst/>
                <a:latin typeface="+mn-lt"/>
                <a:ea typeface="ＭＳ Ｐゴシック" charset="0"/>
                <a:cs typeface="ＭＳ Ｐゴシック" charset="0"/>
              </a:rPr>
              <a:t> than just long-term data storage; they want to easily access and analyze the data stored in Hadoop. Meanwhile, IT and regulatory departments want role and group based security for data stored in Hadoop. </a:t>
            </a:r>
          </a:p>
          <a:p>
            <a:endParaRPr lang="en-US" sz="1100" b="1" kern="1200" dirty="0" smtClean="0">
              <a:solidFill>
                <a:schemeClr val="tx1"/>
              </a:solidFill>
              <a:effectLst/>
              <a:latin typeface="+mn-lt"/>
              <a:ea typeface="ＭＳ Ｐゴシック" charset="0"/>
              <a:cs typeface="ＭＳ Ｐゴシック" charset="0"/>
            </a:endParaRPr>
          </a:p>
          <a:p>
            <a:r>
              <a:rPr lang="en-US" sz="1100" b="1" kern="1200" dirty="0" smtClean="0">
                <a:solidFill>
                  <a:schemeClr val="tx1"/>
                </a:solidFill>
                <a:effectLst/>
                <a:latin typeface="+mn-lt"/>
                <a:ea typeface="ＭＳ Ｐゴシック" charset="0"/>
                <a:cs typeface="ＭＳ Ｐゴシック" charset="0"/>
              </a:rPr>
              <a:t>Enterprise architect</a:t>
            </a:r>
            <a:r>
              <a:rPr lang="en-US" sz="1100" kern="1200" dirty="0" smtClean="0">
                <a:solidFill>
                  <a:schemeClr val="tx1"/>
                </a:solidFill>
                <a:effectLst/>
                <a:latin typeface="+mn-lt"/>
                <a:ea typeface="ＭＳ Ｐゴシック" charset="0"/>
                <a:cs typeface="ＭＳ Ｐゴシック" charset="0"/>
              </a:rPr>
              <a:t>:</a:t>
            </a:r>
          </a:p>
          <a:p>
            <a:pPr marL="0" marR="0" indent="0" algn="l" defTabSz="512763" rtl="0" eaLnBrk="1" fontAlgn="base" latinLnBrk="0" hangingPunct="1">
              <a:lnSpc>
                <a:spcPct val="100000"/>
              </a:lnSpc>
              <a:spcBef>
                <a:spcPct val="30000"/>
              </a:spcBef>
              <a:spcAft>
                <a:spcPct val="0"/>
              </a:spcAft>
              <a:buClrTx/>
              <a:buSzTx/>
              <a:buFontTx/>
              <a:buNone/>
              <a:tabLst/>
              <a:defRPr/>
            </a:pPr>
            <a:r>
              <a:rPr lang="en-US" sz="1100" dirty="0" smtClean="0"/>
              <a:t>Coexist Hadoop more seamlessly in your enterprise architecture; adapt your architecture for big data; and enforce granular security controls by role and group. </a:t>
            </a:r>
          </a:p>
          <a:p>
            <a:endParaRPr lang="en-US" sz="1100" kern="1200" baseline="0" dirty="0" smtClean="0">
              <a:solidFill>
                <a:schemeClr val="tx1"/>
              </a:solidFill>
              <a:effectLst/>
              <a:latin typeface="+mn-lt"/>
              <a:ea typeface="ＭＳ Ｐゴシック" charset="0"/>
              <a:cs typeface="ＭＳ Ｐゴシック" charset="0"/>
            </a:endParaRPr>
          </a:p>
          <a:p>
            <a:r>
              <a:rPr lang="en-US" sz="1100" b="1" kern="1200" baseline="0" dirty="0" smtClean="0">
                <a:solidFill>
                  <a:schemeClr val="tx1"/>
                </a:solidFill>
                <a:effectLst/>
                <a:latin typeface="+mn-lt"/>
                <a:ea typeface="ＭＳ Ｐゴシック" charset="0"/>
                <a:cs typeface="ＭＳ Ｐゴシック" charset="0"/>
              </a:rPr>
              <a:t>Business analyst</a:t>
            </a:r>
            <a:r>
              <a:rPr lang="en-US" sz="1100" kern="1200" baseline="0" dirty="0" smtClean="0">
                <a:solidFill>
                  <a:schemeClr val="tx1"/>
                </a:solidFill>
                <a:effectLst/>
                <a:latin typeface="+mn-lt"/>
                <a:ea typeface="ＭＳ Ｐゴシック" charset="0"/>
                <a:cs typeface="ＭＳ Ｐゴシック" charset="0"/>
              </a:rPr>
              <a:t>:</a:t>
            </a:r>
          </a:p>
          <a:p>
            <a:pPr marL="0" marR="0" indent="0" algn="l" defTabSz="512763" rtl="0" eaLnBrk="1" fontAlgn="base" latinLnBrk="0" hangingPunct="1">
              <a:lnSpc>
                <a:spcPct val="100000"/>
              </a:lnSpc>
              <a:spcBef>
                <a:spcPct val="30000"/>
              </a:spcBef>
              <a:spcAft>
                <a:spcPct val="0"/>
              </a:spcAft>
              <a:buClrTx/>
              <a:buSzTx/>
              <a:buFontTx/>
              <a:buNone/>
              <a:tabLst/>
              <a:defRPr/>
            </a:pPr>
            <a:r>
              <a:rPr lang="en-US" sz="1100" dirty="0" smtClean="0"/>
              <a:t>Save time by just pointing at the Hadoop cluster; avoid low-level tooling; preview results &amp; answer questions iteratively without waiting for Map/Reduce jobs to finish </a:t>
            </a:r>
          </a:p>
          <a:p>
            <a:pPr marL="0" marR="0" indent="0" algn="l" defTabSz="512763" rtl="0" eaLnBrk="1" fontAlgn="base" latinLnBrk="0" hangingPunct="1">
              <a:lnSpc>
                <a:spcPct val="100000"/>
              </a:lnSpc>
              <a:spcBef>
                <a:spcPct val="30000"/>
              </a:spcBef>
              <a:spcAft>
                <a:spcPct val="0"/>
              </a:spcAft>
              <a:buClrTx/>
              <a:buSzTx/>
              <a:buFontTx/>
              <a:buNone/>
              <a:tabLst/>
              <a:defRPr/>
            </a:pPr>
            <a:endParaRPr lang="en-US" sz="1100" dirty="0" smtClean="0"/>
          </a:p>
          <a:p>
            <a:r>
              <a:rPr lang="en-US" sz="1100" b="1" kern="1200" dirty="0" smtClean="0">
                <a:solidFill>
                  <a:schemeClr val="tx1"/>
                </a:solidFill>
                <a:effectLst/>
                <a:latin typeface="+mn-lt"/>
                <a:ea typeface="ＭＳ Ｐゴシック" charset="0"/>
                <a:cs typeface="ＭＳ Ｐゴシック" charset="0"/>
              </a:rPr>
              <a:t>Developer</a:t>
            </a:r>
            <a:r>
              <a:rPr lang="en-US" sz="1100" kern="1200" dirty="0" smtClean="0">
                <a:solidFill>
                  <a:schemeClr val="tx1"/>
                </a:solidFill>
                <a:effectLst/>
                <a:latin typeface="+mn-lt"/>
                <a:ea typeface="ＭＳ Ｐゴシック" charset="0"/>
                <a:cs typeface="ＭＳ Ｐゴシック" charset="0"/>
              </a:rPr>
              <a:t>:</a:t>
            </a:r>
          </a:p>
          <a:p>
            <a:pPr marL="0" marR="0" indent="0" algn="l" defTabSz="512763" rtl="0" eaLnBrk="1" fontAlgn="base" latinLnBrk="0" hangingPunct="1">
              <a:lnSpc>
                <a:spcPct val="100000"/>
              </a:lnSpc>
              <a:spcBef>
                <a:spcPct val="30000"/>
              </a:spcBef>
              <a:spcAft>
                <a:spcPct val="0"/>
              </a:spcAft>
              <a:buClrTx/>
              <a:buSzTx/>
              <a:buFontTx/>
              <a:buNone/>
              <a:tabLst/>
              <a:defRPr/>
            </a:pPr>
            <a:r>
              <a:rPr lang="en-US" sz="1100" dirty="0" smtClean="0"/>
              <a:t>Build scalable enterprise apps based on data in Hadoop using the languages, frameworks and tools you already know</a:t>
            </a:r>
          </a:p>
          <a:p>
            <a:endParaRPr lang="en-US" sz="1200" dirty="0"/>
          </a:p>
        </p:txBody>
      </p:sp>
      <p:sp>
        <p:nvSpPr>
          <p:cNvPr id="4" name="Slide Number Placeholder 3"/>
          <p:cNvSpPr>
            <a:spLocks noGrp="1"/>
          </p:cNvSpPr>
          <p:nvPr>
            <p:ph type="sldNum" sz="quarter" idx="10"/>
          </p:nvPr>
        </p:nvSpPr>
        <p:spPr/>
        <p:txBody>
          <a:bodyPr/>
          <a:lstStyle/>
          <a:p>
            <a:pPr>
              <a:defRPr/>
            </a:pPr>
            <a:fld id="{7BD51C4B-8CE2-F849-A2A7-533B381849E9}" type="slidenum">
              <a:rPr lang="en-US" smtClean="0"/>
              <a:pPr>
                <a:defRPr/>
              </a:pPr>
              <a:t>17</a:t>
            </a:fld>
            <a:endParaRPr lang="en-US" dirty="0"/>
          </a:p>
        </p:txBody>
      </p:sp>
    </p:spTree>
    <p:extLst>
      <p:ext uri="{BB962C8B-B14F-4D97-AF65-F5344CB8AC3E}">
        <p14:creationId xmlns:p14="http://schemas.microsoft.com/office/powerpoint/2010/main" val="548745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100" kern="1200" dirty="0" smtClean="0">
                <a:solidFill>
                  <a:schemeClr val="tx1"/>
                </a:solidFill>
                <a:latin typeface="Calibri"/>
                <a:ea typeface="ＭＳ Ｐゴシック" charset="0"/>
                <a:cs typeface="Calibri"/>
              </a:rPr>
              <a:t>Just</a:t>
            </a:r>
            <a:r>
              <a:rPr lang="en-US" sz="1100" kern="1200" baseline="0" dirty="0" smtClean="0">
                <a:solidFill>
                  <a:schemeClr val="tx1"/>
                </a:solidFill>
                <a:latin typeface="Calibri"/>
                <a:ea typeface="ＭＳ Ｐゴシック" charset="0"/>
                <a:cs typeface="Calibri"/>
              </a:rPr>
              <a:t> point at Hadoop and start exploring data in Hadoop, in minutes not months. Hunk is certified with the leading Hadoop distributions including Cloudera, Hortonworks, IBM, MapR and Pivotal. Hunk supports both 1</a:t>
            </a:r>
            <a:r>
              <a:rPr lang="en-US" sz="1100" kern="1200" baseline="30000" dirty="0" smtClean="0">
                <a:solidFill>
                  <a:schemeClr val="tx1"/>
                </a:solidFill>
                <a:latin typeface="Calibri"/>
                <a:ea typeface="ＭＳ Ｐゴシック" charset="0"/>
                <a:cs typeface="Calibri"/>
              </a:rPr>
              <a:t>st</a:t>
            </a:r>
            <a:r>
              <a:rPr lang="en-US" sz="1100" kern="1200" baseline="0" dirty="0" smtClean="0">
                <a:solidFill>
                  <a:schemeClr val="tx1"/>
                </a:solidFill>
                <a:latin typeface="Calibri"/>
                <a:ea typeface="ＭＳ Ｐゴシック" charset="0"/>
                <a:cs typeface="Calibri"/>
              </a:rPr>
              <a:t>-generation MapReduce and YARN (Yet Another Resource Negotiator) 2</a:t>
            </a:r>
            <a:r>
              <a:rPr lang="en-US" sz="1100" kern="1200" baseline="30000" dirty="0" smtClean="0">
                <a:solidFill>
                  <a:schemeClr val="tx1"/>
                </a:solidFill>
                <a:latin typeface="Calibri"/>
                <a:ea typeface="ＭＳ Ｐゴシック" charset="0"/>
                <a:cs typeface="Calibri"/>
              </a:rPr>
              <a:t>nd</a:t>
            </a:r>
            <a:r>
              <a:rPr lang="en-US" sz="1100" kern="1200" baseline="0" dirty="0" smtClean="0">
                <a:solidFill>
                  <a:schemeClr val="tx1"/>
                </a:solidFill>
                <a:latin typeface="Calibri"/>
                <a:ea typeface="ＭＳ Ｐゴシック" charset="0"/>
                <a:cs typeface="Calibri"/>
              </a:rPr>
              <a:t>-generation MapReduce. </a:t>
            </a:r>
            <a:endParaRPr lang="en-US" sz="1100" dirty="0" smtClean="0">
              <a:latin typeface="Calibri"/>
              <a:cs typeface="Calibri"/>
            </a:endParaRPr>
          </a:p>
        </p:txBody>
      </p:sp>
      <p:sp>
        <p:nvSpPr>
          <p:cNvPr id="4" name="Slide Number Placeholder 3"/>
          <p:cNvSpPr>
            <a:spLocks noGrp="1"/>
          </p:cNvSpPr>
          <p:nvPr>
            <p:ph type="sldNum" sz="quarter" idx="5"/>
          </p:nvPr>
        </p:nvSpPr>
        <p:spPr/>
        <p:txBody>
          <a:bodyPr/>
          <a:lstStyle/>
          <a:p>
            <a:pPr>
              <a:defRPr/>
            </a:pPr>
            <a:fld id="{97952772-15A4-7E44-87AD-F634FA2E9F80}"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Connect Hunk to your Hadoop cluster as an external results provider. The external results provider</a:t>
            </a:r>
            <a:r>
              <a:rPr lang="en-US" sz="1200" baseline="0" dirty="0" smtClean="0"/>
              <a:t> is a search-time helper process responsible for: </a:t>
            </a:r>
          </a:p>
          <a:p>
            <a:pPr marL="228600" indent="-228600">
              <a:buAutoNum type="arabicParenBoth"/>
            </a:pPr>
            <a:r>
              <a:rPr lang="en-US" sz="1200" baseline="0" dirty="0" smtClean="0"/>
              <a:t>accessing the external system (Hadoop); </a:t>
            </a:r>
          </a:p>
          <a:p>
            <a:pPr marL="228600" indent="-228600">
              <a:buAutoNum type="arabicParenBoth"/>
            </a:pPr>
            <a:r>
              <a:rPr lang="en-US" sz="1200" baseline="0" dirty="0" smtClean="0"/>
              <a:t>translating or interpreting the search request; and </a:t>
            </a:r>
          </a:p>
          <a:p>
            <a:pPr marL="228600" indent="-228600">
              <a:buAutoNum type="arabicParenBoth"/>
            </a:pPr>
            <a:r>
              <a:rPr lang="en-US" sz="1200" baseline="0" dirty="0" smtClean="0"/>
              <a:t>pushing as much of the computation as possible to the external system. </a:t>
            </a:r>
          </a:p>
          <a:p>
            <a:endParaRPr lang="en-US" sz="1200" baseline="0" dirty="0" smtClean="0"/>
          </a:p>
          <a:p>
            <a:pPr marL="0" marR="0" indent="0" algn="l" defTabSz="512763" rtl="0" eaLnBrk="1" fontAlgn="base" latinLnBrk="0" hangingPunct="1">
              <a:lnSpc>
                <a:spcPct val="100000"/>
              </a:lnSpc>
              <a:spcBef>
                <a:spcPct val="30000"/>
              </a:spcBef>
              <a:spcAft>
                <a:spcPct val="0"/>
              </a:spcAft>
              <a:buClrTx/>
              <a:buSzTx/>
              <a:buFontTx/>
              <a:buNone/>
              <a:tabLst/>
              <a:defRPr/>
            </a:pPr>
            <a:r>
              <a:rPr lang="en-US" sz="1200" dirty="0" smtClean="0"/>
              <a:t>Connect to the</a:t>
            </a:r>
            <a:r>
              <a:rPr lang="en-US" sz="1200" baseline="0" dirty="0" smtClean="0"/>
              <a:t> Hadoop Distributed File System (HDFS) and MapReduce from Apache downloads or from your choice of Hadoop distribution, including the option for Cloudera, Hortonworks, MapR or Pivotal. Hunk only requires basic Hadoop: HDFS and MapReduce. </a:t>
            </a:r>
          </a:p>
          <a:p>
            <a:pPr marL="0" marR="0" indent="0" algn="l" defTabSz="512763" rtl="0" eaLnBrk="1" fontAlgn="base" latinLnBrk="0" hangingPunct="1">
              <a:lnSpc>
                <a:spcPct val="100000"/>
              </a:lnSpc>
              <a:spcBef>
                <a:spcPct val="30000"/>
              </a:spcBef>
              <a:spcAft>
                <a:spcPct val="0"/>
              </a:spcAft>
              <a:buClrTx/>
              <a:buSzTx/>
              <a:buFontTx/>
              <a:buNone/>
              <a:tabLst/>
              <a:defRPr/>
            </a:pPr>
            <a:endParaRPr lang="en-US" sz="1200" baseline="0" dirty="0" smtClean="0"/>
          </a:p>
          <a:p>
            <a:pPr marL="0" marR="0" indent="0" algn="l" defTabSz="512763" rtl="0" eaLnBrk="1" fontAlgn="base" latinLnBrk="0" hangingPunct="1">
              <a:lnSpc>
                <a:spcPct val="100000"/>
              </a:lnSpc>
              <a:spcBef>
                <a:spcPct val="30000"/>
              </a:spcBef>
              <a:spcAft>
                <a:spcPct val="0"/>
              </a:spcAft>
              <a:buClrTx/>
              <a:buSzTx/>
              <a:buFontTx/>
              <a:buNone/>
              <a:tabLst/>
              <a:defRPr/>
            </a:pPr>
            <a:r>
              <a:rPr lang="en-US" sz="1200" baseline="0" dirty="0" smtClean="0"/>
              <a:t>You can continue to use additional projects and subprojects with your Hadoop cluster but what’s required by Hunk is just MapReduce and HDFS (or </a:t>
            </a:r>
            <a:r>
              <a:rPr lang="en-US" sz="1200" baseline="0" dirty="0" err="1" smtClean="0"/>
              <a:t>MapR’s</a:t>
            </a:r>
            <a:r>
              <a:rPr lang="en-US" sz="1200" baseline="0" dirty="0" smtClean="0"/>
              <a:t> proprietary variant of HDFS). </a:t>
            </a:r>
            <a:endParaRPr lang="en-US" sz="1200" dirty="0" smtClean="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19</a:t>
            </a:fld>
            <a:endParaRPr lang="en-US" dirty="0"/>
          </a:p>
        </p:txBody>
      </p:sp>
    </p:spTree>
    <p:extLst>
      <p:ext uri="{BB962C8B-B14F-4D97-AF65-F5344CB8AC3E}">
        <p14:creationId xmlns:p14="http://schemas.microsoft.com/office/powerpoint/2010/main" val="1227330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Connect Hunk to multiple Hadoop clusters. </a:t>
            </a:r>
            <a:endParaRPr lang="en-US" sz="1000"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20</a:t>
            </a:fld>
            <a:endParaRPr lang="en-US" dirty="0"/>
          </a:p>
        </p:txBody>
      </p:sp>
    </p:spTree>
    <p:extLst>
      <p:ext uri="{BB962C8B-B14F-4D97-AF65-F5344CB8AC3E}">
        <p14:creationId xmlns:p14="http://schemas.microsoft.com/office/powerpoint/2010/main" val="122733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512763" rtl="0" eaLnBrk="1" fontAlgn="base" latinLnBrk="0" hangingPunct="1">
              <a:lnSpc>
                <a:spcPct val="100000"/>
              </a:lnSpc>
              <a:spcBef>
                <a:spcPct val="30000"/>
              </a:spcBef>
              <a:spcAft>
                <a:spcPct val="0"/>
              </a:spcAft>
              <a:buClrTx/>
              <a:buSzTx/>
              <a:buFontTx/>
              <a:buNone/>
              <a:tabLst/>
              <a:defRPr/>
            </a:pPr>
            <a:r>
              <a:rPr lang="en-US" sz="1100" dirty="0" smtClean="0"/>
              <a:t>Splunk safe harbor statement.</a:t>
            </a:r>
          </a:p>
          <a:p>
            <a:endParaRPr lang="en-US" sz="1200"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2</a:t>
            </a:fld>
            <a:endParaRPr lang="en-US" dirty="0"/>
          </a:p>
        </p:txBody>
      </p:sp>
    </p:spTree>
    <p:extLst>
      <p:ext uri="{BB962C8B-B14F-4D97-AF65-F5344CB8AC3E}">
        <p14:creationId xmlns:p14="http://schemas.microsoft.com/office/powerpoint/2010/main" val="940564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normAutofit lnSpcReduction="10000"/>
          </a:bodyPr>
          <a:lstStyle/>
          <a:p>
            <a:r>
              <a:rPr lang="en-US" sz="1100" dirty="0" smtClean="0"/>
              <a:t>Search is flexible, intuitive and delivers immediate results. </a:t>
            </a:r>
            <a:r>
              <a:rPr lang="en-US" sz="1100" kern="1200" dirty="0" smtClean="0">
                <a:solidFill>
                  <a:schemeClr val="tx1"/>
                </a:solidFill>
                <a:effectLst/>
                <a:latin typeface="+mn-lt"/>
                <a:ea typeface="ＭＳ Ｐゴシック" charset="0"/>
                <a:cs typeface="ＭＳ Ｐゴシック" charset="0"/>
              </a:rPr>
              <a:t>There’s no requirement to “understand” the data upfront. </a:t>
            </a:r>
          </a:p>
          <a:p>
            <a:endParaRPr lang="en-US" sz="1100" dirty="0" smtClean="0">
              <a:effectLst/>
            </a:endParaRPr>
          </a:p>
          <a:p>
            <a:pPr marL="0" marR="0" indent="0" algn="l" defTabSz="512763" rtl="0" eaLnBrk="1" fontAlgn="base" latinLnBrk="0" hangingPunct="1">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ＭＳ Ｐゴシック" charset="0"/>
                <a:cs typeface="ＭＳ Ｐゴシック" charset="0"/>
              </a:rPr>
              <a:t>Most data management projects are designed to answer a pre-set list of questions, fitting into brittle schema and ‘rigid’ data model. Hunk doesn’t have these limitations because the schema is applied at the time of search—so users can immediately ask new questions while they search. Hunk’s interactive analytics interface dramatically improves the user’s experience and the speed with which tasks can be accomplished. </a:t>
            </a:r>
          </a:p>
          <a:p>
            <a:pPr marL="0" marR="0" indent="0" algn="l" defTabSz="512763" rtl="0" eaLnBrk="1" fontAlgn="base" latinLnBrk="0" hangingPunct="1">
              <a:lnSpc>
                <a:spcPct val="100000"/>
              </a:lnSpc>
              <a:spcBef>
                <a:spcPct val="30000"/>
              </a:spcBef>
              <a:spcAft>
                <a:spcPct val="0"/>
              </a:spcAft>
              <a:buClrTx/>
              <a:buSzTx/>
              <a:buFontTx/>
              <a:buNone/>
              <a:tabLst/>
              <a:defRPr/>
            </a:pPr>
            <a:endParaRPr lang="en-US" sz="1100" kern="1200" dirty="0" smtClean="0">
              <a:solidFill>
                <a:schemeClr val="tx1"/>
              </a:solidFill>
              <a:effectLst/>
              <a:latin typeface="+mn-lt"/>
              <a:ea typeface="ＭＳ Ｐゴシック" charset="0"/>
              <a:cs typeface="ＭＳ Ｐゴシック" charset="0"/>
            </a:endParaRPr>
          </a:p>
          <a:p>
            <a:pPr marL="0" marR="0" indent="0" algn="l" defTabSz="512763" rtl="0" eaLnBrk="1" fontAlgn="base" latinLnBrk="0" hangingPunct="1">
              <a:lnSpc>
                <a:spcPct val="100000"/>
              </a:lnSpc>
              <a:spcBef>
                <a:spcPct val="30000"/>
              </a:spcBef>
              <a:spcAft>
                <a:spcPct val="0"/>
              </a:spcAft>
              <a:buClrTx/>
              <a:buSzTx/>
              <a:buFontTx/>
              <a:buNone/>
              <a:tabLst/>
              <a:defRPr/>
            </a:pPr>
            <a:r>
              <a:rPr lang="en-US" sz="1100" dirty="0" smtClean="0"/>
              <a:t>Hunk</a:t>
            </a:r>
            <a:r>
              <a:rPr lang="en-US" sz="1100" baseline="0" dirty="0" smtClean="0"/>
              <a:t> </a:t>
            </a:r>
            <a:r>
              <a:rPr lang="en-US" sz="1100" dirty="0" smtClean="0"/>
              <a:t>supports five different types of correlation (time, transactions, sub-searches, lookups, joins) and over 100 statistical commands. You can also conduct deep analysis and pattern detection for spotting anomalies or new opportunities in your data.</a:t>
            </a:r>
          </a:p>
          <a:p>
            <a:pPr marL="0" marR="0" indent="0" algn="l" defTabSz="512763" rtl="0" eaLnBrk="1" fontAlgn="base" latinLnBrk="0" hangingPunct="1">
              <a:lnSpc>
                <a:spcPct val="100000"/>
              </a:lnSpc>
              <a:spcBef>
                <a:spcPct val="30000"/>
              </a:spcBef>
              <a:spcAft>
                <a:spcPct val="0"/>
              </a:spcAft>
              <a:buClrTx/>
              <a:buSzTx/>
              <a:buFontTx/>
              <a:buNone/>
              <a:tabLst/>
              <a:defRPr/>
            </a:pPr>
            <a:endParaRPr lang="en-US" sz="1100" dirty="0" smtClean="0">
              <a:effectLst/>
            </a:endParaRPr>
          </a:p>
          <a:p>
            <a:endParaRPr lang="en-US" sz="1200" dirty="0"/>
          </a:p>
        </p:txBody>
      </p:sp>
      <p:sp>
        <p:nvSpPr>
          <p:cNvPr id="4" name="Slide Number Placeholder 3"/>
          <p:cNvSpPr>
            <a:spLocks noGrp="1"/>
          </p:cNvSpPr>
          <p:nvPr>
            <p:ph type="sldNum" sz="quarter" idx="5"/>
          </p:nvPr>
        </p:nvSpPr>
        <p:spPr/>
        <p:txBody>
          <a:bodyPr/>
          <a:lstStyle/>
          <a:p>
            <a:pPr>
              <a:defRPr/>
            </a:pPr>
            <a:fld id="{EFEE7884-2D1E-8141-B54D-0D78D53E4F9A}"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normAutofit fontScale="92500" lnSpcReduction="20000"/>
          </a:bodyPr>
          <a:lstStyle/>
          <a:p>
            <a:pPr eaLnBrk="1" hangingPunct="1"/>
            <a:r>
              <a:rPr lang="en-US" sz="1200" b="0" kern="1200" baseline="0" dirty="0" smtClean="0">
                <a:solidFill>
                  <a:schemeClr val="tx1"/>
                </a:solidFill>
                <a:latin typeface="+mn-lt"/>
                <a:ea typeface="ＭＳ Ｐゴシック" charset="0"/>
                <a:cs typeface="ＭＳ Ｐゴシック" charset="0"/>
              </a:rPr>
              <a:t>Splunk software enables organizations to gain new insights from this data and a key focus for Splunk 6 is to empower a broader base of users in the organization with this insight – users that extend beyond core IT users.</a:t>
            </a:r>
            <a:endParaRPr lang="en-US" sz="1200" b="0" baseline="0" dirty="0" smtClean="0">
              <a:latin typeface="+mn-lt"/>
            </a:endParaRPr>
          </a:p>
          <a:p>
            <a:pPr eaLnBrk="1" hangingPunct="1"/>
            <a:endParaRPr lang="en-US" sz="1200" b="0" baseline="0" dirty="0" smtClean="0">
              <a:latin typeface="+mn-lt"/>
            </a:endParaRPr>
          </a:p>
          <a:p>
            <a:pPr eaLnBrk="1" hangingPunct="1"/>
            <a:r>
              <a:rPr lang="en-US" sz="1200" b="0" baseline="0" dirty="0" smtClean="0">
                <a:latin typeface="+mn-lt"/>
              </a:rPr>
              <a:t>The new Pivot interface enables non-technical and technical users alike to quickly generate sophisticated charts, visualizations and dashboards using simple drag and drop and without learning the Search Processing Language (SPL). Users can access different chart types from the Splunk toolbox to easily visualize their data different ways. </a:t>
            </a:r>
          </a:p>
          <a:p>
            <a:pPr eaLnBrk="1" hangingPunct="1"/>
            <a:endParaRPr lang="en-US" sz="1200" b="0" baseline="0" dirty="0" smtClean="0">
              <a:latin typeface="+mn-lt"/>
            </a:endParaRPr>
          </a:p>
          <a:p>
            <a:pPr eaLnBrk="1" hangingPunct="1"/>
            <a:r>
              <a:rPr lang="en-US" sz="1200" b="0" baseline="0" dirty="0" smtClean="0">
                <a:latin typeface="+mn-lt"/>
              </a:rPr>
              <a:t>The Pivot interface opens up the power of operational intelligence to a broader base of non-technical users. It enables them to rapidly and interactively manipulate, analyze and visualize data, without requiring them to understand the format and semantics of the underlying raw machine data. </a:t>
            </a:r>
          </a:p>
          <a:p>
            <a:pPr eaLnBrk="1" hangingPunct="1"/>
            <a:endParaRPr lang="en-US" sz="1200" b="0" baseline="0" dirty="0" smtClean="0">
              <a:latin typeface="+mn-lt"/>
            </a:endParaRPr>
          </a:p>
          <a:p>
            <a:pPr eaLnBrk="1" hangingPunct="1"/>
            <a:r>
              <a:rPr lang="en-US" sz="1200" b="0" baseline="0" dirty="0" smtClean="0">
                <a:latin typeface="+mn-lt"/>
              </a:rPr>
              <a:t>Queries using the Pivot interface are powered by underlying data models, which are usually designed and implemented by users who understand the format and semantics of their indexed data, and who are familiar with the Splunk Search Processing Language (SPL). Data models are covered in the next slide.</a:t>
            </a:r>
          </a:p>
          <a:p>
            <a:pPr eaLnBrk="1" hangingPunct="1"/>
            <a:endParaRPr lang="en-US" sz="1200" b="0" baseline="0" dirty="0" smtClean="0">
              <a:latin typeface="+mn-lt"/>
            </a:endParaRPr>
          </a:p>
          <a:p>
            <a:pPr eaLnBrk="1" hangingPunct="1"/>
            <a:r>
              <a:rPr lang="en-US" sz="1200" b="0" baseline="0" dirty="0" smtClean="0">
                <a:latin typeface="+mn-lt"/>
              </a:rPr>
              <a:t>Unlike traditional BI visualization tools focused on structured data analytics, the Pivot interface enables both non-technical and technical users to easily explore, manipulate and visualize machine data. It  complements existing BI technologies by providing relevant business insights from a rapidly exploding new class of data. Data from Splunk software can also be leveraged directly using the Splunk API and SDKs and integrated into existing business analytics tools. </a:t>
            </a:r>
          </a:p>
        </p:txBody>
      </p:sp>
      <p:sp>
        <p:nvSpPr>
          <p:cNvPr id="4" name="Slide Number Placeholder 3"/>
          <p:cNvSpPr>
            <a:spLocks noGrp="1"/>
          </p:cNvSpPr>
          <p:nvPr>
            <p:ph type="sldNum" sz="quarter" idx="5"/>
          </p:nvPr>
        </p:nvSpPr>
        <p:spPr/>
        <p:txBody>
          <a:bodyPr/>
          <a:lstStyle/>
          <a:p>
            <a:pPr>
              <a:defRPr/>
            </a:pPr>
            <a:fld id="{75108F48-016C-6D49-BD70-347F08EC07A1}"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normAutofit fontScale="92500" lnSpcReduction="10000"/>
          </a:bodyPr>
          <a:lstStyle/>
          <a:p>
            <a:pPr eaLnBrk="1" hangingPunct="1"/>
            <a:r>
              <a:rPr lang="en-US" sz="1100" dirty="0" smtClean="0"/>
              <a:t>Data models power the new Pivot interface by defining</a:t>
            </a:r>
            <a:r>
              <a:rPr lang="en-US" sz="1100" baseline="0" dirty="0" smtClean="0"/>
              <a:t> an </a:t>
            </a:r>
            <a:r>
              <a:rPr lang="en-US" sz="1100" dirty="0" smtClean="0"/>
              <a:t>abstract model of the underlying machine data and meaningful</a:t>
            </a:r>
            <a:r>
              <a:rPr lang="en-US" sz="1100" baseline="0" dirty="0" smtClean="0"/>
              <a:t> </a:t>
            </a:r>
            <a:r>
              <a:rPr lang="en-US" sz="1100" dirty="0" smtClean="0"/>
              <a:t>relationships in that data. </a:t>
            </a:r>
          </a:p>
          <a:p>
            <a:pPr eaLnBrk="1" hangingPunct="1"/>
            <a:endParaRPr lang="en-US" sz="1100" dirty="0" smtClean="0"/>
          </a:p>
          <a:p>
            <a:pPr eaLnBrk="1" hangingPunct="1"/>
            <a:r>
              <a:rPr lang="en-US" sz="1100" dirty="0" smtClean="0"/>
              <a:t>Data Models are created using the Data Model Builder and are usually designed and implemented by users who understand the format and semantics of their indexed data, and who are familiar with the Splunk Search Processing Language (SPL). </a:t>
            </a:r>
          </a:p>
          <a:p>
            <a:pPr eaLnBrk="1" hangingPunct="1"/>
            <a:endParaRPr lang="en-US" sz="1100" dirty="0" smtClean="0"/>
          </a:p>
          <a:p>
            <a:pPr eaLnBrk="1" hangingPunct="1"/>
            <a:r>
              <a:rPr lang="en-US" sz="1100" dirty="0" smtClean="0"/>
              <a:t>Once defined, data models are used and accessed via the Pivot interface to rapidly create visualizations and dashboards without needing to understand the underlying raw data. Data models can also be accelerated by leveraging the Analytics Store – an</a:t>
            </a:r>
            <a:r>
              <a:rPr lang="en-US" sz="1100" baseline="0" dirty="0" smtClean="0"/>
              <a:t> optimized store for analytical operations covered on the next slide.</a:t>
            </a:r>
          </a:p>
          <a:p>
            <a:pPr eaLnBrk="1" hangingPunct="1"/>
            <a:endParaRPr lang="en-US" sz="1100" dirty="0" smtClean="0"/>
          </a:p>
          <a:p>
            <a:pPr eaLnBrk="1" hangingPunct="1"/>
            <a:r>
              <a:rPr lang="en-US" sz="1100" dirty="0" smtClean="0"/>
              <a:t>Unlike data models in the traditional structured world, Splunk software Data</a:t>
            </a:r>
            <a:r>
              <a:rPr lang="en-US" sz="1100" baseline="0" dirty="0" smtClean="0"/>
              <a:t> Models focus on machine data and data mashups between machine data and structured data. </a:t>
            </a:r>
            <a:r>
              <a:rPr lang="en-US" sz="1100" dirty="0" smtClean="0"/>
              <a:t>Splunk software is founded on the ability to flexibly search and analyze highly diverse machine data employing late-binding or search-time techniques for schematization (“schema-on-the-fly”). And Data Models are no exception. They define relationships in the underlying</a:t>
            </a:r>
            <a:r>
              <a:rPr lang="en-US" sz="1100" baseline="0" dirty="0" smtClean="0"/>
              <a:t> data, while leaving the raw machine data intact, and map these relationships at search time. They are therefore highly flexible and designed to enable users to rapidly iterate. </a:t>
            </a:r>
          </a:p>
          <a:p>
            <a:pPr eaLnBrk="1" hangingPunct="1"/>
            <a:endParaRPr lang="en-US" sz="1200" dirty="0" smtClean="0"/>
          </a:p>
        </p:txBody>
      </p:sp>
      <p:sp>
        <p:nvSpPr>
          <p:cNvPr id="4" name="Slide Number Placeholder 3"/>
          <p:cNvSpPr>
            <a:spLocks noGrp="1"/>
          </p:cNvSpPr>
          <p:nvPr>
            <p:ph type="sldNum" sz="quarter" idx="5"/>
          </p:nvPr>
        </p:nvSpPr>
        <p:spPr/>
        <p:txBody>
          <a:bodyPr/>
          <a:lstStyle/>
          <a:p>
            <a:pPr>
              <a:defRPr/>
            </a:pPr>
            <a:fld id="{6430F6AC-0439-144C-8FC5-C59737E19381}"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normAutofit fontScale="92500" lnSpcReduction="10000"/>
          </a:bodyPr>
          <a:lstStyle/>
          <a:p>
            <a:r>
              <a:rPr lang="en-US" sz="1200" kern="1200" dirty="0" smtClean="0">
                <a:solidFill>
                  <a:schemeClr val="tx1"/>
                </a:solidFill>
                <a:effectLst/>
                <a:latin typeface="+mn-lt"/>
                <a:ea typeface="ＭＳ Ｐゴシック" charset="0"/>
                <a:cs typeface="ＭＳ Ｐゴシック" charset="0"/>
              </a:rPr>
              <a:t>Generate reports on the fly from hard- to-understand data. Create powerful, information-rich reports to do analysis, without an advanced knowledge of search commands. Schedule delivery of any report via PDF and share it with management, business users or other stakeholders. </a:t>
            </a:r>
            <a:r>
              <a:rPr lang="en-US" sz="1200" dirty="0" smtClean="0"/>
              <a:t>Combine multiple charts, views, reports and external data</a:t>
            </a:r>
          </a:p>
          <a:p>
            <a:endParaRPr lang="en-US" sz="1200" dirty="0" smtClean="0"/>
          </a:p>
          <a:p>
            <a:r>
              <a:rPr lang="en-US" sz="1200" dirty="0" smtClean="0"/>
              <a:t>View and edit on any desktop, tablet and mobile device.</a:t>
            </a:r>
            <a:r>
              <a:rPr lang="en-US" sz="1200" baseline="0" dirty="0" smtClean="0"/>
              <a:t> </a:t>
            </a:r>
            <a:r>
              <a:rPr lang="en-US" sz="1200" dirty="0" smtClean="0"/>
              <a:t>Personalize and share via PDF.</a:t>
            </a:r>
            <a:r>
              <a:rPr lang="en-US" sz="1200" baseline="0" dirty="0" smtClean="0"/>
              <a:t> </a:t>
            </a:r>
          </a:p>
          <a:p>
            <a:endParaRPr lang="en-US" sz="1200" baseline="0" dirty="0" smtClean="0"/>
          </a:p>
          <a:p>
            <a:r>
              <a:rPr lang="en-US" sz="1200" baseline="0" dirty="0" smtClean="0"/>
              <a:t>All while e</a:t>
            </a:r>
            <a:r>
              <a:rPr lang="en-US" sz="1200" dirty="0" smtClean="0"/>
              <a:t>nsuring secure access with role-based access controls. While Hunk does not solve</a:t>
            </a:r>
            <a:r>
              <a:rPr lang="en-US" sz="1200" baseline="0" dirty="0" smtClean="0"/>
              <a:t> all security issues with Hadoop – you’ll want to use Kerberos for security, and lock down use of Oozie super-users and audit taking data in and out of HDFS through the HDFS API – Hunk gives you a big boost for security. When you assign Hunk as an authorized user with HDFS and Kerberos, you can then assign role-based access controls for business and IT departments and individual users who access the Hadoop data via Hunk. </a:t>
            </a:r>
            <a:endParaRPr lang="en-US" sz="1200" dirty="0" smtClean="0"/>
          </a:p>
          <a:p>
            <a:endParaRPr lang="en-US" sz="1200" dirty="0" smtClean="0"/>
          </a:p>
          <a:p>
            <a:pPr eaLnBrk="1" hangingPunct="1"/>
            <a:endParaRPr lang="en-US" sz="1200" dirty="0" smtClean="0"/>
          </a:p>
        </p:txBody>
      </p:sp>
      <p:sp>
        <p:nvSpPr>
          <p:cNvPr id="4" name="Slide Number Placeholder 3"/>
          <p:cNvSpPr>
            <a:spLocks noGrp="1"/>
          </p:cNvSpPr>
          <p:nvPr>
            <p:ph type="sldNum" sz="quarter" idx="5"/>
          </p:nvPr>
        </p:nvSpPr>
        <p:spPr/>
        <p:txBody>
          <a:bodyPr/>
          <a:lstStyle/>
          <a:p>
            <a:pPr>
              <a:defRPr/>
            </a:pPr>
            <a:fld id="{6430F6AC-0439-144C-8FC5-C59737E19381}"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0" kern="1200" dirty="0" smtClean="0">
                <a:solidFill>
                  <a:schemeClr val="tx1"/>
                </a:solidFill>
                <a:effectLst/>
                <a:latin typeface="+mn-lt"/>
                <a:ea typeface="ＭＳ Ｐゴシック" charset="0"/>
                <a:cs typeface="ＭＳ Ｐゴシック" charset="0"/>
              </a:rPr>
              <a:t>Build big data apps on top of data in Hadoop using the languages and frameworks that developers already know and like. Hunk includes a standards-based web framework, documented REST API and software development kits for C#, Java, JavaScript, Python, PHP and Ruby. The web framework makes building apps on top of the Hadoop Distributed File System (HDFS) look and feel like building any modern web application.</a:t>
            </a:r>
            <a:r>
              <a:rPr lang="en-US" sz="1200" b="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Developers</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can build big data apps with custom dashboards, flexible</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UI components and custom data visualizations using common development languages such as Simple XML, JavaScript</a:t>
            </a:r>
            <a:r>
              <a:rPr lang="en-US" sz="1200" kern="1200" baseline="0" dirty="0" smtClean="0">
                <a:solidFill>
                  <a:schemeClr val="tx1"/>
                </a:solidFill>
                <a:effectLst/>
                <a:latin typeface="+mn-lt"/>
                <a:ea typeface="ＭＳ Ｐゴシック" charset="0"/>
                <a:cs typeface="ＭＳ Ｐゴシック" charset="0"/>
              </a:rPr>
              <a:t> and </a:t>
            </a:r>
            <a:r>
              <a:rPr lang="en-US" sz="1200" kern="1200" dirty="0" smtClean="0">
                <a:solidFill>
                  <a:schemeClr val="tx1"/>
                </a:solidFill>
                <a:effectLst/>
                <a:latin typeface="+mn-lt"/>
                <a:ea typeface="ＭＳ Ｐゴシック" charset="0"/>
                <a:cs typeface="ＭＳ Ｐゴシック" charset="0"/>
              </a:rPr>
              <a:t>Django.</a:t>
            </a:r>
          </a:p>
          <a:p>
            <a:pPr eaLnBrk="1" hangingPunct="1"/>
            <a:endParaRPr lang="en-US" sz="1200" dirty="0">
              <a:latin typeface="Calibri" charset="0"/>
            </a:endParaRPr>
          </a:p>
        </p:txBody>
      </p:sp>
      <p:sp>
        <p:nvSpPr>
          <p:cNvPr id="4" name="Slide Number Placeholder 3"/>
          <p:cNvSpPr>
            <a:spLocks noGrp="1"/>
          </p:cNvSpPr>
          <p:nvPr>
            <p:ph type="sldNum" sz="quarter" idx="5"/>
          </p:nvPr>
        </p:nvSpPr>
        <p:spPr/>
        <p:txBody>
          <a:bodyPr/>
          <a:lstStyle/>
          <a:p>
            <a:pPr>
              <a:defRPr/>
            </a:pPr>
            <a:fld id="{EFEE7884-2D1E-8141-B54D-0D78D53E4F9A}"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77500" lnSpcReduction="20000"/>
          </a:bodyPr>
          <a:lstStyle/>
          <a:p>
            <a:pPr marL="0" marR="0" indent="0" algn="l" defTabSz="810917" rtl="0" eaLnBrk="1" fontAlgn="base" latinLnBrk="0" hangingPunct="1">
              <a:lnSpc>
                <a:spcPct val="100000"/>
              </a:lnSpc>
              <a:spcBef>
                <a:spcPts val="0"/>
              </a:spcBef>
              <a:spcAft>
                <a:spcPct val="0"/>
              </a:spcAft>
              <a:buClrTx/>
              <a:buSzTx/>
              <a:buFontTx/>
              <a:buNone/>
              <a:tabLst/>
              <a:defRPr/>
            </a:pPr>
            <a:r>
              <a:rPr lang="en-US" sz="1100" dirty="0" smtClean="0"/>
              <a:t>As more customers deploy Hunk, we expect to see</a:t>
            </a:r>
            <a:r>
              <a:rPr lang="en-US" sz="1100" baseline="0" dirty="0" smtClean="0"/>
              <a:t> a wide range of business use cases. These are among the most common use cases among the more than 100 organizations that participated in the Hunk beta program. </a:t>
            </a:r>
          </a:p>
          <a:p>
            <a:pPr marL="0" marR="0" indent="0" algn="l" defTabSz="810917" rtl="0" eaLnBrk="1" fontAlgn="base" latinLnBrk="0" hangingPunct="1">
              <a:lnSpc>
                <a:spcPct val="100000"/>
              </a:lnSpc>
              <a:spcBef>
                <a:spcPts val="0"/>
              </a:spcBef>
              <a:spcAft>
                <a:spcPct val="0"/>
              </a:spcAft>
              <a:buClrTx/>
              <a:buSzTx/>
              <a:buFontTx/>
              <a:buNone/>
              <a:tabLst/>
              <a:defRPr/>
            </a:pPr>
            <a:endParaRPr lang="en-US" sz="1100" dirty="0" smtClean="0"/>
          </a:p>
          <a:p>
            <a:pPr marL="0" marR="0" indent="0" algn="l" defTabSz="810917" rtl="0" eaLnBrk="1" fontAlgn="base" latinLnBrk="0" hangingPunct="1">
              <a:lnSpc>
                <a:spcPct val="100000"/>
              </a:lnSpc>
              <a:spcBef>
                <a:spcPts val="0"/>
              </a:spcBef>
              <a:spcAft>
                <a:spcPct val="0"/>
              </a:spcAft>
              <a:buClrTx/>
              <a:buSzTx/>
              <a:buFontTx/>
              <a:buNone/>
              <a:tabLst/>
              <a:defRPr/>
            </a:pPr>
            <a:r>
              <a:rPr lang="en-US" sz="1100" b="1" dirty="0" smtClean="0"/>
              <a:t>Multi-channel</a:t>
            </a:r>
            <a:r>
              <a:rPr lang="en-US" sz="1100" b="1" baseline="0" dirty="0" smtClean="0"/>
              <a:t> retail management</a:t>
            </a:r>
            <a:endParaRPr lang="en-US" sz="1100" b="1" dirty="0" smtClean="0"/>
          </a:p>
          <a:p>
            <a:pPr marL="285750" indent="-285750">
              <a:buFont typeface="Arial"/>
              <a:buChar char="•"/>
            </a:pPr>
            <a:r>
              <a:rPr lang="en-US" sz="1100" dirty="0" smtClean="0"/>
              <a:t>Portfolio analysis across data silos </a:t>
            </a:r>
          </a:p>
          <a:p>
            <a:pPr marL="285750" indent="-285750">
              <a:buFont typeface="Arial"/>
              <a:buChar char="•"/>
            </a:pPr>
            <a:r>
              <a:rPr lang="en-US" sz="1100" dirty="0" smtClean="0"/>
              <a:t>See from the big picture down to individual</a:t>
            </a:r>
            <a:r>
              <a:rPr lang="en-US" sz="1100" baseline="0" dirty="0" smtClean="0"/>
              <a:t> components and SKUs</a:t>
            </a:r>
            <a:endParaRPr lang="en-US" sz="1100" dirty="0" smtClean="0"/>
          </a:p>
          <a:p>
            <a:pPr marL="285750" indent="-285750">
              <a:buFont typeface="Arial"/>
              <a:buChar char="•"/>
            </a:pPr>
            <a:r>
              <a:rPr lang="en-US" sz="1100" dirty="0" smtClean="0"/>
              <a:t>Schema on the fly search of massive data to match patterns of every attribute</a:t>
            </a:r>
          </a:p>
          <a:p>
            <a:pPr marL="0" marR="0" indent="0" algn="l" defTabSz="810917" rtl="0" eaLnBrk="1" fontAlgn="base" latinLnBrk="0" hangingPunct="1">
              <a:lnSpc>
                <a:spcPct val="100000"/>
              </a:lnSpc>
              <a:spcBef>
                <a:spcPts val="0"/>
              </a:spcBef>
              <a:spcAft>
                <a:spcPct val="0"/>
              </a:spcAft>
              <a:buClrTx/>
              <a:buSzTx/>
              <a:buFontTx/>
              <a:buNone/>
              <a:tabLst/>
              <a:defRPr/>
            </a:pPr>
            <a:endParaRPr lang="en-US" sz="1100" b="1" dirty="0" smtClean="0"/>
          </a:p>
          <a:p>
            <a:pPr marL="0" marR="0" indent="0" algn="l" defTabSz="810917" rtl="0" eaLnBrk="1" fontAlgn="base" latinLnBrk="0" hangingPunct="1">
              <a:lnSpc>
                <a:spcPct val="100000"/>
              </a:lnSpc>
              <a:spcBef>
                <a:spcPts val="0"/>
              </a:spcBef>
              <a:spcAft>
                <a:spcPct val="0"/>
              </a:spcAft>
              <a:buClrTx/>
              <a:buSzTx/>
              <a:buFontTx/>
              <a:buNone/>
              <a:tabLst/>
              <a:defRPr/>
            </a:pPr>
            <a:r>
              <a:rPr lang="en-US" sz="1100" b="1" dirty="0" smtClean="0"/>
              <a:t>Financial risk management</a:t>
            </a:r>
          </a:p>
          <a:p>
            <a:pPr marL="285750" indent="-285750">
              <a:buFont typeface="Arial"/>
              <a:buChar char="•"/>
            </a:pPr>
            <a:r>
              <a:rPr lang="en-US" sz="1100" dirty="0" smtClean="0"/>
              <a:t>Analyze raw data from diverse sources</a:t>
            </a:r>
          </a:p>
          <a:p>
            <a:pPr marL="285750" indent="-285750">
              <a:buFont typeface="Arial"/>
              <a:buChar char="•"/>
            </a:pPr>
            <a:r>
              <a:rPr lang="en-US" sz="1100" dirty="0" smtClean="0"/>
              <a:t>Search real time native indexes in Splunk Enterprise + Hunk historical Hadoop data</a:t>
            </a:r>
          </a:p>
          <a:p>
            <a:pPr marL="285750" indent="-285750">
              <a:buFont typeface="Arial"/>
              <a:buChar char="•"/>
            </a:pPr>
            <a:r>
              <a:rPr lang="en-US" sz="1100" dirty="0" smtClean="0"/>
              <a:t>Drill down to raw data; no sampling</a:t>
            </a:r>
          </a:p>
          <a:p>
            <a:pPr marL="0" marR="0" indent="0" algn="l" defTabSz="810917" rtl="0" eaLnBrk="1" fontAlgn="base" latinLnBrk="0" hangingPunct="1">
              <a:lnSpc>
                <a:spcPct val="100000"/>
              </a:lnSpc>
              <a:spcBef>
                <a:spcPts val="0"/>
              </a:spcBef>
              <a:spcAft>
                <a:spcPct val="0"/>
              </a:spcAft>
              <a:buClrTx/>
              <a:buSzTx/>
              <a:buFontTx/>
              <a:buNone/>
              <a:tabLst/>
              <a:defRPr/>
            </a:pPr>
            <a:endParaRPr lang="en-US" sz="1100" b="1" dirty="0" smtClean="0"/>
          </a:p>
          <a:p>
            <a:pPr marL="0" marR="0" indent="0" algn="l" defTabSz="810917" rtl="0" eaLnBrk="1" fontAlgn="base" latinLnBrk="0" hangingPunct="1">
              <a:lnSpc>
                <a:spcPct val="100000"/>
              </a:lnSpc>
              <a:spcBef>
                <a:spcPts val="0"/>
              </a:spcBef>
              <a:spcAft>
                <a:spcPct val="0"/>
              </a:spcAft>
              <a:buClrTx/>
              <a:buSzTx/>
              <a:buFontTx/>
              <a:buNone/>
              <a:tabLst/>
              <a:defRPr/>
            </a:pPr>
            <a:r>
              <a:rPr lang="en-US" sz="1100" b="1" dirty="0" smtClean="0"/>
              <a:t>Synthesize data from all customer touch points – near</a:t>
            </a:r>
            <a:r>
              <a:rPr lang="en-US" sz="1100" b="1" baseline="0" dirty="0" smtClean="0"/>
              <a:t>-complete</a:t>
            </a:r>
            <a:r>
              <a:rPr lang="en-US" sz="1100" b="1" dirty="0" smtClean="0"/>
              <a:t> 360° view</a:t>
            </a:r>
          </a:p>
          <a:p>
            <a:pPr marL="285750" indent="-285750">
              <a:buFont typeface="Arial"/>
              <a:buChar char="•"/>
            </a:pPr>
            <a:r>
              <a:rPr lang="en-US" sz="1100" dirty="0" smtClean="0"/>
              <a:t>Correlate web, mobile, social, wearable</a:t>
            </a:r>
          </a:p>
          <a:p>
            <a:pPr marL="285750" indent="-285750">
              <a:buFont typeface="Arial"/>
              <a:buChar char="•"/>
            </a:pPr>
            <a:r>
              <a:rPr lang="en-US" sz="1100" dirty="0" smtClean="0"/>
              <a:t>Dump data from data silos into Hadoop</a:t>
            </a:r>
          </a:p>
          <a:p>
            <a:pPr marL="285750" indent="-285750">
              <a:buFont typeface="Arial"/>
              <a:buChar char="•"/>
            </a:pPr>
            <a:r>
              <a:rPr lang="en-US" sz="1100" dirty="0" smtClean="0"/>
              <a:t>No need to understand data upfront</a:t>
            </a:r>
          </a:p>
          <a:p>
            <a:pPr marL="0" indent="0" defTabSz="810917" eaLnBrk="1" hangingPunct="1">
              <a:spcBef>
                <a:spcPts val="0"/>
              </a:spcBef>
              <a:buNone/>
              <a:defRPr/>
            </a:pPr>
            <a:endParaRPr lang="en-US" sz="1100" kern="1200" baseline="0" dirty="0" smtClean="0">
              <a:solidFill>
                <a:schemeClr val="tx1"/>
              </a:solidFill>
              <a:latin typeface="+mn-lt"/>
              <a:ea typeface="ＭＳ Ｐゴシック" charset="0"/>
              <a:cs typeface="ＭＳ Ｐゴシック" charset="0"/>
            </a:endParaRPr>
          </a:p>
          <a:p>
            <a:pPr marL="0" indent="0" defTabSz="810917" eaLnBrk="1" hangingPunct="1">
              <a:spcBef>
                <a:spcPts val="0"/>
              </a:spcBef>
              <a:buNone/>
              <a:defRPr/>
            </a:pPr>
            <a:r>
              <a:rPr lang="en-US" sz="1100" i="1" kern="1200" baseline="0" dirty="0" smtClean="0">
                <a:solidFill>
                  <a:schemeClr val="tx1"/>
                </a:solidFill>
                <a:latin typeface="+mn-lt"/>
                <a:ea typeface="ＭＳ Ｐゴシック" charset="0"/>
                <a:cs typeface="ＭＳ Ｐゴシック" charset="0"/>
              </a:rPr>
              <a:t>Additional use cases</a:t>
            </a:r>
            <a:r>
              <a:rPr lang="en-US" sz="1100" kern="1200" baseline="0" dirty="0" smtClean="0">
                <a:solidFill>
                  <a:schemeClr val="tx1"/>
                </a:solidFill>
                <a:latin typeface="+mn-lt"/>
                <a:ea typeface="ＭＳ Ｐゴシック" charset="0"/>
                <a:cs typeface="ＭＳ Ｐゴシック" charset="0"/>
              </a:rPr>
              <a:t>: </a:t>
            </a:r>
          </a:p>
          <a:p>
            <a:pPr marL="0" marR="0" indent="0" algn="l" defTabSz="810917" rtl="0" eaLnBrk="1" fontAlgn="base" latinLnBrk="0" hangingPunct="1">
              <a:lnSpc>
                <a:spcPct val="100000"/>
              </a:lnSpc>
              <a:spcBef>
                <a:spcPts val="0"/>
              </a:spcBef>
              <a:spcAft>
                <a:spcPct val="0"/>
              </a:spcAft>
              <a:buClrTx/>
              <a:buSzTx/>
              <a:buFontTx/>
              <a:buNone/>
              <a:tabLst/>
              <a:defRPr/>
            </a:pPr>
            <a:r>
              <a:rPr lang="en-US" sz="1100" b="1" dirty="0" smtClean="0"/>
              <a:t>Comprehensive security analytics for modern threats</a:t>
            </a:r>
          </a:p>
          <a:p>
            <a:pPr marL="285750" indent="-285750">
              <a:buFont typeface="Arial"/>
              <a:buChar char="•"/>
            </a:pPr>
            <a:r>
              <a:rPr lang="en-US" sz="1100" dirty="0" smtClean="0"/>
              <a:t>Hadoop for high volume, low value data</a:t>
            </a:r>
          </a:p>
          <a:p>
            <a:pPr marL="285750" indent="-285750">
              <a:buFont typeface="Arial"/>
              <a:buChar char="•"/>
            </a:pPr>
            <a:r>
              <a:rPr lang="en-US" sz="1100" dirty="0" smtClean="0"/>
              <a:t>Packet flows, NetFlow, building access</a:t>
            </a:r>
          </a:p>
          <a:p>
            <a:pPr marL="285750" indent="-285750">
              <a:buFont typeface="Arial"/>
              <a:buChar char="•"/>
            </a:pPr>
            <a:r>
              <a:rPr lang="en-US" sz="1100" dirty="0" smtClean="0"/>
              <a:t>Analyze historical data older than 90 days</a:t>
            </a:r>
          </a:p>
          <a:p>
            <a:pPr marL="0" indent="0" defTabSz="810917" eaLnBrk="1" hangingPunct="1">
              <a:spcBef>
                <a:spcPts val="0"/>
              </a:spcBef>
              <a:buNone/>
              <a:defRPr/>
            </a:pPr>
            <a:r>
              <a:rPr lang="en-US" sz="1100" kern="1200" baseline="0" dirty="0" smtClean="0">
                <a:solidFill>
                  <a:schemeClr val="tx1"/>
                </a:solidFill>
                <a:latin typeface="+mn-lt"/>
                <a:ea typeface="ＭＳ Ｐゴシック" charset="0"/>
                <a:cs typeface="ＭＳ Ｐゴシック" charset="0"/>
              </a:rPr>
              <a:t>Splunk offers flexible choices. Consider using the single-data-source custom SKU for “high volume, but low value” data that’s not already in Hadoop. For data in Hadoop consider Hunk as an alternative to frozen storage to enable interactive search. </a:t>
            </a:r>
          </a:p>
        </p:txBody>
      </p:sp>
      <p:sp>
        <p:nvSpPr>
          <p:cNvPr id="4" name="Slide Number Placeholder 3"/>
          <p:cNvSpPr>
            <a:spLocks noGrp="1"/>
          </p:cNvSpPr>
          <p:nvPr>
            <p:ph type="sldNum" sz="quarter" idx="5"/>
          </p:nvPr>
        </p:nvSpPr>
        <p:spPr/>
        <p:txBody>
          <a:bodyPr/>
          <a:lstStyle/>
          <a:p>
            <a:pPr>
              <a:defRPr/>
            </a:pPr>
            <a:fld id="{52DDF724-B7BB-4047-BB2C-50F43677BFA8}"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12763" rtl="0" eaLnBrk="0" fontAlgn="base" latinLnBrk="0" hangingPunct="0">
              <a:lnSpc>
                <a:spcPct val="100000"/>
              </a:lnSpc>
              <a:spcBef>
                <a:spcPct val="30000"/>
              </a:spcBef>
              <a:spcAft>
                <a:spcPct val="0"/>
              </a:spcAft>
              <a:buClrTx/>
              <a:buSzTx/>
              <a:buFontTx/>
              <a:buNone/>
              <a:tabLst/>
              <a:defRPr/>
            </a:pPr>
            <a:r>
              <a:rPr lang="en-US" sz="700" kern="1200" dirty="0" smtClean="0">
                <a:solidFill>
                  <a:schemeClr val="tx1"/>
                </a:solidFill>
                <a:effectLst/>
                <a:latin typeface="+mn-lt"/>
                <a:ea typeface="ＭＳ Ｐゴシック" charset="0"/>
                <a:cs typeface="ＭＳ Ｐゴシック" charset="0"/>
              </a:rPr>
              <a:t>Marcus Buda, senior data architect at multi-channel retailer Otto Group, with 400 stores and more than 53,000 employees in 20 countries, said that “The combination of Splunk software with the processing power of MapReduce and Hadoop generates a transparent and sustainable competitive advantage for your company within minutes.” </a:t>
            </a:r>
          </a:p>
          <a:p>
            <a:endParaRPr lang="en-US" dirty="0" smtClean="0"/>
          </a:p>
          <a:p>
            <a:r>
              <a:rPr lang="en-US" dirty="0" smtClean="0"/>
              <a:t>Their goal: To draw the right conclusions in a constantly changing business environment, deduce strategies and define new performance targets – and of course reach them. </a:t>
            </a:r>
          </a:p>
          <a:p>
            <a:endParaRPr lang="en-US" dirty="0" smtClean="0"/>
          </a:p>
          <a:p>
            <a:r>
              <a:rPr lang="en-US" dirty="0" smtClean="0"/>
              <a:t>Using</a:t>
            </a:r>
            <a:r>
              <a:rPr lang="en-US" baseline="0" dirty="0" smtClean="0"/>
              <a:t> Hunk with a shared service Hadoop cluster, Otto Group sees use cases for a variety of roles and departments. </a:t>
            </a:r>
            <a:endParaRPr lang="en-US" sz="800" dirty="0" smtClean="0"/>
          </a:p>
          <a:p>
            <a:r>
              <a:rPr lang="en-US" sz="800" dirty="0" smtClean="0"/>
              <a:t>Using</a:t>
            </a:r>
            <a:r>
              <a:rPr lang="en-US" sz="800" baseline="0" dirty="0" smtClean="0"/>
              <a:t> Hunk with a shared service Hadoop cluster, Otto Group sees use cases for a variety of roles and departments. </a:t>
            </a:r>
            <a:r>
              <a:rPr lang="en-US" sz="800" kern="1200" dirty="0" smtClean="0">
                <a:solidFill>
                  <a:schemeClr val="tx1"/>
                </a:solidFill>
                <a:effectLst/>
                <a:latin typeface="+mn-lt"/>
                <a:ea typeface="ＭＳ Ｐゴシック" charset="0"/>
                <a:cs typeface="ＭＳ Ｐゴシック" charset="0"/>
              </a:rPr>
              <a:t>Hunk gives business analytics teams using Hadoop in their stack an enormous possibility to improve overall efficiency for everyone – the analysts can more quickly explore data and create visualizations, the operations teams can better monitor data security and developers can better ensure data quality. If you are working in an agile collaborative way, there are tremendous synergies in monitoring your data processing pipelines for Hadoop and at the same time using your knowledge about that data to develop business analytics dashboards with Hunk. </a:t>
            </a:r>
            <a:r>
              <a:rPr lang="en-US" sz="800" dirty="0" smtClean="0">
                <a:effectLst/>
              </a:rPr>
              <a:t> </a:t>
            </a:r>
            <a:endParaRPr lang="en-US" sz="800" dirty="0" smtClean="0"/>
          </a:p>
          <a:p>
            <a:endParaRPr lang="en-US" dirty="0"/>
          </a:p>
        </p:txBody>
      </p:sp>
      <p:sp>
        <p:nvSpPr>
          <p:cNvPr id="4" name="Slide Number Placeholder 3"/>
          <p:cNvSpPr>
            <a:spLocks noGrp="1"/>
          </p:cNvSpPr>
          <p:nvPr>
            <p:ph type="sldNum" sz="quarter" idx="10"/>
          </p:nvPr>
        </p:nvSpPr>
        <p:spPr/>
        <p:txBody>
          <a:bodyPr/>
          <a:lstStyle/>
          <a:p>
            <a:pPr>
              <a:defRPr/>
            </a:pPr>
            <a:fld id="{7BD51C4B-8CE2-F849-A2A7-533B381849E9}" type="slidenum">
              <a:rPr lang="en-US" smtClean="0"/>
              <a:pPr>
                <a:defRPr/>
              </a:pPr>
              <a:t>27</a:t>
            </a:fld>
            <a:endParaRPr lang="en-US" dirty="0"/>
          </a:p>
        </p:txBody>
      </p:sp>
    </p:spTree>
    <p:extLst>
      <p:ext uri="{BB962C8B-B14F-4D97-AF65-F5344CB8AC3E}">
        <p14:creationId xmlns:p14="http://schemas.microsoft.com/office/powerpoint/2010/main" val="2668992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buFont typeface="Arial"/>
              <a:buNone/>
            </a:pPr>
            <a:r>
              <a:rPr lang="en-US" sz="800" dirty="0" smtClean="0"/>
              <a:t>A</a:t>
            </a:r>
            <a:r>
              <a:rPr lang="en-US" sz="800" baseline="0" dirty="0" smtClean="0"/>
              <a:t> </a:t>
            </a:r>
            <a:r>
              <a:rPr lang="en-US" sz="800" dirty="0" smtClean="0"/>
              <a:t>major global bank told Splunk that their Hadoop clusters stored “petabytes of random numbers”. After a lot of digging to get to the real value of these random numbers. “It helps undertake more and higher complexity risk calculations that shows the level of core tier 1 capital ratio that the bank needs to hold against the balance sheet given our current risk profile.” This is one of the core strategic objectives of the bank - something that everyone right up to the CEO cares about.</a:t>
            </a:r>
            <a:endParaRPr lang="en-GB" sz="800" dirty="0"/>
          </a:p>
        </p:txBody>
      </p:sp>
      <p:sp>
        <p:nvSpPr>
          <p:cNvPr id="4" name="Slide Number Placeholder 3"/>
          <p:cNvSpPr>
            <a:spLocks noGrp="1"/>
          </p:cNvSpPr>
          <p:nvPr>
            <p:ph type="sldNum" sz="quarter" idx="10"/>
          </p:nvPr>
        </p:nvSpPr>
        <p:spPr/>
        <p:txBody>
          <a:bodyPr/>
          <a:lstStyle/>
          <a:p>
            <a:pPr>
              <a:defRPr/>
            </a:pPr>
            <a:fld id="{7BD51C4B-8CE2-F849-A2A7-533B381849E9}" type="slidenum">
              <a:rPr lang="en-US" smtClean="0"/>
              <a:pPr>
                <a:defRPr/>
              </a:pPr>
              <a:t>28</a:t>
            </a:fld>
            <a:endParaRPr lang="en-US" dirty="0"/>
          </a:p>
        </p:txBody>
      </p:sp>
    </p:spTree>
    <p:extLst>
      <p:ext uri="{BB962C8B-B14F-4D97-AF65-F5344CB8AC3E}">
        <p14:creationId xmlns:p14="http://schemas.microsoft.com/office/powerpoint/2010/main" val="2668992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12763" rtl="0" eaLnBrk="0" fontAlgn="base" latinLnBrk="0" hangingPunct="0">
              <a:lnSpc>
                <a:spcPct val="100000"/>
              </a:lnSpc>
              <a:spcBef>
                <a:spcPct val="30000"/>
              </a:spcBef>
              <a:spcAft>
                <a:spcPct val="0"/>
              </a:spcAft>
              <a:buClrTx/>
              <a:buSzTx/>
              <a:buFontTx/>
              <a:buNone/>
              <a:tabLst/>
              <a:defRPr/>
            </a:pPr>
            <a:r>
              <a:rPr lang="en-US" sz="700" kern="1200" dirty="0" smtClean="0">
                <a:solidFill>
                  <a:schemeClr val="tx1"/>
                </a:solidFill>
                <a:latin typeface="+mn-lt"/>
                <a:ea typeface="ＭＳ Ｐゴシック" charset="0"/>
                <a:cs typeface="ＭＳ Ｐゴシック" charset="0"/>
              </a:rPr>
              <a:t>"We see a lot of value in the ability for our company to understand complex data stored in Hadoop,” the sales operations engineer told Splunk. "Hunk will enable us to analyze massive, diverse data sets in Hadoop to obtain a near 360 degree view of our customers. We envision everyone in our company will be able to use Hunk some day to quickly analyze Apache web logs, user activity on our e-commerce site, Akamai image hosting logs and Squid proxy logs."</a:t>
            </a:r>
            <a:endParaRPr lang="en-US" dirty="0"/>
          </a:p>
        </p:txBody>
      </p:sp>
      <p:sp>
        <p:nvSpPr>
          <p:cNvPr id="4" name="Slide Number Placeholder 3"/>
          <p:cNvSpPr>
            <a:spLocks noGrp="1"/>
          </p:cNvSpPr>
          <p:nvPr>
            <p:ph type="sldNum" sz="quarter" idx="10"/>
          </p:nvPr>
        </p:nvSpPr>
        <p:spPr/>
        <p:txBody>
          <a:bodyPr/>
          <a:lstStyle/>
          <a:p>
            <a:pPr>
              <a:defRPr/>
            </a:pPr>
            <a:fld id="{7BD51C4B-8CE2-F849-A2A7-533B381849E9}" type="slidenum">
              <a:rPr lang="en-US" smtClean="0"/>
              <a:pPr>
                <a:defRPr/>
              </a:pPr>
              <a:t>29</a:t>
            </a:fld>
            <a:endParaRPr lang="en-US" dirty="0"/>
          </a:p>
        </p:txBody>
      </p:sp>
    </p:spTree>
    <p:extLst>
      <p:ext uri="{BB962C8B-B14F-4D97-AF65-F5344CB8AC3E}">
        <p14:creationId xmlns:p14="http://schemas.microsoft.com/office/powerpoint/2010/main" val="2668992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D51C4B-8CE2-F849-A2A7-533B381849E9}" type="slidenum">
              <a:rPr lang="en-US" smtClean="0"/>
              <a:pPr>
                <a:defRPr/>
              </a:pPr>
              <a:t>30</a:t>
            </a:fld>
            <a:endParaRPr lang="en-US" dirty="0"/>
          </a:p>
        </p:txBody>
      </p:sp>
    </p:spTree>
    <p:extLst>
      <p:ext uri="{BB962C8B-B14F-4D97-AF65-F5344CB8AC3E}">
        <p14:creationId xmlns:p14="http://schemas.microsoft.com/office/powerpoint/2010/main" val="246897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100" kern="1200" dirty="0" smtClean="0">
                <a:solidFill>
                  <a:schemeClr val="tx1"/>
                </a:solidFill>
                <a:effectLst/>
                <a:latin typeface="+mn-lt"/>
                <a:ea typeface="+mn-ea"/>
                <a:cs typeface="+mn-cs"/>
              </a:rPr>
              <a:t>Data is growing and embodies new characteristics not found in traditional structured data:</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Volume, Velocity, Variety, Variability.</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Machine</a:t>
            </a:r>
            <a:r>
              <a:rPr lang="en-US" sz="1100" kern="1200" baseline="0" dirty="0" smtClean="0">
                <a:solidFill>
                  <a:schemeClr val="tx1"/>
                </a:solidFill>
                <a:effectLst/>
                <a:latin typeface="+mn-lt"/>
                <a:ea typeface="+mn-ea"/>
                <a:cs typeface="+mn-cs"/>
              </a:rPr>
              <a:t> data is o</a:t>
            </a:r>
            <a:r>
              <a:rPr lang="en-US" sz="1100" kern="1200" dirty="0" smtClean="0">
                <a:solidFill>
                  <a:schemeClr val="tx1"/>
                </a:solidFill>
                <a:effectLst/>
                <a:latin typeface="+mn-lt"/>
                <a:ea typeface="+mn-ea"/>
                <a:cs typeface="+mn-cs"/>
              </a:rPr>
              <a:t>ne of the fastest, growing, most complex and most valuable segments of big data.</a:t>
            </a:r>
          </a:p>
          <a:p>
            <a:endParaRPr lang="en-US" sz="1100" kern="1200" dirty="0" smtClean="0">
              <a:solidFill>
                <a:schemeClr val="tx1"/>
              </a:solidFill>
              <a:effectLst/>
              <a:latin typeface="+mn-lt"/>
              <a:ea typeface="+mn-ea"/>
              <a:cs typeface="+mn-cs"/>
            </a:endParaRPr>
          </a:p>
          <a:p>
            <a:pPr marL="0" indent="0">
              <a:buFont typeface="Arial"/>
              <a:buNone/>
            </a:pPr>
            <a:r>
              <a:rPr lang="en-US" sz="1100" b="0" baseline="0" dirty="0" smtClean="0"/>
              <a:t>All the webservers, applications, network devices – all of the technology infrastructure running an enterprise or organization – generates massive streams of data, in an array of unpredictable formats that are difficult to process and analyze by traditional methods or in a timely manner.  </a:t>
            </a:r>
          </a:p>
          <a:p>
            <a:pPr marL="0" indent="0">
              <a:buFont typeface="Arial"/>
              <a:buNone/>
            </a:pPr>
            <a:endParaRPr lang="en-US" sz="1100" b="0" baseline="0" dirty="0" smtClean="0"/>
          </a:p>
          <a:p>
            <a:pPr marL="0" indent="0">
              <a:buFont typeface="Arial"/>
              <a:buNone/>
            </a:pPr>
            <a:r>
              <a:rPr lang="en-US" sz="1100" b="0" baseline="0" dirty="0" smtClean="0"/>
              <a:t>Why is this “machine data” valuable? Because it contains a trace - a categorical record - of user behavior, cyber-security risks, application behavior, service levels, fraudulent activity and customer experience.</a:t>
            </a:r>
          </a:p>
        </p:txBody>
      </p:sp>
      <p:sp>
        <p:nvSpPr>
          <p:cNvPr id="4" name="Slide Number Placeholder 3"/>
          <p:cNvSpPr>
            <a:spLocks noGrp="1"/>
          </p:cNvSpPr>
          <p:nvPr>
            <p:ph type="sldNum" sz="quarter" idx="10"/>
          </p:nvPr>
        </p:nvSpPr>
        <p:spPr/>
        <p:txBody>
          <a:bodyPr/>
          <a:lstStyle/>
          <a:p>
            <a:fld id="{A3F07D8F-2101-4538-B4F2-6EE5F60E73D9}" type="slidenum">
              <a:rPr lang="en-US" smtClean="0"/>
              <a:pPr/>
              <a:t>3</a:t>
            </a:fld>
            <a:endParaRPr lang="en-US" dirty="0"/>
          </a:p>
        </p:txBody>
      </p:sp>
    </p:spTree>
    <p:extLst>
      <p:ext uri="{BB962C8B-B14F-4D97-AF65-F5344CB8AC3E}">
        <p14:creationId xmlns:p14="http://schemas.microsoft.com/office/powerpoint/2010/main" val="4251023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000" b="1" kern="1200" dirty="0" smtClean="0">
                <a:solidFill>
                  <a:schemeClr val="tx1"/>
                </a:solidFill>
                <a:effectLst/>
                <a:latin typeface="+mn-lt"/>
                <a:ea typeface="ＭＳ Ｐゴシック" charset="0"/>
                <a:cs typeface="ＭＳ Ｐゴシック" charset="0"/>
              </a:rPr>
              <a:t>Fast to Deploy and Drive</a:t>
            </a:r>
            <a:r>
              <a:rPr lang="en-US" sz="1000" b="1" kern="1200" baseline="0" dirty="0" smtClean="0">
                <a:solidFill>
                  <a:schemeClr val="tx1"/>
                </a:solidFill>
                <a:effectLst/>
                <a:latin typeface="+mn-lt"/>
                <a:ea typeface="ＭＳ Ｐゴシック" charset="0"/>
                <a:cs typeface="ＭＳ Ｐゴシック" charset="0"/>
              </a:rPr>
              <a:t> Value</a:t>
            </a:r>
            <a:endParaRPr lang="en-US" sz="1000" kern="1200" dirty="0" smtClean="0">
              <a:solidFill>
                <a:schemeClr val="tx1"/>
              </a:solidFill>
              <a:effectLst/>
              <a:latin typeface="+mn-lt"/>
              <a:ea typeface="ＭＳ Ｐゴシック" charset="0"/>
              <a:cs typeface="ＭＳ Ｐゴシック" charset="0"/>
            </a:endParaRPr>
          </a:p>
          <a:p>
            <a:pPr marL="0" marR="0" indent="0" algn="l" defTabSz="512763"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mn-lt"/>
                <a:ea typeface="ＭＳ Ｐゴシック" charset="0"/>
                <a:cs typeface="ＭＳ Ｐゴシック" charset="0"/>
              </a:rPr>
              <a:t>With Hunk you can get analytics from Hadoop faster and easier than probably you thought possible. Hunk integrates the processes of data exploration, analysis and visualization into a single, fluid user experience designed to drive rapid insights from your big data in Hadoop. Simply point Hunk at your Hadoop cluster and start exploring data immediately. Hunk works with what you have today. Hunk works on Apache Hadoop and most major distributions, including those from Cloudera, Hortonworks, IBM, MapR and Pivotal, with support for both first-generation MapReduce and YARN. Preview results and interactively search across one or more Hadoop clusters, including from different distribution vendors. Use the ODBC driver (beta) to feed data from Hunk to third-party data visualization tools or business intelligence software. </a:t>
            </a:r>
          </a:p>
          <a:p>
            <a:pPr marL="0" marR="0" indent="0" algn="l" defTabSz="512763" rtl="0" eaLnBrk="0" fontAlgn="base" latinLnBrk="0" hangingPunct="0">
              <a:lnSpc>
                <a:spcPct val="100000"/>
              </a:lnSpc>
              <a:spcBef>
                <a:spcPct val="30000"/>
              </a:spcBef>
              <a:spcAft>
                <a:spcPct val="0"/>
              </a:spcAft>
              <a:buClrTx/>
              <a:buSzTx/>
              <a:buFontTx/>
              <a:buNone/>
              <a:tabLst/>
              <a:defRPr/>
            </a:pPr>
            <a:endParaRPr lang="en-US" sz="1000" kern="1200" dirty="0" smtClean="0">
              <a:solidFill>
                <a:schemeClr val="tx1"/>
              </a:solidFill>
              <a:effectLst/>
              <a:latin typeface="+mn-lt"/>
              <a:ea typeface="ＭＳ Ｐゴシック" charset="0"/>
              <a:cs typeface="ＭＳ Ｐゴシック" charset="0"/>
            </a:endParaRPr>
          </a:p>
          <a:p>
            <a:r>
              <a:rPr lang="en-US" sz="1000" b="1" kern="1200" dirty="0" smtClean="0">
                <a:solidFill>
                  <a:schemeClr val="tx1"/>
                </a:solidFill>
                <a:effectLst/>
                <a:latin typeface="+mn-lt"/>
                <a:ea typeface="ＭＳ Ｐゴシック" charset="0"/>
                <a:cs typeface="ＭＳ Ｐゴシック" charset="0"/>
              </a:rPr>
              <a:t>Full-featured</a:t>
            </a:r>
            <a:r>
              <a:rPr lang="en-US" sz="1000" b="1" kern="1200" baseline="0" dirty="0" smtClean="0">
                <a:solidFill>
                  <a:schemeClr val="tx1"/>
                </a:solidFill>
                <a:effectLst/>
                <a:latin typeface="+mn-lt"/>
                <a:ea typeface="ＭＳ Ｐゴシック" charset="0"/>
                <a:cs typeface="ＭＳ Ｐゴシック" charset="0"/>
              </a:rPr>
              <a:t> </a:t>
            </a:r>
            <a:r>
              <a:rPr lang="en-US" sz="1000" b="1" kern="1200" dirty="0" smtClean="0">
                <a:solidFill>
                  <a:schemeClr val="tx1"/>
                </a:solidFill>
                <a:effectLst/>
                <a:latin typeface="+mn-lt"/>
                <a:ea typeface="ＭＳ Ｐゴシック" charset="0"/>
                <a:cs typeface="ＭＳ Ｐゴシック" charset="0"/>
              </a:rPr>
              <a:t>Analytics</a:t>
            </a:r>
            <a:endParaRPr lang="en-US" sz="1000" kern="1200" dirty="0" smtClean="0">
              <a:solidFill>
                <a:schemeClr val="tx1"/>
              </a:solidFill>
              <a:effectLst/>
              <a:latin typeface="+mn-lt"/>
              <a:ea typeface="ＭＳ Ｐゴシック" charset="0"/>
              <a:cs typeface="ＭＳ Ｐゴシック" charset="0"/>
            </a:endParaRPr>
          </a:p>
          <a:p>
            <a:r>
              <a:rPr lang="en-US" sz="1000" kern="1200" dirty="0" smtClean="0">
                <a:solidFill>
                  <a:schemeClr val="tx1"/>
                </a:solidFill>
                <a:effectLst/>
                <a:latin typeface="+mn-lt"/>
                <a:ea typeface="ＭＳ Ｐゴシック" charset="0"/>
                <a:cs typeface="ＭＳ Ｐゴシック" charset="0"/>
              </a:rPr>
              <a:t>Explore, analyze and visualize data, create dashboards and share reports from one integrated platform. Hunk features schema-on-the-fly technology that delivers the flexibility that business and IT stakeholders need in working with unstructured data in Hadoop. Interact with data, change perspectives on-the-fly and preview results as MapReduce jobs are running. </a:t>
            </a:r>
          </a:p>
          <a:p>
            <a:pPr marL="0" marR="0" indent="0" algn="l" defTabSz="512763"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effectLst/>
              <a:latin typeface="+mn-lt"/>
              <a:ea typeface="ＭＳ Ｐゴシック" charset="0"/>
              <a:cs typeface="ＭＳ Ｐゴシック" charset="0"/>
            </a:endParaRPr>
          </a:p>
          <a:p>
            <a:pPr marL="0" marR="0" indent="0" algn="l" defTabSz="512763" rtl="0" eaLnBrk="0" fontAlgn="base" latinLnBrk="0" hangingPunct="0">
              <a:lnSpc>
                <a:spcPct val="100000"/>
              </a:lnSpc>
              <a:spcBef>
                <a:spcPct val="30000"/>
              </a:spcBef>
              <a:spcAft>
                <a:spcPct val="0"/>
              </a:spcAft>
              <a:buClrTx/>
              <a:buSzTx/>
              <a:buFontTx/>
              <a:buNone/>
              <a:tabLst/>
              <a:defRPr/>
            </a:pPr>
            <a:r>
              <a:rPr lang="en-US" sz="1000" b="1" kern="1200" dirty="0" smtClean="0">
                <a:solidFill>
                  <a:schemeClr val="tx1"/>
                </a:solidFill>
                <a:effectLst/>
                <a:latin typeface="+mn-lt"/>
                <a:ea typeface="ＭＳ Ｐゴシック" charset="0"/>
                <a:cs typeface="ＭＳ Ｐゴシック" charset="0"/>
              </a:rPr>
              <a:t>Interactive</a:t>
            </a:r>
            <a:r>
              <a:rPr lang="en-US" sz="1000" b="1" kern="1200" baseline="0" dirty="0" smtClean="0">
                <a:solidFill>
                  <a:schemeClr val="tx1"/>
                </a:solidFill>
                <a:effectLst/>
                <a:latin typeface="+mn-lt"/>
                <a:ea typeface="ＭＳ Ｐゴシック" charset="0"/>
                <a:cs typeface="ＭＳ Ｐゴシック" charset="0"/>
              </a:rPr>
              <a:t> Search</a:t>
            </a:r>
          </a:p>
          <a:p>
            <a:r>
              <a:rPr lang="en-US" sz="1000" kern="1200" dirty="0" smtClean="0">
                <a:solidFill>
                  <a:schemeClr val="tx1"/>
                </a:solidFill>
                <a:effectLst/>
                <a:latin typeface="+mn-lt"/>
                <a:ea typeface="ＭＳ Ｐゴシック" charset="0"/>
                <a:cs typeface="ＭＳ Ｐゴシック" charset="0"/>
              </a:rPr>
              <a:t>Search is the starting point for ad-hoc exploratory analytics of raw data in Hadoop. Schema-on-the-fly technology means that you don't need to know anything about the data in advance. You can store the data in whatever format it may come. Hunk automatically identifies fields of interest and adds structure at search time, such as keywords, potentially interesting fields, patterns over time, top values and more. With Hunk, even event breaking and timestamp extraction are done at search time, taking schema on-the-fly to the furthest extent possible. When you start a query in Hunk, it streams back interim results immediately while the MapReduce job continues to run in the background. This delivers a faster, more interactive experience because you can search interactively by pausing and refining queries without having to wait for full MapReduce jobs to complete. </a:t>
            </a:r>
          </a:p>
          <a:p>
            <a:pPr marL="0" marR="0" indent="0" algn="l" defTabSz="512763" rtl="0" eaLnBrk="0" fontAlgn="base" latinLnBrk="0" hangingPunct="0">
              <a:lnSpc>
                <a:spcPct val="100000"/>
              </a:lnSpc>
              <a:spcBef>
                <a:spcPct val="30000"/>
              </a:spcBef>
              <a:spcAft>
                <a:spcPct val="0"/>
              </a:spcAft>
              <a:buClrTx/>
              <a:buSzTx/>
              <a:buFontTx/>
              <a:buNone/>
              <a:tabLst/>
              <a:defRPr/>
            </a:pPr>
            <a:endParaRPr lang="en-US" sz="1000" b="1" kern="1200" dirty="0" smtClean="0">
              <a:solidFill>
                <a:schemeClr val="tx1"/>
              </a:solidFill>
              <a:effectLst/>
              <a:latin typeface="+mn-lt"/>
              <a:ea typeface="ＭＳ Ｐゴシック" charset="0"/>
              <a:cs typeface="ＭＳ Ｐゴシック" charset="0"/>
            </a:endParaRPr>
          </a:p>
          <a:p>
            <a:pPr marL="0" marR="0" indent="0" algn="l" defTabSz="512763" rtl="0" eaLnBrk="0" fontAlgn="base" latinLnBrk="0" hangingPunct="0">
              <a:lnSpc>
                <a:spcPct val="100000"/>
              </a:lnSpc>
              <a:spcBef>
                <a:spcPct val="30000"/>
              </a:spcBef>
              <a:spcAft>
                <a:spcPct val="0"/>
              </a:spcAft>
              <a:buClrTx/>
              <a:buSzTx/>
              <a:buFontTx/>
              <a:buNone/>
              <a:tabLst/>
              <a:defRPr/>
            </a:pPr>
            <a:r>
              <a:rPr lang="en-US" sz="1000" b="1" kern="1200" dirty="0" smtClean="0">
                <a:solidFill>
                  <a:schemeClr val="tx1"/>
                </a:solidFill>
                <a:effectLst/>
                <a:latin typeface="+mn-lt"/>
                <a:ea typeface="ＭＳ Ｐゴシック" charset="0"/>
                <a:cs typeface="ＭＳ Ｐゴシック" charset="0"/>
              </a:rPr>
              <a:t>Rich Developer Environment</a:t>
            </a:r>
          </a:p>
          <a:p>
            <a:pPr marL="0" marR="0" indent="0" algn="l" defTabSz="512763"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mn-lt"/>
                <a:ea typeface="ＭＳ Ｐゴシック" charset="0"/>
                <a:cs typeface="ＭＳ Ｐゴシック" charset="0"/>
              </a:rPr>
              <a:t>The web framework makes building apps on top of the Hadoop Distributed File System (HDFS) look and feel like building any modern web application. The framework enables developers to integrate data and functionality from Hunk into enterprise big data applications using a standards-based web framework, documented REST API and software development kits (SDKs) for C#, Java, JavaScript, PHP, Python and Ruby. Developers</a:t>
            </a:r>
            <a:r>
              <a:rPr lang="en-US" sz="1000" kern="1200" baseline="0" dirty="0" smtClean="0">
                <a:solidFill>
                  <a:schemeClr val="tx1"/>
                </a:solidFill>
                <a:effectLst/>
                <a:latin typeface="+mn-lt"/>
                <a:ea typeface="ＭＳ Ｐゴシック" charset="0"/>
                <a:cs typeface="ＭＳ Ｐゴシック" charset="0"/>
              </a:rPr>
              <a:t> </a:t>
            </a:r>
            <a:r>
              <a:rPr lang="en-US" sz="1000" kern="1200" dirty="0" smtClean="0">
                <a:solidFill>
                  <a:schemeClr val="tx1"/>
                </a:solidFill>
                <a:effectLst/>
                <a:latin typeface="+mn-lt"/>
                <a:ea typeface="ＭＳ Ｐゴシック" charset="0"/>
                <a:cs typeface="ＭＳ Ｐゴシック" charset="0"/>
              </a:rPr>
              <a:t>can build Hunk apps with custom dashboards, flexible</a:t>
            </a:r>
            <a:r>
              <a:rPr lang="en-US" sz="1000" kern="1200" baseline="0" dirty="0" smtClean="0">
                <a:solidFill>
                  <a:schemeClr val="tx1"/>
                </a:solidFill>
                <a:effectLst/>
                <a:latin typeface="+mn-lt"/>
                <a:ea typeface="ＭＳ Ｐゴシック" charset="0"/>
                <a:cs typeface="ＭＳ Ｐゴシック" charset="0"/>
              </a:rPr>
              <a:t> </a:t>
            </a:r>
            <a:r>
              <a:rPr lang="en-US" sz="1000" kern="1200" dirty="0" smtClean="0">
                <a:solidFill>
                  <a:schemeClr val="tx1"/>
                </a:solidFill>
                <a:effectLst/>
                <a:latin typeface="+mn-lt"/>
                <a:ea typeface="ＭＳ Ｐゴシック" charset="0"/>
                <a:cs typeface="ＭＳ Ｐゴシック" charset="0"/>
              </a:rPr>
              <a:t>UI components and custom data visualizations using common development languages such as Simple XML, JavaScript and Django.</a:t>
            </a:r>
          </a:p>
          <a:p>
            <a:pPr marL="0" marR="0" indent="0" algn="l" defTabSz="512763" rtl="0" eaLnBrk="0" fontAlgn="base" latinLnBrk="0" hangingPunct="0">
              <a:lnSpc>
                <a:spcPct val="100000"/>
              </a:lnSpc>
              <a:spcBef>
                <a:spcPct val="30000"/>
              </a:spcBef>
              <a:spcAft>
                <a:spcPct val="0"/>
              </a:spcAft>
              <a:buClrTx/>
              <a:buSzTx/>
              <a:buFontTx/>
              <a:buNone/>
              <a:tabLst/>
              <a:defRPr/>
            </a:pPr>
            <a:endParaRPr lang="en-US" sz="700" kern="1200" dirty="0" smtClean="0">
              <a:solidFill>
                <a:schemeClr val="tx1"/>
              </a:solidFill>
              <a:effectLst/>
              <a:latin typeface="+mn-lt"/>
              <a:ea typeface="ＭＳ Ｐゴシック" charset="0"/>
              <a:cs typeface="ＭＳ Ｐゴシック" charset="0"/>
            </a:endParaRPr>
          </a:p>
          <a:p>
            <a:endParaRPr lang="en-US" sz="700" kern="1200" dirty="0" smtClean="0">
              <a:solidFill>
                <a:schemeClr val="tx1"/>
              </a:solidFill>
              <a:effectLst/>
              <a:latin typeface="+mn-lt"/>
              <a:ea typeface="ＭＳ Ｐゴシック" charset="0"/>
              <a:cs typeface="ＭＳ Ｐゴシック" charset="0"/>
            </a:endParaRPr>
          </a:p>
          <a:p>
            <a:endParaRPr lang="en-US" sz="700" kern="1200" dirty="0" smtClean="0">
              <a:solidFill>
                <a:schemeClr val="tx1"/>
              </a:solidFill>
              <a:effectLst/>
              <a:latin typeface="+mn-lt"/>
              <a:ea typeface="ＭＳ Ｐゴシック" charset="0"/>
              <a:cs typeface="ＭＳ Ｐゴシック" charset="0"/>
            </a:endParaRPr>
          </a:p>
          <a:p>
            <a:pPr marL="0" indent="0" defTabSz="509588" eaLnBrk="1" hangingPunct="1">
              <a:buNone/>
            </a:pPr>
            <a:endParaRPr lang="en-US" sz="1200" baseline="0" dirty="0" smtClean="0">
              <a:latin typeface="+mj-lt"/>
            </a:endParaRPr>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Calibri" charset="0"/>
                <a:ea typeface="ＭＳ Ｐゴシック" charset="0"/>
                <a:cs typeface="ＭＳ Ｐゴシック" charset="0"/>
              </a:defRPr>
            </a:lvl1pPr>
            <a:lvl2pPr marL="742950" indent="-285750" eaLnBrk="0" hangingPunct="0">
              <a:defRPr sz="1600">
                <a:solidFill>
                  <a:schemeClr val="tx1"/>
                </a:solidFill>
                <a:latin typeface="Calibri" charset="0"/>
                <a:ea typeface="ＭＳ Ｐゴシック" charset="0"/>
              </a:defRPr>
            </a:lvl2pPr>
            <a:lvl3pPr marL="1143000" indent="-228600" eaLnBrk="0" hangingPunct="0">
              <a:defRPr sz="1600">
                <a:solidFill>
                  <a:schemeClr val="tx1"/>
                </a:solidFill>
                <a:latin typeface="Calibri" charset="0"/>
                <a:ea typeface="ＭＳ Ｐゴシック" charset="0"/>
              </a:defRPr>
            </a:lvl3pPr>
            <a:lvl4pPr marL="1600200" indent="-228600" eaLnBrk="0" hangingPunct="0">
              <a:defRPr sz="1600">
                <a:solidFill>
                  <a:schemeClr val="tx1"/>
                </a:solidFill>
                <a:latin typeface="Calibri" charset="0"/>
                <a:ea typeface="ＭＳ Ｐゴシック" charset="0"/>
              </a:defRPr>
            </a:lvl4pPr>
            <a:lvl5pPr marL="2057400" indent="-228600" eaLnBrk="0" hangingPunct="0">
              <a:defRPr sz="1600">
                <a:solidFill>
                  <a:schemeClr val="tx1"/>
                </a:solidFill>
                <a:latin typeface="Calibri" charset="0"/>
                <a:ea typeface="ＭＳ Ｐゴシック" charset="0"/>
              </a:defRPr>
            </a:lvl5pPr>
            <a:lvl6pPr marL="2514600" indent="-228600" defTabSz="815975" eaLnBrk="0" fontAlgn="base" hangingPunct="0">
              <a:spcBef>
                <a:spcPct val="0"/>
              </a:spcBef>
              <a:spcAft>
                <a:spcPct val="0"/>
              </a:spcAft>
              <a:defRPr sz="1600">
                <a:solidFill>
                  <a:schemeClr val="tx1"/>
                </a:solidFill>
                <a:latin typeface="Calibri" charset="0"/>
                <a:ea typeface="ＭＳ Ｐゴシック" charset="0"/>
              </a:defRPr>
            </a:lvl6pPr>
            <a:lvl7pPr marL="2971800" indent="-228600" defTabSz="815975" eaLnBrk="0" fontAlgn="base" hangingPunct="0">
              <a:spcBef>
                <a:spcPct val="0"/>
              </a:spcBef>
              <a:spcAft>
                <a:spcPct val="0"/>
              </a:spcAft>
              <a:defRPr sz="1600">
                <a:solidFill>
                  <a:schemeClr val="tx1"/>
                </a:solidFill>
                <a:latin typeface="Calibri" charset="0"/>
                <a:ea typeface="ＭＳ Ｐゴシック" charset="0"/>
              </a:defRPr>
            </a:lvl7pPr>
            <a:lvl8pPr marL="3429000" indent="-228600" defTabSz="815975" eaLnBrk="0" fontAlgn="base" hangingPunct="0">
              <a:spcBef>
                <a:spcPct val="0"/>
              </a:spcBef>
              <a:spcAft>
                <a:spcPct val="0"/>
              </a:spcAft>
              <a:defRPr sz="1600">
                <a:solidFill>
                  <a:schemeClr val="tx1"/>
                </a:solidFill>
                <a:latin typeface="Calibri" charset="0"/>
                <a:ea typeface="ＭＳ Ｐゴシック" charset="0"/>
              </a:defRPr>
            </a:lvl8pPr>
            <a:lvl9pPr marL="3886200" indent="-228600" defTabSz="815975" eaLnBrk="0" fontAlgn="base" hangingPunct="0">
              <a:spcBef>
                <a:spcPct val="0"/>
              </a:spcBef>
              <a:spcAft>
                <a:spcPct val="0"/>
              </a:spcAft>
              <a:defRPr sz="1600">
                <a:solidFill>
                  <a:schemeClr val="tx1"/>
                </a:solidFill>
                <a:latin typeface="Calibri" charset="0"/>
                <a:ea typeface="ＭＳ Ｐゴシック" charset="0"/>
              </a:defRPr>
            </a:lvl9pPr>
          </a:lstStyle>
          <a:p>
            <a:pPr defTabSz="815975" eaLnBrk="1" fontAlgn="base" hangingPunct="1">
              <a:spcBef>
                <a:spcPct val="0"/>
              </a:spcBef>
              <a:spcAft>
                <a:spcPct val="0"/>
              </a:spcAft>
            </a:pPr>
            <a:fld id="{F6728DCD-8F15-3F48-9738-4F1975DD9C55}" type="slidenum">
              <a:rPr lang="en-US" sz="1200">
                <a:cs typeface="MS PGothic" charset="0"/>
              </a:rPr>
              <a:pPr defTabSz="815975" eaLnBrk="1" fontAlgn="base" hangingPunct="1">
                <a:spcBef>
                  <a:spcPct val="0"/>
                </a:spcBef>
                <a:spcAft>
                  <a:spcPct val="0"/>
                </a:spcAft>
              </a:pPr>
              <a:t>31</a:t>
            </a:fld>
            <a:endParaRPr lang="en-US" sz="1200" dirty="0">
              <a:cs typeface="MS PGothic"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about Hunk including the product video</a:t>
            </a:r>
            <a:r>
              <a:rPr lang="en-US" baseline="0" dirty="0" smtClean="0"/>
              <a:t> and data sheet</a:t>
            </a:r>
            <a:r>
              <a:rPr lang="en-US" dirty="0" smtClean="0"/>
              <a:t>, visit splunk.com backslash hunk (splunk.com/hunk)</a:t>
            </a:r>
            <a:r>
              <a:rPr lang="en-US" baseline="0" dirty="0" smtClean="0"/>
              <a:t>. </a:t>
            </a:r>
          </a:p>
          <a:p>
            <a:endParaRPr lang="en-US" baseline="0" dirty="0" smtClean="0"/>
          </a:p>
          <a:p>
            <a:r>
              <a:rPr lang="en-US" baseline="0" dirty="0" smtClean="0"/>
              <a:t>Happy splunking. </a:t>
            </a:r>
            <a:endParaRPr lang="en-US" dirty="0"/>
          </a:p>
        </p:txBody>
      </p:sp>
      <p:sp>
        <p:nvSpPr>
          <p:cNvPr id="4" name="Slide Number Placeholder 3"/>
          <p:cNvSpPr>
            <a:spLocks noGrp="1"/>
          </p:cNvSpPr>
          <p:nvPr>
            <p:ph type="sldNum" sz="quarter" idx="10"/>
          </p:nvPr>
        </p:nvSpPr>
        <p:spPr/>
        <p:txBody>
          <a:bodyPr/>
          <a:lstStyle/>
          <a:p>
            <a:pPr>
              <a:defRPr/>
            </a:pPr>
            <a:fld id="{7BD51C4B-8CE2-F849-A2A7-533B381849E9}" type="slidenum">
              <a:rPr lang="en-US" smtClean="0"/>
              <a:pPr>
                <a:defRPr/>
              </a:pPr>
              <a:t>32</a:t>
            </a:fld>
            <a:endParaRPr lang="en-US" dirty="0"/>
          </a:p>
        </p:txBody>
      </p:sp>
    </p:spTree>
    <p:extLst>
      <p:ext uri="{BB962C8B-B14F-4D97-AF65-F5344CB8AC3E}">
        <p14:creationId xmlns:p14="http://schemas.microsoft.com/office/powerpoint/2010/main" val="596425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512763" rtl="0" eaLnBrk="1" fontAlgn="base" latinLnBrk="0" hangingPunct="1">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ＭＳ Ｐゴシック" charset="0"/>
                <a:cs typeface="ＭＳ Ｐゴシック" charset="0"/>
              </a:rPr>
              <a:t>Splunk software is the platform for machine data. </a:t>
            </a:r>
            <a:r>
              <a:rPr lang="en-US" sz="1100" dirty="0" smtClean="0"/>
              <a:t>At Splunk, our mission is to make machine data accessible, usable and valuable to everyone. And</a:t>
            </a:r>
            <a:r>
              <a:rPr lang="en-US" sz="1100" b="1" dirty="0" smtClean="0"/>
              <a:t> </a:t>
            </a:r>
            <a:r>
              <a:rPr lang="en-US" sz="1100" dirty="0" smtClean="0"/>
              <a:t>this overarching mission is what drives our company and product priorities.</a:t>
            </a:r>
          </a:p>
          <a:p>
            <a:endParaRPr lang="en-US" sz="1100"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4</a:t>
            </a:fld>
            <a:endParaRPr lang="en-US" dirty="0"/>
          </a:p>
        </p:txBody>
      </p:sp>
    </p:spTree>
    <p:extLst>
      <p:ext uri="{BB962C8B-B14F-4D97-AF65-F5344CB8AC3E}">
        <p14:creationId xmlns:p14="http://schemas.microsoft.com/office/powerpoint/2010/main" val="1844267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Splunk has more than 850 employees worldwide, with headquarters in San Francisco and 14 offices around the world.</a:t>
            </a:r>
          </a:p>
          <a:p>
            <a:pPr marL="0" marR="0" indent="0" algn="l" defTabSz="512763" rtl="0" eaLnBrk="1" fontAlgn="base" latinLnBrk="0" hangingPunct="1">
              <a:lnSpc>
                <a:spcPct val="100000"/>
              </a:lnSpc>
              <a:spcBef>
                <a:spcPct val="30000"/>
              </a:spcBef>
              <a:spcAft>
                <a:spcPct val="0"/>
              </a:spcAft>
              <a:buClrTx/>
              <a:buSzTx/>
              <a:buFontTx/>
              <a:buNone/>
              <a:tabLst/>
              <a:defRPr/>
            </a:pPr>
            <a:endParaRPr lang="en-US" sz="1100" dirty="0" smtClean="0"/>
          </a:p>
          <a:p>
            <a:pPr marL="0" marR="0" indent="0" algn="l" defTabSz="512763" rtl="0" eaLnBrk="1" fontAlgn="base" latinLnBrk="0" hangingPunct="1">
              <a:lnSpc>
                <a:spcPct val="100000"/>
              </a:lnSpc>
              <a:spcBef>
                <a:spcPct val="30000"/>
              </a:spcBef>
              <a:spcAft>
                <a:spcPct val="0"/>
              </a:spcAft>
              <a:buClrTx/>
              <a:buSzTx/>
              <a:buFontTx/>
              <a:buNone/>
              <a:tabLst/>
              <a:defRPr/>
            </a:pPr>
            <a:r>
              <a:rPr lang="en-US" sz="1100" dirty="0" smtClean="0"/>
              <a:t>Since first shipping its software in 2006, Splunk now has over 6,000 customers in 90+ countries. These organizations are using Splunk software to improve service levels, reduce operations costs, mitigate security risks, enable compliance, enhance DevOps collaboration and create new product and service offerings. </a:t>
            </a:r>
          </a:p>
          <a:p>
            <a:endParaRPr lang="en-US" sz="1100" dirty="0" smtClean="0"/>
          </a:p>
          <a:p>
            <a:r>
              <a:rPr lang="en-US" sz="1100" i="1" dirty="0" smtClean="0"/>
              <a:t>Please</a:t>
            </a:r>
            <a:r>
              <a:rPr lang="en-US" sz="1100" i="1" baseline="0" dirty="0" smtClean="0"/>
              <a:t> always refer to latest company data found here: http://www.splunk.com/company. </a:t>
            </a:r>
            <a:endParaRPr lang="en-US" sz="1100" i="1" dirty="0" smtClean="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5</a:t>
            </a:fld>
            <a:endParaRPr lang="en-US" dirty="0"/>
          </a:p>
        </p:txBody>
      </p:sp>
    </p:spTree>
    <p:extLst>
      <p:ext uri="{BB962C8B-B14F-4D97-AF65-F5344CB8AC3E}">
        <p14:creationId xmlns:p14="http://schemas.microsoft.com/office/powerpoint/2010/main" val="1816506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Customers start by using Splunk Enterprise to address one specific solution area. Then</a:t>
            </a:r>
            <a:r>
              <a:rPr lang="en-US" baseline="0" dirty="0" smtClean="0"/>
              <a:t> they</a:t>
            </a:r>
            <a:r>
              <a:rPr lang="en-US" dirty="0" smtClean="0"/>
              <a:t> leverage it and their machine data to solve other pressing problems over time.</a:t>
            </a:r>
          </a:p>
          <a:p>
            <a:endParaRPr lang="en-US" dirty="0" smtClean="0"/>
          </a:p>
          <a:p>
            <a:r>
              <a:rPr lang="en-US" dirty="0" smtClean="0"/>
              <a:t>Consequently, Splunk Enterprise has many critical uses across IT and the business: </a:t>
            </a:r>
          </a:p>
          <a:p>
            <a:endParaRPr lang="en-US" dirty="0" smtClean="0"/>
          </a:p>
          <a:p>
            <a:pPr marL="171450" indent="-171450">
              <a:buFont typeface="Arial"/>
              <a:buChar char="•"/>
            </a:pPr>
            <a:r>
              <a:rPr lang="en-US" b="1" dirty="0" smtClean="0"/>
              <a:t>Application Management</a:t>
            </a:r>
            <a:r>
              <a:rPr lang="en-US" dirty="0" smtClean="0"/>
              <a:t>: provide end-to-end visibility across distributed infrastructures; troubleshoot across application environments; monitor for performance degradation; trace transactions across distributed systems and infrastructure.</a:t>
            </a:r>
          </a:p>
          <a:p>
            <a:pPr marL="171450" indent="-171450">
              <a:buFont typeface="Arial"/>
              <a:buChar char="•"/>
            </a:pPr>
            <a:r>
              <a:rPr lang="en-US" b="1" dirty="0" smtClean="0"/>
              <a:t>IT Operations Management</a:t>
            </a:r>
            <a:r>
              <a:rPr lang="en-US" dirty="0" smtClean="0"/>
              <a:t>: proactively monitor across IT silos to ensure uptime; rapidly pinpoint and resolve problems; report on SLAs/track SLAs of service providers.</a:t>
            </a:r>
          </a:p>
          <a:p>
            <a:pPr marL="171450" marR="0" indent="-171450" algn="l" defTabSz="512763" rtl="0" eaLnBrk="1" fontAlgn="base" latinLnBrk="0" hangingPunct="1">
              <a:lnSpc>
                <a:spcPct val="100000"/>
              </a:lnSpc>
              <a:spcBef>
                <a:spcPct val="30000"/>
              </a:spcBef>
              <a:spcAft>
                <a:spcPct val="0"/>
              </a:spcAft>
              <a:buClrTx/>
              <a:buSzTx/>
              <a:buFont typeface="Arial"/>
              <a:buChar char="•"/>
              <a:tabLst/>
              <a:defRPr/>
            </a:pPr>
            <a:r>
              <a:rPr lang="en-US" b="1" dirty="0" smtClean="0"/>
              <a:t>Security and Compliance</a:t>
            </a:r>
            <a:r>
              <a:rPr lang="en-US" dirty="0" smtClean="0"/>
              <a:t>: provide rapid incident response, real-time correlation and in-depth monitoring across data sources; statistical analysis for advance pattern detection and threat defense.</a:t>
            </a:r>
          </a:p>
          <a:p>
            <a:pPr marL="171450" indent="-171450">
              <a:buFont typeface="Arial"/>
              <a:buChar char="•"/>
            </a:pPr>
            <a:r>
              <a:rPr lang="en-US" b="1" dirty="0" smtClean="0"/>
              <a:t>Web Intelligence and Business</a:t>
            </a:r>
            <a:r>
              <a:rPr lang="en-US" b="1" baseline="0" dirty="0" smtClean="0"/>
              <a:t> Analytics</a:t>
            </a:r>
            <a:r>
              <a:rPr lang="en-US" dirty="0" smtClean="0"/>
              <a:t>: gain visibility and intelligence on customers, services and transactions; identify trends and patterns in real time; fully understand the impact of new product features on back-end services.</a:t>
            </a:r>
          </a:p>
          <a:p>
            <a:pPr marL="171450" indent="-171450">
              <a:buFont typeface="Arial"/>
              <a:buChar char="•"/>
            </a:pPr>
            <a:r>
              <a:rPr lang="en-US" b="1" dirty="0" smtClean="0"/>
              <a:t>Industrial</a:t>
            </a:r>
            <a:r>
              <a:rPr lang="en-US" b="1" baseline="0" dirty="0" smtClean="0"/>
              <a:t> Data and Internet of Things</a:t>
            </a:r>
            <a:r>
              <a:rPr lang="en-US" dirty="0" smtClean="0"/>
              <a:t>: understand in real-time with historical context</a:t>
            </a:r>
            <a:r>
              <a:rPr lang="en-US" baseline="0" dirty="0" smtClean="0"/>
              <a:t> data from the wealth of IP-enabled devices, from environmental and transportation sensors to medical devices and wearable computing. </a:t>
            </a:r>
            <a:endParaRPr lang="en-US" dirty="0" smtClean="0"/>
          </a:p>
          <a:p>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pPr/>
              <a:t>6</a:t>
            </a:fld>
            <a:endParaRPr lang="en-US" dirty="0"/>
          </a:p>
        </p:txBody>
      </p:sp>
    </p:spTree>
    <p:extLst>
      <p:ext uri="{BB962C8B-B14F-4D97-AF65-F5344CB8AC3E}">
        <p14:creationId xmlns:p14="http://schemas.microsoft.com/office/powerpoint/2010/main" val="3385430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5924" y="4343400"/>
            <a:ext cx="6586152" cy="4114800"/>
          </a:xfrm>
        </p:spPr>
        <p:txBody>
          <a:bodyPr>
            <a:noAutofit/>
          </a:bodyPr>
          <a:lstStyle/>
          <a:p>
            <a:pPr marL="0" marR="0" indent="0" algn="l" defTabSz="512763"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ＭＳ Ｐゴシック" charset="0"/>
                <a:cs typeface="ＭＳ Ｐゴシック" charset="0"/>
              </a:rPr>
              <a:t>Working with Hadoop distribution vendors or Apache downloads, customers have sorted out how to set up Hadoop Distributed File System (HDFS) clusters and transfer data into the cluster via Cloudera-developed Flume, Facebook-developed Scribe, Sqoop for data from relational databases, or other data transfer tools. Where customers face significant hurdles is how to explore, analyze and visualize data in Hadoop. </a:t>
            </a:r>
          </a:p>
          <a:p>
            <a:pPr lvl="0"/>
            <a:endParaRPr lang="en-US" sz="1100" kern="1200" dirty="0" smtClean="0">
              <a:solidFill>
                <a:schemeClr val="tx1"/>
              </a:solidFill>
              <a:effectLst/>
              <a:latin typeface="+mn-lt"/>
              <a:ea typeface="ＭＳ Ｐゴシック" charset="0"/>
              <a:cs typeface="ＭＳ Ｐゴシック" charset="0"/>
            </a:endParaRPr>
          </a:p>
          <a:p>
            <a:pPr lvl="0"/>
            <a:r>
              <a:rPr lang="en-US" sz="1100" kern="1200" dirty="0" smtClean="0">
                <a:solidFill>
                  <a:schemeClr val="tx1"/>
                </a:solidFill>
                <a:effectLst/>
                <a:latin typeface="+mn-lt"/>
                <a:ea typeface="ＭＳ Ｐゴシック" charset="0"/>
                <a:cs typeface="ＭＳ Ｐゴシック" charset="0"/>
              </a:rPr>
              <a:t>There are well known and significant challenges deploying and getting value out of data in Hadoop:</a:t>
            </a:r>
          </a:p>
          <a:p>
            <a:pPr marL="171450" lvl="0" indent="-171450">
              <a:buFont typeface="Arial"/>
              <a:buChar char="•"/>
            </a:pPr>
            <a:r>
              <a:rPr lang="en-US" sz="1100" b="1" kern="1200" dirty="0" smtClean="0">
                <a:solidFill>
                  <a:schemeClr val="tx1"/>
                </a:solidFill>
                <a:effectLst/>
                <a:latin typeface="+mn-lt"/>
                <a:ea typeface="ＭＳ Ｐゴシック" charset="0"/>
                <a:cs typeface="ＭＳ Ｐゴシック" charset="0"/>
              </a:rPr>
              <a:t>20X amount of services</a:t>
            </a:r>
            <a:r>
              <a:rPr lang="en-US" sz="1100" kern="1200" dirty="0" smtClean="0">
                <a:solidFill>
                  <a:schemeClr val="tx1"/>
                </a:solidFill>
                <a:effectLst/>
                <a:latin typeface="+mn-lt"/>
                <a:ea typeface="ＭＳ Ｐゴシック" charset="0"/>
                <a:cs typeface="ＭＳ Ｐゴシック" charset="0"/>
              </a:rPr>
              <a:t> relative to software – according to Gartner</a:t>
            </a:r>
          </a:p>
          <a:p>
            <a:pPr marL="171450" lvl="0" indent="-171450">
              <a:buFont typeface="Arial"/>
              <a:buChar char="•"/>
            </a:pPr>
            <a:r>
              <a:rPr lang="en-US" sz="1100" b="1" kern="1200" dirty="0" smtClean="0">
                <a:solidFill>
                  <a:schemeClr val="tx1"/>
                </a:solidFill>
                <a:effectLst/>
                <a:latin typeface="+mn-lt"/>
                <a:ea typeface="ＭＳ Ｐゴシック" charset="0"/>
                <a:cs typeface="ＭＳ Ｐゴシック" charset="0"/>
              </a:rPr>
              <a:t>Getting any kind of analytics</a:t>
            </a:r>
            <a:r>
              <a:rPr lang="en-US" sz="1100" kern="1200" dirty="0" smtClean="0">
                <a:solidFill>
                  <a:schemeClr val="tx1"/>
                </a:solidFill>
                <a:effectLst/>
                <a:latin typeface="+mn-lt"/>
                <a:ea typeface="ＭＳ Ｐゴシック" charset="0"/>
                <a:cs typeface="ＭＳ Ｐゴシック" charset="0"/>
              </a:rPr>
              <a:t> out of the data requires rare, specialized skillsets</a:t>
            </a:r>
          </a:p>
          <a:p>
            <a:pPr marL="171450" lvl="0" indent="-171450">
              <a:buFont typeface="Arial"/>
              <a:buChar char="•"/>
            </a:pPr>
            <a:r>
              <a:rPr lang="en-US" sz="1100" kern="1200" dirty="0" smtClean="0">
                <a:solidFill>
                  <a:schemeClr val="tx1"/>
                </a:solidFill>
                <a:effectLst/>
                <a:latin typeface="+mn-lt"/>
                <a:ea typeface="ＭＳ Ｐゴシック" charset="0"/>
                <a:cs typeface="ＭＳ Ｐゴシック" charset="0"/>
              </a:rPr>
              <a:t>And “Hadoop” currently consists of 13+ projects that need integration</a:t>
            </a:r>
          </a:p>
          <a:p>
            <a:pPr marL="171450" lvl="0" indent="-171450">
              <a:buFont typeface="Arial"/>
              <a:buChar char="•"/>
            </a:pPr>
            <a:r>
              <a:rPr lang="en-US" sz="1100" kern="1200" dirty="0" smtClean="0">
                <a:solidFill>
                  <a:schemeClr val="tx1"/>
                </a:solidFill>
                <a:effectLst/>
                <a:latin typeface="+mn-lt"/>
                <a:ea typeface="ＭＳ Ｐゴシック" charset="0"/>
                <a:cs typeface="ＭＳ Ｐゴシック" charset="0"/>
              </a:rPr>
              <a:t>So how do you get value out of data that – as some of our customers put it – is TO BIG TO MOVE or “TBTM”?</a:t>
            </a:r>
          </a:p>
          <a:p>
            <a:pPr>
              <a:lnSpc>
                <a:spcPct val="90000"/>
              </a:lnSpc>
              <a:spcBef>
                <a:spcPts val="600"/>
              </a:spcBef>
            </a:pPr>
            <a:endParaRPr lang="en-US" sz="1100" baseline="0" dirty="0" smtClean="0"/>
          </a:p>
          <a:p>
            <a:pPr>
              <a:lnSpc>
                <a:spcPct val="90000"/>
              </a:lnSpc>
              <a:spcBef>
                <a:spcPts val="600"/>
              </a:spcBef>
            </a:pPr>
            <a:r>
              <a:rPr lang="en-US" sz="1100" b="1" baseline="0" dirty="0" smtClean="0"/>
              <a:t>Example Open Source Projects</a:t>
            </a:r>
            <a:r>
              <a:rPr lang="en-US" sz="1100" baseline="0" dirty="0" smtClean="0"/>
              <a:t>:</a:t>
            </a:r>
          </a:p>
          <a:p>
            <a:pPr marL="171450" indent="-171450">
              <a:lnSpc>
                <a:spcPct val="90000"/>
              </a:lnSpc>
              <a:spcBef>
                <a:spcPts val="600"/>
              </a:spcBef>
              <a:buFont typeface="Arial"/>
              <a:buChar char="•"/>
            </a:pPr>
            <a:r>
              <a:rPr lang="en-US" sz="1100" kern="1200" baseline="0" dirty="0" smtClean="0">
                <a:solidFill>
                  <a:schemeClr val="tx1"/>
                </a:solidFill>
                <a:effectLst/>
                <a:latin typeface="+mn-lt"/>
                <a:ea typeface="ＭＳ Ｐゴシック" charset="0"/>
                <a:cs typeface="ＭＳ Ｐゴシック" charset="0"/>
              </a:rPr>
              <a:t>Mahout: </a:t>
            </a:r>
            <a:r>
              <a:rPr lang="en-US" sz="1100" kern="1200" dirty="0" smtClean="0">
                <a:solidFill>
                  <a:schemeClr val="tx1"/>
                </a:solidFill>
                <a:effectLst/>
                <a:latin typeface="+mn-lt"/>
                <a:ea typeface="ＭＳ Ｐゴシック" charset="0"/>
                <a:cs typeface="ＭＳ Ｐゴシック" charset="0"/>
              </a:rPr>
              <a:t>Library of machine learning algorithms for Hadoop </a:t>
            </a:r>
          </a:p>
          <a:p>
            <a:pPr marL="171450" marR="0" indent="-171450" algn="l" defTabSz="511914" rtl="0" eaLnBrk="1" fontAlgn="base" latinLnBrk="0" hangingPunct="1">
              <a:lnSpc>
                <a:spcPct val="90000"/>
              </a:lnSpc>
              <a:spcBef>
                <a:spcPts val="600"/>
              </a:spcBef>
              <a:spcAft>
                <a:spcPct val="0"/>
              </a:spcAft>
              <a:buClrTx/>
              <a:buSzTx/>
              <a:buFont typeface="Arial"/>
              <a:buChar char="•"/>
              <a:tabLst/>
              <a:defRPr/>
            </a:pPr>
            <a:r>
              <a:rPr lang="en-US" sz="1100" kern="1200" dirty="0" smtClean="0">
                <a:solidFill>
                  <a:schemeClr val="tx1"/>
                </a:solidFill>
                <a:effectLst/>
                <a:latin typeface="+mn-lt"/>
                <a:ea typeface="ＭＳ Ｐゴシック" charset="0"/>
                <a:cs typeface="ＭＳ Ｐゴシック" charset="0"/>
              </a:rPr>
              <a:t>Sqoop:</a:t>
            </a:r>
            <a:r>
              <a:rPr lang="en-US" sz="1100" kern="1200" baseline="0" dirty="0" smtClean="0">
                <a:solidFill>
                  <a:schemeClr val="tx1"/>
                </a:solidFill>
                <a:effectLst/>
                <a:latin typeface="+mn-lt"/>
                <a:ea typeface="ＭＳ Ｐゴシック" charset="0"/>
                <a:cs typeface="ＭＳ Ｐゴシック" charset="0"/>
              </a:rPr>
              <a:t> </a:t>
            </a:r>
            <a:r>
              <a:rPr lang="en-US" sz="1100" kern="1200" dirty="0" smtClean="0">
                <a:solidFill>
                  <a:schemeClr val="tx1"/>
                </a:solidFill>
                <a:effectLst/>
                <a:latin typeface="+mn-lt"/>
                <a:ea typeface="ＭＳ Ｐゴシック" charset="0"/>
                <a:cs typeface="ＭＳ Ｐゴシック" charset="0"/>
              </a:rPr>
              <a:t>Data transport engine for integrating Hadoop with relational databases </a:t>
            </a:r>
            <a:endParaRPr lang="en-US" sz="1100" dirty="0" smtClean="0">
              <a:effectLst/>
            </a:endParaRPr>
          </a:p>
          <a:p>
            <a:pPr marL="171450" marR="0" indent="-171450" algn="l" defTabSz="511914" rtl="0" eaLnBrk="1" fontAlgn="base" latinLnBrk="0" hangingPunct="1">
              <a:lnSpc>
                <a:spcPct val="90000"/>
              </a:lnSpc>
              <a:spcBef>
                <a:spcPts val="600"/>
              </a:spcBef>
              <a:spcAft>
                <a:spcPct val="0"/>
              </a:spcAft>
              <a:buClrTx/>
              <a:buSzTx/>
              <a:buFont typeface="Arial"/>
              <a:buChar char="•"/>
              <a:tabLst/>
              <a:defRPr/>
            </a:pPr>
            <a:r>
              <a:rPr lang="en-US" sz="1100" dirty="0" smtClean="0">
                <a:effectLst/>
              </a:rPr>
              <a:t>YARN: </a:t>
            </a:r>
            <a:r>
              <a:rPr lang="en-US" sz="1100" kern="1200" dirty="0" smtClean="0">
                <a:solidFill>
                  <a:schemeClr val="tx1"/>
                </a:solidFill>
                <a:effectLst/>
                <a:latin typeface="+mn-lt"/>
                <a:ea typeface="ＭＳ Ｐゴシック" charset="0"/>
                <a:cs typeface="ＭＳ Ｐゴシック" charset="0"/>
              </a:rPr>
              <a:t>The next generation of MapReduce framework </a:t>
            </a:r>
            <a:endParaRPr lang="en-US" sz="1100" dirty="0" smtClean="0">
              <a:effectLst/>
            </a:endParaRPr>
          </a:p>
          <a:p>
            <a:pPr marL="171450" marR="0" indent="-171450" algn="l" defTabSz="511914" rtl="0" eaLnBrk="1" fontAlgn="base" latinLnBrk="0" hangingPunct="1">
              <a:lnSpc>
                <a:spcPct val="90000"/>
              </a:lnSpc>
              <a:spcBef>
                <a:spcPts val="600"/>
              </a:spcBef>
              <a:spcAft>
                <a:spcPct val="0"/>
              </a:spcAft>
              <a:buClrTx/>
              <a:buSzTx/>
              <a:buFont typeface="Arial"/>
              <a:buChar char="•"/>
              <a:tabLst/>
              <a:defRPr/>
            </a:pPr>
            <a:r>
              <a:rPr lang="en-US" sz="1100" dirty="0" smtClean="0">
                <a:effectLst/>
              </a:rPr>
              <a:t>Pig: </a:t>
            </a:r>
            <a:r>
              <a:rPr lang="en-US" sz="1100" kern="1200" dirty="0" smtClean="0">
                <a:solidFill>
                  <a:schemeClr val="tx1"/>
                </a:solidFill>
                <a:effectLst/>
                <a:latin typeface="+mn-lt"/>
                <a:ea typeface="ＭＳ Ｐゴシック" charset="0"/>
                <a:cs typeface="ＭＳ Ｐゴシック" charset="0"/>
              </a:rPr>
              <a:t>High-level data flow language for processing data stored in Hadoop </a:t>
            </a:r>
            <a:endParaRPr lang="en-US" sz="1100" dirty="0" smtClean="0">
              <a:effectLst/>
            </a:endParaRPr>
          </a:p>
          <a:p>
            <a:pPr marL="171450" marR="0" indent="-171450" algn="l" defTabSz="511914" rtl="0" eaLnBrk="1" fontAlgn="base" latinLnBrk="0" hangingPunct="1">
              <a:lnSpc>
                <a:spcPct val="90000"/>
              </a:lnSpc>
              <a:spcBef>
                <a:spcPts val="600"/>
              </a:spcBef>
              <a:spcAft>
                <a:spcPct val="0"/>
              </a:spcAft>
              <a:buClrTx/>
              <a:buSzTx/>
              <a:buFont typeface="Arial"/>
              <a:buChar char="•"/>
              <a:tabLst/>
              <a:defRPr/>
            </a:pPr>
            <a:r>
              <a:rPr lang="en-US" sz="1100" dirty="0" smtClean="0">
                <a:effectLst/>
              </a:rPr>
              <a:t>DataFu: </a:t>
            </a:r>
            <a:r>
              <a:rPr lang="en-US" sz="1100" kern="1200" dirty="0" smtClean="0">
                <a:solidFill>
                  <a:schemeClr val="tx1"/>
                </a:solidFill>
                <a:effectLst/>
                <a:latin typeface="+mn-lt"/>
                <a:ea typeface="ＭＳ Ｐゴシック" charset="0"/>
                <a:cs typeface="ＭＳ Ｐゴシック" charset="0"/>
              </a:rPr>
              <a:t>Library of User Defined Functions (UDFs) for Apache Pig </a:t>
            </a:r>
          </a:p>
          <a:p>
            <a:pPr marL="171450" marR="0" indent="-171450" algn="l" defTabSz="511914" rtl="0" eaLnBrk="1" fontAlgn="base" latinLnBrk="0" hangingPunct="1">
              <a:lnSpc>
                <a:spcPct val="90000"/>
              </a:lnSpc>
              <a:spcBef>
                <a:spcPts val="600"/>
              </a:spcBef>
              <a:spcAft>
                <a:spcPct val="0"/>
              </a:spcAft>
              <a:buClrTx/>
              <a:buSzTx/>
              <a:buFont typeface="Arial"/>
              <a:buChar char="•"/>
              <a:tabLst/>
              <a:defRPr/>
            </a:pPr>
            <a:r>
              <a:rPr lang="en-US" sz="1100" kern="1200" dirty="0" smtClean="0">
                <a:solidFill>
                  <a:schemeClr val="tx1"/>
                </a:solidFill>
                <a:effectLst/>
                <a:latin typeface="+mn-lt"/>
                <a:ea typeface="ＭＳ Ｐゴシック" charset="0"/>
                <a:cs typeface="ＭＳ Ｐゴシック" charset="0"/>
              </a:rPr>
              <a:t>Hive: Metadata repository with SQL-like interface and ODBC/JDBC drivers for connecting BI applications to Hadoop </a:t>
            </a:r>
          </a:p>
          <a:p>
            <a:pPr marL="171450" marR="0" indent="-171450" algn="l" defTabSz="511914" rtl="0" eaLnBrk="1" fontAlgn="base" latinLnBrk="0" hangingPunct="1">
              <a:lnSpc>
                <a:spcPct val="90000"/>
              </a:lnSpc>
              <a:spcBef>
                <a:spcPts val="600"/>
              </a:spcBef>
              <a:spcAft>
                <a:spcPct val="0"/>
              </a:spcAft>
              <a:buClrTx/>
              <a:buSzTx/>
              <a:buFont typeface="Arial"/>
              <a:buChar char="•"/>
              <a:tabLst/>
              <a:defRPr/>
            </a:pPr>
            <a:r>
              <a:rPr lang="en-US" sz="1100" kern="1200" dirty="0" smtClean="0">
                <a:solidFill>
                  <a:schemeClr val="tx1"/>
                </a:solidFill>
                <a:effectLst/>
                <a:latin typeface="+mn-lt"/>
                <a:ea typeface="ＭＳ Ｐゴシック" charset="0"/>
                <a:cs typeface="ＭＳ Ｐゴシック" charset="0"/>
              </a:rPr>
              <a:t>Azkaban: Job</a:t>
            </a:r>
            <a:r>
              <a:rPr lang="en-US" sz="1100" kern="1200" baseline="0" dirty="0" smtClean="0">
                <a:solidFill>
                  <a:schemeClr val="tx1"/>
                </a:solidFill>
                <a:effectLst/>
                <a:latin typeface="+mn-lt"/>
                <a:ea typeface="ＭＳ Ｐゴシック" charset="0"/>
                <a:cs typeface="ＭＳ Ｐゴシック" charset="0"/>
              </a:rPr>
              <a:t> scheduler used at LinkedIn</a:t>
            </a:r>
            <a:endParaRPr lang="en-US" sz="1100" dirty="0" smtClean="0">
              <a:effectLst/>
            </a:endParaRPr>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7</a:t>
            </a:fld>
            <a:endParaRPr lang="en-US" dirty="0"/>
          </a:p>
        </p:txBody>
      </p:sp>
    </p:spTree>
    <p:extLst>
      <p:ext uri="{BB962C8B-B14F-4D97-AF65-F5344CB8AC3E}">
        <p14:creationId xmlns:p14="http://schemas.microsoft.com/office/powerpoint/2010/main" val="290016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9545" fontAlgn="auto">
              <a:spcBef>
                <a:spcPts val="0"/>
              </a:spcBef>
              <a:spcAft>
                <a:spcPts val="0"/>
              </a:spcAft>
              <a:defRPr/>
            </a:pPr>
            <a:r>
              <a:rPr lang="en-US" sz="1100" i="0" dirty="0" smtClean="0"/>
              <a:t>In her blog,</a:t>
            </a:r>
            <a:r>
              <a:rPr lang="en-US" sz="1100" i="0" baseline="0" dirty="0" smtClean="0"/>
              <a:t> Gartner Analyst </a:t>
            </a:r>
            <a:r>
              <a:rPr lang="en-US" sz="1100" i="0" dirty="0" smtClean="0"/>
              <a:t>Svetlana Sicular wrote</a:t>
            </a:r>
            <a:r>
              <a:rPr lang="en-US" sz="1100" i="0" baseline="0" dirty="0" smtClean="0"/>
              <a:t> </a:t>
            </a:r>
            <a:r>
              <a:rPr lang="en-US" sz="1100" i="0" dirty="0" smtClean="0"/>
              <a:t>an article entitled ‘Big Data is Falling into the Trough of Disillusionment’ . She stated and I quote “the only consistent success, reported by my clients, is with log analysis using Splunk. Why? Because Splunk is a nice tool.”  </a:t>
            </a:r>
          </a:p>
          <a:p>
            <a:pPr defTabSz="889545" fontAlgn="auto">
              <a:spcBef>
                <a:spcPts val="0"/>
              </a:spcBef>
              <a:spcAft>
                <a:spcPts val="0"/>
              </a:spcAft>
              <a:defRPr/>
            </a:pPr>
            <a:endParaRPr lang="en-US" sz="1100" i="0" dirty="0" smtClean="0"/>
          </a:p>
          <a:p>
            <a:r>
              <a:rPr lang="en-US" sz="1100" i="0" dirty="0" smtClean="0"/>
              <a:t>http://blogs.gartner.com/svetlana-sicular/big-data-is-falling-into-the-trough-of-disillusionment/</a:t>
            </a:r>
          </a:p>
          <a:p>
            <a:endParaRPr lang="en-US"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8</a:t>
            </a:fld>
            <a:endParaRPr lang="en-US" dirty="0"/>
          </a:p>
        </p:txBody>
      </p:sp>
    </p:spTree>
    <p:extLst>
      <p:ext uri="{BB962C8B-B14F-4D97-AF65-F5344CB8AC3E}">
        <p14:creationId xmlns:p14="http://schemas.microsoft.com/office/powerpoint/2010/main" val="86237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Platforms </a:t>
            </a:r>
            <a:r>
              <a:rPr lang="en-US" sz="1100" dirty="0"/>
              <a:t>need to provide </a:t>
            </a:r>
            <a:r>
              <a:rPr lang="en-US" sz="1100" dirty="0" smtClean="0"/>
              <a:t>interoperability</a:t>
            </a:r>
            <a:r>
              <a:rPr lang="en-US" sz="1100" dirty="0"/>
              <a:t>. And for Hadoop users, we are providing just that. </a:t>
            </a:r>
            <a:r>
              <a:rPr lang="en-US" sz="1100" dirty="0" smtClean="0"/>
              <a:t>We</a:t>
            </a:r>
            <a:r>
              <a:rPr lang="en-US" sz="1100" baseline="0" dirty="0" smtClean="0"/>
              <a:t> began to address this challenge and</a:t>
            </a:r>
            <a:r>
              <a:rPr lang="en-US" sz="1100" dirty="0" smtClean="0"/>
              <a:t>,</a:t>
            </a:r>
            <a:r>
              <a:rPr lang="en-US" sz="1100" baseline="0" dirty="0" smtClean="0"/>
              <a:t> </a:t>
            </a:r>
            <a:r>
              <a:rPr lang="en-US" sz="1100" kern="1200" dirty="0" smtClean="0">
                <a:solidFill>
                  <a:schemeClr val="tx1"/>
                </a:solidFill>
                <a:effectLst/>
                <a:latin typeface="+mn-lt"/>
                <a:ea typeface="ＭＳ Ｐゴシック" charset="0"/>
                <a:cs typeface="ＭＳ Ｐゴシック" charset="0"/>
              </a:rPr>
              <a:t>we released Splunk Hadoop Connect in October 2012. This enables bi-directional integration - users can browse and move data into Splunk Enterprise and act on it.</a:t>
            </a:r>
            <a:r>
              <a:rPr lang="en-US" sz="1100" kern="1200" baseline="0" dirty="0" smtClean="0">
                <a:solidFill>
                  <a:schemeClr val="tx1"/>
                </a:solidFill>
                <a:effectLst/>
                <a:latin typeface="+mn-lt"/>
                <a:ea typeface="ＭＳ Ｐゴシック" charset="0"/>
                <a:cs typeface="ＭＳ Ｐゴシック" charset="0"/>
              </a:rPr>
              <a:t> </a:t>
            </a:r>
            <a:endParaRPr lang="en-US" sz="1100" dirty="0" smtClean="0"/>
          </a:p>
          <a:p>
            <a:endParaRPr lang="en-US" sz="1100" dirty="0"/>
          </a:p>
          <a:p>
            <a:r>
              <a:rPr lang="en-US" sz="1100" b="1" dirty="0"/>
              <a:t>Splunk Hadoop Connect </a:t>
            </a:r>
            <a:r>
              <a:rPr lang="en-US" sz="1100" dirty="0"/>
              <a:t>enables Hadoop users to leverage Splunk </a:t>
            </a:r>
            <a:r>
              <a:rPr lang="en-US" sz="1100" dirty="0" smtClean="0"/>
              <a:t>Enterprise</a:t>
            </a:r>
            <a:r>
              <a:rPr lang="en-US" sz="1100" baseline="0" dirty="0" smtClean="0"/>
              <a:t> t</a:t>
            </a:r>
            <a:r>
              <a:rPr lang="en-US" sz="1100" dirty="0" smtClean="0"/>
              <a:t>o </a:t>
            </a:r>
            <a:r>
              <a:rPr lang="en-US" sz="1100" dirty="0"/>
              <a:t>reliably collect massive volumes of machine data. Analyze data in real-time, create visualizations, custom dashboards and protect data with secure role-based access. Then reliably deliver data to Hadoop for ongoing batch analytics. You can also index data stored in Hadoop because once in </a:t>
            </a:r>
            <a:r>
              <a:rPr lang="en-US" sz="1100" dirty="0" smtClean="0"/>
              <a:t>Splunk Enterprise, </a:t>
            </a:r>
            <a:r>
              <a:rPr lang="en-US" sz="1100" dirty="0"/>
              <a:t>your data’s available for rapid visualization, reporting, analysis and sharing</a:t>
            </a:r>
            <a:r>
              <a:rPr lang="en-US" sz="1100" dirty="0" smtClean="0"/>
              <a:t>.</a:t>
            </a:r>
          </a:p>
          <a:p>
            <a:endParaRPr lang="en-US" sz="1100" dirty="0"/>
          </a:p>
          <a:p>
            <a:r>
              <a:rPr lang="en-US" sz="1100" b="1" dirty="0"/>
              <a:t>The Splunk App for HadoopOps </a:t>
            </a:r>
            <a:r>
              <a:rPr lang="en-US" sz="1100" dirty="0"/>
              <a:t>extends what Splunk </a:t>
            </a:r>
            <a:r>
              <a:rPr lang="en-US" sz="1100" dirty="0" smtClean="0"/>
              <a:t>Enterprise already </a:t>
            </a:r>
            <a:r>
              <a:rPr lang="en-US" sz="1100" dirty="0"/>
              <a:t>does well - troubleshoot and monitor your Hadoop infrastructure. And because it's Splunk it doesn't stop with the Hadoop components, it includes everything. End-to-end. So you get a more complete view of your </a:t>
            </a:r>
            <a:r>
              <a:rPr lang="en-US" sz="1100" dirty="0" smtClean="0"/>
              <a:t>environment.</a:t>
            </a:r>
          </a:p>
          <a:p>
            <a:endParaRPr lang="en-US" sz="1100" dirty="0" smtClean="0"/>
          </a:p>
          <a:p>
            <a:r>
              <a:rPr lang="en-US" sz="1100" kern="1200" dirty="0" smtClean="0">
                <a:solidFill>
                  <a:schemeClr val="tx1"/>
                </a:solidFill>
                <a:effectLst/>
                <a:latin typeface="+mn-lt"/>
                <a:ea typeface="ＭＳ Ｐゴシック" charset="0"/>
                <a:cs typeface="ＭＳ Ｐゴシック" charset="0"/>
              </a:rPr>
              <a:t>But our customers also want to be able to leverage the full capability of Splunk natively on data in Hadoop. They want to interact with their data faster and more securely than they can today.</a:t>
            </a:r>
            <a:r>
              <a:rPr lang="en-US" sz="1100" dirty="0" smtClean="0">
                <a:effectLst/>
              </a:rPr>
              <a:t> </a:t>
            </a:r>
            <a:r>
              <a:rPr lang="en-US" sz="1100" kern="1200" dirty="0" smtClean="0">
                <a:solidFill>
                  <a:schemeClr val="tx1"/>
                </a:solidFill>
                <a:effectLst/>
                <a:latin typeface="+mn-lt"/>
                <a:ea typeface="ＭＳ Ｐゴシック" charset="0"/>
                <a:cs typeface="ＭＳ Ｐゴシック" charset="0"/>
              </a:rPr>
              <a:t>In June 2013 we announced the beta of Hunk: Splunk Analytics for Hadoop along with strategic alliances with Cloudera, Hortonworks and MapR reinforcing our distribution agnostic strategy. Over 100 companies have participated in the Hunk beta program, with representation from North America, Europe, Asia and Australia, running on every major distribution of Hadoop. Beta customers told us that they went from installation to analytics in an hour or less, a much better experience than hiring programmers to define fixed schemas or write MapReduce jobs. We released Hunk for general availability in October 2013, including the addition of</a:t>
            </a:r>
            <a:r>
              <a:rPr lang="en-US" sz="1100" kern="1200" baseline="0" dirty="0" smtClean="0">
                <a:solidFill>
                  <a:schemeClr val="tx1"/>
                </a:solidFill>
                <a:effectLst/>
                <a:latin typeface="+mn-lt"/>
                <a:ea typeface="ＭＳ Ｐゴシック" charset="0"/>
                <a:cs typeface="ＭＳ Ｐゴシック" charset="0"/>
              </a:rPr>
              <a:t> certified distribution support for IBM and Pivotal</a:t>
            </a:r>
            <a:r>
              <a:rPr lang="en-US" sz="1100" kern="1200" dirty="0" smtClean="0">
                <a:solidFill>
                  <a:schemeClr val="tx1"/>
                </a:solidFill>
                <a:effectLst/>
                <a:latin typeface="+mn-lt"/>
                <a:ea typeface="ＭＳ Ｐゴシック" charset="0"/>
                <a:cs typeface="ＭＳ Ｐゴシック" charset="0"/>
              </a:rPr>
              <a:t>. </a:t>
            </a:r>
          </a:p>
          <a:p>
            <a:r>
              <a:rPr lang="en-US" sz="700" kern="1200" dirty="0" smtClean="0">
                <a:solidFill>
                  <a:schemeClr val="tx1"/>
                </a:solidFill>
                <a:effectLst/>
                <a:latin typeface="+mn-lt"/>
                <a:ea typeface="ＭＳ Ｐゴシック" charset="0"/>
                <a:cs typeface="ＭＳ Ｐゴシック" charset="0"/>
              </a:rPr>
              <a:t> </a:t>
            </a:r>
          </a:p>
          <a:p>
            <a:endParaRPr lang="en-US" sz="1200"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9</a:t>
            </a:fld>
            <a:endParaRPr lang="en-US" dirty="0"/>
          </a:p>
        </p:txBody>
      </p:sp>
    </p:spTree>
    <p:extLst>
      <p:ext uri="{BB962C8B-B14F-4D97-AF65-F5344CB8AC3E}">
        <p14:creationId xmlns:p14="http://schemas.microsoft.com/office/powerpoint/2010/main" val="338397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4286250"/>
            <a:ext cx="9144000" cy="8572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51426" tIns="25713" rIns="51426" bIns="25713" anchor="ctr"/>
          <a:lstStyle/>
          <a:p>
            <a:pPr algn="ctr" defTabSz="816334" fontAlgn="auto">
              <a:spcBef>
                <a:spcPts val="0"/>
              </a:spcBef>
              <a:spcAft>
                <a:spcPts val="0"/>
              </a:spcAft>
              <a:defRPr/>
            </a:pPr>
            <a:endParaRPr lang="en-US" dirty="0"/>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ogo_splunk_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0938" y="4470400"/>
            <a:ext cx="13176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p:cNvSpPr txBox="1">
            <a:spLocks noChangeArrowheads="1"/>
          </p:cNvSpPr>
          <p:nvPr/>
        </p:nvSpPr>
        <p:spPr bwMode="auto">
          <a:xfrm>
            <a:off x="7931726" y="80817"/>
            <a:ext cx="1510723" cy="19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6" tIns="25713" rIns="51426" bIns="25713">
            <a:spAutoFit/>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pPr>
              <a:defRPr/>
            </a:pPr>
            <a:r>
              <a:rPr lang="en-US" sz="900" dirty="0" smtClean="0">
                <a:solidFill>
                  <a:srgbClr val="A6A6A6"/>
                </a:solidFill>
              </a:rPr>
              <a:t>© 2013 Splunk </a:t>
            </a:r>
            <a:r>
              <a:rPr lang="en-US" sz="900" dirty="0">
                <a:solidFill>
                  <a:srgbClr val="A6A6A6"/>
                </a:solidFill>
              </a:rPr>
              <a:t>Inc.</a:t>
            </a:r>
          </a:p>
        </p:txBody>
      </p:sp>
      <p:sp>
        <p:nvSpPr>
          <p:cNvPr id="6" name="Title 5"/>
          <p:cNvSpPr>
            <a:spLocks noGrp="1"/>
          </p:cNvSpPr>
          <p:nvPr>
            <p:ph type="title"/>
          </p:nvPr>
        </p:nvSpPr>
        <p:spPr>
          <a:xfrm>
            <a:off x="5035729" y="2126197"/>
            <a:ext cx="3705368" cy="857250"/>
          </a:xfrm>
        </p:spPr>
        <p:txBody>
          <a:bodyPr>
            <a:noAutofit/>
          </a:bodyPr>
          <a:lstStyle>
            <a:lvl1pPr algn="l">
              <a:defRPr sz="3000">
                <a:solidFill>
                  <a:schemeClr val="bg1"/>
                </a:solidFill>
              </a:defRPr>
            </a:lvl1pPr>
          </a:lstStyle>
          <a:p>
            <a:r>
              <a:rPr lang="en-US" smtClean="0"/>
              <a:t>Click to edit Master title style</a:t>
            </a:r>
            <a:endParaRPr lang="en-US" dirty="0"/>
          </a:p>
        </p:txBody>
      </p:sp>
      <p:sp>
        <p:nvSpPr>
          <p:cNvPr id="16" name="Text Placeholder 15"/>
          <p:cNvSpPr>
            <a:spLocks noGrp="1"/>
          </p:cNvSpPr>
          <p:nvPr>
            <p:ph type="body" sz="quarter" idx="13"/>
          </p:nvPr>
        </p:nvSpPr>
        <p:spPr>
          <a:xfrm>
            <a:off x="5008173" y="3193256"/>
            <a:ext cx="3697422" cy="487561"/>
          </a:xfrm>
          <a:prstGeom prst="rect">
            <a:avLst/>
          </a:prstGeom>
        </p:spPr>
        <p:txBody>
          <a:bodyPr lIns="51426" tIns="25713" rIns="51426" bIns="25713">
            <a:normAutofit/>
          </a:bodyPr>
          <a:lstStyle>
            <a:lvl1pPr marL="0" indent="0">
              <a:buFontTx/>
              <a:buNone/>
              <a:defRPr sz="2000">
                <a:solidFill>
                  <a:schemeClr val="bg1"/>
                </a:solidFill>
              </a:defRPr>
            </a:lvl1pPr>
            <a:lvl2pPr marL="257129" indent="0">
              <a:buFontTx/>
              <a:buNone/>
              <a:defRPr>
                <a:solidFill>
                  <a:schemeClr val="bg1"/>
                </a:solidFill>
              </a:defRPr>
            </a:lvl2pPr>
            <a:lvl3pPr marL="553542" indent="0">
              <a:buFontTx/>
              <a:buNone/>
              <a:defRPr>
                <a:solidFill>
                  <a:schemeClr val="bg1"/>
                </a:solidFill>
              </a:defRPr>
            </a:lvl3pPr>
            <a:lvl4pPr marL="719962" indent="0">
              <a:buFontTx/>
              <a:buNone/>
              <a:defRPr>
                <a:solidFill>
                  <a:schemeClr val="bg1"/>
                </a:solidFill>
              </a:defRPr>
            </a:lvl4pPr>
            <a:lvl5pPr marL="647966" indent="0">
              <a:buFontTx/>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15128711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Box - Blue">
    <p:spTree>
      <p:nvGrpSpPr>
        <p:cNvPr id="1" name=""/>
        <p:cNvGrpSpPr/>
        <p:nvPr/>
      </p:nvGrpSpPr>
      <p:grpSpPr>
        <a:xfrm>
          <a:off x="0" y="0"/>
          <a:ext cx="0" cy="0"/>
          <a:chOff x="0" y="0"/>
          <a:chExt cx="0" cy="0"/>
        </a:xfrm>
      </p:grpSpPr>
      <p:sp>
        <p:nvSpPr>
          <p:cNvPr id="4" name="AutoShape 2"/>
          <p:cNvSpPr>
            <a:spLocks noChangeArrowheads="1"/>
          </p:cNvSpPr>
          <p:nvPr/>
        </p:nvSpPr>
        <p:spPr bwMode="gray">
          <a:xfrm>
            <a:off x="655460" y="1328737"/>
            <a:ext cx="7835928" cy="2636044"/>
          </a:xfrm>
          <a:prstGeom prst="roundRect">
            <a:avLst>
              <a:gd name="adj" fmla="val 9894"/>
            </a:avLst>
          </a:prstGeom>
          <a:gradFill flip="none" rotWithShape="1">
            <a:gsLst>
              <a:gs pos="100000">
                <a:schemeClr val="accent5">
                  <a:lumMod val="50000"/>
                </a:schemeClr>
              </a:gs>
              <a:gs pos="0">
                <a:schemeClr val="accent5"/>
              </a:gs>
            </a:gsLst>
            <a:lin ang="5400000" scaled="0"/>
            <a:tileRect/>
          </a:gradFill>
          <a:ln w="25400">
            <a:noFill/>
            <a:round/>
            <a:headEnd/>
            <a:tailEnd/>
          </a:ln>
          <a:effectLst>
            <a:innerShdw blurRad="165100" dist="50800" dir="16200000">
              <a:schemeClr val="bg1">
                <a:alpha val="28000"/>
              </a:schemeClr>
            </a:innerShdw>
          </a:effectLst>
        </p:spPr>
        <p:txBody>
          <a:bodyPr lIns="51426" tIns="25713" rIns="51426" bIns="25713"/>
          <a:lstStyle/>
          <a:p>
            <a:pPr defTabSz="514259" fontAlgn="auto">
              <a:spcBef>
                <a:spcPts val="0"/>
              </a:spcBef>
              <a:spcAft>
                <a:spcPts val="0"/>
              </a:spcAft>
              <a:defRPr/>
            </a:pPr>
            <a:endParaRPr lang="en-US" sz="1300" kern="0" dirty="0">
              <a:solidFill>
                <a:srgbClr val="FFFFFF"/>
              </a:solidFill>
              <a:latin typeface="Myriad Pro" charset="0"/>
              <a:ea typeface="+mn-ea"/>
              <a:cs typeface="+mn-cs"/>
              <a:sym typeface="Myriad Pro" charset="0"/>
            </a:endParaRPr>
          </a:p>
        </p:txBody>
      </p:sp>
      <p:sp>
        <p:nvSpPr>
          <p:cNvPr id="5" name="AutoShape 2"/>
          <p:cNvSpPr>
            <a:spLocks noChangeArrowheads="1"/>
          </p:cNvSpPr>
          <p:nvPr/>
        </p:nvSpPr>
        <p:spPr bwMode="gray">
          <a:xfrm>
            <a:off x="655460" y="1328737"/>
            <a:ext cx="7835928" cy="2636044"/>
          </a:xfrm>
          <a:prstGeom prst="roundRect">
            <a:avLst>
              <a:gd name="adj" fmla="val 9894"/>
            </a:avLst>
          </a:prstGeom>
          <a:gradFill flip="none" rotWithShape="1">
            <a:gsLst>
              <a:gs pos="100000">
                <a:schemeClr val="accent5">
                  <a:lumMod val="50000"/>
                </a:schemeClr>
              </a:gs>
              <a:gs pos="0">
                <a:schemeClr val="accent5"/>
              </a:gs>
            </a:gsLst>
            <a:lin ang="5400000" scaled="0"/>
            <a:tileRect/>
          </a:gradFill>
          <a:ln w="25400">
            <a:noFill/>
            <a:round/>
            <a:headEnd/>
            <a:tailEnd/>
          </a:ln>
          <a:effectLst>
            <a:innerShdw blurRad="165100" dist="50800" dir="16200000">
              <a:schemeClr val="bg1">
                <a:alpha val="28000"/>
              </a:schemeClr>
            </a:innerShdw>
          </a:effectLst>
        </p:spPr>
        <p:txBody>
          <a:bodyPr lIns="51426" tIns="25713" rIns="51426" bIns="25713"/>
          <a:lstStyle/>
          <a:p>
            <a:pPr defTabSz="514259" fontAlgn="auto">
              <a:spcBef>
                <a:spcPts val="0"/>
              </a:spcBef>
              <a:spcAft>
                <a:spcPts val="0"/>
              </a:spcAft>
              <a:defRPr/>
            </a:pPr>
            <a:endParaRPr lang="en-US" sz="1300" kern="0" dirty="0">
              <a:solidFill>
                <a:srgbClr val="FFFFFF"/>
              </a:solidFill>
              <a:latin typeface="Myriad Pro" charset="0"/>
              <a:ea typeface="+mn-ea"/>
              <a:cs typeface="+mn-cs"/>
              <a:sym typeface="Myriad Pro" charset="0"/>
            </a:endParaRPr>
          </a:p>
        </p:txBody>
      </p:sp>
      <p:sp>
        <p:nvSpPr>
          <p:cNvPr id="7" name="AutoShape 2"/>
          <p:cNvSpPr>
            <a:spLocks noChangeArrowheads="1"/>
          </p:cNvSpPr>
          <p:nvPr userDrawn="1"/>
        </p:nvSpPr>
        <p:spPr bwMode="gray">
          <a:xfrm>
            <a:off x="655460" y="1328737"/>
            <a:ext cx="7835928" cy="2636044"/>
          </a:xfrm>
          <a:prstGeom prst="roundRect">
            <a:avLst>
              <a:gd name="adj" fmla="val 9894"/>
            </a:avLst>
          </a:prstGeom>
          <a:gradFill flip="none" rotWithShape="1">
            <a:gsLst>
              <a:gs pos="100000">
                <a:schemeClr val="accent5">
                  <a:lumMod val="50000"/>
                </a:schemeClr>
              </a:gs>
              <a:gs pos="0">
                <a:schemeClr val="accent5"/>
              </a:gs>
            </a:gsLst>
            <a:lin ang="5400000" scaled="0"/>
            <a:tileRect/>
          </a:gradFill>
          <a:ln w="25400">
            <a:noFill/>
            <a:round/>
            <a:headEnd/>
            <a:tailEnd/>
          </a:ln>
          <a:effectLst>
            <a:innerShdw blurRad="165100" dist="50800" dir="16200000">
              <a:schemeClr val="bg1">
                <a:alpha val="28000"/>
              </a:schemeClr>
            </a:innerShdw>
          </a:effectLst>
        </p:spPr>
        <p:txBody>
          <a:bodyPr lIns="51426" tIns="25713" rIns="51426" bIns="25713"/>
          <a:lstStyle/>
          <a:p>
            <a:pPr defTabSz="514259" fontAlgn="auto">
              <a:spcBef>
                <a:spcPts val="0"/>
              </a:spcBef>
              <a:spcAft>
                <a:spcPts val="0"/>
              </a:spcAft>
              <a:defRPr/>
            </a:pPr>
            <a:endParaRPr lang="en-US" sz="1300" kern="0" dirty="0">
              <a:solidFill>
                <a:srgbClr val="FFFFFF"/>
              </a:solidFill>
              <a:latin typeface="Myriad Pro" charset="0"/>
              <a:ea typeface="+mn-ea"/>
              <a:cs typeface="+mn-cs"/>
              <a:sym typeface="Myriad Pro"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3"/>
          </p:nvPr>
        </p:nvSpPr>
        <p:spPr>
          <a:xfrm>
            <a:off x="646278" y="1762130"/>
            <a:ext cx="7850592" cy="1707696"/>
          </a:xfrm>
          <a:prstGeom prst="rect">
            <a:avLst/>
          </a:prstGeom>
        </p:spPr>
        <p:txBody>
          <a:bodyPr lIns="411407" tIns="25713" rIns="411407" bIns="25713" anchor="ctr">
            <a:noAutofit/>
          </a:bodyPr>
          <a:lstStyle>
            <a:lvl1pPr marL="0" indent="0" algn="ctr">
              <a:buFontTx/>
              <a:buNone/>
              <a:defRPr sz="3000">
                <a:solidFill>
                  <a:srgbClr val="FFFFFF"/>
                </a:solidFill>
              </a:defRPr>
            </a:lvl1pPr>
          </a:lstStyle>
          <a:p>
            <a:pPr lvl="0"/>
            <a:r>
              <a:rPr lang="en-US" smtClean="0"/>
              <a:t>Click to edit Master text styles</a:t>
            </a:r>
          </a:p>
        </p:txBody>
      </p:sp>
      <p:sp>
        <p:nvSpPr>
          <p:cNvPr id="8" name="Slide Number Placeholder 2"/>
          <p:cNvSpPr>
            <a:spLocks noGrp="1"/>
          </p:cNvSpPr>
          <p:nvPr>
            <p:ph type="sldNum" sz="quarter" idx="14"/>
          </p:nvPr>
        </p:nvSpPr>
        <p:spPr/>
        <p:txBody>
          <a:bodyPr/>
          <a:lstStyle>
            <a:lvl1pPr>
              <a:defRPr smtClean="0"/>
            </a:lvl1pPr>
          </a:lstStyle>
          <a:p>
            <a:pPr>
              <a:defRPr/>
            </a:pPr>
            <a:fld id="{01CBF4BD-CF8F-EC4D-A21C-2B85288BD7E5}" type="slidenum">
              <a:rPr lang="en-US"/>
              <a:pPr>
                <a:defRPr/>
              </a:pPr>
              <a:t>‹#›</a:t>
            </a:fld>
            <a:endParaRPr lang="en-US" dirty="0"/>
          </a:p>
        </p:txBody>
      </p:sp>
    </p:spTree>
    <p:extLst>
      <p:ext uri="{BB962C8B-B14F-4D97-AF65-F5344CB8AC3E}">
        <p14:creationId xmlns:p14="http://schemas.microsoft.com/office/powerpoint/2010/main" val="349870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Box - Gray">
    <p:spTree>
      <p:nvGrpSpPr>
        <p:cNvPr id="1" name=""/>
        <p:cNvGrpSpPr/>
        <p:nvPr/>
      </p:nvGrpSpPr>
      <p:grpSpPr>
        <a:xfrm>
          <a:off x="0" y="0"/>
          <a:ext cx="0" cy="0"/>
          <a:chOff x="0" y="0"/>
          <a:chExt cx="0" cy="0"/>
        </a:xfrm>
      </p:grpSpPr>
      <p:sp>
        <p:nvSpPr>
          <p:cNvPr id="4" name="AutoShape 2"/>
          <p:cNvSpPr>
            <a:spLocks noChangeArrowheads="1"/>
          </p:cNvSpPr>
          <p:nvPr/>
        </p:nvSpPr>
        <p:spPr bwMode="gray">
          <a:xfrm>
            <a:off x="655460" y="1328737"/>
            <a:ext cx="7835928" cy="2636044"/>
          </a:xfrm>
          <a:prstGeom prst="roundRect">
            <a:avLst>
              <a:gd name="adj" fmla="val 9894"/>
            </a:avLst>
          </a:prstGeom>
          <a:gradFill rotWithShape="1">
            <a:gsLst>
              <a:gs pos="0">
                <a:srgbClr val="5F5F5F"/>
              </a:gs>
              <a:gs pos="100000">
                <a:srgbClr val="333333"/>
              </a:gs>
            </a:gsLst>
            <a:lin ang="5400000" scaled="1"/>
          </a:gradFill>
          <a:ln w="9525">
            <a:noFill/>
            <a:miter lim="800000"/>
            <a:headEnd/>
            <a:tailEnd/>
          </a:ln>
          <a:effectLst>
            <a:innerShdw blurRad="165100" dist="50800" dir="16200000">
              <a:schemeClr val="bg1">
                <a:alpha val="28000"/>
              </a:schemeClr>
            </a:innerShdw>
          </a:effectLst>
        </p:spPr>
        <p:txBody>
          <a:bodyPr wrap="none" lIns="51426" tIns="25713" rIns="51426" bIns="25713" anchor="ctr"/>
          <a:lstStyle/>
          <a:p>
            <a:pPr defTabSz="514259" fontAlgn="auto">
              <a:spcBef>
                <a:spcPts val="0"/>
              </a:spcBef>
              <a:spcAft>
                <a:spcPts val="0"/>
              </a:spcAft>
              <a:defRPr/>
            </a:pPr>
            <a:endParaRPr lang="en-US" sz="1000" kern="0" dirty="0">
              <a:solidFill>
                <a:sysClr val="windowText" lastClr="000000"/>
              </a:solidFill>
              <a:latin typeface="+mn-lt"/>
              <a:ea typeface="+mn-ea"/>
              <a:cs typeface="+mn-cs"/>
              <a:sym typeface="Myriad Pro" charset="0"/>
            </a:endParaRPr>
          </a:p>
        </p:txBody>
      </p:sp>
      <p:sp>
        <p:nvSpPr>
          <p:cNvPr id="6" name="AutoShape 2"/>
          <p:cNvSpPr>
            <a:spLocks noChangeArrowheads="1"/>
          </p:cNvSpPr>
          <p:nvPr/>
        </p:nvSpPr>
        <p:spPr bwMode="gray">
          <a:xfrm>
            <a:off x="655460" y="1328737"/>
            <a:ext cx="7835928" cy="2636044"/>
          </a:xfrm>
          <a:prstGeom prst="roundRect">
            <a:avLst>
              <a:gd name="adj" fmla="val 9894"/>
            </a:avLst>
          </a:prstGeom>
          <a:gradFill rotWithShape="1">
            <a:gsLst>
              <a:gs pos="0">
                <a:srgbClr val="5F5F5F"/>
              </a:gs>
              <a:gs pos="100000">
                <a:srgbClr val="333333"/>
              </a:gs>
            </a:gsLst>
            <a:lin ang="5400000" scaled="1"/>
          </a:gradFill>
          <a:ln w="9525">
            <a:noFill/>
            <a:miter lim="800000"/>
            <a:headEnd/>
            <a:tailEnd/>
          </a:ln>
          <a:effectLst>
            <a:innerShdw blurRad="165100" dist="50800" dir="16200000">
              <a:schemeClr val="bg1">
                <a:alpha val="28000"/>
              </a:schemeClr>
            </a:innerShdw>
          </a:effectLst>
        </p:spPr>
        <p:txBody>
          <a:bodyPr wrap="none" lIns="51426" tIns="25713" rIns="51426" bIns="25713" anchor="ctr"/>
          <a:lstStyle/>
          <a:p>
            <a:pPr defTabSz="514259" fontAlgn="auto">
              <a:spcBef>
                <a:spcPts val="0"/>
              </a:spcBef>
              <a:spcAft>
                <a:spcPts val="0"/>
              </a:spcAft>
              <a:defRPr/>
            </a:pPr>
            <a:endParaRPr lang="en-US" sz="1000" kern="0" dirty="0">
              <a:solidFill>
                <a:sysClr val="windowText" lastClr="000000"/>
              </a:solidFill>
              <a:latin typeface="+mn-lt"/>
              <a:ea typeface="+mn-ea"/>
              <a:cs typeface="+mn-cs"/>
              <a:sym typeface="Myriad Pro" charset="0"/>
            </a:endParaRPr>
          </a:p>
        </p:txBody>
      </p:sp>
      <p:sp>
        <p:nvSpPr>
          <p:cNvPr id="7" name="AutoShape 2"/>
          <p:cNvSpPr>
            <a:spLocks noChangeArrowheads="1"/>
          </p:cNvSpPr>
          <p:nvPr userDrawn="1"/>
        </p:nvSpPr>
        <p:spPr bwMode="gray">
          <a:xfrm>
            <a:off x="655460" y="1328737"/>
            <a:ext cx="7835928" cy="2636044"/>
          </a:xfrm>
          <a:prstGeom prst="roundRect">
            <a:avLst>
              <a:gd name="adj" fmla="val 9894"/>
            </a:avLst>
          </a:prstGeom>
          <a:gradFill rotWithShape="1">
            <a:gsLst>
              <a:gs pos="0">
                <a:srgbClr val="5F5F5F"/>
              </a:gs>
              <a:gs pos="100000">
                <a:srgbClr val="333333"/>
              </a:gs>
            </a:gsLst>
            <a:lin ang="5400000" scaled="1"/>
          </a:gradFill>
          <a:ln w="9525">
            <a:noFill/>
            <a:miter lim="800000"/>
            <a:headEnd/>
            <a:tailEnd/>
          </a:ln>
          <a:effectLst>
            <a:innerShdw blurRad="165100" dist="50800" dir="16200000">
              <a:schemeClr val="bg1">
                <a:alpha val="28000"/>
              </a:schemeClr>
            </a:innerShdw>
          </a:effectLst>
        </p:spPr>
        <p:txBody>
          <a:bodyPr wrap="none" lIns="51426" tIns="25713" rIns="51426" bIns="25713" anchor="ctr"/>
          <a:lstStyle/>
          <a:p>
            <a:pPr defTabSz="514259" fontAlgn="auto">
              <a:spcBef>
                <a:spcPts val="0"/>
              </a:spcBef>
              <a:spcAft>
                <a:spcPts val="0"/>
              </a:spcAft>
              <a:defRPr/>
            </a:pPr>
            <a:endParaRPr lang="en-US" sz="1000" kern="0" dirty="0">
              <a:solidFill>
                <a:sysClr val="windowText" lastClr="000000"/>
              </a:solidFill>
              <a:latin typeface="+mn-lt"/>
              <a:ea typeface="+mn-ea"/>
              <a:cs typeface="+mn-cs"/>
              <a:sym typeface="Myriad Pro"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3"/>
          </p:nvPr>
        </p:nvSpPr>
        <p:spPr>
          <a:xfrm>
            <a:off x="646278" y="1762130"/>
            <a:ext cx="7850592" cy="1707696"/>
          </a:xfrm>
          <a:prstGeom prst="rect">
            <a:avLst/>
          </a:prstGeom>
        </p:spPr>
        <p:txBody>
          <a:bodyPr lIns="411407" tIns="25713" rIns="411407" bIns="25713" anchor="ctr">
            <a:noAutofit/>
          </a:bodyPr>
          <a:lstStyle>
            <a:lvl1pPr marL="0" indent="0" algn="ctr">
              <a:buFontTx/>
              <a:buNone/>
              <a:defRPr sz="3000">
                <a:solidFill>
                  <a:srgbClr val="FFFFFF"/>
                </a:solidFill>
              </a:defRPr>
            </a:lvl1pPr>
          </a:lstStyle>
          <a:p>
            <a:pPr lvl="0"/>
            <a:r>
              <a:rPr lang="en-US" smtClean="0"/>
              <a:t>Click to edit Master text styles</a:t>
            </a:r>
          </a:p>
        </p:txBody>
      </p:sp>
      <p:sp>
        <p:nvSpPr>
          <p:cNvPr id="8" name="Slide Number Placeholder 2"/>
          <p:cNvSpPr>
            <a:spLocks noGrp="1"/>
          </p:cNvSpPr>
          <p:nvPr>
            <p:ph type="sldNum" sz="quarter" idx="14"/>
          </p:nvPr>
        </p:nvSpPr>
        <p:spPr/>
        <p:txBody>
          <a:bodyPr/>
          <a:lstStyle>
            <a:lvl1pPr>
              <a:defRPr smtClean="0"/>
            </a:lvl1pPr>
          </a:lstStyle>
          <a:p>
            <a:pPr>
              <a:defRPr/>
            </a:pPr>
            <a:fld id="{E2A0BE2F-20C6-E645-B46B-0D82E3C3F8C4}" type="slidenum">
              <a:rPr lang="en-US"/>
              <a:pPr>
                <a:defRPr/>
              </a:pPr>
              <a:t>‹#›</a:t>
            </a:fld>
            <a:endParaRPr lang="en-US" dirty="0"/>
          </a:p>
        </p:txBody>
      </p:sp>
    </p:spTree>
    <p:extLst>
      <p:ext uri="{BB962C8B-B14F-4D97-AF65-F5344CB8AC3E}">
        <p14:creationId xmlns:p14="http://schemas.microsoft.com/office/powerpoint/2010/main" val="4041100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66 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C6885576-29B7-D543-B361-05D26956B105}" type="slidenum">
              <a:rPr lang="en-US"/>
              <a:pPr>
                <a:defRPr/>
              </a:pPr>
              <a:t>‹#›</a:t>
            </a:fld>
            <a:endParaRPr lang="en-US" dirty="0"/>
          </a:p>
        </p:txBody>
      </p:sp>
    </p:spTree>
    <p:extLst>
      <p:ext uri="{BB962C8B-B14F-4D97-AF65-F5344CB8AC3E}">
        <p14:creationId xmlns:p14="http://schemas.microsoft.com/office/powerpoint/2010/main" val="2119279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67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811963" y="2509838"/>
            <a:ext cx="1031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26" tIns="25713" rIns="51426" bIns="25713">
            <a:spAutoFit/>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pPr>
              <a:defRPr/>
            </a:pPr>
            <a:endParaRPr lang="en-US" dirty="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67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logo_splunk_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0938" y="4470400"/>
            <a:ext cx="13176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userDrawn="1"/>
        </p:nvSpPr>
        <p:spPr bwMode="auto">
          <a:xfrm>
            <a:off x="6811963" y="2509838"/>
            <a:ext cx="1031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26" tIns="25713" rIns="51426" bIns="25713">
            <a:spAutoFit/>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pPr>
              <a:defRPr/>
            </a:pPr>
            <a:endParaRPr lang="en-US" dirty="0"/>
          </a:p>
        </p:txBody>
      </p:sp>
      <p:pic>
        <p:nvPicPr>
          <p:cNvPr id="9" name="Picture 8" descr="logo_splunk_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0938" y="4470400"/>
            <a:ext cx="13176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5035729" y="2126197"/>
            <a:ext cx="3705368" cy="857250"/>
          </a:xfrm>
        </p:spPr>
        <p:txBody>
          <a:bodyPr>
            <a:noAutofit/>
          </a:bodyPr>
          <a:lstStyle>
            <a:lvl1pPr algn="l">
              <a:defRPr sz="3000"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51428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EC3740A4-4C23-A34C-9876-79046AF575E8}" type="slidenum">
              <a:rPr lang="en-US"/>
              <a:pPr>
                <a:defRPr/>
              </a:pPr>
              <a:t>‹#›</a:t>
            </a:fld>
            <a:endParaRPr lang="en-US" dirty="0"/>
          </a:p>
        </p:txBody>
      </p:sp>
    </p:spTree>
    <p:extLst>
      <p:ext uri="{BB962C8B-B14F-4D97-AF65-F5344CB8AC3E}">
        <p14:creationId xmlns:p14="http://schemas.microsoft.com/office/powerpoint/2010/main" val="3709108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cyclorama.png"/>
          <p:cNvPicPr>
            <a:picLocks noChangeAspect="1"/>
          </p:cNvPicPr>
          <p:nvPr userDrawn="1"/>
        </p:nvPicPr>
        <p:blipFill>
          <a:blip r:embed="rId2"/>
          <a:stretch>
            <a:fillRect/>
          </a:stretch>
        </p:blipFill>
        <p:spPr>
          <a:xfrm>
            <a:off x="0" y="0"/>
            <a:ext cx="9144000" cy="5144002"/>
          </a:xfrm>
          <a:prstGeom prst="rect">
            <a:avLst/>
          </a:prstGeom>
        </p:spPr>
      </p:pic>
    </p:spTree>
    <p:extLst>
      <p:ext uri="{BB962C8B-B14F-4D97-AF65-F5344CB8AC3E}">
        <p14:creationId xmlns:p14="http://schemas.microsoft.com/office/powerpoint/2010/main" val="202645046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7307703"/>
      </p:ext>
    </p:extLst>
  </p:cSld>
  <p:clrMapOvr>
    <a:masterClrMapping/>
  </p:clrMapOvr>
  <p:transition xmlns:p14="http://schemas.microsoft.com/office/powerpoint/2010/mai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1" y="4767264"/>
            <a:ext cx="2133600" cy="273844"/>
          </a:xfrm>
          <a:prstGeom prst="rect">
            <a:avLst/>
          </a:prstGeom>
        </p:spPr>
        <p:txBody>
          <a:bodyPr lIns="81633" tIns="40817" rIns="81633" bIns="40817"/>
          <a:lstStyle/>
          <a:p>
            <a:fld id="{6ACAE0C6-E448-1B46-8228-B7E109655762}" type="datetimeFigureOut">
              <a:rPr lang="en-US" smtClean="0"/>
              <a:t>11/10/13</a:t>
            </a:fld>
            <a:endParaRPr lang="en-US" dirty="0"/>
          </a:p>
        </p:txBody>
      </p:sp>
      <p:sp>
        <p:nvSpPr>
          <p:cNvPr id="4" name="Footer Placeholder 3"/>
          <p:cNvSpPr>
            <a:spLocks noGrp="1"/>
          </p:cNvSpPr>
          <p:nvPr>
            <p:ph type="ftr" sz="quarter" idx="11"/>
          </p:nvPr>
        </p:nvSpPr>
        <p:spPr>
          <a:xfrm>
            <a:off x="3124200" y="4767264"/>
            <a:ext cx="2895600" cy="273844"/>
          </a:xfrm>
          <a:prstGeom prst="rect">
            <a:avLst/>
          </a:prstGeom>
        </p:spPr>
        <p:txBody>
          <a:bodyPr lIns="81633" tIns="40817" rIns="81633" bIns="40817"/>
          <a:lstStyle/>
          <a:p>
            <a:endParaRPr lang="en-US" dirty="0"/>
          </a:p>
        </p:txBody>
      </p:sp>
      <p:sp>
        <p:nvSpPr>
          <p:cNvPr id="5" name="Slide Number Placeholder 4"/>
          <p:cNvSpPr>
            <a:spLocks noGrp="1"/>
          </p:cNvSpPr>
          <p:nvPr>
            <p:ph type="sldNum" sz="quarter" idx="12"/>
          </p:nvPr>
        </p:nvSpPr>
        <p:spPr/>
        <p:txBody>
          <a:bodyPr/>
          <a:lstStyle/>
          <a:p>
            <a:fld id="{46658E9D-1CD1-5D44-BBC1-BFDEB5CF0157}" type="slidenum">
              <a:rPr lang="en-US" smtClean="0"/>
              <a:t>‹#›</a:t>
            </a:fld>
            <a:endParaRPr lang="en-US" dirty="0"/>
          </a:p>
        </p:txBody>
      </p:sp>
    </p:spTree>
    <p:extLst>
      <p:ext uri="{BB962C8B-B14F-4D97-AF65-F5344CB8AC3E}">
        <p14:creationId xmlns:p14="http://schemas.microsoft.com/office/powerpoint/2010/main" val="2663774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67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p:cNvSpPr txBox="1">
            <a:spLocks noChangeArrowheads="1"/>
          </p:cNvSpPr>
          <p:nvPr/>
        </p:nvSpPr>
        <p:spPr bwMode="auto">
          <a:xfrm>
            <a:off x="6811963" y="2509838"/>
            <a:ext cx="1031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26" tIns="25713" rIns="51426" bIns="25713">
            <a:spAutoFit/>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pPr>
              <a:defRPr/>
            </a:pPr>
            <a:endParaRPr lang="en-US" dirty="0"/>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logo_splunk_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0938" y="4470400"/>
            <a:ext cx="13176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userDrawn="1"/>
        </p:nvSpPr>
        <p:spPr bwMode="auto">
          <a:xfrm>
            <a:off x="6811963" y="2509838"/>
            <a:ext cx="1031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26" tIns="25713" rIns="51426" bIns="25713">
            <a:spAutoFit/>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pPr>
              <a:defRPr/>
            </a:pPr>
            <a:endParaRPr lang="en-US" dirty="0"/>
          </a:p>
        </p:txBody>
      </p:sp>
      <p:pic>
        <p:nvPicPr>
          <p:cNvPr id="8" name="Picture 8" descr="logo_splunk_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0938" y="4470400"/>
            <a:ext cx="13176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5"/>
          <p:cNvSpPr>
            <a:spLocks noGrp="1"/>
          </p:cNvSpPr>
          <p:nvPr>
            <p:ph type="title"/>
          </p:nvPr>
        </p:nvSpPr>
        <p:spPr>
          <a:xfrm>
            <a:off x="5035729" y="2126197"/>
            <a:ext cx="3705368" cy="857250"/>
          </a:xfrm>
        </p:spPr>
        <p:txBody>
          <a:bodyPr>
            <a:noAutofit/>
          </a:bodyPr>
          <a:lstStyle>
            <a:lvl1pPr algn="l">
              <a:defRPr sz="3000"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6928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content">
    <p:spTree>
      <p:nvGrpSpPr>
        <p:cNvPr id="1" name=""/>
        <p:cNvGrpSpPr/>
        <p:nvPr/>
      </p:nvGrpSpPr>
      <p:grpSpPr>
        <a:xfrm>
          <a:off x="0" y="0"/>
          <a:ext cx="0" cy="0"/>
          <a:chOff x="0" y="0"/>
          <a:chExt cx="0" cy="0"/>
        </a:xfrm>
      </p:grpSpPr>
      <p:sp>
        <p:nvSpPr>
          <p:cNvPr id="4" name="Rectangle 3"/>
          <p:cNvSpPr/>
          <p:nvPr/>
        </p:nvSpPr>
        <p:spPr>
          <a:xfrm>
            <a:off x="0" y="1030018"/>
            <a:ext cx="9144000" cy="3329996"/>
          </a:xfrm>
          <a:prstGeom prst="rect">
            <a:avLst/>
          </a:prstGeom>
          <a:gradFill flip="none" rotWithShape="1">
            <a:gsLst>
              <a:gs pos="100000">
                <a:schemeClr val="bg1"/>
              </a:gs>
              <a:gs pos="0">
                <a:schemeClr val="accent1"/>
              </a:gs>
            </a:gsLst>
            <a:lin ang="5400000" scaled="0"/>
            <a:tileRect/>
          </a:gradFill>
          <a:ln w="25400">
            <a:noFill/>
            <a:round/>
            <a:headEnd/>
            <a:tailEnd/>
          </a:ln>
          <a:effectLst>
            <a:innerShdw blurRad="165100" dist="50800" dir="16200000">
              <a:schemeClr val="bg1">
                <a:alpha val="28000"/>
              </a:schemeClr>
            </a:innerShdw>
          </a:effectLst>
        </p:spPr>
        <p:txBody>
          <a:bodyPr lIns="102852" tIns="102852" rIns="102852" bIns="102852" anchor="ctr" anchorCtr="1"/>
          <a:lstStyle/>
          <a:p>
            <a:pPr defTabSz="514259" fontAlgn="auto">
              <a:spcBef>
                <a:spcPts val="0"/>
              </a:spcBef>
              <a:spcAft>
                <a:spcPts val="0"/>
              </a:spcAft>
              <a:defRPr/>
            </a:pPr>
            <a:endParaRPr lang="en-US" kern="0" dirty="0">
              <a:solidFill>
                <a:srgbClr val="FFFFFF"/>
              </a:solidFill>
              <a:latin typeface="+mj-lt"/>
              <a:ea typeface="+mn-ea"/>
              <a:cs typeface="+mn-cs"/>
            </a:endParaRPr>
          </a:p>
        </p:txBody>
      </p:sp>
      <p:sp>
        <p:nvSpPr>
          <p:cNvPr id="5" name="Rectangle 4"/>
          <p:cNvSpPr/>
          <p:nvPr userDrawn="1"/>
        </p:nvSpPr>
        <p:spPr>
          <a:xfrm>
            <a:off x="0" y="1030018"/>
            <a:ext cx="9144000" cy="3329996"/>
          </a:xfrm>
          <a:prstGeom prst="rect">
            <a:avLst/>
          </a:prstGeom>
          <a:gradFill flip="none" rotWithShape="1">
            <a:gsLst>
              <a:gs pos="100000">
                <a:schemeClr val="bg1"/>
              </a:gs>
              <a:gs pos="0">
                <a:schemeClr val="accent1"/>
              </a:gs>
            </a:gsLst>
            <a:lin ang="5400000" scaled="0"/>
            <a:tileRect/>
          </a:gradFill>
          <a:ln w="25400">
            <a:noFill/>
            <a:round/>
            <a:headEnd/>
            <a:tailEnd/>
          </a:ln>
          <a:effectLst>
            <a:innerShdw blurRad="165100" dist="50800" dir="16200000">
              <a:schemeClr val="bg1">
                <a:alpha val="28000"/>
              </a:schemeClr>
            </a:innerShdw>
          </a:effectLst>
        </p:spPr>
        <p:txBody>
          <a:bodyPr lIns="102852" tIns="102852" rIns="102852" bIns="102852" anchor="ctr" anchorCtr="1"/>
          <a:lstStyle/>
          <a:p>
            <a:pPr defTabSz="514259" fontAlgn="auto">
              <a:spcBef>
                <a:spcPts val="0"/>
              </a:spcBef>
              <a:spcAft>
                <a:spcPts val="0"/>
              </a:spcAft>
              <a:defRPr/>
            </a:pPr>
            <a:endParaRPr lang="en-US" kern="0" dirty="0">
              <a:solidFill>
                <a:srgbClr val="FFFFFF"/>
              </a:solidFill>
              <a:latin typeface="+mj-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quarter" idx="14"/>
          </p:nvPr>
        </p:nvSpPr>
        <p:spPr>
          <a:xfrm>
            <a:off x="1195993" y="1205588"/>
            <a:ext cx="6810403" cy="3400226"/>
          </a:xfrm>
          <a:prstGeom prst="rect">
            <a:avLst/>
          </a:prstGeom>
        </p:spPr>
        <p:txBody>
          <a:bodyPr lIns="51426" tIns="25713" rIns="51426" bIns="25713"/>
          <a:lstStyle>
            <a:lvl1pPr marL="0" marR="0" indent="0" algn="l" defTabSz="816334" rtl="0" eaLnBrk="1" fontAlgn="auto" latinLnBrk="0" hangingPunct="1">
              <a:lnSpc>
                <a:spcPct val="150000"/>
              </a:lnSpc>
              <a:spcBef>
                <a:spcPts val="675"/>
              </a:spcBef>
              <a:spcAft>
                <a:spcPts val="0"/>
              </a:spcAft>
              <a:buClrTx/>
              <a:buSzPct val="80000"/>
              <a:buFont typeface="Arial"/>
              <a:buNone/>
              <a:tabLst/>
              <a:defRPr sz="2000"/>
            </a:lvl1pPr>
            <a:lvl2pPr marL="257130" marR="0" indent="0" algn="l" defTabSz="816334" rtl="0" eaLnBrk="1" fontAlgn="auto" latinLnBrk="0" hangingPunct="1">
              <a:lnSpc>
                <a:spcPct val="100000"/>
              </a:lnSpc>
              <a:spcBef>
                <a:spcPts val="0"/>
              </a:spcBef>
              <a:spcAft>
                <a:spcPts val="0"/>
              </a:spcAft>
              <a:buClrTx/>
              <a:buSzTx/>
              <a:buFontTx/>
              <a:buNone/>
              <a:tabLst/>
              <a:defRPr sz="1800"/>
            </a:lvl2pPr>
            <a:lvl3pPr marL="553542" marR="0" indent="0" algn="l" defTabSz="816334" rtl="0" eaLnBrk="1" fontAlgn="auto" latinLnBrk="0" hangingPunct="1">
              <a:lnSpc>
                <a:spcPct val="100000"/>
              </a:lnSpc>
              <a:spcBef>
                <a:spcPts val="0"/>
              </a:spcBef>
              <a:spcAft>
                <a:spcPts val="0"/>
              </a:spcAft>
              <a:buClr>
                <a:srgbClr val="7F7F7F"/>
              </a:buClr>
              <a:buSzPct val="100000"/>
              <a:buFontTx/>
              <a:buNone/>
              <a:tabLst/>
              <a:defRPr sz="2000"/>
            </a:lvl3pPr>
            <a:lvl4pPr marL="722283" marR="0" indent="0" algn="l" defTabSz="816334" rtl="0" eaLnBrk="1" fontAlgn="auto" latinLnBrk="0" hangingPunct="1">
              <a:lnSpc>
                <a:spcPct val="100000"/>
              </a:lnSpc>
              <a:spcBef>
                <a:spcPts val="0"/>
              </a:spcBef>
              <a:spcAft>
                <a:spcPts val="0"/>
              </a:spcAft>
              <a:buClrTx/>
              <a:buSzTx/>
              <a:buFontTx/>
              <a:buNone/>
              <a:tabLst/>
              <a:defRPr sz="2200"/>
            </a:lvl4pPr>
            <a:lvl5pPr>
              <a:defRPr sz="2300"/>
            </a:lvl5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5"/>
          </p:nvPr>
        </p:nvSpPr>
        <p:spPr/>
        <p:txBody>
          <a:bodyPr/>
          <a:lstStyle>
            <a:lvl1pPr>
              <a:defRPr smtClean="0">
                <a:solidFill>
                  <a:schemeClr val="accent4"/>
                </a:solidFill>
              </a:defRPr>
            </a:lvl1pPr>
          </a:lstStyle>
          <a:p>
            <a:pPr>
              <a:defRPr/>
            </a:pPr>
            <a:fld id="{46105BA2-DBD3-CD4D-BE86-31EF9BF83A9E}" type="slidenum">
              <a:rPr lang="en-US"/>
              <a:pPr>
                <a:defRPr/>
              </a:pPr>
              <a:t>‹#›</a:t>
            </a:fld>
            <a:endParaRPr lang="en-US" dirty="0"/>
          </a:p>
        </p:txBody>
      </p:sp>
    </p:spTree>
    <p:extLst>
      <p:ext uri="{BB962C8B-B14F-4D97-AF65-F5344CB8AC3E}">
        <p14:creationId xmlns:p14="http://schemas.microsoft.com/office/powerpoint/2010/main" val="374359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10"/>
          <p:cNvSpPr>
            <a:spLocks noGrp="1"/>
          </p:cNvSpPr>
          <p:nvPr>
            <p:ph sz="quarter" idx="14"/>
          </p:nvPr>
        </p:nvSpPr>
        <p:spPr>
          <a:xfrm>
            <a:off x="288835" y="980197"/>
            <a:ext cx="8555969" cy="3557179"/>
          </a:xfrm>
          <a:prstGeom prst="rect">
            <a:avLst/>
          </a:prstGeom>
        </p:spPr>
        <p:txBody>
          <a:bodyPr lIns="51426" tIns="25713" rIns="51426" bIns="25713"/>
          <a:lstStyle>
            <a:lvl1pPr marL="257129" marR="0" indent="-257129" algn="l" defTabSz="816334" rtl="0" eaLnBrk="1" fontAlgn="auto" latinLnBrk="0" hangingPunct="1">
              <a:lnSpc>
                <a:spcPct val="100000"/>
              </a:lnSpc>
              <a:spcBef>
                <a:spcPts val="675"/>
              </a:spcBef>
              <a:spcAft>
                <a:spcPts val="0"/>
              </a:spcAft>
              <a:buClrTx/>
              <a:buSzPct val="80000"/>
              <a:buFontTx/>
              <a:buBlip>
                <a:blip r:embed="rId2"/>
              </a:buBlip>
              <a:tabLst/>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5"/>
          <p:cNvSpPr>
            <a:spLocks noGrp="1"/>
          </p:cNvSpPr>
          <p:nvPr>
            <p:ph type="sldNum" sz="quarter" idx="15"/>
          </p:nvPr>
        </p:nvSpPr>
        <p:spPr/>
        <p:txBody>
          <a:bodyPr/>
          <a:lstStyle>
            <a:lvl1pPr>
              <a:defRPr/>
            </a:lvl1pPr>
          </a:lstStyle>
          <a:p>
            <a:pPr>
              <a:defRPr/>
            </a:pPr>
            <a:fld id="{7208D30D-7A68-F349-AD43-B0EAD03301B0}" type="slidenum">
              <a:rPr lang="en-US"/>
              <a:pPr>
                <a:defRPr/>
              </a:pPr>
              <a:t>‹#›</a:t>
            </a:fld>
            <a:endParaRPr lang="en-US" dirty="0"/>
          </a:p>
        </p:txBody>
      </p:sp>
    </p:spTree>
    <p:extLst>
      <p:ext uri="{BB962C8B-B14F-4D97-AF65-F5344CB8AC3E}">
        <p14:creationId xmlns:p14="http://schemas.microsoft.com/office/powerpoint/2010/main" val="409746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hea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0" y="785685"/>
            <a:ext cx="9144000" cy="479779"/>
          </a:xfrm>
          <a:prstGeom prst="rect">
            <a:avLst/>
          </a:prstGeom>
        </p:spPr>
        <p:txBody>
          <a:bodyPr lIns="51426" tIns="25713" rIns="51426" bIns="25713"/>
          <a:lstStyle>
            <a:lvl1pPr algn="ctr">
              <a:buFontTx/>
              <a:buNone/>
              <a:defRPr sz="2000"/>
            </a:lvl1pPr>
          </a:lstStyle>
          <a:p>
            <a:pPr lvl="0"/>
            <a:r>
              <a:rPr lang="en-US" smtClean="0"/>
              <a:t>Click to edit Master text styles</a:t>
            </a:r>
          </a:p>
        </p:txBody>
      </p:sp>
      <p:sp>
        <p:nvSpPr>
          <p:cNvPr id="11" name="Content Placeholder 10"/>
          <p:cNvSpPr>
            <a:spLocks noGrp="1"/>
          </p:cNvSpPr>
          <p:nvPr>
            <p:ph sz="quarter" idx="14"/>
          </p:nvPr>
        </p:nvSpPr>
        <p:spPr>
          <a:xfrm>
            <a:off x="288835" y="1360213"/>
            <a:ext cx="8555969" cy="3162003"/>
          </a:xfrm>
          <a:prstGeom prst="rect">
            <a:avLst/>
          </a:prstGeom>
        </p:spPr>
        <p:txBody>
          <a:bodyPr lIns="51426" tIns="25713" rIns="51426" bIns="25713"/>
          <a:lstStyle>
            <a:lvl1pPr marL="257129" marR="0" indent="-257129" algn="l" defTabSz="816334" rtl="0" eaLnBrk="1" fontAlgn="auto" latinLnBrk="0" hangingPunct="1">
              <a:lnSpc>
                <a:spcPct val="100000"/>
              </a:lnSpc>
              <a:spcBef>
                <a:spcPts val="675"/>
              </a:spcBef>
              <a:spcAft>
                <a:spcPts val="0"/>
              </a:spcAft>
              <a:buClrTx/>
              <a:buSzPct val="80000"/>
              <a:buFontTx/>
              <a:buBlip>
                <a:blip r:embed="rId2"/>
              </a:buBlip>
              <a:tabLst/>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smtClean="0"/>
          </a:p>
        </p:txBody>
      </p:sp>
      <p:sp>
        <p:nvSpPr>
          <p:cNvPr id="5" name="Slide Number Placeholder 5"/>
          <p:cNvSpPr>
            <a:spLocks noGrp="1"/>
          </p:cNvSpPr>
          <p:nvPr>
            <p:ph type="sldNum" sz="quarter" idx="15"/>
          </p:nvPr>
        </p:nvSpPr>
        <p:spPr/>
        <p:txBody>
          <a:bodyPr/>
          <a:lstStyle>
            <a:lvl1pPr>
              <a:defRPr/>
            </a:lvl1pPr>
          </a:lstStyle>
          <a:p>
            <a:pPr>
              <a:defRPr/>
            </a:pPr>
            <a:fld id="{46874823-BE55-8C41-9C98-EF7074251E6E}" type="slidenum">
              <a:rPr lang="en-US"/>
              <a:pPr>
                <a:defRPr/>
              </a:pPr>
              <a:t>‹#›</a:t>
            </a:fld>
            <a:endParaRPr lang="en-US" dirty="0"/>
          </a:p>
        </p:txBody>
      </p:sp>
    </p:spTree>
    <p:extLst>
      <p:ext uri="{BB962C8B-B14F-4D97-AF65-F5344CB8AC3E}">
        <p14:creationId xmlns:p14="http://schemas.microsoft.com/office/powerpoint/2010/main" val="34703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head, 2 column">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9143999" cy="9117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0" y="789260"/>
            <a:ext cx="9144000" cy="464789"/>
          </a:xfrm>
          <a:prstGeom prst="rect">
            <a:avLst/>
          </a:prstGeom>
        </p:spPr>
        <p:txBody>
          <a:bodyPr lIns="51426" tIns="25713" rIns="51426" bIns="25713" anchor="t">
            <a:normAutofit/>
          </a:bodyPr>
          <a:lstStyle>
            <a:lvl1pPr marL="0" indent="0" algn="ctr">
              <a:spcBef>
                <a:spcPts val="0"/>
              </a:spcBef>
              <a:buNone/>
              <a:defRPr sz="2000">
                <a:solidFill>
                  <a:schemeClr val="tx1"/>
                </a:solidFill>
              </a:defRPr>
            </a:lvl1pPr>
            <a:lvl2pPr marL="408167" indent="0" algn="ctr">
              <a:buNone/>
              <a:defRPr>
                <a:solidFill>
                  <a:schemeClr val="tx1">
                    <a:tint val="75000"/>
                  </a:schemeClr>
                </a:solidFill>
              </a:defRPr>
            </a:lvl2pPr>
            <a:lvl3pPr marL="816334" indent="0" algn="ctr">
              <a:buNone/>
              <a:defRPr>
                <a:solidFill>
                  <a:schemeClr val="tx1">
                    <a:tint val="75000"/>
                  </a:schemeClr>
                </a:solidFill>
              </a:defRPr>
            </a:lvl3pPr>
            <a:lvl4pPr marL="1224501" indent="0" algn="ctr">
              <a:buNone/>
              <a:defRPr>
                <a:solidFill>
                  <a:schemeClr val="tx1">
                    <a:tint val="75000"/>
                  </a:schemeClr>
                </a:solidFill>
              </a:defRPr>
            </a:lvl4pPr>
            <a:lvl5pPr marL="1632668" indent="0" algn="ctr">
              <a:buNone/>
              <a:defRPr>
                <a:solidFill>
                  <a:schemeClr val="tx1">
                    <a:tint val="75000"/>
                  </a:schemeClr>
                </a:solidFill>
              </a:defRPr>
            </a:lvl5pPr>
            <a:lvl6pPr marL="2040835" indent="0" algn="ctr">
              <a:buNone/>
              <a:defRPr>
                <a:solidFill>
                  <a:schemeClr val="tx1">
                    <a:tint val="75000"/>
                  </a:schemeClr>
                </a:solidFill>
              </a:defRPr>
            </a:lvl6pPr>
            <a:lvl7pPr marL="2449002" indent="0" algn="ctr">
              <a:buNone/>
              <a:defRPr>
                <a:solidFill>
                  <a:schemeClr val="tx1">
                    <a:tint val="75000"/>
                  </a:schemeClr>
                </a:solidFill>
              </a:defRPr>
            </a:lvl7pPr>
            <a:lvl8pPr marL="2857169" indent="0" algn="ctr">
              <a:buNone/>
              <a:defRPr>
                <a:solidFill>
                  <a:schemeClr val="tx1">
                    <a:tint val="75000"/>
                  </a:schemeClr>
                </a:solidFill>
              </a:defRPr>
            </a:lvl8pPr>
            <a:lvl9pPr marL="3265336" indent="0" algn="ctr">
              <a:buNone/>
              <a:defRPr>
                <a:solidFill>
                  <a:schemeClr val="tx1">
                    <a:tint val="75000"/>
                  </a:schemeClr>
                </a:solidFill>
              </a:defRPr>
            </a:lvl9pPr>
          </a:lstStyle>
          <a:p>
            <a:r>
              <a:rPr lang="en-US" smtClean="0"/>
              <a:t>Click to edit Master subtitle style</a:t>
            </a:r>
            <a:endParaRPr lang="en-US" dirty="0"/>
          </a:p>
        </p:txBody>
      </p:sp>
      <p:sp>
        <p:nvSpPr>
          <p:cNvPr id="5" name="Content Placeholder 2"/>
          <p:cNvSpPr>
            <a:spLocks noGrp="1"/>
          </p:cNvSpPr>
          <p:nvPr>
            <p:ph idx="13"/>
          </p:nvPr>
        </p:nvSpPr>
        <p:spPr>
          <a:xfrm>
            <a:off x="4776604" y="1251901"/>
            <a:ext cx="3734142" cy="503768"/>
          </a:xfrm>
          <a:prstGeom prst="rect">
            <a:avLst/>
          </a:prstGeom>
        </p:spPr>
        <p:txBody>
          <a:bodyPr lIns="51426" tIns="25713" rIns="51426" bIns="25713">
            <a:noAutofit/>
          </a:bodyPr>
          <a:lstStyle>
            <a:lvl1pPr marL="0" indent="0">
              <a:buFontTx/>
              <a:buNone/>
              <a:defRPr sz="2200"/>
            </a:lvl1pPr>
          </a:lstStyle>
          <a:p>
            <a:pPr lvl="0"/>
            <a:r>
              <a:rPr lang="en-US" smtClean="0"/>
              <a:t>Click to edit Master text styles</a:t>
            </a:r>
          </a:p>
        </p:txBody>
      </p:sp>
      <p:sp>
        <p:nvSpPr>
          <p:cNvPr id="8" name="Content Placeholder 2"/>
          <p:cNvSpPr>
            <a:spLocks noGrp="1"/>
          </p:cNvSpPr>
          <p:nvPr>
            <p:ph idx="15"/>
          </p:nvPr>
        </p:nvSpPr>
        <p:spPr>
          <a:xfrm>
            <a:off x="544025" y="1251900"/>
            <a:ext cx="3939166" cy="496168"/>
          </a:xfrm>
          <a:prstGeom prst="rect">
            <a:avLst/>
          </a:prstGeom>
        </p:spPr>
        <p:txBody>
          <a:bodyPr lIns="51426" tIns="25713" rIns="51426" bIns="25713">
            <a:noAutofit/>
          </a:bodyPr>
          <a:lstStyle>
            <a:lvl1pPr marL="0" indent="0">
              <a:buFontTx/>
              <a:buNone/>
              <a:defRPr sz="2200"/>
            </a:lvl1pPr>
          </a:lstStyle>
          <a:p>
            <a:pPr lvl="0"/>
            <a:r>
              <a:rPr lang="en-US" smtClean="0"/>
              <a:t>Click to edit Master text styles</a:t>
            </a:r>
          </a:p>
        </p:txBody>
      </p:sp>
      <p:sp>
        <p:nvSpPr>
          <p:cNvPr id="12" name="Content Placeholder 2"/>
          <p:cNvSpPr>
            <a:spLocks noGrp="1"/>
          </p:cNvSpPr>
          <p:nvPr>
            <p:ph idx="16"/>
          </p:nvPr>
        </p:nvSpPr>
        <p:spPr>
          <a:xfrm>
            <a:off x="537432" y="1750588"/>
            <a:ext cx="3664609" cy="2824790"/>
          </a:xfrm>
          <a:prstGeom prst="rect">
            <a:avLst/>
          </a:prstGeom>
        </p:spPr>
        <p:txBody>
          <a:bodyPr lIns="51426" tIns="25713" rIns="51426" bIns="25713"/>
          <a:lstStyle>
            <a:lvl1pPr>
              <a:spcBef>
                <a:spcPts val="337"/>
              </a:spcBef>
              <a:buClr>
                <a:schemeClr val="accent4"/>
              </a:buClr>
              <a:buSzPct val="91000"/>
              <a:buFont typeface="Lucida Grande"/>
              <a:buChar char="•"/>
              <a:defRPr sz="1800"/>
            </a:lvl1pPr>
            <a:lvl2pPr>
              <a:spcBef>
                <a:spcPts val="0"/>
              </a:spcBef>
              <a:defRPr sz="1600"/>
            </a:lvl2pPr>
            <a:lvl3pPr>
              <a:spcBef>
                <a:spcPts val="0"/>
              </a:spcBef>
              <a:defRPr sz="1500"/>
            </a:lvl3pPr>
          </a:lstStyle>
          <a:p>
            <a:pPr lvl="0"/>
            <a:r>
              <a:rPr lang="en-US" smtClean="0"/>
              <a:t>Click to edit Master text styles</a:t>
            </a:r>
          </a:p>
          <a:p>
            <a:pPr lvl="1"/>
            <a:r>
              <a:rPr lang="en-US" smtClean="0"/>
              <a:t>Second level</a:t>
            </a:r>
          </a:p>
          <a:p>
            <a:pPr lvl="2"/>
            <a:r>
              <a:rPr lang="en-US" smtClean="0"/>
              <a:t>Third level</a:t>
            </a:r>
          </a:p>
        </p:txBody>
      </p:sp>
      <p:sp>
        <p:nvSpPr>
          <p:cNvPr id="13" name="Content Placeholder 2"/>
          <p:cNvSpPr>
            <a:spLocks noGrp="1"/>
          </p:cNvSpPr>
          <p:nvPr>
            <p:ph idx="17"/>
          </p:nvPr>
        </p:nvSpPr>
        <p:spPr>
          <a:xfrm>
            <a:off x="4779599" y="1752710"/>
            <a:ext cx="3738464" cy="2792267"/>
          </a:xfrm>
          <a:prstGeom prst="rect">
            <a:avLst/>
          </a:prstGeom>
        </p:spPr>
        <p:txBody>
          <a:bodyPr lIns="51426" tIns="25713" rIns="51426" bIns="25713"/>
          <a:lstStyle>
            <a:lvl1pPr>
              <a:spcBef>
                <a:spcPts val="337"/>
              </a:spcBef>
              <a:buClr>
                <a:schemeClr val="accent4"/>
              </a:buClr>
              <a:buSzPct val="91000"/>
              <a:buFont typeface="Lucida Grande"/>
              <a:buChar char="•"/>
              <a:defRPr sz="1800"/>
            </a:lvl1pPr>
            <a:lvl2pPr>
              <a:spcBef>
                <a:spcPts val="0"/>
              </a:spcBef>
              <a:defRPr sz="1600"/>
            </a:lvl2pPr>
            <a:lvl3pPr>
              <a:spcBef>
                <a:spcPts val="0"/>
              </a:spcBef>
              <a:defRPr sz="1500"/>
            </a:lvl3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5"/>
          <p:cNvSpPr>
            <a:spLocks noGrp="1"/>
          </p:cNvSpPr>
          <p:nvPr>
            <p:ph type="sldNum" sz="quarter" idx="18"/>
          </p:nvPr>
        </p:nvSpPr>
        <p:spPr/>
        <p:txBody>
          <a:bodyPr/>
          <a:lstStyle>
            <a:lvl1pPr>
              <a:defRPr/>
            </a:lvl1pPr>
          </a:lstStyle>
          <a:p>
            <a:pPr>
              <a:defRPr/>
            </a:pPr>
            <a:fld id="{D8FB57C8-10A7-E840-AD15-5A0B24F80B66}" type="slidenum">
              <a:rPr lang="en-US"/>
              <a:pPr>
                <a:defRPr/>
              </a:pPr>
              <a:t>‹#›</a:t>
            </a:fld>
            <a:endParaRPr lang="en-US" dirty="0"/>
          </a:p>
        </p:txBody>
      </p:sp>
    </p:spTree>
    <p:extLst>
      <p:ext uri="{BB962C8B-B14F-4D97-AF65-F5344CB8AC3E}">
        <p14:creationId xmlns:p14="http://schemas.microsoft.com/office/powerpoint/2010/main" val="383270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Left Subhead, Left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3"/>
          </p:nvPr>
        </p:nvSpPr>
        <p:spPr>
          <a:xfrm>
            <a:off x="399714" y="911722"/>
            <a:ext cx="8134777" cy="544142"/>
          </a:xfrm>
          <a:prstGeom prst="rect">
            <a:avLst/>
          </a:prstGeom>
        </p:spPr>
        <p:txBody>
          <a:bodyPr lIns="51426" tIns="25713" rIns="51426" bIns="25713">
            <a:normAutofit/>
          </a:bodyPr>
          <a:lstStyle>
            <a:lvl1pPr marL="0" indent="0">
              <a:buFontTx/>
              <a:buNone/>
              <a:defRPr sz="2400"/>
            </a:lvl1pPr>
          </a:lstStyle>
          <a:p>
            <a:pPr lvl="0"/>
            <a:r>
              <a:rPr lang="en-US" smtClean="0"/>
              <a:t>Click to edit Master text styles</a:t>
            </a:r>
          </a:p>
        </p:txBody>
      </p:sp>
      <p:sp>
        <p:nvSpPr>
          <p:cNvPr id="9" name="Content Placeholder 2"/>
          <p:cNvSpPr>
            <a:spLocks noGrp="1"/>
          </p:cNvSpPr>
          <p:nvPr>
            <p:ph idx="16"/>
          </p:nvPr>
        </p:nvSpPr>
        <p:spPr>
          <a:xfrm>
            <a:off x="393058" y="1431382"/>
            <a:ext cx="3953357" cy="3166797"/>
          </a:xfrm>
          <a:prstGeom prst="rect">
            <a:avLst/>
          </a:prstGeom>
        </p:spPr>
        <p:txBody>
          <a:bodyPr lIns="51426" tIns="25713" rIns="51426" bIns="25713"/>
          <a:lstStyle>
            <a:lvl1pPr>
              <a:spcBef>
                <a:spcPts val="337"/>
              </a:spcBef>
              <a:buClr>
                <a:schemeClr val="accent4"/>
              </a:buClr>
              <a:buSzPct val="91000"/>
              <a:buFont typeface="Lucida Grande"/>
              <a:buChar char="•"/>
              <a:defRPr sz="1800"/>
            </a:lvl1pPr>
            <a:lvl2pPr>
              <a:spcBef>
                <a:spcPts val="0"/>
              </a:spcBef>
              <a:defRPr sz="1600"/>
            </a:lvl2pPr>
            <a:lvl3pPr>
              <a:spcBef>
                <a:spcPts val="0"/>
              </a:spcBef>
              <a:defRPr sz="1500"/>
            </a:lvl3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7"/>
          </p:nvPr>
        </p:nvSpPr>
        <p:spPr/>
        <p:txBody>
          <a:bodyPr/>
          <a:lstStyle>
            <a:lvl1pPr>
              <a:defRPr/>
            </a:lvl1pPr>
          </a:lstStyle>
          <a:p>
            <a:pPr>
              <a:defRPr/>
            </a:pPr>
            <a:fld id="{EF9EC7DF-8FA2-234D-B302-A8D8DB7530C7}" type="slidenum">
              <a:rPr lang="en-US"/>
              <a:pPr>
                <a:defRPr/>
              </a:pPr>
              <a:t>‹#›</a:t>
            </a:fld>
            <a:endParaRPr lang="en-US" dirty="0"/>
          </a:p>
        </p:txBody>
      </p:sp>
    </p:spTree>
    <p:extLst>
      <p:ext uri="{BB962C8B-B14F-4D97-AF65-F5344CB8AC3E}">
        <p14:creationId xmlns:p14="http://schemas.microsoft.com/office/powerpoint/2010/main" val="3298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head, Right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3"/>
          </p:nvPr>
        </p:nvSpPr>
        <p:spPr>
          <a:xfrm>
            <a:off x="399714" y="911722"/>
            <a:ext cx="8134777" cy="544142"/>
          </a:xfrm>
          <a:prstGeom prst="rect">
            <a:avLst/>
          </a:prstGeom>
        </p:spPr>
        <p:txBody>
          <a:bodyPr lIns="51426" tIns="25713" rIns="51426" bIns="25713">
            <a:normAutofit/>
          </a:bodyPr>
          <a:lstStyle>
            <a:lvl1pPr marL="0" indent="0">
              <a:buFontTx/>
              <a:buNone/>
              <a:defRPr sz="2400"/>
            </a:lvl1pPr>
          </a:lstStyle>
          <a:p>
            <a:pPr lvl="0"/>
            <a:r>
              <a:rPr lang="en-US" smtClean="0"/>
              <a:t>Click to edit Master text styles</a:t>
            </a:r>
          </a:p>
        </p:txBody>
      </p:sp>
      <p:sp>
        <p:nvSpPr>
          <p:cNvPr id="9" name="Content Placeholder 2"/>
          <p:cNvSpPr>
            <a:spLocks noGrp="1"/>
          </p:cNvSpPr>
          <p:nvPr>
            <p:ph idx="16"/>
          </p:nvPr>
        </p:nvSpPr>
        <p:spPr>
          <a:xfrm>
            <a:off x="4778707" y="1431382"/>
            <a:ext cx="3953357" cy="3166797"/>
          </a:xfrm>
          <a:prstGeom prst="rect">
            <a:avLst/>
          </a:prstGeom>
        </p:spPr>
        <p:txBody>
          <a:bodyPr lIns="51426" tIns="25713" rIns="51426" bIns="25713"/>
          <a:lstStyle>
            <a:lvl1pPr>
              <a:spcBef>
                <a:spcPts val="337"/>
              </a:spcBef>
              <a:buClr>
                <a:schemeClr val="accent4"/>
              </a:buClr>
              <a:buSzPct val="91000"/>
              <a:buFont typeface="Lucida Grande"/>
              <a:buChar char="•"/>
              <a:defRPr sz="1800"/>
            </a:lvl1pPr>
            <a:lvl2pPr>
              <a:spcBef>
                <a:spcPts val="0"/>
              </a:spcBef>
              <a:defRPr sz="1600"/>
            </a:lvl2pPr>
            <a:lvl3pPr>
              <a:spcBef>
                <a:spcPts val="0"/>
              </a:spcBef>
              <a:defRPr sz="1500"/>
            </a:lvl3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7"/>
          </p:nvPr>
        </p:nvSpPr>
        <p:spPr/>
        <p:txBody>
          <a:bodyPr/>
          <a:lstStyle>
            <a:lvl1pPr>
              <a:defRPr/>
            </a:lvl1pPr>
          </a:lstStyle>
          <a:p>
            <a:pPr>
              <a:defRPr/>
            </a:pPr>
            <a:fld id="{FC38ECFF-36B1-D04F-8F82-CC4A12D238B7}" type="slidenum">
              <a:rPr lang="en-US"/>
              <a:pPr>
                <a:defRPr/>
              </a:pPr>
              <a:t>‹#›</a:t>
            </a:fld>
            <a:endParaRPr lang="en-US" dirty="0"/>
          </a:p>
        </p:txBody>
      </p:sp>
    </p:spTree>
    <p:extLst>
      <p:ext uri="{BB962C8B-B14F-4D97-AF65-F5344CB8AC3E}">
        <p14:creationId xmlns:p14="http://schemas.microsoft.com/office/powerpoint/2010/main" val="3688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Box - Green">
    <p:spTree>
      <p:nvGrpSpPr>
        <p:cNvPr id="1" name=""/>
        <p:cNvGrpSpPr/>
        <p:nvPr/>
      </p:nvGrpSpPr>
      <p:grpSpPr>
        <a:xfrm>
          <a:off x="0" y="0"/>
          <a:ext cx="0" cy="0"/>
          <a:chOff x="0" y="0"/>
          <a:chExt cx="0" cy="0"/>
        </a:xfrm>
      </p:grpSpPr>
      <p:sp>
        <p:nvSpPr>
          <p:cNvPr id="4" name="AutoShape 2"/>
          <p:cNvSpPr>
            <a:spLocks noChangeArrowheads="1"/>
          </p:cNvSpPr>
          <p:nvPr/>
        </p:nvSpPr>
        <p:spPr bwMode="gray">
          <a:xfrm>
            <a:off x="655460" y="1328737"/>
            <a:ext cx="7835928" cy="2636044"/>
          </a:xfrm>
          <a:prstGeom prst="roundRect">
            <a:avLst>
              <a:gd name="adj" fmla="val 9894"/>
            </a:avLst>
          </a:prstGeom>
          <a:gradFill flip="none" rotWithShape="1">
            <a:gsLst>
              <a:gs pos="0">
                <a:srgbClr val="72BF3C"/>
              </a:gs>
              <a:gs pos="100000">
                <a:schemeClr val="accent3">
                  <a:lumMod val="75000"/>
                </a:schemeClr>
              </a:gs>
            </a:gsLst>
            <a:lin ang="5400000" scaled="0"/>
            <a:tileRect/>
          </a:gradFill>
          <a:ln w="25400">
            <a:noFill/>
            <a:round/>
            <a:headEnd/>
            <a:tailEnd/>
          </a:ln>
          <a:effectLst>
            <a:innerShdw blurRad="165100" dist="50800" dir="16200000">
              <a:schemeClr val="bg1">
                <a:alpha val="28000"/>
              </a:schemeClr>
            </a:innerShdw>
          </a:effectLst>
        </p:spPr>
        <p:txBody>
          <a:bodyPr lIns="51426" tIns="25713" rIns="51426" bIns="25713"/>
          <a:lstStyle/>
          <a:p>
            <a:pPr defTabSz="514259" fontAlgn="auto">
              <a:spcBef>
                <a:spcPts val="0"/>
              </a:spcBef>
              <a:spcAft>
                <a:spcPts val="0"/>
              </a:spcAft>
              <a:defRPr/>
            </a:pPr>
            <a:endParaRPr lang="en-US" sz="1300" kern="0" dirty="0">
              <a:solidFill>
                <a:srgbClr val="FFFFFF"/>
              </a:solidFill>
              <a:latin typeface="Myriad Pro" charset="0"/>
              <a:ea typeface="+mn-ea"/>
              <a:cs typeface="+mn-cs"/>
              <a:sym typeface="Myriad Pro" charset="0"/>
            </a:endParaRPr>
          </a:p>
        </p:txBody>
      </p:sp>
      <p:sp>
        <p:nvSpPr>
          <p:cNvPr id="6" name="AutoShape 2"/>
          <p:cNvSpPr>
            <a:spLocks noChangeArrowheads="1"/>
          </p:cNvSpPr>
          <p:nvPr/>
        </p:nvSpPr>
        <p:spPr bwMode="gray">
          <a:xfrm>
            <a:off x="655460" y="1328737"/>
            <a:ext cx="7835928" cy="2636044"/>
          </a:xfrm>
          <a:prstGeom prst="roundRect">
            <a:avLst>
              <a:gd name="adj" fmla="val 9894"/>
            </a:avLst>
          </a:prstGeom>
          <a:gradFill flip="none" rotWithShape="1">
            <a:gsLst>
              <a:gs pos="0">
                <a:srgbClr val="72BF3C"/>
              </a:gs>
              <a:gs pos="100000">
                <a:schemeClr val="accent3">
                  <a:lumMod val="75000"/>
                </a:schemeClr>
              </a:gs>
            </a:gsLst>
            <a:lin ang="5400000" scaled="0"/>
            <a:tileRect/>
          </a:gradFill>
          <a:ln w="25400">
            <a:noFill/>
            <a:round/>
            <a:headEnd/>
            <a:tailEnd/>
          </a:ln>
          <a:effectLst>
            <a:innerShdw blurRad="165100" dist="50800" dir="16200000">
              <a:schemeClr val="bg1">
                <a:alpha val="28000"/>
              </a:schemeClr>
            </a:innerShdw>
          </a:effectLst>
        </p:spPr>
        <p:txBody>
          <a:bodyPr lIns="51426" tIns="25713" rIns="51426" bIns="25713"/>
          <a:lstStyle/>
          <a:p>
            <a:pPr defTabSz="514259" fontAlgn="auto">
              <a:spcBef>
                <a:spcPts val="0"/>
              </a:spcBef>
              <a:spcAft>
                <a:spcPts val="0"/>
              </a:spcAft>
              <a:defRPr/>
            </a:pPr>
            <a:endParaRPr lang="en-US" sz="1300" kern="0" dirty="0">
              <a:solidFill>
                <a:srgbClr val="FFFFFF"/>
              </a:solidFill>
              <a:latin typeface="Myriad Pro" charset="0"/>
              <a:ea typeface="+mn-ea"/>
              <a:cs typeface="+mn-cs"/>
              <a:sym typeface="Myriad Pro" charset="0"/>
            </a:endParaRPr>
          </a:p>
        </p:txBody>
      </p:sp>
      <p:sp>
        <p:nvSpPr>
          <p:cNvPr id="7" name="AutoShape 2"/>
          <p:cNvSpPr>
            <a:spLocks noChangeArrowheads="1"/>
          </p:cNvSpPr>
          <p:nvPr userDrawn="1"/>
        </p:nvSpPr>
        <p:spPr bwMode="gray">
          <a:xfrm>
            <a:off x="655460" y="1328737"/>
            <a:ext cx="7835928" cy="2636044"/>
          </a:xfrm>
          <a:prstGeom prst="roundRect">
            <a:avLst>
              <a:gd name="adj" fmla="val 9894"/>
            </a:avLst>
          </a:prstGeom>
          <a:gradFill flip="none" rotWithShape="1">
            <a:gsLst>
              <a:gs pos="0">
                <a:srgbClr val="72BF3C"/>
              </a:gs>
              <a:gs pos="100000">
                <a:schemeClr val="accent3">
                  <a:lumMod val="75000"/>
                </a:schemeClr>
              </a:gs>
            </a:gsLst>
            <a:lin ang="5400000" scaled="0"/>
            <a:tileRect/>
          </a:gradFill>
          <a:ln w="25400">
            <a:noFill/>
            <a:round/>
            <a:headEnd/>
            <a:tailEnd/>
          </a:ln>
          <a:effectLst>
            <a:innerShdw blurRad="165100" dist="50800" dir="16200000">
              <a:schemeClr val="bg1">
                <a:alpha val="28000"/>
              </a:schemeClr>
            </a:innerShdw>
          </a:effectLst>
        </p:spPr>
        <p:txBody>
          <a:bodyPr lIns="51426" tIns="25713" rIns="51426" bIns="25713"/>
          <a:lstStyle/>
          <a:p>
            <a:pPr defTabSz="514259" fontAlgn="auto">
              <a:spcBef>
                <a:spcPts val="0"/>
              </a:spcBef>
              <a:spcAft>
                <a:spcPts val="0"/>
              </a:spcAft>
              <a:defRPr/>
            </a:pPr>
            <a:endParaRPr lang="en-US" sz="1300" kern="0" dirty="0">
              <a:solidFill>
                <a:srgbClr val="FFFFFF"/>
              </a:solidFill>
              <a:latin typeface="Myriad Pro" charset="0"/>
              <a:ea typeface="+mn-ea"/>
              <a:cs typeface="+mn-cs"/>
              <a:sym typeface="Myriad Pro"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2"/>
          <p:cNvSpPr>
            <a:spLocks noGrp="1"/>
          </p:cNvSpPr>
          <p:nvPr>
            <p:ph idx="13"/>
          </p:nvPr>
        </p:nvSpPr>
        <p:spPr>
          <a:xfrm>
            <a:off x="646278" y="1762130"/>
            <a:ext cx="7850592" cy="1707696"/>
          </a:xfrm>
          <a:prstGeom prst="rect">
            <a:avLst/>
          </a:prstGeom>
        </p:spPr>
        <p:txBody>
          <a:bodyPr lIns="411407" tIns="25713" rIns="411407" bIns="25713" anchor="ctr">
            <a:noAutofit/>
          </a:bodyPr>
          <a:lstStyle>
            <a:lvl1pPr marL="0" indent="0" algn="ctr">
              <a:buFontTx/>
              <a:buNone/>
              <a:defRPr sz="30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14"/>
          </p:nvPr>
        </p:nvSpPr>
        <p:spPr/>
        <p:txBody>
          <a:bodyPr/>
          <a:lstStyle>
            <a:lvl1pPr>
              <a:defRPr smtClean="0"/>
            </a:lvl1pPr>
          </a:lstStyle>
          <a:p>
            <a:pPr>
              <a:defRPr/>
            </a:pPr>
            <a:fld id="{CADBE90D-0C70-EF4C-927C-2EDB372E886E}" type="slidenum">
              <a:rPr lang="en-US"/>
              <a:pPr>
                <a:defRPr/>
              </a:pPr>
              <a:t>‹#›</a:t>
            </a:fld>
            <a:endParaRPr lang="en-US" dirty="0"/>
          </a:p>
        </p:txBody>
      </p:sp>
    </p:spTree>
    <p:extLst>
      <p:ext uri="{BB962C8B-B14F-4D97-AF65-F5344CB8AC3E}">
        <p14:creationId xmlns:p14="http://schemas.microsoft.com/office/powerpoint/2010/main" val="11593615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ART-PPT-footer-blu-102.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4699000"/>
            <a:ext cx="9156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gray">
          <a:xfrm>
            <a:off x="0" y="9525"/>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1633" tIns="40817" rIns="81633" bIns="40817" numCol="1" anchor="ctr" anchorCtr="0" compatLnSpc="1">
            <a:prstTxWarp prst="textNoShape">
              <a:avLst/>
            </a:prstTxWarp>
          </a:bodyPr>
          <a:lstStyle/>
          <a:p>
            <a:pPr lvl="0"/>
            <a:r>
              <a:rPr lang="en-US"/>
              <a:t>Click to edit Master title style</a:t>
            </a:r>
          </a:p>
        </p:txBody>
      </p:sp>
      <p:sp>
        <p:nvSpPr>
          <p:cNvPr id="6" name="Slide Number Placeholder 5"/>
          <p:cNvSpPr>
            <a:spLocks noGrp="1"/>
          </p:cNvSpPr>
          <p:nvPr>
            <p:ph type="sldNum" sz="quarter" idx="4"/>
          </p:nvPr>
        </p:nvSpPr>
        <p:spPr bwMode="gray">
          <a:xfrm>
            <a:off x="4379913" y="4770438"/>
            <a:ext cx="385762" cy="257175"/>
          </a:xfrm>
          <a:prstGeom prst="rect">
            <a:avLst/>
          </a:prstGeom>
        </p:spPr>
        <p:txBody>
          <a:bodyPr vert="horz" lIns="81633" tIns="40817" rIns="81633" bIns="40817" rtlCol="0" anchor="ctr"/>
          <a:lstStyle>
            <a:lvl1pPr algn="ctr" defTabSz="816334" fontAlgn="auto">
              <a:spcBef>
                <a:spcPts val="0"/>
              </a:spcBef>
              <a:spcAft>
                <a:spcPts val="0"/>
              </a:spcAft>
              <a:defRPr sz="1100" smtClean="0">
                <a:solidFill>
                  <a:srgbClr val="C0C0C0"/>
                </a:solidFill>
                <a:latin typeface="+mn-lt"/>
                <a:ea typeface="+mn-ea"/>
                <a:cs typeface="+mn-cs"/>
              </a:defRPr>
            </a:lvl1pPr>
          </a:lstStyle>
          <a:p>
            <a:pPr>
              <a:defRPr/>
            </a:pPr>
            <a:fld id="{5F24F55A-FC04-9E46-931D-B20FD73D2C5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67" r:id="rId4"/>
    <p:sldLayoutId id="2147483768" r:id="rId5"/>
    <p:sldLayoutId id="2147483769" r:id="rId6"/>
    <p:sldLayoutId id="2147483770" r:id="rId7"/>
    <p:sldLayoutId id="2147483771" r:id="rId8"/>
    <p:sldLayoutId id="2147483778" r:id="rId9"/>
    <p:sldLayoutId id="2147483779" r:id="rId10"/>
    <p:sldLayoutId id="2147483780" r:id="rId11"/>
    <p:sldLayoutId id="2147483772" r:id="rId12"/>
    <p:sldLayoutId id="2147483781" r:id="rId13"/>
    <p:sldLayoutId id="2147483782" r:id="rId14"/>
    <p:sldLayoutId id="2147483783" r:id="rId15"/>
    <p:sldLayoutId id="2147483784" r:id="rId16"/>
    <p:sldLayoutId id="2147483785" r:id="rId17"/>
  </p:sldLayoutIdLst>
  <p:timing>
    <p:tnLst>
      <p:par>
        <p:cTn xmlns:p14="http://schemas.microsoft.com/office/powerpoint/2010/main" id="1" dur="indefinite" restart="never" nodeType="tmRoot"/>
      </p:par>
    </p:tnLst>
  </p:timing>
  <p:hf hdr="0" dt="0"/>
  <p:txStyles>
    <p:titleStyle>
      <a:lvl1pPr algn="ctr" defTabSz="815975" rtl="0" fontAlgn="base">
        <a:spcBef>
          <a:spcPct val="0"/>
        </a:spcBef>
        <a:spcAft>
          <a:spcPct val="0"/>
        </a:spcAft>
        <a:defRPr sz="3700" kern="1200">
          <a:solidFill>
            <a:srgbClr val="000000"/>
          </a:solidFill>
          <a:latin typeface="+mj-lt"/>
          <a:ea typeface="ＭＳ Ｐゴシック" charset="0"/>
          <a:cs typeface="ＭＳ Ｐゴシック" charset="0"/>
        </a:defRPr>
      </a:lvl1pPr>
      <a:lvl2pPr algn="ctr" defTabSz="815975" rtl="0" fontAlgn="base">
        <a:spcBef>
          <a:spcPct val="0"/>
        </a:spcBef>
        <a:spcAft>
          <a:spcPct val="0"/>
        </a:spcAft>
        <a:defRPr sz="3700">
          <a:solidFill>
            <a:srgbClr val="000000"/>
          </a:solidFill>
          <a:latin typeface="Calibri" charset="0"/>
          <a:ea typeface="ＭＳ Ｐゴシック" charset="0"/>
          <a:cs typeface="ＭＳ Ｐゴシック" charset="0"/>
        </a:defRPr>
      </a:lvl2pPr>
      <a:lvl3pPr algn="ctr" defTabSz="815975" rtl="0" fontAlgn="base">
        <a:spcBef>
          <a:spcPct val="0"/>
        </a:spcBef>
        <a:spcAft>
          <a:spcPct val="0"/>
        </a:spcAft>
        <a:defRPr sz="3700">
          <a:solidFill>
            <a:srgbClr val="000000"/>
          </a:solidFill>
          <a:latin typeface="Calibri" charset="0"/>
          <a:ea typeface="ＭＳ Ｐゴシック" charset="0"/>
          <a:cs typeface="ＭＳ Ｐゴシック" charset="0"/>
        </a:defRPr>
      </a:lvl3pPr>
      <a:lvl4pPr algn="ctr" defTabSz="815975" rtl="0" fontAlgn="base">
        <a:spcBef>
          <a:spcPct val="0"/>
        </a:spcBef>
        <a:spcAft>
          <a:spcPct val="0"/>
        </a:spcAft>
        <a:defRPr sz="3700">
          <a:solidFill>
            <a:srgbClr val="000000"/>
          </a:solidFill>
          <a:latin typeface="Calibri" charset="0"/>
          <a:ea typeface="ＭＳ Ｐゴシック" charset="0"/>
          <a:cs typeface="ＭＳ Ｐゴシック" charset="0"/>
        </a:defRPr>
      </a:lvl4pPr>
      <a:lvl5pPr algn="ctr" defTabSz="815975" rtl="0" fontAlgn="base">
        <a:spcBef>
          <a:spcPct val="0"/>
        </a:spcBef>
        <a:spcAft>
          <a:spcPct val="0"/>
        </a:spcAft>
        <a:defRPr sz="3700">
          <a:solidFill>
            <a:srgbClr val="000000"/>
          </a:solidFill>
          <a:latin typeface="Calibri" charset="0"/>
          <a:ea typeface="ＭＳ Ｐゴシック" charset="0"/>
          <a:cs typeface="ＭＳ Ｐゴシック" charset="0"/>
        </a:defRPr>
      </a:lvl5pPr>
      <a:lvl6pPr marL="4572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6pPr>
      <a:lvl7pPr marL="9144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7pPr>
      <a:lvl8pPr marL="13716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8pPr>
      <a:lvl9pPr marL="18288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9pPr>
    </p:titleStyle>
    <p:bodyStyle>
      <a:lvl1pPr marL="255588" indent="-255588" algn="l" defTabSz="815975" rtl="0" fontAlgn="base">
        <a:spcBef>
          <a:spcPts val="675"/>
        </a:spcBef>
        <a:spcAft>
          <a:spcPct val="0"/>
        </a:spcAft>
        <a:buSzPct val="80000"/>
        <a:buFont typeface="Arial" charset="0"/>
        <a:buChar char="•"/>
        <a:defRPr sz="2200" kern="1200">
          <a:solidFill>
            <a:schemeClr val="tx1"/>
          </a:solidFill>
          <a:latin typeface="+mn-lt"/>
          <a:ea typeface="ＭＳ Ｐゴシック" charset="0"/>
          <a:cs typeface="ＭＳ Ｐゴシック" charset="0"/>
        </a:defRPr>
      </a:lvl1pPr>
      <a:lvl2pPr marL="542925" indent="-285750" algn="l" defTabSz="815975" rtl="0" fontAlgn="base">
        <a:spcBef>
          <a:spcPct val="0"/>
        </a:spcBef>
        <a:spcAft>
          <a:spcPct val="0"/>
        </a:spcAft>
        <a:buFont typeface="Calibri" charset="0"/>
        <a:buChar char="–"/>
        <a:defRPr sz="1900" kern="1200">
          <a:solidFill>
            <a:schemeClr val="tx1"/>
          </a:solidFill>
          <a:latin typeface="+mn-lt"/>
          <a:ea typeface="ＭＳ Ｐゴシック" charset="0"/>
          <a:cs typeface="+mn-cs"/>
        </a:defRPr>
      </a:lvl2pPr>
      <a:lvl3pPr marL="711200" indent="-158750" algn="l" defTabSz="815975" rtl="0" fontAlgn="base">
        <a:spcBef>
          <a:spcPct val="0"/>
        </a:spcBef>
        <a:spcAft>
          <a:spcPct val="0"/>
        </a:spcAft>
        <a:buClr>
          <a:srgbClr val="7F7F7F"/>
        </a:buClr>
        <a:buSzPct val="100000"/>
        <a:buFont typeface="Wingdings 3" charset="0"/>
        <a:buChar char="ê"/>
        <a:defRPr kern="1200">
          <a:solidFill>
            <a:schemeClr val="tx1"/>
          </a:solidFill>
          <a:latin typeface="+mn-lt"/>
          <a:ea typeface="ＭＳ Ｐゴシック" charset="0"/>
          <a:cs typeface="+mn-cs"/>
        </a:defRPr>
      </a:lvl3pPr>
      <a:lvl4pPr marL="925513" indent="-204788" algn="l" defTabSz="815975" rtl="0" fontAlgn="base">
        <a:spcBef>
          <a:spcPct val="0"/>
        </a:spcBef>
        <a:spcAft>
          <a:spcPct val="0"/>
        </a:spcAft>
        <a:buFont typeface="Arial" charset="0"/>
        <a:buChar char="–"/>
        <a:defRPr sz="1600" kern="1200">
          <a:solidFill>
            <a:schemeClr val="tx1"/>
          </a:solidFill>
          <a:latin typeface="+mn-lt"/>
          <a:ea typeface="ＭＳ Ｐゴシック" charset="0"/>
          <a:cs typeface="+mn-cs"/>
        </a:defRPr>
      </a:lvl4pPr>
      <a:lvl5pPr marL="714375" indent="-66675" algn="l" defTabSz="815975" rtl="0" fontAlgn="base">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34" rtl="0" eaLnBrk="1" latinLnBrk="0" hangingPunct="1">
        <a:defRPr sz="1600" kern="1200">
          <a:solidFill>
            <a:schemeClr val="tx1"/>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15.png"/><Relationship Id="rId8" Type="http://schemas.openxmlformats.org/officeDocument/2006/relationships/image" Target="../media/image9.png"/><Relationship Id="rId9"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microsoft.com/office/2007/relationships/hdphoto" Target="../media/hdphoto2.wdp"/><Relationship Id="rId7" Type="http://schemas.openxmlformats.org/officeDocument/2006/relationships/image" Target="../media/image29.png"/><Relationship Id="rId8" Type="http://schemas.openxmlformats.org/officeDocument/2006/relationships/image" Target="../media/image28.png"/><Relationship Id="rId9" Type="http://schemas.openxmlformats.org/officeDocument/2006/relationships/image" Target="../media/image13.png"/><Relationship Id="rId10" Type="http://schemas.openxmlformats.org/officeDocument/2006/relationships/image" Target="../media/image34.png"/><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9.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4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6.png"/><Relationship Id="rId5" Type="http://schemas.openxmlformats.org/officeDocument/2006/relationships/image" Target="../media/image34.png"/><Relationship Id="rId6" Type="http://schemas.openxmlformats.org/officeDocument/2006/relationships/image" Target="../media/image47.png"/><Relationship Id="rId7" Type="http://schemas.openxmlformats.org/officeDocument/2006/relationships/image" Target="../media/image48.png"/><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6"/>
          <p:cNvSpPr>
            <a:spLocks noGrp="1"/>
          </p:cNvSpPr>
          <p:nvPr>
            <p:ph type="title"/>
          </p:nvPr>
        </p:nvSpPr>
        <p:spPr>
          <a:xfrm>
            <a:off x="5063984" y="1739233"/>
            <a:ext cx="4080016" cy="2512222"/>
          </a:xfrm>
        </p:spPr>
        <p:txBody>
          <a:bodyPr/>
          <a:lstStyle/>
          <a:p>
            <a:r>
              <a:rPr lang="en-US" sz="3600" dirty="0" smtClean="0">
                <a:latin typeface="Calibri" charset="0"/>
              </a:rPr>
              <a:t>Introducing </a:t>
            </a:r>
            <a:r>
              <a:rPr lang="en-US" sz="3600" b="1" dirty="0" smtClean="0">
                <a:effectLst>
                  <a:outerShdw blurRad="685800" dist="38100" dir="2700000">
                    <a:srgbClr val="FFFFFF">
                      <a:alpha val="87000"/>
                    </a:srgbClr>
                  </a:outerShdw>
                </a:effectLst>
                <a:latin typeface="Calibri"/>
                <a:cs typeface="Calibri"/>
              </a:rPr>
              <a:t>Hunk</a:t>
            </a:r>
            <a:r>
              <a:rPr lang="en-US" sz="1400" b="1" dirty="0" smtClean="0">
                <a:effectLst>
                  <a:outerShdw blurRad="685800" dist="38100" dir="2700000">
                    <a:srgbClr val="FFFFFF">
                      <a:alpha val="87000"/>
                    </a:srgbClr>
                  </a:outerShdw>
                </a:effectLst>
                <a:latin typeface="Calibri"/>
                <a:cs typeface="Calibri"/>
              </a:rPr>
              <a:t> </a:t>
            </a:r>
            <a:r>
              <a:rPr lang="en-US" sz="3200" dirty="0" smtClean="0">
                <a:effectLst/>
                <a:latin typeface="Calibri" charset="0"/>
              </a:rPr>
              <a:t>™</a:t>
            </a:r>
            <a:r>
              <a:rPr lang="en-US" sz="2400" dirty="0" smtClean="0">
                <a:latin typeface="Calibri" charset="0"/>
              </a:rPr>
              <a:t> </a:t>
            </a:r>
            <a:r>
              <a:rPr lang="en-US" sz="2200" dirty="0">
                <a:latin typeface="Calibri" charset="0"/>
              </a:rPr>
              <a:t>S</a:t>
            </a:r>
            <a:r>
              <a:rPr lang="en-US" sz="2200" dirty="0" smtClean="0">
                <a:latin typeface="Calibri" charset="0"/>
              </a:rPr>
              <a:t>plunk Analytics for Hadoop</a:t>
            </a:r>
            <a:br>
              <a:rPr lang="en-US" sz="2200" dirty="0" smtClean="0">
                <a:latin typeface="Calibri" charset="0"/>
              </a:rPr>
            </a:br>
            <a:r>
              <a:rPr lang="en-US" sz="2800" dirty="0" smtClean="0">
                <a:latin typeface="Calibri" charset="0"/>
              </a:rPr>
              <a:t/>
            </a:r>
            <a:br>
              <a:rPr lang="en-US" sz="2800" dirty="0" smtClean="0">
                <a:latin typeface="Calibri" charset="0"/>
              </a:rPr>
            </a:br>
            <a:r>
              <a:rPr lang="en-US" sz="1800" dirty="0" smtClean="0">
                <a:latin typeface="Calibri" charset="0"/>
              </a:rPr>
              <a:t>Brett Sheppard</a:t>
            </a:r>
            <a:br>
              <a:rPr lang="en-US" sz="1800" dirty="0" smtClean="0">
                <a:latin typeface="Calibri" charset="0"/>
              </a:rPr>
            </a:br>
            <a:r>
              <a:rPr lang="en-US" sz="1800" dirty="0" smtClean="0">
                <a:latin typeface="Calibri" charset="0"/>
              </a:rPr>
              <a:t>Director, Big Data Product Marketing</a:t>
            </a:r>
            <a:br>
              <a:rPr lang="en-US" sz="1800" dirty="0" smtClean="0">
                <a:latin typeface="Calibri" charset="0"/>
              </a:rPr>
            </a:br>
            <a:r>
              <a:rPr lang="en-US" sz="1800" dirty="0" smtClean="0">
                <a:latin typeface="Calibri" charset="0"/>
              </a:rPr>
              <a:t>data@splunk.com</a:t>
            </a:r>
            <a:endParaRPr lang="en-US" sz="1800" b="1" dirty="0">
              <a:effectLst>
                <a:outerShdw blurRad="685800" dist="38100" dir="2700000">
                  <a:srgbClr val="FFFFFF">
                    <a:alpha val="87000"/>
                  </a:srgbClr>
                </a:outerShdw>
              </a:effectLst>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Text Placeholder 7"/>
          <p:cNvSpPr>
            <a:spLocks noGrp="1"/>
          </p:cNvSpPr>
          <p:nvPr>
            <p:ph type="body" sz="quarter" idx="13"/>
          </p:nvPr>
        </p:nvSpPr>
        <p:spPr/>
        <p:txBody>
          <a:bodyPr/>
          <a:lstStyle/>
          <a:p>
            <a:endParaRPr lang="en-US" dirty="0"/>
          </a:p>
        </p:txBody>
      </p:sp>
      <p:sp>
        <p:nvSpPr>
          <p:cNvPr id="3" name="Slide Number Placeholder 2"/>
          <p:cNvSpPr>
            <a:spLocks noGrp="1"/>
          </p:cNvSpPr>
          <p:nvPr>
            <p:ph type="sldNum" sz="quarter" idx="4294967295"/>
          </p:nvPr>
        </p:nvSpPr>
        <p:spPr bwMode="gray">
          <a:xfrm>
            <a:off x="8758238" y="4770438"/>
            <a:ext cx="385762" cy="257175"/>
          </a:xfrm>
        </p:spPr>
        <p:txBody>
          <a:bodyPr/>
          <a:lstStyle/>
          <a:p>
            <a:pPr>
              <a:defRPr/>
            </a:pPr>
            <a:fld id="{1CF860F4-4FA4-EE41-8ADB-46C5B0D62AB2}" type="slidenum">
              <a:rPr lang="en-US" smtClean="0"/>
              <a:pPr>
                <a:defRPr/>
              </a:pPr>
              <a:t>10</a:t>
            </a:fld>
            <a:endParaRPr lang="en-US" dirty="0"/>
          </a:p>
        </p:txBody>
      </p:sp>
      <p:pic>
        <p:nvPicPr>
          <p:cNvPr id="4" name="Picture 4" descr="SPL_blue_AHAcomposite_med.jpg"/>
          <p:cNvPicPr>
            <a:picLocks noChangeAspect="1"/>
          </p:cNvPicPr>
          <p:nvPr/>
        </p:nvPicPr>
        <p:blipFill>
          <a:blip r:embed="rId3" cstate="email">
            <a:extLst>
              <a:ext uri="{28A0092B-C50C-407E-A947-70E740481C1C}">
                <a14:useLocalDpi xmlns:a14="http://schemas.microsoft.com/office/drawing/2010/main" val="0"/>
              </a:ext>
            </a:extLst>
          </a:blip>
          <a:srcRect r="-37"/>
          <a:stretch>
            <a:fillRect/>
          </a:stretch>
        </p:blipFill>
        <p:spPr bwMode="gray">
          <a:xfrm>
            <a:off x="0" y="-15182"/>
            <a:ext cx="9168108" cy="515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gray">
          <a:xfrm>
            <a:off x="4139293" y="-18843"/>
            <a:ext cx="5004707" cy="5162343"/>
          </a:xfrm>
          <a:prstGeom prst="rect">
            <a:avLst/>
          </a:prstGeom>
          <a:gradFill>
            <a:gsLst>
              <a:gs pos="0">
                <a:schemeClr val="tx1"/>
              </a:gs>
              <a:gs pos="67000">
                <a:schemeClr val="bg1">
                  <a:alpha val="0"/>
                </a:schemeClr>
              </a:gs>
            </a:gsLst>
            <a:lin ang="5400000" scaled="1"/>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Content Placeholder 6"/>
          <p:cNvSpPr txBox="1">
            <a:spLocks/>
          </p:cNvSpPr>
          <p:nvPr/>
        </p:nvSpPr>
        <p:spPr bwMode="gray">
          <a:xfrm>
            <a:off x="4433329" y="2281991"/>
            <a:ext cx="4211786" cy="1707696"/>
          </a:xfrm>
          <a:prstGeom prst="rect">
            <a:avLst/>
          </a:prstGeom>
        </p:spPr>
        <p:txBody>
          <a:bodyPr lIns="51426" tIns="25713" rIns="51426" bIns="25713">
            <a:noAutofit/>
          </a:bodyPr>
          <a:lstStyle>
            <a:lvl1pPr marL="0" indent="0" algn="l" defTabSz="815975" rtl="0" eaLnBrk="1" fontAlgn="base" hangingPunct="1">
              <a:spcBef>
                <a:spcPts val="675"/>
              </a:spcBef>
              <a:spcAft>
                <a:spcPct val="0"/>
              </a:spcAft>
              <a:buSzPct val="80000"/>
              <a:buFontTx/>
              <a:buNone/>
              <a:defRPr sz="2000" kern="1200">
                <a:solidFill>
                  <a:schemeClr val="bg1"/>
                </a:solidFill>
                <a:latin typeface="+mn-lt"/>
                <a:ea typeface="ＭＳ Ｐゴシック" charset="0"/>
                <a:cs typeface="ＭＳ Ｐゴシック" charset="0"/>
              </a:defRPr>
            </a:lvl1pPr>
            <a:lvl2pPr marL="257129" indent="0" algn="l" defTabSz="815975" rtl="0" eaLnBrk="1" fontAlgn="base" hangingPunct="1">
              <a:spcBef>
                <a:spcPct val="0"/>
              </a:spcBef>
              <a:spcAft>
                <a:spcPct val="0"/>
              </a:spcAft>
              <a:buFontTx/>
              <a:buNone/>
              <a:defRPr sz="1900" kern="1200">
                <a:solidFill>
                  <a:schemeClr val="bg1"/>
                </a:solidFill>
                <a:latin typeface="+mn-lt"/>
                <a:ea typeface="ＭＳ Ｐゴシック" charset="0"/>
                <a:cs typeface="+mn-cs"/>
              </a:defRPr>
            </a:lvl2pPr>
            <a:lvl3pPr marL="553542" indent="0" algn="l" defTabSz="815975" rtl="0" eaLnBrk="1" fontAlgn="base" hangingPunct="1">
              <a:spcBef>
                <a:spcPct val="0"/>
              </a:spcBef>
              <a:spcAft>
                <a:spcPct val="0"/>
              </a:spcAft>
              <a:buClr>
                <a:srgbClr val="7F7F7F"/>
              </a:buClr>
              <a:buSzPct val="100000"/>
              <a:buFontTx/>
              <a:buNone/>
              <a:defRPr kern="1200">
                <a:solidFill>
                  <a:schemeClr val="bg1"/>
                </a:solidFill>
                <a:latin typeface="+mn-lt"/>
                <a:ea typeface="ＭＳ Ｐゴシック" charset="0"/>
                <a:cs typeface="+mn-cs"/>
              </a:defRPr>
            </a:lvl3pPr>
            <a:lvl4pPr marL="719962" indent="0" algn="l" defTabSz="815975" rtl="0" eaLnBrk="1" fontAlgn="base" hangingPunct="1">
              <a:spcBef>
                <a:spcPct val="0"/>
              </a:spcBef>
              <a:spcAft>
                <a:spcPct val="0"/>
              </a:spcAft>
              <a:buFontTx/>
              <a:buNone/>
              <a:defRPr sz="1600" kern="1200">
                <a:solidFill>
                  <a:schemeClr val="bg1"/>
                </a:solidFill>
                <a:latin typeface="+mn-lt"/>
                <a:ea typeface="ＭＳ Ｐゴシック" charset="0"/>
                <a:cs typeface="+mn-cs"/>
              </a:defRPr>
            </a:lvl4pPr>
            <a:lvl5pPr marL="647966" indent="0" algn="l" defTabSz="815975" rtl="0" eaLnBrk="1" fontAlgn="base" hangingPunct="1">
              <a:spcBef>
                <a:spcPct val="0"/>
              </a:spcBef>
              <a:spcAft>
                <a:spcPct val="0"/>
              </a:spcAft>
              <a:buClr>
                <a:srgbClr val="7F7F7F"/>
              </a:buClr>
              <a:buFontTx/>
              <a:buNone/>
              <a:defRPr sz="1600" kern="1200">
                <a:solidFill>
                  <a:schemeClr val="bg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800" dirty="0" smtClean="0"/>
              <a:t>New product from Splunk delivers </a:t>
            </a:r>
            <a:r>
              <a:rPr lang="en-US" sz="2800" b="1" dirty="0" smtClean="0"/>
              <a:t>interactive data exploration, analysis and visualizations for Hadoop</a:t>
            </a:r>
            <a:endParaRPr lang="en-US" sz="2800" b="1" dirty="0"/>
          </a:p>
        </p:txBody>
      </p:sp>
      <p:sp>
        <p:nvSpPr>
          <p:cNvPr id="11" name="TextBox 10"/>
          <p:cNvSpPr txBox="1"/>
          <p:nvPr/>
        </p:nvSpPr>
        <p:spPr bwMode="gray">
          <a:xfrm>
            <a:off x="4433329" y="686798"/>
            <a:ext cx="4620985" cy="1036813"/>
          </a:xfrm>
          <a:prstGeom prst="rect">
            <a:avLst/>
          </a:prstGeom>
        </p:spPr>
        <p:txBody>
          <a:bodyPr wrap="square" lIns="51426" tIns="25713" rIns="51426" bIns="25713" rtlCol="0">
            <a:spAutoFit/>
          </a:bodyPr>
          <a:lstStyle/>
          <a:p>
            <a:r>
              <a:rPr lang="en-US" sz="3400" dirty="0" smtClean="0">
                <a:solidFill>
                  <a:schemeClr val="bg1"/>
                </a:solidFill>
                <a:latin typeface="+mn-lt"/>
              </a:rPr>
              <a:t>Introducing Hunk™</a:t>
            </a:r>
          </a:p>
          <a:p>
            <a:r>
              <a:rPr lang="en-US" sz="2800" dirty="0" smtClean="0">
                <a:solidFill>
                  <a:schemeClr val="bg1"/>
                </a:solidFill>
                <a:latin typeface="+mn-lt"/>
              </a:rPr>
              <a:t>Splunk </a:t>
            </a:r>
            <a:r>
              <a:rPr lang="en-US" sz="2800" dirty="0">
                <a:solidFill>
                  <a:schemeClr val="bg1"/>
                </a:solidFill>
                <a:latin typeface="+mn-lt"/>
              </a:rPr>
              <a:t>Analytics for </a:t>
            </a:r>
            <a:r>
              <a:rPr lang="en-US" sz="2800" dirty="0" smtClean="0">
                <a:solidFill>
                  <a:schemeClr val="bg1"/>
                </a:solidFill>
                <a:latin typeface="+mn-lt"/>
              </a:rPr>
              <a:t>Hadoop</a:t>
            </a:r>
          </a:p>
        </p:txBody>
      </p:sp>
    </p:spTree>
    <p:extLst>
      <p:ext uri="{BB962C8B-B14F-4D97-AF65-F5344CB8AC3E}">
        <p14:creationId xmlns:p14="http://schemas.microsoft.com/office/powerpoint/2010/main" val="199522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magnifying-glass-blu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7715" y="1123950"/>
            <a:ext cx="575403" cy="575403"/>
          </a:xfrm>
          <a:prstGeom prst="rect">
            <a:avLst/>
          </a:prstGeom>
        </p:spPr>
      </p:pic>
      <p:pic>
        <p:nvPicPr>
          <p:cNvPr id="36" name="Picture 35" descr="bar-chart-green-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1872" y="1123950"/>
            <a:ext cx="629558" cy="611571"/>
          </a:xfrm>
          <a:prstGeom prst="rect">
            <a:avLst/>
          </a:prstGeom>
        </p:spPr>
      </p:pic>
      <p:sp>
        <p:nvSpPr>
          <p:cNvPr id="2" name="Title 1"/>
          <p:cNvSpPr>
            <a:spLocks noGrp="1"/>
          </p:cNvSpPr>
          <p:nvPr>
            <p:ph type="title"/>
          </p:nvPr>
        </p:nvSpPr>
        <p:spPr/>
        <p:txBody>
          <a:bodyPr>
            <a:noAutofit/>
          </a:bodyPr>
          <a:lstStyle/>
          <a:p>
            <a:r>
              <a:rPr lang="en-US" sz="3200" dirty="0">
                <a:latin typeface="Calibri"/>
                <a:cs typeface="Calibri"/>
              </a:rPr>
              <a:t>Integrated A</a:t>
            </a:r>
            <a:r>
              <a:rPr lang="en-US" sz="3200" dirty="0" smtClean="0">
                <a:latin typeface="Calibri"/>
                <a:cs typeface="Calibri"/>
              </a:rPr>
              <a:t>nalytics </a:t>
            </a:r>
            <a:r>
              <a:rPr lang="en-US" sz="3200" dirty="0">
                <a:latin typeface="Calibri"/>
                <a:cs typeface="Calibri"/>
              </a:rPr>
              <a:t>P</a:t>
            </a:r>
            <a:r>
              <a:rPr lang="en-US" sz="3200" dirty="0" smtClean="0">
                <a:latin typeface="Calibri"/>
                <a:cs typeface="Calibri"/>
              </a:rPr>
              <a:t>latform </a:t>
            </a:r>
            <a:r>
              <a:rPr lang="en-US" sz="3200" dirty="0">
                <a:latin typeface="Calibri"/>
                <a:cs typeface="Calibri"/>
              </a:rPr>
              <a:t>for </a:t>
            </a:r>
            <a:r>
              <a:rPr lang="en-US" sz="3200" dirty="0" smtClean="0">
                <a:latin typeface="Calibri"/>
                <a:cs typeface="Calibri"/>
              </a:rPr>
              <a:t>Hadoop Data</a:t>
            </a:r>
            <a:endParaRPr lang="en-US" sz="3200" dirty="0">
              <a:latin typeface="Calibri"/>
              <a:cs typeface="Calibri"/>
            </a:endParaRPr>
          </a:p>
        </p:txBody>
      </p:sp>
      <p:sp>
        <p:nvSpPr>
          <p:cNvPr id="4" name="Slide Number Placeholder 3"/>
          <p:cNvSpPr>
            <a:spLocks noGrp="1"/>
          </p:cNvSpPr>
          <p:nvPr>
            <p:ph type="sldNum" sz="quarter" idx="4294967295"/>
          </p:nvPr>
        </p:nvSpPr>
        <p:spPr>
          <a:xfrm>
            <a:off x="3538237" y="4312584"/>
            <a:ext cx="385762" cy="257175"/>
          </a:xfrm>
          <a:prstGeom prst="rect">
            <a:avLst/>
          </a:prstGeom>
        </p:spPr>
        <p:txBody>
          <a:bodyPr lIns="91425" tIns="45712" rIns="91425" bIns="45712"/>
          <a:lstStyle/>
          <a:p>
            <a:pPr>
              <a:defRPr/>
            </a:pPr>
            <a:fld id="{EC3E9CF1-D74C-C84C-BFDE-2F04DF0BE563}" type="slidenum">
              <a:rPr lang="en-US" smtClean="0"/>
              <a:pPr>
                <a:defRPr/>
              </a:pPr>
              <a:t>11</a:t>
            </a:fld>
            <a:endParaRPr lang="en-US" dirty="0"/>
          </a:p>
        </p:txBody>
      </p:sp>
      <p:sp>
        <p:nvSpPr>
          <p:cNvPr id="39" name="Content Placeholder 5"/>
          <p:cNvSpPr txBox="1">
            <a:spLocks/>
          </p:cNvSpPr>
          <p:nvPr/>
        </p:nvSpPr>
        <p:spPr>
          <a:xfrm>
            <a:off x="312903" y="1149437"/>
            <a:ext cx="1707470" cy="822324"/>
          </a:xfrm>
          <a:prstGeom prst="rect">
            <a:avLst/>
          </a:prstGeom>
        </p:spPr>
        <p:txBody>
          <a:bodyPr lIns="91275" tIns="45635" rIns="91275" bIns="45635"/>
          <a:lstStyle>
            <a:lvl1pPr marL="255588" indent="-255588" algn="l" defTabSz="815975" rtl="0" eaLnBrk="1" fontAlgn="base" hangingPunct="1">
              <a:spcBef>
                <a:spcPts val="675"/>
              </a:spcBef>
              <a:spcAft>
                <a:spcPct val="0"/>
              </a:spcAft>
              <a:buSzPct val="80000"/>
              <a:buFont typeface="Arial" charset="0"/>
              <a:buChar char="•"/>
              <a:defRPr sz="2200" kern="1200">
                <a:solidFill>
                  <a:schemeClr val="tx1"/>
                </a:solidFill>
                <a:latin typeface="+mn-lt"/>
                <a:ea typeface="ＭＳ Ｐゴシック" charset="0"/>
                <a:cs typeface="ＭＳ Ｐゴシック" charset="0"/>
              </a:defRPr>
            </a:lvl1pPr>
            <a:lvl2pPr marL="542925" indent="-285750" algn="l" defTabSz="815975" rtl="0" eaLnBrk="1" fontAlgn="base" hangingPunct="1">
              <a:spcBef>
                <a:spcPct val="0"/>
              </a:spcBef>
              <a:spcAft>
                <a:spcPct val="0"/>
              </a:spcAft>
              <a:buFont typeface="Calibri" charset="0"/>
              <a:buChar char="–"/>
              <a:defRPr sz="1900" kern="1200">
                <a:solidFill>
                  <a:schemeClr val="tx1"/>
                </a:solidFill>
                <a:latin typeface="+mn-lt"/>
                <a:ea typeface="ＭＳ Ｐゴシック" charset="0"/>
                <a:cs typeface="+mn-cs"/>
              </a:defRPr>
            </a:lvl2pPr>
            <a:lvl3pPr marL="711200" indent="-158750" algn="l" defTabSz="815975" rtl="0" eaLnBrk="1" fontAlgn="base" hangingPunct="1">
              <a:spcBef>
                <a:spcPct val="0"/>
              </a:spcBef>
              <a:spcAft>
                <a:spcPct val="0"/>
              </a:spcAft>
              <a:buClr>
                <a:srgbClr val="7F7F7F"/>
              </a:buClr>
              <a:buSzPct val="100000"/>
              <a:buFont typeface="Wingdings 3" charset="0"/>
              <a:buChar char="ê"/>
              <a:defRPr kern="1200">
                <a:solidFill>
                  <a:schemeClr val="tx1"/>
                </a:solidFill>
                <a:latin typeface="+mn-lt"/>
                <a:ea typeface="ＭＳ Ｐゴシック" charset="0"/>
                <a:cs typeface="+mn-cs"/>
              </a:defRPr>
            </a:lvl3pPr>
            <a:lvl4pPr marL="925513" indent="-204788" algn="l" defTabSz="815975" rtl="0" eaLnBrk="1" fontAlgn="base" hangingPunct="1">
              <a:spcBef>
                <a:spcPct val="0"/>
              </a:spcBef>
              <a:spcAft>
                <a:spcPct val="0"/>
              </a:spcAft>
              <a:buFont typeface="Arial" charset="0"/>
              <a:buChar char="–"/>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spcBef>
                <a:spcPts val="600"/>
              </a:spcBef>
              <a:spcAft>
                <a:spcPts val="600"/>
              </a:spcAft>
              <a:buNone/>
            </a:pPr>
            <a:r>
              <a:rPr lang="en-US" sz="1800" b="1" dirty="0"/>
              <a:t>Full-featured, Integrated Product</a:t>
            </a:r>
            <a:endParaRPr lang="en-US" sz="2000" dirty="0"/>
          </a:p>
        </p:txBody>
      </p:sp>
      <p:sp>
        <p:nvSpPr>
          <p:cNvPr id="40" name="Content Placeholder 5"/>
          <p:cNvSpPr txBox="1">
            <a:spLocks/>
          </p:cNvSpPr>
          <p:nvPr/>
        </p:nvSpPr>
        <p:spPr>
          <a:xfrm>
            <a:off x="312903" y="2325660"/>
            <a:ext cx="1707470" cy="651416"/>
          </a:xfrm>
          <a:prstGeom prst="rect">
            <a:avLst/>
          </a:prstGeom>
        </p:spPr>
        <p:txBody>
          <a:bodyPr lIns="91275" tIns="45635" rIns="91275" bIns="45635"/>
          <a:lstStyle>
            <a:lvl1pPr marL="255588" indent="-255588" algn="l" defTabSz="815975" rtl="0" eaLnBrk="1" fontAlgn="base" hangingPunct="1">
              <a:spcBef>
                <a:spcPts val="675"/>
              </a:spcBef>
              <a:spcAft>
                <a:spcPct val="0"/>
              </a:spcAft>
              <a:buSzPct val="80000"/>
              <a:buFont typeface="Arial" charset="0"/>
              <a:buChar char="•"/>
              <a:defRPr sz="2200" kern="1200">
                <a:solidFill>
                  <a:schemeClr val="tx1"/>
                </a:solidFill>
                <a:latin typeface="+mn-lt"/>
                <a:ea typeface="ＭＳ Ｐゴシック" charset="0"/>
                <a:cs typeface="ＭＳ Ｐゴシック" charset="0"/>
              </a:defRPr>
            </a:lvl1pPr>
            <a:lvl2pPr marL="542925" indent="-285750" algn="l" defTabSz="815975" rtl="0" eaLnBrk="1" fontAlgn="base" hangingPunct="1">
              <a:spcBef>
                <a:spcPct val="0"/>
              </a:spcBef>
              <a:spcAft>
                <a:spcPct val="0"/>
              </a:spcAft>
              <a:buFont typeface="Calibri" charset="0"/>
              <a:buChar char="–"/>
              <a:defRPr sz="1900" kern="1200">
                <a:solidFill>
                  <a:schemeClr val="tx1"/>
                </a:solidFill>
                <a:latin typeface="+mn-lt"/>
                <a:ea typeface="ＭＳ Ｐゴシック" charset="0"/>
                <a:cs typeface="+mn-cs"/>
              </a:defRPr>
            </a:lvl2pPr>
            <a:lvl3pPr marL="711200" indent="-158750" algn="l" defTabSz="815975" rtl="0" eaLnBrk="1" fontAlgn="base" hangingPunct="1">
              <a:spcBef>
                <a:spcPct val="0"/>
              </a:spcBef>
              <a:spcAft>
                <a:spcPct val="0"/>
              </a:spcAft>
              <a:buClr>
                <a:srgbClr val="7F7F7F"/>
              </a:buClr>
              <a:buSzPct val="100000"/>
              <a:buFont typeface="Wingdings 3" charset="0"/>
              <a:buChar char="ê"/>
              <a:defRPr kern="1200">
                <a:solidFill>
                  <a:schemeClr val="tx1"/>
                </a:solidFill>
                <a:latin typeface="+mn-lt"/>
                <a:ea typeface="ＭＳ Ｐゴシック" charset="0"/>
                <a:cs typeface="+mn-cs"/>
              </a:defRPr>
            </a:lvl3pPr>
            <a:lvl4pPr marL="925513" indent="-204788" algn="l" defTabSz="815975" rtl="0" eaLnBrk="1" fontAlgn="base" hangingPunct="1">
              <a:spcBef>
                <a:spcPct val="0"/>
              </a:spcBef>
              <a:spcAft>
                <a:spcPct val="0"/>
              </a:spcAft>
              <a:buFont typeface="Arial" charset="0"/>
              <a:buChar char="–"/>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spcBef>
                <a:spcPts val="600"/>
              </a:spcBef>
              <a:spcAft>
                <a:spcPts val="600"/>
              </a:spcAft>
              <a:buNone/>
            </a:pPr>
            <a:r>
              <a:rPr lang="en-US" sz="1800" b="1" dirty="0"/>
              <a:t>Insights for Everyone</a:t>
            </a:r>
            <a:endParaRPr lang="en-US" sz="2000" dirty="0"/>
          </a:p>
        </p:txBody>
      </p:sp>
      <p:sp>
        <p:nvSpPr>
          <p:cNvPr id="41" name="Content Placeholder 5"/>
          <p:cNvSpPr txBox="1">
            <a:spLocks/>
          </p:cNvSpPr>
          <p:nvPr/>
        </p:nvSpPr>
        <p:spPr>
          <a:xfrm>
            <a:off x="312904" y="3232731"/>
            <a:ext cx="1496129" cy="730021"/>
          </a:xfrm>
          <a:prstGeom prst="rect">
            <a:avLst/>
          </a:prstGeom>
        </p:spPr>
        <p:txBody>
          <a:bodyPr lIns="91275" tIns="45635" rIns="91275" bIns="45635"/>
          <a:lstStyle>
            <a:lvl1pPr marL="255588" indent="-255588" algn="l" defTabSz="815975" rtl="0" eaLnBrk="1" fontAlgn="base" hangingPunct="1">
              <a:spcBef>
                <a:spcPts val="675"/>
              </a:spcBef>
              <a:spcAft>
                <a:spcPct val="0"/>
              </a:spcAft>
              <a:buSzPct val="80000"/>
              <a:buFont typeface="Arial" charset="0"/>
              <a:buChar char="•"/>
              <a:defRPr sz="2200" kern="1200">
                <a:solidFill>
                  <a:schemeClr val="tx1"/>
                </a:solidFill>
                <a:latin typeface="+mn-lt"/>
                <a:ea typeface="ＭＳ Ｐゴシック" charset="0"/>
                <a:cs typeface="ＭＳ Ｐゴシック" charset="0"/>
              </a:defRPr>
            </a:lvl1pPr>
            <a:lvl2pPr marL="542925" indent="-285750" algn="l" defTabSz="815975" rtl="0" eaLnBrk="1" fontAlgn="base" hangingPunct="1">
              <a:spcBef>
                <a:spcPct val="0"/>
              </a:spcBef>
              <a:spcAft>
                <a:spcPct val="0"/>
              </a:spcAft>
              <a:buFont typeface="Calibri" charset="0"/>
              <a:buChar char="–"/>
              <a:defRPr sz="1900" kern="1200">
                <a:solidFill>
                  <a:schemeClr val="tx1"/>
                </a:solidFill>
                <a:latin typeface="+mn-lt"/>
                <a:ea typeface="ＭＳ Ｐゴシック" charset="0"/>
                <a:cs typeface="+mn-cs"/>
              </a:defRPr>
            </a:lvl2pPr>
            <a:lvl3pPr marL="711200" indent="-158750" algn="l" defTabSz="815975" rtl="0" eaLnBrk="1" fontAlgn="base" hangingPunct="1">
              <a:spcBef>
                <a:spcPct val="0"/>
              </a:spcBef>
              <a:spcAft>
                <a:spcPct val="0"/>
              </a:spcAft>
              <a:buClr>
                <a:srgbClr val="7F7F7F"/>
              </a:buClr>
              <a:buSzPct val="100000"/>
              <a:buFont typeface="Wingdings 3" charset="0"/>
              <a:buChar char="ê"/>
              <a:defRPr kern="1200">
                <a:solidFill>
                  <a:schemeClr val="tx1"/>
                </a:solidFill>
                <a:latin typeface="+mn-lt"/>
                <a:ea typeface="ＭＳ Ｐゴシック" charset="0"/>
                <a:cs typeface="+mn-cs"/>
              </a:defRPr>
            </a:lvl3pPr>
            <a:lvl4pPr marL="925513" indent="-204788" algn="l" defTabSz="815975" rtl="0" eaLnBrk="1" fontAlgn="base" hangingPunct="1">
              <a:spcBef>
                <a:spcPct val="0"/>
              </a:spcBef>
              <a:spcAft>
                <a:spcPct val="0"/>
              </a:spcAft>
              <a:buFont typeface="Arial" charset="0"/>
              <a:buChar char="–"/>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spcBef>
                <a:spcPts val="600"/>
              </a:spcBef>
              <a:spcAft>
                <a:spcPts val="600"/>
              </a:spcAft>
              <a:buNone/>
            </a:pPr>
            <a:r>
              <a:rPr lang="en-US" sz="1800" b="1" dirty="0"/>
              <a:t>Works with What You Have Today</a:t>
            </a:r>
            <a:endParaRPr lang="en-US" sz="2000" dirty="0"/>
          </a:p>
        </p:txBody>
      </p:sp>
      <p:sp>
        <p:nvSpPr>
          <p:cNvPr id="65" name="TextBox 64"/>
          <p:cNvSpPr txBox="1"/>
          <p:nvPr/>
        </p:nvSpPr>
        <p:spPr>
          <a:xfrm>
            <a:off x="2800484" y="1738328"/>
            <a:ext cx="823594" cy="266569"/>
          </a:xfrm>
          <a:prstGeom prst="rect">
            <a:avLst/>
          </a:prstGeom>
        </p:spPr>
        <p:txBody>
          <a:bodyPr wrap="square" lIns="51426" tIns="25713" rIns="51426" bIns="25713" rtlCol="0">
            <a:spAutoFit/>
          </a:bodyPr>
          <a:lstStyle/>
          <a:p>
            <a:pPr marL="0" lvl="1" algn="ctr" defTabSz="1622936">
              <a:defRPr/>
            </a:pPr>
            <a:r>
              <a:rPr lang="en-US" sz="1600" b="1" kern="0" dirty="0">
                <a:solidFill>
                  <a:sysClr val="windowText" lastClr="000000"/>
                </a:solidFill>
              </a:rPr>
              <a:t>Explore</a:t>
            </a:r>
            <a:endParaRPr lang="en-US" sz="1600" kern="0" dirty="0">
              <a:solidFill>
                <a:sysClr val="windowText" lastClr="000000"/>
              </a:solidFill>
            </a:endParaRPr>
          </a:p>
        </p:txBody>
      </p:sp>
      <p:sp>
        <p:nvSpPr>
          <p:cNvPr id="67" name="TextBox 66"/>
          <p:cNvSpPr txBox="1"/>
          <p:nvPr/>
        </p:nvSpPr>
        <p:spPr>
          <a:xfrm>
            <a:off x="4635640" y="1744676"/>
            <a:ext cx="916971" cy="266569"/>
          </a:xfrm>
          <a:prstGeom prst="rect">
            <a:avLst/>
          </a:prstGeom>
        </p:spPr>
        <p:txBody>
          <a:bodyPr wrap="square" lIns="51426" tIns="25713" rIns="51426" bIns="25713" rtlCol="0">
            <a:spAutoFit/>
          </a:bodyPr>
          <a:lstStyle/>
          <a:p>
            <a:pPr marL="0" lvl="1" algn="ctr" defTabSz="1622936">
              <a:defRPr/>
            </a:pPr>
            <a:r>
              <a:rPr lang="en-US" sz="1600" b="1" kern="0" dirty="0">
                <a:solidFill>
                  <a:sysClr val="windowText" lastClr="000000"/>
                </a:solidFill>
              </a:rPr>
              <a:t>Visualize</a:t>
            </a:r>
            <a:endParaRPr lang="en-US" sz="1600" kern="0" dirty="0">
              <a:solidFill>
                <a:sysClr val="windowText" lastClr="000000"/>
              </a:solidFill>
            </a:endParaRPr>
          </a:p>
        </p:txBody>
      </p:sp>
      <p:sp>
        <p:nvSpPr>
          <p:cNvPr id="68" name="TextBox 67"/>
          <p:cNvSpPr txBox="1"/>
          <p:nvPr/>
        </p:nvSpPr>
        <p:spPr>
          <a:xfrm>
            <a:off x="5680768" y="1738328"/>
            <a:ext cx="1183418" cy="298149"/>
          </a:xfrm>
          <a:prstGeom prst="rect">
            <a:avLst/>
          </a:prstGeom>
        </p:spPr>
        <p:txBody>
          <a:bodyPr wrap="square" lIns="51426" tIns="25713" rIns="51426" bIns="25713" rtlCol="0">
            <a:spAutoFit/>
          </a:bodyPr>
          <a:lstStyle/>
          <a:p>
            <a:pPr marL="0" lvl="1" algn="ctr" defTabSz="1622936">
              <a:defRPr/>
            </a:pPr>
            <a:r>
              <a:rPr lang="en-US" sz="1600" b="1" kern="0" dirty="0">
                <a:solidFill>
                  <a:sysClr val="windowText" lastClr="000000"/>
                </a:solidFill>
              </a:rPr>
              <a:t>Dashboards</a:t>
            </a:r>
            <a:endParaRPr lang="en-US" sz="1600" kern="0" dirty="0">
              <a:solidFill>
                <a:sysClr val="windowText" lastClr="000000"/>
              </a:solidFill>
            </a:endParaRPr>
          </a:p>
        </p:txBody>
      </p:sp>
      <p:pic>
        <p:nvPicPr>
          <p:cNvPr id="64" name="Picture 63" descr="send-arrow-lightblu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6235" y="1148356"/>
            <a:ext cx="876078" cy="550997"/>
          </a:xfrm>
          <a:prstGeom prst="rect">
            <a:avLst/>
          </a:prstGeom>
        </p:spPr>
      </p:pic>
      <p:sp>
        <p:nvSpPr>
          <p:cNvPr id="69" name="TextBox 68"/>
          <p:cNvSpPr txBox="1"/>
          <p:nvPr/>
        </p:nvSpPr>
        <p:spPr>
          <a:xfrm>
            <a:off x="7056235" y="1738328"/>
            <a:ext cx="661489" cy="266569"/>
          </a:xfrm>
          <a:prstGeom prst="rect">
            <a:avLst/>
          </a:prstGeom>
        </p:spPr>
        <p:txBody>
          <a:bodyPr wrap="square" lIns="51426" tIns="25713" rIns="51426" bIns="25713" rtlCol="0">
            <a:spAutoFit/>
          </a:bodyPr>
          <a:lstStyle/>
          <a:p>
            <a:pPr marL="0" lvl="1" algn="ctr" defTabSz="1622936">
              <a:defRPr/>
            </a:pPr>
            <a:r>
              <a:rPr lang="en-US" sz="1600" b="1" kern="0" dirty="0">
                <a:solidFill>
                  <a:sysClr val="windowText" lastClr="000000"/>
                </a:solidFill>
              </a:rPr>
              <a:t>Share</a:t>
            </a:r>
            <a:endParaRPr lang="en-US" sz="1600" kern="0" dirty="0">
              <a:solidFill>
                <a:sysClr val="windowText" lastClr="000000"/>
              </a:solidFill>
            </a:endParaRPr>
          </a:p>
        </p:txBody>
      </p:sp>
      <p:sp>
        <p:nvSpPr>
          <p:cNvPr id="53" name="Rounded Rectangle 52"/>
          <p:cNvSpPr/>
          <p:nvPr/>
        </p:nvSpPr>
        <p:spPr bwMode="gray">
          <a:xfrm>
            <a:off x="2660947" y="3361133"/>
            <a:ext cx="5360481" cy="1120317"/>
          </a:xfrm>
          <a:prstGeom prst="roundRect">
            <a:avLst>
              <a:gd name="adj" fmla="val 13566"/>
            </a:avLst>
          </a:prstGeom>
          <a:solidFill>
            <a:schemeClr val="bg1"/>
          </a:solidFill>
          <a:ln w="12700">
            <a:solidFill>
              <a:srgbClr val="C0C0C0"/>
            </a:solidFill>
          </a:ln>
          <a:effectLst/>
        </p:spPr>
        <p:style>
          <a:lnRef idx="1">
            <a:schemeClr val="accent1"/>
          </a:lnRef>
          <a:fillRef idx="3">
            <a:schemeClr val="accent1"/>
          </a:fillRef>
          <a:effectRef idx="2">
            <a:schemeClr val="accent1"/>
          </a:effectRef>
          <a:fontRef idx="minor">
            <a:schemeClr val="lt1"/>
          </a:fontRef>
        </p:style>
        <p:txBody>
          <a:bodyPr lIns="91265" tIns="45633" rIns="91265" bIns="45633" rtlCol="0" anchor="ctr"/>
          <a:lstStyle/>
          <a:p>
            <a:pPr algn="ctr"/>
            <a:endParaRPr lang="en-US" sz="1800" dirty="0"/>
          </a:p>
        </p:txBody>
      </p:sp>
      <p:grpSp>
        <p:nvGrpSpPr>
          <p:cNvPr id="11" name="Group 10"/>
          <p:cNvGrpSpPr/>
          <p:nvPr/>
        </p:nvGrpSpPr>
        <p:grpSpPr>
          <a:xfrm>
            <a:off x="2670544" y="3455560"/>
            <a:ext cx="4696507" cy="934025"/>
            <a:chOff x="2431975" y="3538220"/>
            <a:chExt cx="5252888" cy="1044676"/>
          </a:xfrm>
        </p:grpSpPr>
        <p:sp>
          <p:nvSpPr>
            <p:cNvPr id="54" name="TextBox 53"/>
            <p:cNvSpPr txBox="1"/>
            <p:nvPr/>
          </p:nvSpPr>
          <p:spPr bwMode="gray">
            <a:xfrm>
              <a:off x="2431975" y="3590266"/>
              <a:ext cx="1421123" cy="929246"/>
            </a:xfrm>
            <a:prstGeom prst="rect">
              <a:avLst/>
            </a:prstGeom>
            <a:noFill/>
          </p:spPr>
          <p:txBody>
            <a:bodyPr wrap="square" lIns="91265" tIns="45633" rIns="91265" bIns="45633" rtlCol="0">
              <a:spAutoFit/>
            </a:bodyPr>
            <a:lstStyle/>
            <a:p>
              <a:pPr algn="ctr"/>
              <a:r>
                <a:rPr lang="en-US" sz="1600" b="1" dirty="0">
                  <a:latin typeface="+mj-lt"/>
                </a:rPr>
                <a:t>Hadoop (MapReduce &amp; HDFS)</a:t>
              </a:r>
            </a:p>
          </p:txBody>
        </p:sp>
        <p:pic>
          <p:nvPicPr>
            <p:cNvPr id="56" name="Picture 55" descr="storage-hadoop.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3729" y="3538220"/>
              <a:ext cx="1044778" cy="1044676"/>
            </a:xfrm>
            <a:prstGeom prst="rect">
              <a:avLst/>
            </a:prstGeom>
          </p:spPr>
        </p:pic>
        <p:pic>
          <p:nvPicPr>
            <p:cNvPr id="57" name="Picture 56" descr="storage-hadoop.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6421" y="3538220"/>
              <a:ext cx="1044778" cy="1044676"/>
            </a:xfrm>
            <a:prstGeom prst="rect">
              <a:avLst/>
            </a:prstGeom>
          </p:spPr>
        </p:pic>
        <p:pic>
          <p:nvPicPr>
            <p:cNvPr id="58" name="Picture 57" descr="storage-hadoop.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0085" y="3538220"/>
              <a:ext cx="1044778" cy="1044676"/>
            </a:xfrm>
            <a:prstGeom prst="rect">
              <a:avLst/>
            </a:prstGeom>
          </p:spPr>
        </p:pic>
      </p:grpSp>
      <p:grpSp>
        <p:nvGrpSpPr>
          <p:cNvPr id="7" name="Group 6"/>
          <p:cNvGrpSpPr/>
          <p:nvPr/>
        </p:nvGrpSpPr>
        <p:grpSpPr>
          <a:xfrm>
            <a:off x="3624080" y="1148356"/>
            <a:ext cx="965690" cy="888121"/>
            <a:chOff x="3498473" y="957688"/>
            <a:chExt cx="1080092" cy="993334"/>
          </a:xfrm>
        </p:grpSpPr>
        <p:pic>
          <p:nvPicPr>
            <p:cNvPr id="61" name="Picture 60" descr="analyze-blu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6643" y="957688"/>
              <a:ext cx="497330" cy="620370"/>
            </a:xfrm>
            <a:prstGeom prst="rect">
              <a:avLst/>
            </a:prstGeom>
          </p:spPr>
        </p:pic>
        <p:sp>
          <p:nvSpPr>
            <p:cNvPr id="66" name="TextBox 65"/>
            <p:cNvSpPr txBox="1"/>
            <p:nvPr/>
          </p:nvSpPr>
          <p:spPr>
            <a:xfrm>
              <a:off x="3498473" y="1617552"/>
              <a:ext cx="1080092" cy="333470"/>
            </a:xfrm>
            <a:prstGeom prst="rect">
              <a:avLst/>
            </a:prstGeom>
          </p:spPr>
          <p:txBody>
            <a:bodyPr wrap="square" lIns="51426" tIns="25713" rIns="51426" bIns="25713" rtlCol="0">
              <a:spAutoFit/>
            </a:bodyPr>
            <a:lstStyle/>
            <a:p>
              <a:pPr marL="0" lvl="1" algn="ctr" defTabSz="1622936">
                <a:defRPr/>
              </a:pPr>
              <a:r>
                <a:rPr lang="en-US" sz="1600" b="1" kern="0" dirty="0">
                  <a:solidFill>
                    <a:sysClr val="windowText" lastClr="000000"/>
                  </a:solidFill>
                </a:rPr>
                <a:t>Analyze</a:t>
              </a:r>
              <a:endParaRPr lang="en-US" sz="1600" kern="0" dirty="0">
                <a:solidFill>
                  <a:sysClr val="windowText" lastClr="000000"/>
                </a:solidFill>
              </a:endParaRPr>
            </a:p>
          </p:txBody>
        </p:sp>
      </p:grpSp>
      <p:sp>
        <p:nvSpPr>
          <p:cNvPr id="52" name="Rounded Rectangle 51"/>
          <p:cNvSpPr/>
          <p:nvPr/>
        </p:nvSpPr>
        <p:spPr bwMode="gray">
          <a:xfrm>
            <a:off x="2677411" y="2061600"/>
            <a:ext cx="5350285" cy="1233938"/>
          </a:xfrm>
          <a:prstGeom prst="roundRect">
            <a:avLst>
              <a:gd name="adj" fmla="val 5129"/>
            </a:avLst>
          </a:prstGeom>
          <a:gradFill flip="none" rotWithShape="1">
            <a:gsLst>
              <a:gs pos="0">
                <a:srgbClr val="656565"/>
              </a:gs>
              <a:gs pos="50000">
                <a:srgbClr val="383A39"/>
              </a:gs>
              <a:gs pos="100000">
                <a:srgbClr val="080A09"/>
              </a:gs>
            </a:gsLst>
            <a:lin ang="540000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62295" tIns="81144" rIns="162295" bIns="81144" numCol="1" spcCol="0" rtlCol="0" fromWordArt="0" anchor="ctr" anchorCtr="0" forceAA="0" compatLnSpc="1">
            <a:prstTxWarp prst="textNoShape">
              <a:avLst/>
            </a:prstTxWarp>
            <a:noAutofit/>
          </a:bodyPr>
          <a:lstStyle/>
          <a:p>
            <a:pPr algn="ctr"/>
            <a:endParaRPr lang="en-US" sz="1800" dirty="0"/>
          </a:p>
        </p:txBody>
      </p:sp>
      <p:pic>
        <p:nvPicPr>
          <p:cNvPr id="35" name="Picture 34" descr="simple-dashboard-green-2x.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6236" y="1066947"/>
            <a:ext cx="638774" cy="638774"/>
          </a:xfrm>
          <a:prstGeom prst="rect">
            <a:avLst/>
          </a:prstGeom>
        </p:spPr>
      </p:pic>
      <p:sp>
        <p:nvSpPr>
          <p:cNvPr id="38" name="Slide Number Placeholder 2"/>
          <p:cNvSpPr>
            <a:spLocks noGrp="1"/>
          </p:cNvSpPr>
          <p:nvPr>
            <p:ph type="sldNum" sz="quarter" idx="10"/>
          </p:nvPr>
        </p:nvSpPr>
        <p:spPr>
          <a:xfrm>
            <a:off x="4379913" y="4770438"/>
            <a:ext cx="385762" cy="257175"/>
          </a:xfrm>
        </p:spPr>
        <p:txBody>
          <a:bodyPr/>
          <a:lstStyle/>
          <a:p>
            <a:pPr>
              <a:defRPr/>
            </a:pPr>
            <a:fld id="{1CF860F4-4FA4-EE41-8ADB-46C5B0D62AB2}" type="slidenum">
              <a:rPr lang="en-US" smtClean="0"/>
              <a:pPr>
                <a:defRPr/>
              </a:pPr>
              <a:t>11</a:t>
            </a:fld>
            <a:endParaRPr lang="en-US" dirty="0"/>
          </a:p>
        </p:txBody>
      </p:sp>
      <p:pic>
        <p:nvPicPr>
          <p:cNvPr id="28" name="Picture 27" descr="LGO-Hunk-TM-2color-w.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03932" y="2334362"/>
            <a:ext cx="1743893" cy="666904"/>
          </a:xfrm>
          <a:prstGeom prst="rect">
            <a:avLst/>
          </a:prstGeom>
        </p:spPr>
      </p:pic>
    </p:spTree>
    <p:extLst>
      <p:ext uri="{BB962C8B-B14F-4D97-AF65-F5344CB8AC3E}">
        <p14:creationId xmlns:p14="http://schemas.microsoft.com/office/powerpoint/2010/main" val="303531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Validation from Partners</a:t>
            </a:r>
            <a:endParaRPr lang="en-US" sz="3200" dirty="0"/>
          </a:p>
        </p:txBody>
      </p:sp>
      <p:sp>
        <p:nvSpPr>
          <p:cNvPr id="3" name="Slide Number Placeholder 2"/>
          <p:cNvSpPr>
            <a:spLocks noGrp="1"/>
          </p:cNvSpPr>
          <p:nvPr>
            <p:ph type="sldNum" sz="quarter" idx="10"/>
          </p:nvPr>
        </p:nvSpPr>
        <p:spPr/>
        <p:txBody>
          <a:bodyPr/>
          <a:lstStyle/>
          <a:p>
            <a:pPr>
              <a:defRPr/>
            </a:pPr>
            <a:fld id="{1CF860F4-4FA4-EE41-8ADB-46C5B0D62AB2}" type="slidenum">
              <a:rPr lang="en-US" smtClean="0"/>
              <a:pPr>
                <a:defRPr/>
              </a:pPr>
              <a:t>12</a:t>
            </a:fld>
            <a:endParaRPr lang="en-US" dirty="0"/>
          </a:p>
        </p:txBody>
      </p:sp>
      <p:pic>
        <p:nvPicPr>
          <p:cNvPr id="4" name="Picture 3" descr="Screen Shot 2013-11-03 at 3.26.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68" y="1117600"/>
            <a:ext cx="2942166" cy="2823689"/>
          </a:xfrm>
          <a:prstGeom prst="rect">
            <a:avLst/>
          </a:prstGeom>
        </p:spPr>
      </p:pic>
      <p:pic>
        <p:nvPicPr>
          <p:cNvPr id="5" name="Picture 4" descr="Screen Shot 2013-11-03 at 3.26.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901" y="1756833"/>
            <a:ext cx="2633861" cy="2053167"/>
          </a:xfrm>
          <a:prstGeom prst="rect">
            <a:avLst/>
          </a:prstGeom>
        </p:spPr>
      </p:pic>
      <p:pic>
        <p:nvPicPr>
          <p:cNvPr id="6" name="Picture 5" descr="Screen Shot 2013-11-03 at 3.26.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010" y="1143000"/>
            <a:ext cx="3071990" cy="2633134"/>
          </a:xfrm>
          <a:prstGeom prst="rect">
            <a:avLst/>
          </a:prstGeom>
        </p:spPr>
      </p:pic>
      <p:sp>
        <p:nvSpPr>
          <p:cNvPr id="8" name="Rectangle 7"/>
          <p:cNvSpPr/>
          <p:nvPr/>
        </p:nvSpPr>
        <p:spPr>
          <a:xfrm>
            <a:off x="254000" y="957187"/>
            <a:ext cx="2624667" cy="2246769"/>
          </a:xfrm>
          <a:prstGeom prst="rect">
            <a:avLst/>
          </a:prstGeom>
          <a:solidFill>
            <a:schemeClr val="bg1"/>
          </a:solidFill>
        </p:spPr>
        <p:txBody>
          <a:bodyPr wrap="square">
            <a:spAutoFit/>
          </a:bodyPr>
          <a:lstStyle/>
          <a:p>
            <a:r>
              <a:rPr lang="en-US" sz="1400" dirty="0" smtClean="0"/>
              <a:t>“I'm </a:t>
            </a:r>
            <a:r>
              <a:rPr lang="en-US" sz="1400" dirty="0"/>
              <a:t>super excited about Hunk. Hunk is solving one of the top issues that our customers have – access to the skills and know-how to leverage the data inside of Hadoop. Splunk has a very beautiful UI that is very easy to learn. So it bridges that gap and makes it very easy to access the data inside of Hadoop."</a:t>
            </a:r>
          </a:p>
        </p:txBody>
      </p:sp>
      <p:sp>
        <p:nvSpPr>
          <p:cNvPr id="9" name="Rectangle 8"/>
          <p:cNvSpPr/>
          <p:nvPr/>
        </p:nvSpPr>
        <p:spPr>
          <a:xfrm>
            <a:off x="3285067" y="1474340"/>
            <a:ext cx="2489200" cy="1415772"/>
          </a:xfrm>
          <a:prstGeom prst="rect">
            <a:avLst/>
          </a:prstGeom>
          <a:solidFill>
            <a:schemeClr val="bg1"/>
          </a:solidFill>
        </p:spPr>
        <p:txBody>
          <a:bodyPr wrap="square">
            <a:spAutoFit/>
          </a:bodyPr>
          <a:lstStyle/>
          <a:p>
            <a:r>
              <a:rPr lang="en-US" dirty="0"/>
              <a:t>"</a:t>
            </a:r>
            <a:r>
              <a:rPr lang="en-US" sz="1400" dirty="0"/>
              <a:t>Hunk will help Hortonworks customers explore, analyze and visualize data in Apache Hadoop, driving more intelligent decisions across the entire organization."</a:t>
            </a:r>
          </a:p>
        </p:txBody>
      </p:sp>
      <p:sp>
        <p:nvSpPr>
          <p:cNvPr id="10" name="Rectangle 9"/>
          <p:cNvSpPr/>
          <p:nvPr/>
        </p:nvSpPr>
        <p:spPr>
          <a:xfrm>
            <a:off x="6062134" y="906387"/>
            <a:ext cx="2827866" cy="2031325"/>
          </a:xfrm>
          <a:prstGeom prst="rect">
            <a:avLst/>
          </a:prstGeom>
          <a:solidFill>
            <a:schemeClr val="bg1"/>
          </a:solidFill>
        </p:spPr>
        <p:txBody>
          <a:bodyPr wrap="square">
            <a:spAutoFit/>
          </a:bodyPr>
          <a:lstStyle/>
          <a:p>
            <a:r>
              <a:rPr lang="en-US" sz="1400" dirty="0"/>
              <a:t>"The fact that Splunk is bringing ease-of-use to sophisticated Hadoop problems is welcome from every angle. The power of Hunk comes across in how easy it is to just plug it in, throw it in there, and suddenly you have all of your answers. I wish every product worked this nicely</a:t>
            </a:r>
            <a:r>
              <a:rPr lang="en-US" sz="1400" dirty="0" smtClean="0"/>
              <a:t>.”</a:t>
            </a:r>
          </a:p>
          <a:p>
            <a:endParaRPr lang="en-US" sz="1400" dirty="0"/>
          </a:p>
        </p:txBody>
      </p:sp>
    </p:spTree>
    <p:extLst>
      <p:ext uri="{BB962C8B-B14F-4D97-AF65-F5344CB8AC3E}">
        <p14:creationId xmlns:p14="http://schemas.microsoft.com/office/powerpoint/2010/main" val="23454009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gray">
          <a:xfrm>
            <a:off x="6485896" y="1971786"/>
            <a:ext cx="2354196" cy="1541881"/>
          </a:xfrm>
          <a:prstGeom prst="roundRect">
            <a:avLst>
              <a:gd name="adj" fmla="val 4948"/>
            </a:avLst>
          </a:prstGeom>
          <a:solidFill>
            <a:schemeClr val="bg1"/>
          </a:solidFill>
          <a:ln w="12700" cmpd="sng">
            <a:noFill/>
          </a:ln>
          <a:effectLst>
            <a:innerShdw blurRad="152400">
              <a:schemeClr val="accent1"/>
            </a:inn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latin typeface="+mn-lt"/>
              <a:ea typeface="+mn-ea"/>
              <a:cs typeface="+mn-cs"/>
              <a:sym typeface="Myriad Pro" pitchFamily="-65" charset="0"/>
            </a:endParaRPr>
          </a:p>
        </p:txBody>
      </p:sp>
      <p:sp>
        <p:nvSpPr>
          <p:cNvPr id="2" name="Title 1"/>
          <p:cNvSpPr>
            <a:spLocks noGrp="1"/>
          </p:cNvSpPr>
          <p:nvPr>
            <p:ph type="title"/>
          </p:nvPr>
        </p:nvSpPr>
        <p:spPr/>
        <p:txBody>
          <a:bodyPr/>
          <a:lstStyle/>
          <a:p>
            <a:r>
              <a:rPr lang="en-US" sz="3200" dirty="0"/>
              <a:t>Explore, Analyze and Visualize </a:t>
            </a:r>
            <a:r>
              <a:rPr lang="en-US" sz="3200" dirty="0" smtClean="0"/>
              <a:t>Data </a:t>
            </a:r>
            <a:r>
              <a:rPr lang="en-US" sz="3200" dirty="0"/>
              <a:t>On-the-fly</a:t>
            </a:r>
          </a:p>
        </p:txBody>
      </p:sp>
      <p:sp>
        <p:nvSpPr>
          <p:cNvPr id="5" name="Rounded Rectangle 4"/>
          <p:cNvSpPr/>
          <p:nvPr/>
        </p:nvSpPr>
        <p:spPr bwMode="gray">
          <a:xfrm>
            <a:off x="307934" y="1971784"/>
            <a:ext cx="2354196" cy="1584216"/>
          </a:xfrm>
          <a:prstGeom prst="roundRect">
            <a:avLst>
              <a:gd name="adj" fmla="val 4948"/>
            </a:avLst>
          </a:prstGeom>
          <a:solidFill>
            <a:schemeClr val="bg1"/>
          </a:solidFill>
          <a:ln w="12700" cmpd="sng">
            <a:noFill/>
          </a:ln>
          <a:effectLst>
            <a:innerShdw blurRad="152400">
              <a:schemeClr val="accent1"/>
            </a:inn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latin typeface="+mn-lt"/>
              <a:ea typeface="+mn-ea"/>
              <a:cs typeface="+mn-cs"/>
              <a:sym typeface="Myriad Pro" pitchFamily="-65" charset="0"/>
            </a:endParaRPr>
          </a:p>
        </p:txBody>
      </p:sp>
      <p:sp>
        <p:nvSpPr>
          <p:cNvPr id="6" name="Plus 5"/>
          <p:cNvSpPr/>
          <p:nvPr/>
        </p:nvSpPr>
        <p:spPr bwMode="gray">
          <a:xfrm>
            <a:off x="2844764" y="2525806"/>
            <a:ext cx="379559" cy="377184"/>
          </a:xfrm>
          <a:prstGeom prst="mathPlus">
            <a:avLst/>
          </a:prstGeom>
          <a:solidFill>
            <a:srgbClr val="00A9E1"/>
          </a:solidFill>
          <a:ln w="25400" cap="flat" cmpd="sng" algn="ctr">
            <a:noFill/>
            <a:prstDash val="solid"/>
            <a:round/>
            <a:headEnd type="none" w="med" len="med"/>
            <a:tailEnd type="none" w="med" len="med"/>
          </a:ln>
          <a:effectLst/>
        </p:spPr>
        <p:txBody>
          <a:bodyPr lIns="57105" tIns="28552" rIns="57105" bIns="28552"/>
          <a:lstStyle/>
          <a:p>
            <a:pPr defTabSz="571047" fontAlgn="auto">
              <a:spcBef>
                <a:spcPts val="0"/>
              </a:spcBef>
              <a:spcAft>
                <a:spcPts val="0"/>
              </a:spcAft>
              <a:defRPr/>
            </a:pPr>
            <a:endParaRPr lang="en-US" sz="1100" dirty="0">
              <a:solidFill>
                <a:schemeClr val="accent2"/>
              </a:solidFill>
              <a:latin typeface="Calibri"/>
              <a:ea typeface="+mn-ea"/>
              <a:cs typeface="Calibri"/>
              <a:sym typeface="Myriad Pro" pitchFamily="-110" charset="0"/>
            </a:endParaRPr>
          </a:p>
        </p:txBody>
      </p:sp>
      <p:sp>
        <p:nvSpPr>
          <p:cNvPr id="7" name="Equal 6"/>
          <p:cNvSpPr/>
          <p:nvPr/>
        </p:nvSpPr>
        <p:spPr bwMode="gray">
          <a:xfrm>
            <a:off x="5956010" y="2535936"/>
            <a:ext cx="356616" cy="356925"/>
          </a:xfrm>
          <a:prstGeom prst="mathEqual">
            <a:avLst/>
          </a:prstGeom>
          <a:solidFill>
            <a:srgbClr val="00A9E1"/>
          </a:solidFill>
          <a:ln w="25400" cap="flat" cmpd="sng" algn="ctr">
            <a:noFill/>
            <a:prstDash val="solid"/>
            <a:round/>
            <a:headEnd type="none" w="med" len="med"/>
            <a:tailEnd type="none" w="med" len="med"/>
          </a:ln>
          <a:effectLst/>
        </p:spPr>
        <p:txBody>
          <a:bodyPr lIns="57105" tIns="28552" rIns="57105" bIns="28552"/>
          <a:lstStyle/>
          <a:p>
            <a:pPr defTabSz="571047" fontAlgn="auto">
              <a:spcBef>
                <a:spcPts val="0"/>
              </a:spcBef>
              <a:spcAft>
                <a:spcPts val="0"/>
              </a:spcAft>
              <a:defRPr/>
            </a:pPr>
            <a:endParaRPr lang="en-US" sz="1500" dirty="0">
              <a:solidFill>
                <a:schemeClr val="accent2"/>
              </a:solidFill>
              <a:latin typeface="Myriad Pro" pitchFamily="-110" charset="0"/>
              <a:ea typeface="+mn-ea"/>
              <a:cs typeface="+mn-cs"/>
              <a:sym typeface="Myriad Pro" pitchFamily="-110" charset="0"/>
            </a:endParaRPr>
          </a:p>
        </p:txBody>
      </p:sp>
      <p:sp>
        <p:nvSpPr>
          <p:cNvPr id="8" name="Rectangle 10"/>
          <p:cNvSpPr>
            <a:spLocks noChangeArrowheads="1"/>
          </p:cNvSpPr>
          <p:nvPr/>
        </p:nvSpPr>
        <p:spPr bwMode="gray">
          <a:xfrm>
            <a:off x="790706" y="986196"/>
            <a:ext cx="1471925" cy="359672"/>
          </a:xfrm>
          <a:prstGeom prst="rect">
            <a:avLst/>
          </a:prstGeom>
          <a:noFill/>
          <a:ln w="9525">
            <a:noFill/>
            <a:miter lim="800000"/>
            <a:headEnd/>
            <a:tailEnd/>
          </a:ln>
        </p:spPr>
        <p:txBody>
          <a:bodyPr wrap="none" lIns="51395" tIns="25697" rIns="51395" bIns="25697">
            <a:spAutoFit/>
          </a:bodyPr>
          <a:lstStyle/>
          <a:p>
            <a:pPr algn="ctr" defTabSz="569268" fontAlgn="auto">
              <a:spcBef>
                <a:spcPts val="0"/>
              </a:spcBef>
              <a:spcAft>
                <a:spcPts val="0"/>
              </a:spcAft>
              <a:defRPr/>
            </a:pPr>
            <a:r>
              <a:rPr lang="en-US" sz="2000" b="1" dirty="0" smtClean="0">
                <a:solidFill>
                  <a:srgbClr val="000000"/>
                </a:solidFill>
                <a:latin typeface="Calibri" pitchFamily="34" charset="0"/>
                <a:ea typeface="+mn-ea"/>
                <a:cs typeface="+mn-cs"/>
                <a:sym typeface="Myriad Pro"/>
              </a:rPr>
              <a:t>Virtual Index</a:t>
            </a:r>
            <a:endParaRPr lang="en-US" sz="2000" b="1" dirty="0">
              <a:solidFill>
                <a:srgbClr val="000000"/>
              </a:solidFill>
              <a:latin typeface="Calibri" pitchFamily="34" charset="0"/>
              <a:ea typeface="+mn-ea"/>
              <a:cs typeface="+mn-cs"/>
              <a:sym typeface="Myriad Pro"/>
            </a:endParaRPr>
          </a:p>
        </p:txBody>
      </p:sp>
      <p:sp>
        <p:nvSpPr>
          <p:cNvPr id="9" name="Rectangle 11"/>
          <p:cNvSpPr>
            <a:spLocks noChangeArrowheads="1"/>
          </p:cNvSpPr>
          <p:nvPr/>
        </p:nvSpPr>
        <p:spPr bwMode="gray">
          <a:xfrm>
            <a:off x="2910189" y="986196"/>
            <a:ext cx="3441165" cy="363529"/>
          </a:xfrm>
          <a:prstGeom prst="rect">
            <a:avLst/>
          </a:prstGeom>
          <a:noFill/>
          <a:ln w="9525">
            <a:noFill/>
            <a:miter lim="800000"/>
            <a:headEnd/>
            <a:tailEnd/>
          </a:ln>
        </p:spPr>
        <p:txBody>
          <a:bodyPr lIns="51395" tIns="25697" rIns="51395" bIns="25697">
            <a:spAutoFit/>
          </a:bodyPr>
          <a:lstStyle/>
          <a:p>
            <a:pPr algn="ctr" defTabSz="569268" fontAlgn="auto">
              <a:spcBef>
                <a:spcPts val="0"/>
              </a:spcBef>
              <a:spcAft>
                <a:spcPts val="0"/>
              </a:spcAft>
              <a:defRPr/>
            </a:pPr>
            <a:r>
              <a:rPr lang="en-US" sz="2000" b="1" dirty="0" smtClean="0">
                <a:solidFill>
                  <a:srgbClr val="000000"/>
                </a:solidFill>
                <a:latin typeface="Calibri" pitchFamily="34" charset="0"/>
                <a:ea typeface="+mn-ea"/>
                <a:cs typeface="+mn-cs"/>
                <a:sym typeface="Myriad Pro"/>
              </a:rPr>
              <a:t>Schema-on-the-fly</a:t>
            </a:r>
            <a:endParaRPr lang="en-US" sz="2000" b="1" dirty="0">
              <a:solidFill>
                <a:srgbClr val="000000"/>
              </a:solidFill>
              <a:latin typeface="Calibri" pitchFamily="34" charset="0"/>
              <a:ea typeface="+mn-ea"/>
              <a:cs typeface="+mn-cs"/>
              <a:sym typeface="Myriad Pro"/>
            </a:endParaRPr>
          </a:p>
        </p:txBody>
      </p:sp>
      <p:sp>
        <p:nvSpPr>
          <p:cNvPr id="10" name="Rectangle 12"/>
          <p:cNvSpPr>
            <a:spLocks noChangeArrowheads="1"/>
          </p:cNvSpPr>
          <p:nvPr/>
        </p:nvSpPr>
        <p:spPr bwMode="gray">
          <a:xfrm>
            <a:off x="6212955" y="986196"/>
            <a:ext cx="2900079" cy="618022"/>
          </a:xfrm>
          <a:prstGeom prst="rect">
            <a:avLst/>
          </a:prstGeom>
          <a:noFill/>
          <a:ln w="9525">
            <a:noFill/>
            <a:miter lim="800000"/>
            <a:headEnd/>
            <a:tailEnd/>
          </a:ln>
        </p:spPr>
        <p:txBody>
          <a:bodyPr lIns="51395" tIns="25697" rIns="51395" bIns="25697">
            <a:spAutoFit/>
          </a:bodyPr>
          <a:lstStyle/>
          <a:p>
            <a:pPr algn="ctr" defTabSz="569268" fontAlgn="auto">
              <a:lnSpc>
                <a:spcPct val="90000"/>
              </a:lnSpc>
              <a:spcBef>
                <a:spcPts val="0"/>
              </a:spcBef>
              <a:spcAft>
                <a:spcPts val="0"/>
              </a:spcAft>
              <a:defRPr/>
            </a:pPr>
            <a:r>
              <a:rPr lang="en-US" sz="2000" b="1" dirty="0">
                <a:solidFill>
                  <a:srgbClr val="000000"/>
                </a:solidFill>
                <a:latin typeface="Calibri" pitchFamily="34" charset="0"/>
                <a:ea typeface="+mn-ea"/>
                <a:cs typeface="+mn-cs"/>
                <a:sym typeface="Myriad Pro"/>
              </a:rPr>
              <a:t>Flexibility and </a:t>
            </a:r>
          </a:p>
          <a:p>
            <a:pPr algn="ctr" defTabSz="569268" fontAlgn="auto">
              <a:lnSpc>
                <a:spcPct val="90000"/>
              </a:lnSpc>
              <a:spcBef>
                <a:spcPts val="0"/>
              </a:spcBef>
              <a:spcAft>
                <a:spcPts val="0"/>
              </a:spcAft>
              <a:defRPr/>
            </a:pPr>
            <a:r>
              <a:rPr lang="en-US" sz="2000" b="1" dirty="0">
                <a:solidFill>
                  <a:srgbClr val="000000"/>
                </a:solidFill>
                <a:latin typeface="Calibri" pitchFamily="34" charset="0"/>
                <a:ea typeface="+mn-ea"/>
                <a:cs typeface="+mn-cs"/>
                <a:sym typeface="Myriad Pro"/>
              </a:rPr>
              <a:t>Fast Time to Value</a:t>
            </a:r>
          </a:p>
        </p:txBody>
      </p:sp>
      <p:sp>
        <p:nvSpPr>
          <p:cNvPr id="12" name="Rectangle 11"/>
          <p:cNvSpPr/>
          <p:nvPr/>
        </p:nvSpPr>
        <p:spPr bwMode="gray">
          <a:xfrm>
            <a:off x="251954" y="2075538"/>
            <a:ext cx="2262646" cy="1240939"/>
          </a:xfrm>
          <a:prstGeom prst="rect">
            <a:avLst/>
          </a:prstGeom>
        </p:spPr>
        <p:txBody>
          <a:bodyPr wrap="square" lIns="51395" tIns="25697" rIns="51395" bIns="25697">
            <a:spAutoFit/>
          </a:bodyPr>
          <a:lstStyle/>
          <a:p>
            <a:pPr marL="260542" indent="-134732" defTabSz="569268" fontAlgn="auto">
              <a:lnSpc>
                <a:spcPct val="90000"/>
              </a:lnSpc>
              <a:spcBef>
                <a:spcPts val="600"/>
              </a:spcBef>
              <a:spcAft>
                <a:spcPts val="0"/>
              </a:spcAft>
              <a:buClr>
                <a:schemeClr val="accent4"/>
              </a:buClr>
              <a:buFont typeface="Arial" pitchFamily="-65" charset="0"/>
              <a:buChar char="•"/>
              <a:defRPr/>
            </a:pPr>
            <a:r>
              <a:rPr lang="en-US" dirty="0" smtClean="0">
                <a:latin typeface="Calibri" pitchFamily="-65" charset="0"/>
                <a:ea typeface="+mn-ea"/>
                <a:cs typeface="+mn-cs"/>
                <a:sym typeface="Myriad Pro" pitchFamily="-65" charset="0"/>
              </a:rPr>
              <a:t>Enables seamless </a:t>
            </a:r>
            <a:r>
              <a:rPr lang="en-US" dirty="0">
                <a:latin typeface="Calibri" pitchFamily="-65" charset="0"/>
                <a:ea typeface="+mn-ea"/>
                <a:cs typeface="+mn-cs"/>
                <a:sym typeface="Myriad Pro" pitchFamily="-65" charset="0"/>
              </a:rPr>
              <a:t>use of the </a:t>
            </a:r>
            <a:r>
              <a:rPr lang="en-US" dirty="0" smtClean="0">
                <a:latin typeface="Calibri" pitchFamily="-65" charset="0"/>
                <a:ea typeface="+mn-ea"/>
                <a:cs typeface="+mn-cs"/>
                <a:sym typeface="Myriad Pro" pitchFamily="-65" charset="0"/>
              </a:rPr>
              <a:t>Splunk </a:t>
            </a:r>
            <a:r>
              <a:rPr lang="en-US" dirty="0">
                <a:latin typeface="Calibri" pitchFamily="-65" charset="0"/>
                <a:ea typeface="+mn-ea"/>
                <a:cs typeface="+mn-cs"/>
                <a:sym typeface="Myriad Pro" pitchFamily="-65" charset="0"/>
              </a:rPr>
              <a:t>technology </a:t>
            </a:r>
            <a:r>
              <a:rPr lang="en-US" dirty="0" smtClean="0">
                <a:latin typeface="Calibri" pitchFamily="-65" charset="0"/>
                <a:ea typeface="+mn-ea"/>
                <a:cs typeface="+mn-cs"/>
                <a:sym typeface="Myriad Pro" pitchFamily="-65" charset="0"/>
              </a:rPr>
              <a:t>stack on data wherever it rests</a:t>
            </a:r>
            <a:endParaRPr lang="en-US" dirty="0">
              <a:latin typeface="Calibri" pitchFamily="-65" charset="0"/>
              <a:ea typeface="+mn-ea"/>
              <a:cs typeface="+mn-cs"/>
              <a:sym typeface="Myriad Pro" pitchFamily="-65" charset="0"/>
            </a:endParaRPr>
          </a:p>
          <a:p>
            <a:pPr marL="260542" indent="-134732" defTabSz="569268" fontAlgn="auto">
              <a:lnSpc>
                <a:spcPct val="90000"/>
              </a:lnSpc>
              <a:spcBef>
                <a:spcPts val="600"/>
              </a:spcBef>
              <a:spcAft>
                <a:spcPts val="0"/>
              </a:spcAft>
              <a:buClr>
                <a:schemeClr val="accent4"/>
              </a:buClr>
              <a:buFont typeface="Arial" pitchFamily="-65" charset="0"/>
              <a:buChar char="•"/>
              <a:defRPr/>
            </a:pPr>
            <a:r>
              <a:rPr lang="en-US" dirty="0" smtClean="0">
                <a:latin typeface="Calibri" pitchFamily="-65" charset="0"/>
                <a:sym typeface="Myriad Pro" pitchFamily="-65" charset="0"/>
              </a:rPr>
              <a:t>Handles MapReduce</a:t>
            </a:r>
            <a:endParaRPr lang="en-US" dirty="0">
              <a:latin typeface="Calibri" pitchFamily="-65" charset="0"/>
              <a:sym typeface="Myriad Pro" pitchFamily="-65" charset="0"/>
            </a:endParaRPr>
          </a:p>
        </p:txBody>
      </p:sp>
      <p:sp>
        <p:nvSpPr>
          <p:cNvPr id="13" name="Rounded Rectangle 12"/>
          <p:cNvSpPr/>
          <p:nvPr/>
        </p:nvSpPr>
        <p:spPr bwMode="gray">
          <a:xfrm>
            <a:off x="3453596" y="1971786"/>
            <a:ext cx="2354196" cy="1584214"/>
          </a:xfrm>
          <a:prstGeom prst="roundRect">
            <a:avLst>
              <a:gd name="adj" fmla="val 4948"/>
            </a:avLst>
          </a:prstGeom>
          <a:solidFill>
            <a:schemeClr val="bg1"/>
          </a:solidFill>
          <a:ln w="12700" cmpd="sng">
            <a:noFill/>
          </a:ln>
          <a:effectLst>
            <a:innerShdw blurRad="152400">
              <a:schemeClr val="accent1"/>
            </a:inn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latin typeface="+mn-lt"/>
              <a:ea typeface="+mn-ea"/>
              <a:cs typeface="+mn-cs"/>
              <a:sym typeface="Myriad Pro" pitchFamily="-65" charset="0"/>
            </a:endParaRPr>
          </a:p>
        </p:txBody>
      </p:sp>
      <p:sp>
        <p:nvSpPr>
          <p:cNvPr id="14" name="Rectangle 13"/>
          <p:cNvSpPr/>
          <p:nvPr/>
        </p:nvSpPr>
        <p:spPr bwMode="gray">
          <a:xfrm>
            <a:off x="3408286" y="2075538"/>
            <a:ext cx="2327742" cy="1317883"/>
          </a:xfrm>
          <a:prstGeom prst="rect">
            <a:avLst/>
          </a:prstGeom>
        </p:spPr>
        <p:txBody>
          <a:bodyPr lIns="51395" tIns="25697" rIns="51395" bIns="25697">
            <a:spAutoFit/>
          </a:bodyPr>
          <a:lstStyle/>
          <a:p>
            <a:pPr marL="260542" indent="-134732" defTabSz="569268" fontAlgn="auto">
              <a:lnSpc>
                <a:spcPct val="90000"/>
              </a:lnSpc>
              <a:spcBef>
                <a:spcPts val="600"/>
              </a:spcBef>
              <a:spcAft>
                <a:spcPts val="0"/>
              </a:spcAft>
              <a:buClr>
                <a:schemeClr val="accent4"/>
              </a:buClr>
              <a:buFont typeface="Arial" pitchFamily="-65" charset="0"/>
              <a:buChar char="•"/>
            </a:pPr>
            <a:r>
              <a:rPr lang="en-US" dirty="0" smtClean="0">
                <a:latin typeface="Calibri" pitchFamily="-65" charset="0"/>
                <a:ea typeface="+mn-ea"/>
                <a:cs typeface="+mn-cs"/>
                <a:sym typeface="Myriad Pro" pitchFamily="-65" charset="0"/>
              </a:rPr>
              <a:t>Structure applied </a:t>
            </a:r>
            <a:r>
              <a:rPr lang="en-US" dirty="0">
                <a:latin typeface="Calibri" pitchFamily="-65" charset="0"/>
                <a:ea typeface="+mn-ea"/>
                <a:cs typeface="+mn-cs"/>
                <a:sym typeface="Myriad Pro" pitchFamily="-65" charset="0"/>
              </a:rPr>
              <a:t>at </a:t>
            </a:r>
            <a:r>
              <a:rPr lang="en-US" dirty="0" smtClean="0">
                <a:latin typeface="Calibri" pitchFamily="-65" charset="0"/>
                <a:ea typeface="+mn-ea"/>
                <a:cs typeface="+mn-cs"/>
                <a:sym typeface="Myriad Pro" pitchFamily="-65" charset="0"/>
              </a:rPr>
              <a:t>search time</a:t>
            </a:r>
            <a:endParaRPr lang="en-US" dirty="0">
              <a:latin typeface="Calibri" pitchFamily="-65" charset="0"/>
              <a:ea typeface="+mn-ea"/>
              <a:cs typeface="+mn-cs"/>
              <a:sym typeface="Myriad Pro" pitchFamily="-65" charset="0"/>
            </a:endParaRPr>
          </a:p>
          <a:p>
            <a:pPr marL="260542" indent="-134732" defTabSz="569268" fontAlgn="auto">
              <a:lnSpc>
                <a:spcPct val="90000"/>
              </a:lnSpc>
              <a:spcBef>
                <a:spcPts val="600"/>
              </a:spcBef>
              <a:spcAft>
                <a:spcPts val="0"/>
              </a:spcAft>
              <a:buClr>
                <a:schemeClr val="accent4"/>
              </a:buClr>
              <a:buFont typeface="Arial" pitchFamily="-65" charset="0"/>
              <a:buChar char="•"/>
            </a:pPr>
            <a:r>
              <a:rPr lang="en-US" dirty="0">
                <a:latin typeface="Calibri" pitchFamily="-65" charset="0"/>
                <a:ea typeface="+mn-ea"/>
                <a:cs typeface="+mn-cs"/>
                <a:sym typeface="Myriad Pro" pitchFamily="-65" charset="0"/>
              </a:rPr>
              <a:t>No brittle schema </a:t>
            </a:r>
            <a:endParaRPr lang="en-US" dirty="0" smtClean="0">
              <a:latin typeface="Calibri" pitchFamily="-65" charset="0"/>
              <a:ea typeface="+mn-ea"/>
              <a:cs typeface="+mn-cs"/>
              <a:sym typeface="Myriad Pro" pitchFamily="-65" charset="0"/>
            </a:endParaRPr>
          </a:p>
          <a:p>
            <a:pPr marL="260542" indent="-134732" defTabSz="569268" fontAlgn="auto">
              <a:lnSpc>
                <a:spcPct val="90000"/>
              </a:lnSpc>
              <a:spcBef>
                <a:spcPts val="600"/>
              </a:spcBef>
              <a:spcAft>
                <a:spcPts val="0"/>
              </a:spcAft>
              <a:buClr>
                <a:schemeClr val="accent4"/>
              </a:buClr>
              <a:buFont typeface="Arial" pitchFamily="-65" charset="0"/>
              <a:buChar char="•"/>
            </a:pPr>
            <a:r>
              <a:rPr lang="en-US" dirty="0" smtClean="0">
                <a:latin typeface="Calibri" pitchFamily="-65" charset="0"/>
                <a:ea typeface="+mn-ea"/>
                <a:cs typeface="+mn-cs"/>
                <a:sym typeface="Myriad Pro" pitchFamily="-65" charset="0"/>
              </a:rPr>
              <a:t>Automatically </a:t>
            </a:r>
            <a:r>
              <a:rPr lang="en-US" dirty="0">
                <a:latin typeface="Calibri" pitchFamily="-65" charset="0"/>
                <a:ea typeface="+mn-ea"/>
                <a:cs typeface="+mn-cs"/>
                <a:sym typeface="Myriad Pro" pitchFamily="-65" charset="0"/>
              </a:rPr>
              <a:t>find </a:t>
            </a:r>
            <a:r>
              <a:rPr lang="en-US" dirty="0" smtClean="0">
                <a:latin typeface="Calibri" pitchFamily="-65" charset="0"/>
                <a:ea typeface="+mn-ea"/>
                <a:cs typeface="+mn-cs"/>
                <a:sym typeface="Myriad Pro" pitchFamily="-65" charset="0"/>
              </a:rPr>
              <a:t>patterns </a:t>
            </a:r>
            <a:r>
              <a:rPr lang="en-US" dirty="0">
                <a:latin typeface="Calibri" pitchFamily="-65" charset="0"/>
                <a:ea typeface="+mn-ea"/>
                <a:cs typeface="+mn-cs"/>
                <a:sym typeface="Myriad Pro" pitchFamily="-65" charset="0"/>
              </a:rPr>
              <a:t>and trends</a:t>
            </a:r>
          </a:p>
        </p:txBody>
      </p:sp>
      <p:sp>
        <p:nvSpPr>
          <p:cNvPr id="16" name="Rectangle 15"/>
          <p:cNvSpPr/>
          <p:nvPr/>
        </p:nvSpPr>
        <p:spPr bwMode="gray">
          <a:xfrm>
            <a:off x="6433115" y="2075538"/>
            <a:ext cx="2435718" cy="1096284"/>
          </a:xfrm>
          <a:prstGeom prst="rect">
            <a:avLst/>
          </a:prstGeom>
        </p:spPr>
        <p:txBody>
          <a:bodyPr wrap="square" lIns="51395" tIns="25697" rIns="51395" bIns="25697">
            <a:spAutoFit/>
          </a:bodyPr>
          <a:lstStyle/>
          <a:p>
            <a:pPr marL="260542" indent="-134732" defTabSz="569268" fontAlgn="auto">
              <a:lnSpc>
                <a:spcPct val="90000"/>
              </a:lnSpc>
              <a:spcBef>
                <a:spcPts val="600"/>
              </a:spcBef>
              <a:spcAft>
                <a:spcPts val="0"/>
              </a:spcAft>
              <a:buClr>
                <a:schemeClr val="accent4"/>
              </a:buClr>
              <a:buFont typeface="Arial" pitchFamily="-65" charset="0"/>
              <a:buChar char="•"/>
            </a:pPr>
            <a:r>
              <a:rPr lang="en-US" dirty="0" smtClean="0">
                <a:latin typeface="Calibri" pitchFamily="-65" charset="0"/>
                <a:sym typeface="Myriad Pro" pitchFamily="-65" charset="0"/>
              </a:rPr>
              <a:t>Interactive search</a:t>
            </a:r>
            <a:endParaRPr lang="en-US" dirty="0">
              <a:latin typeface="Calibri" pitchFamily="-65" charset="0"/>
              <a:sym typeface="Myriad Pro" pitchFamily="-65" charset="0"/>
            </a:endParaRPr>
          </a:p>
          <a:p>
            <a:pPr marL="260542" indent="-134732" defTabSz="569268" fontAlgn="auto">
              <a:lnSpc>
                <a:spcPct val="90000"/>
              </a:lnSpc>
              <a:spcBef>
                <a:spcPts val="600"/>
              </a:spcBef>
              <a:spcAft>
                <a:spcPts val="0"/>
              </a:spcAft>
              <a:buClr>
                <a:schemeClr val="accent4"/>
              </a:buClr>
              <a:buFont typeface="Arial" pitchFamily="-65" charset="0"/>
              <a:buChar char="•"/>
            </a:pPr>
            <a:r>
              <a:rPr lang="en-US" dirty="0" smtClean="0">
                <a:latin typeface="Calibri" pitchFamily="-65" charset="0"/>
                <a:ea typeface="+mn-ea"/>
                <a:cs typeface="+mn-cs"/>
                <a:sym typeface="Myriad Pro" pitchFamily="-65" charset="0"/>
              </a:rPr>
              <a:t>Preview results while MapReduce jobs run</a:t>
            </a:r>
          </a:p>
          <a:p>
            <a:pPr marL="260542" indent="-134732" defTabSz="569268" fontAlgn="auto">
              <a:lnSpc>
                <a:spcPct val="90000"/>
              </a:lnSpc>
              <a:spcBef>
                <a:spcPts val="600"/>
              </a:spcBef>
              <a:spcAft>
                <a:spcPts val="0"/>
              </a:spcAft>
              <a:buClr>
                <a:schemeClr val="accent4"/>
              </a:buClr>
              <a:buFont typeface="Arial" pitchFamily="-65" charset="0"/>
              <a:buChar char="•"/>
            </a:pPr>
            <a:r>
              <a:rPr lang="en-US" dirty="0" smtClean="0">
                <a:latin typeface="Calibri" pitchFamily="-65" charset="0"/>
                <a:ea typeface="+mn-ea"/>
                <a:cs typeface="+mn-cs"/>
                <a:sym typeface="Myriad Pro" pitchFamily="-65" charset="0"/>
              </a:rPr>
              <a:t>Drag</a:t>
            </a:r>
            <a:r>
              <a:rPr lang="en-US" dirty="0">
                <a:latin typeface="Calibri" pitchFamily="-65" charset="0"/>
                <a:ea typeface="+mn-ea"/>
                <a:cs typeface="+mn-cs"/>
                <a:sym typeface="Myriad Pro" pitchFamily="-65" charset="0"/>
              </a:rPr>
              <a:t>-</a:t>
            </a:r>
            <a:r>
              <a:rPr lang="en-US" dirty="0" smtClean="0">
                <a:latin typeface="Calibri" pitchFamily="-65" charset="0"/>
                <a:ea typeface="+mn-ea"/>
                <a:cs typeface="+mn-cs"/>
                <a:sym typeface="Myriad Pro" pitchFamily="-65" charset="0"/>
              </a:rPr>
              <a:t>and-drop analytics</a:t>
            </a:r>
            <a:endParaRPr lang="en-US" dirty="0">
              <a:latin typeface="Calibri" pitchFamily="-65" charset="0"/>
              <a:ea typeface="+mn-ea"/>
              <a:cs typeface="+mn-cs"/>
              <a:sym typeface="Myriad Pro" pitchFamily="-65" charset="0"/>
            </a:endParaRPr>
          </a:p>
        </p:txBody>
      </p:sp>
      <p:pic>
        <p:nvPicPr>
          <p:cNvPr id="18" name="Picture 20" descr="22.png"/>
          <p:cNvPicPr>
            <a:picLocks noChangeAspect="1"/>
          </p:cNvPicPr>
          <p:nvPr/>
        </p:nvPicPr>
        <p:blipFill>
          <a:blip r:embed="rId3"/>
          <a:srcRect/>
          <a:stretch>
            <a:fillRect/>
          </a:stretch>
        </p:blipFill>
        <p:spPr bwMode="gray">
          <a:xfrm>
            <a:off x="4314691" y="1397279"/>
            <a:ext cx="683947" cy="524172"/>
          </a:xfrm>
          <a:prstGeom prst="rect">
            <a:avLst/>
          </a:prstGeom>
          <a:noFill/>
          <a:ln w="9525">
            <a:noFill/>
            <a:miter lim="800000"/>
            <a:headEnd/>
            <a:tailEnd/>
          </a:ln>
        </p:spPr>
      </p:pic>
      <p:sp>
        <p:nvSpPr>
          <p:cNvPr id="19" name="Slide Number Placeholder 3"/>
          <p:cNvSpPr>
            <a:spLocks noGrp="1"/>
          </p:cNvSpPr>
          <p:nvPr>
            <p:ph type="sldNum" sz="quarter" idx="4294967295"/>
          </p:nvPr>
        </p:nvSpPr>
        <p:spPr>
          <a:xfrm>
            <a:off x="4379699" y="4773168"/>
            <a:ext cx="385725" cy="257175"/>
          </a:xfrm>
          <a:prstGeom prst="rect">
            <a:avLst/>
          </a:prstGeom>
        </p:spPr>
        <p:txBody>
          <a:bodyPr vert="horz" lIns="81633" tIns="40817" rIns="81633" bIns="40817" rtlCol="0" anchor="ctr"/>
          <a:lstStyle/>
          <a:p>
            <a:pPr algn="ctr" defTabSz="816334" fontAlgn="auto">
              <a:spcBef>
                <a:spcPts val="0"/>
              </a:spcBef>
              <a:spcAft>
                <a:spcPts val="0"/>
              </a:spcAft>
            </a:pPr>
            <a:fld id="{027CC8FC-DC84-4CE8-AADD-ED05D9A2A54F}" type="slidenum">
              <a:rPr lang="en-US" sz="1100">
                <a:latin typeface="Calibri"/>
                <a:ea typeface="+mn-ea"/>
                <a:cs typeface="+mn-cs"/>
              </a:rPr>
              <a:pPr algn="ctr" defTabSz="816334" fontAlgn="auto">
                <a:spcBef>
                  <a:spcPts val="0"/>
                </a:spcBef>
                <a:spcAft>
                  <a:spcPts val="0"/>
                </a:spcAft>
              </a:pPr>
              <a:t>13</a:t>
            </a:fld>
            <a:endParaRPr lang="en-US" sz="1100" dirty="0">
              <a:latin typeface="Calibri"/>
              <a:ea typeface="+mn-ea"/>
              <a:cs typeface="+mn-cs"/>
            </a:endParaRPr>
          </a:p>
        </p:txBody>
      </p:sp>
      <p:pic>
        <p:nvPicPr>
          <p:cNvPr id="22" name="Picture 114" descr="image79.pdf"/>
          <p:cNvPicPr>
            <a:picLocks noChangeAspect="1"/>
          </p:cNvPicPr>
          <p:nvPr/>
        </p:nvPicPr>
        <p:blipFill>
          <a:blip r:embed="rId4" cstate="email">
            <a:duotone>
              <a:prstClr val="black"/>
              <a:schemeClr val="accent2">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gray">
          <a:xfrm>
            <a:off x="1236344" y="1428132"/>
            <a:ext cx="506563" cy="448614"/>
          </a:xfrm>
          <a:prstGeom prst="rect">
            <a:avLst/>
          </a:prstGeom>
          <a:noFill/>
          <a:ln w="9525">
            <a:noFill/>
            <a:miter lim="800000"/>
            <a:headEnd/>
            <a:tailEnd/>
          </a:ln>
        </p:spPr>
      </p:pic>
    </p:spTree>
    <p:extLst>
      <p:ext uri="{BB962C8B-B14F-4D97-AF65-F5344CB8AC3E}">
        <p14:creationId xmlns:p14="http://schemas.microsoft.com/office/powerpoint/2010/main" val="347980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ounded Rectangle 119"/>
          <p:cNvSpPr/>
          <p:nvPr/>
        </p:nvSpPr>
        <p:spPr bwMode="gray">
          <a:xfrm>
            <a:off x="2390725" y="1162181"/>
            <a:ext cx="4308269" cy="903843"/>
          </a:xfrm>
          <a:prstGeom prst="roundRect">
            <a:avLst>
              <a:gd name="adj" fmla="val 13566"/>
            </a:avLst>
          </a:prstGeom>
          <a:solidFill>
            <a:schemeClr val="bg1"/>
          </a:solidFill>
          <a:ln>
            <a:solidFill>
              <a:schemeClr val="accent5">
                <a:alpha val="57000"/>
              </a:schemeClr>
            </a:solidFill>
          </a:ln>
          <a:effectLst/>
        </p:spPr>
        <p:style>
          <a:lnRef idx="1">
            <a:schemeClr val="accent1"/>
          </a:lnRef>
          <a:fillRef idx="3">
            <a:schemeClr val="accent1"/>
          </a:fillRef>
          <a:effectRef idx="2">
            <a:schemeClr val="accent1"/>
          </a:effectRef>
          <a:fontRef idx="minor">
            <a:schemeClr val="lt1"/>
          </a:fontRef>
        </p:style>
        <p:txBody>
          <a:bodyPr lIns="51426" tIns="25713" rIns="51426" bIns="25713" rtlCol="0" anchor="ctr"/>
          <a:lstStyle/>
          <a:p>
            <a:pPr algn="ctr"/>
            <a:endParaRPr lang="en-US" dirty="0"/>
          </a:p>
        </p:txBody>
      </p:sp>
      <p:sp>
        <p:nvSpPr>
          <p:cNvPr id="2" name="Title 1"/>
          <p:cNvSpPr>
            <a:spLocks noGrp="1"/>
          </p:cNvSpPr>
          <p:nvPr>
            <p:ph type="title"/>
          </p:nvPr>
        </p:nvSpPr>
        <p:spPr>
          <a:ln>
            <a:solidFill>
              <a:srgbClr val="FFFFFF"/>
            </a:solidFill>
          </a:ln>
        </p:spPr>
        <p:txBody>
          <a:bodyPr/>
          <a:lstStyle/>
          <a:p>
            <a:r>
              <a:rPr lang="en-US" sz="3200" dirty="0"/>
              <a:t>D</a:t>
            </a:r>
            <a:r>
              <a:rPr lang="en-US" sz="3200" dirty="0" smtClean="0"/>
              <a:t>erive Actionable Insights </a:t>
            </a:r>
            <a:r>
              <a:rPr lang="en-US" sz="3200" dirty="0"/>
              <a:t>from </a:t>
            </a:r>
            <a:r>
              <a:rPr lang="en-US" sz="3200" dirty="0" smtClean="0"/>
              <a:t>Raw Data </a:t>
            </a:r>
            <a:endParaRPr lang="en-US" sz="3200" baseline="30000" dirty="0"/>
          </a:p>
        </p:txBody>
      </p:sp>
      <p:sp>
        <p:nvSpPr>
          <p:cNvPr id="3" name="Slide Number Placeholder 2"/>
          <p:cNvSpPr>
            <a:spLocks noGrp="1"/>
          </p:cNvSpPr>
          <p:nvPr>
            <p:ph type="sldNum" sz="quarter" idx="10"/>
          </p:nvPr>
        </p:nvSpPr>
        <p:spPr/>
        <p:txBody>
          <a:bodyPr/>
          <a:lstStyle/>
          <a:p>
            <a:pPr>
              <a:defRPr/>
            </a:pPr>
            <a:fld id="{1CF860F4-4FA4-EE41-8ADB-46C5B0D62AB2}" type="slidenum">
              <a:rPr lang="en-US" smtClean="0"/>
              <a:pPr>
                <a:defRPr/>
              </a:pPr>
              <a:t>14</a:t>
            </a:fld>
            <a:endParaRPr lang="en-US" dirty="0"/>
          </a:p>
        </p:txBody>
      </p:sp>
      <p:sp>
        <p:nvSpPr>
          <p:cNvPr id="21" name="Isosceles Triangle 20"/>
          <p:cNvSpPr/>
          <p:nvPr/>
        </p:nvSpPr>
        <p:spPr bwMode="gray">
          <a:xfrm rot="10800000">
            <a:off x="3003607" y="1811639"/>
            <a:ext cx="3071337" cy="849740"/>
          </a:xfrm>
          <a:prstGeom prst="triangle">
            <a:avLst/>
          </a:prstGeom>
          <a:gradFill>
            <a:gsLst>
              <a:gs pos="0">
                <a:schemeClr val="accent1">
                  <a:tint val="66000"/>
                  <a:satMod val="160000"/>
                  <a:alpha val="60000"/>
                </a:schemeClr>
              </a:gs>
              <a:gs pos="50000">
                <a:schemeClr val="accent1">
                  <a:tint val="44500"/>
                  <a:satMod val="160000"/>
                  <a:alpha val="52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a:endParaRPr lang="en-US" dirty="0"/>
          </a:p>
        </p:txBody>
      </p:sp>
      <p:sp>
        <p:nvSpPr>
          <p:cNvPr id="19" name="Rounded Rectangle 18"/>
          <p:cNvSpPr/>
          <p:nvPr/>
        </p:nvSpPr>
        <p:spPr bwMode="gray">
          <a:xfrm>
            <a:off x="2394180" y="2221778"/>
            <a:ext cx="4317501" cy="1041081"/>
          </a:xfrm>
          <a:prstGeom prst="roundRect">
            <a:avLst>
              <a:gd name="adj" fmla="val 5129"/>
            </a:avLst>
          </a:prstGeom>
          <a:gradFill flip="none" rotWithShape="1">
            <a:gsLst>
              <a:gs pos="0">
                <a:srgbClr val="656565"/>
              </a:gs>
              <a:gs pos="50000">
                <a:srgbClr val="383A39"/>
              </a:gs>
              <a:gs pos="100000">
                <a:srgbClr val="080A09"/>
              </a:gs>
            </a:gsLst>
            <a:lin ang="5400000" scaled="1"/>
            <a:tileRect/>
          </a:gradFill>
          <a:ln w="12700" cmpd="sng">
            <a:noFill/>
          </a:ln>
          <a:effectLst/>
          <a:scene3d>
            <a:camera prst="orthographicFront"/>
            <a:lightRig rig="threePt" dir="t"/>
          </a:scene3d>
          <a:sp3d prstMaterial="softEdge"/>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62535" tIns="81267" rIns="162535" bIns="81267" numCol="1" spcCol="0" rtlCol="0" fromWordArt="0" anchor="ctr" anchorCtr="0" forceAA="0" compatLnSpc="1">
            <a:prstTxWarp prst="textNoShape">
              <a:avLst/>
            </a:prstTxWarp>
            <a:noAutofit/>
          </a:bodyPr>
          <a:lstStyle/>
          <a:p>
            <a:pPr algn="ctr"/>
            <a:endParaRPr lang="en-US" dirty="0">
              <a:solidFill>
                <a:prstClr val="black"/>
              </a:solidFill>
            </a:endParaRPr>
          </a:p>
        </p:txBody>
      </p:sp>
      <p:sp>
        <p:nvSpPr>
          <p:cNvPr id="57" name="Rounded Rectangle 56"/>
          <p:cNvSpPr/>
          <p:nvPr/>
        </p:nvSpPr>
        <p:spPr bwMode="gray">
          <a:xfrm>
            <a:off x="2399295" y="3424989"/>
            <a:ext cx="4308269" cy="903843"/>
          </a:xfrm>
          <a:prstGeom prst="roundRect">
            <a:avLst>
              <a:gd name="adj" fmla="val 13566"/>
            </a:avLst>
          </a:prstGeom>
          <a:solidFill>
            <a:schemeClr val="bg1"/>
          </a:solidFill>
          <a:ln w="12700">
            <a:solidFill>
              <a:srgbClr val="C0C0C0"/>
            </a:solidFill>
          </a:ln>
          <a:effectLst/>
        </p:spPr>
        <p:style>
          <a:lnRef idx="1">
            <a:schemeClr val="accent1"/>
          </a:lnRef>
          <a:fillRef idx="3">
            <a:schemeClr val="accent1"/>
          </a:fillRef>
          <a:effectRef idx="2">
            <a:schemeClr val="accent1"/>
          </a:effectRef>
          <a:fontRef idx="minor">
            <a:schemeClr val="lt1"/>
          </a:fontRef>
        </p:style>
        <p:txBody>
          <a:bodyPr lIns="51426" tIns="25713" rIns="51426" bIns="25713" rtlCol="0" anchor="ctr"/>
          <a:lstStyle/>
          <a:p>
            <a:pPr algn="ctr"/>
            <a:endParaRPr lang="en-US" dirty="0"/>
          </a:p>
        </p:txBody>
      </p:sp>
      <p:sp>
        <p:nvSpPr>
          <p:cNvPr id="61" name="TextBox 60"/>
          <p:cNvSpPr txBox="1"/>
          <p:nvPr/>
        </p:nvSpPr>
        <p:spPr bwMode="gray">
          <a:xfrm>
            <a:off x="2435053" y="3626382"/>
            <a:ext cx="981526" cy="452038"/>
          </a:xfrm>
          <a:prstGeom prst="rect">
            <a:avLst/>
          </a:prstGeom>
          <a:noFill/>
        </p:spPr>
        <p:txBody>
          <a:bodyPr wrap="square" lIns="51426" tIns="25713" rIns="51426" bIns="25713" rtlCol="0">
            <a:spAutoFit/>
          </a:bodyPr>
          <a:lstStyle/>
          <a:p>
            <a:pPr algn="ctr"/>
            <a:r>
              <a:rPr lang="en-US" sz="1300" b="1" dirty="0" smtClean="0">
                <a:latin typeface="+mj-lt"/>
              </a:rPr>
              <a:t>Hadoop</a:t>
            </a:r>
            <a:br>
              <a:rPr lang="en-US" sz="1300" b="1" dirty="0" smtClean="0">
                <a:latin typeface="+mj-lt"/>
              </a:rPr>
            </a:br>
            <a:r>
              <a:rPr lang="en-US" sz="1300" b="1" dirty="0" smtClean="0">
                <a:latin typeface="+mj-lt"/>
              </a:rPr>
              <a:t>Storage</a:t>
            </a:r>
          </a:p>
        </p:txBody>
      </p:sp>
      <p:sp>
        <p:nvSpPr>
          <p:cNvPr id="11" name="TextBox 10"/>
          <p:cNvSpPr txBox="1"/>
          <p:nvPr/>
        </p:nvSpPr>
        <p:spPr>
          <a:xfrm>
            <a:off x="7222211" y="1064966"/>
            <a:ext cx="1850571" cy="1590811"/>
          </a:xfrm>
          <a:prstGeom prst="rect">
            <a:avLst/>
          </a:prstGeom>
        </p:spPr>
        <p:txBody>
          <a:bodyPr wrap="square" lIns="51426" tIns="25713" rIns="51426" bIns="25713" rtlCol="0">
            <a:spAutoFit/>
          </a:bodyPr>
          <a:lstStyle/>
          <a:p>
            <a:r>
              <a:rPr lang="en-US" sz="2000" dirty="0" smtClean="0"/>
              <a:t>Immediately start exploring, analyzing and visualizing raw data in Hadoop</a:t>
            </a:r>
          </a:p>
        </p:txBody>
      </p:sp>
      <p:sp>
        <p:nvSpPr>
          <p:cNvPr id="5" name="Oval 4"/>
          <p:cNvSpPr/>
          <p:nvPr/>
        </p:nvSpPr>
        <p:spPr>
          <a:xfrm>
            <a:off x="227342" y="1043984"/>
            <a:ext cx="391838" cy="378248"/>
          </a:xfrm>
          <a:prstGeom prst="ellipse">
            <a:avLst/>
          </a:prstGeom>
          <a:solidFill>
            <a:schemeClr val="accent2"/>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chemeClr val="bg1"/>
                </a:solidFill>
              </a:rPr>
              <a:t>1</a:t>
            </a:r>
            <a:endParaRPr lang="en-US" b="1" dirty="0">
              <a:solidFill>
                <a:schemeClr val="bg1"/>
              </a:solidFill>
            </a:endParaRPr>
          </a:p>
        </p:txBody>
      </p:sp>
      <p:sp>
        <p:nvSpPr>
          <p:cNvPr id="48" name="Oval 47"/>
          <p:cNvSpPr/>
          <p:nvPr/>
        </p:nvSpPr>
        <p:spPr>
          <a:xfrm>
            <a:off x="6794538" y="1043984"/>
            <a:ext cx="391838" cy="378248"/>
          </a:xfrm>
          <a:prstGeom prst="ellipse">
            <a:avLst/>
          </a:prstGeom>
          <a:solidFill>
            <a:schemeClr val="accent2"/>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bg1"/>
                </a:solidFill>
              </a:rPr>
              <a:t>2</a:t>
            </a:r>
          </a:p>
        </p:txBody>
      </p:sp>
      <p:sp>
        <p:nvSpPr>
          <p:cNvPr id="50" name="TextBox 49"/>
          <p:cNvSpPr txBox="1"/>
          <p:nvPr/>
        </p:nvSpPr>
        <p:spPr>
          <a:xfrm>
            <a:off x="670143" y="1064966"/>
            <a:ext cx="1318381" cy="975258"/>
          </a:xfrm>
          <a:prstGeom prst="rect">
            <a:avLst/>
          </a:prstGeom>
        </p:spPr>
        <p:txBody>
          <a:bodyPr wrap="square" lIns="51426" tIns="25713" rIns="51426" bIns="25713" rtlCol="0">
            <a:spAutoFit/>
          </a:bodyPr>
          <a:lstStyle/>
          <a:p>
            <a:r>
              <a:rPr lang="en-US" sz="2000" dirty="0" smtClean="0"/>
              <a:t>Point Hunk at Hadoop Cluster</a:t>
            </a:r>
          </a:p>
        </p:txBody>
      </p:sp>
      <p:sp>
        <p:nvSpPr>
          <p:cNvPr id="10" name="Freeform 9"/>
          <p:cNvSpPr/>
          <p:nvPr/>
        </p:nvSpPr>
        <p:spPr>
          <a:xfrm>
            <a:off x="1088699" y="2454965"/>
            <a:ext cx="1302026" cy="1331844"/>
          </a:xfrm>
          <a:custGeom>
            <a:avLst/>
            <a:gdLst>
              <a:gd name="connsiteX0" fmla="*/ 0 w 1302026"/>
              <a:gd name="connsiteY0" fmla="*/ 0 h 1331844"/>
              <a:gd name="connsiteX1" fmla="*/ 0 w 1302026"/>
              <a:gd name="connsiteY1" fmla="*/ 1331844 h 1331844"/>
              <a:gd name="connsiteX2" fmla="*/ 1302026 w 1302026"/>
              <a:gd name="connsiteY2" fmla="*/ 1331844 h 1331844"/>
            </a:gdLst>
            <a:ahLst/>
            <a:cxnLst>
              <a:cxn ang="0">
                <a:pos x="connsiteX0" y="connsiteY0"/>
              </a:cxn>
              <a:cxn ang="0">
                <a:pos x="connsiteX1" y="connsiteY1"/>
              </a:cxn>
              <a:cxn ang="0">
                <a:pos x="connsiteX2" y="connsiteY2"/>
              </a:cxn>
            </a:cxnLst>
            <a:rect l="l" t="t" r="r" b="b"/>
            <a:pathLst>
              <a:path w="1302026" h="1331844">
                <a:moveTo>
                  <a:pt x="0" y="0"/>
                </a:moveTo>
                <a:lnTo>
                  <a:pt x="0" y="1331844"/>
                </a:lnTo>
                <a:lnTo>
                  <a:pt x="1302026" y="1331844"/>
                </a:lnTo>
              </a:path>
            </a:pathLst>
          </a:custGeom>
          <a:ln>
            <a:solidFill>
              <a:schemeClr val="accent2"/>
            </a:solidFill>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49" name="Picture 48" descr="magnifying-glass-bl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594" y="1297054"/>
            <a:ext cx="437285" cy="437285"/>
          </a:xfrm>
          <a:prstGeom prst="rect">
            <a:avLst/>
          </a:prstGeom>
        </p:spPr>
      </p:pic>
      <p:pic>
        <p:nvPicPr>
          <p:cNvPr id="51" name="Picture 50" descr="analyze-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2627" y="1297054"/>
            <a:ext cx="352361" cy="439579"/>
          </a:xfrm>
          <a:prstGeom prst="rect">
            <a:avLst/>
          </a:prstGeom>
        </p:spPr>
      </p:pic>
      <p:pic>
        <p:nvPicPr>
          <p:cNvPr id="52" name="Picture 51" descr="bar-chart-lightorang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7252" y="1297054"/>
            <a:ext cx="469327" cy="455917"/>
          </a:xfrm>
          <a:prstGeom prst="rect">
            <a:avLst/>
          </a:prstGeom>
        </p:spPr>
      </p:pic>
      <p:pic>
        <p:nvPicPr>
          <p:cNvPr id="53" name="Picture 52" descr="dashboard-gree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8464" y="1297054"/>
            <a:ext cx="804092" cy="453886"/>
          </a:xfrm>
          <a:prstGeom prst="rect">
            <a:avLst/>
          </a:prstGeom>
        </p:spPr>
      </p:pic>
      <p:pic>
        <p:nvPicPr>
          <p:cNvPr id="54" name="Picture 53" descr="send-arrow-lightblu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8233" y="1297054"/>
            <a:ext cx="694239" cy="436675"/>
          </a:xfrm>
          <a:prstGeom prst="rect">
            <a:avLst/>
          </a:prstGeom>
        </p:spPr>
      </p:pic>
      <p:sp>
        <p:nvSpPr>
          <p:cNvPr id="55" name="TextBox 54"/>
          <p:cNvSpPr txBox="1"/>
          <p:nvPr/>
        </p:nvSpPr>
        <p:spPr>
          <a:xfrm>
            <a:off x="2525807" y="1764618"/>
            <a:ext cx="652649" cy="213511"/>
          </a:xfrm>
          <a:prstGeom prst="rect">
            <a:avLst/>
          </a:prstGeom>
        </p:spPr>
        <p:txBody>
          <a:bodyPr wrap="square" lIns="51426" tIns="25713" rIns="51426" bIns="25713" rtlCol="0">
            <a:spAutoFit/>
          </a:bodyP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ysClr val="windowText" lastClr="000000"/>
                </a:solidFill>
                <a:effectLst/>
                <a:uLnTx/>
                <a:uFillTx/>
              </a:rPr>
              <a:t>Explore</a:t>
            </a:r>
            <a:endParaRPr kumimoji="0" lang="en-US" sz="1050" b="0" i="0" u="none" strike="noStrike" kern="0" cap="none" spc="0" normalizeH="0" baseline="0" noProof="0" dirty="0" smtClean="0">
              <a:ln>
                <a:noFill/>
              </a:ln>
              <a:solidFill>
                <a:sysClr val="windowText" lastClr="000000"/>
              </a:solidFill>
              <a:effectLst/>
              <a:uLnTx/>
              <a:uFillTx/>
            </a:endParaRPr>
          </a:p>
        </p:txBody>
      </p:sp>
      <p:sp>
        <p:nvSpPr>
          <p:cNvPr id="59" name="TextBox 58"/>
          <p:cNvSpPr txBox="1"/>
          <p:nvPr/>
        </p:nvSpPr>
        <p:spPr>
          <a:xfrm>
            <a:off x="3271665" y="1764618"/>
            <a:ext cx="578832" cy="213511"/>
          </a:xfrm>
          <a:prstGeom prst="rect">
            <a:avLst/>
          </a:prstGeom>
        </p:spPr>
        <p:txBody>
          <a:bodyPr wrap="square" lIns="51426" tIns="25713" rIns="51426" bIns="25713" rtlCol="0">
            <a:spAutoFit/>
          </a:bodyP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ysClr val="windowText" lastClr="000000"/>
                </a:solidFill>
                <a:effectLst/>
                <a:uLnTx/>
                <a:uFillTx/>
              </a:rPr>
              <a:t>Analyze</a:t>
            </a:r>
            <a:endParaRPr kumimoji="0" lang="en-US" sz="1050" b="0" i="0" u="none" strike="noStrike" kern="0" cap="none" spc="0" normalizeH="0" baseline="0" noProof="0" dirty="0" smtClean="0">
              <a:ln>
                <a:noFill/>
              </a:ln>
              <a:solidFill>
                <a:sysClr val="windowText" lastClr="000000"/>
              </a:solidFill>
              <a:effectLst/>
              <a:uLnTx/>
              <a:uFillTx/>
            </a:endParaRPr>
          </a:p>
        </p:txBody>
      </p:sp>
      <p:sp>
        <p:nvSpPr>
          <p:cNvPr id="60" name="TextBox 59"/>
          <p:cNvSpPr txBox="1"/>
          <p:nvPr/>
        </p:nvSpPr>
        <p:spPr>
          <a:xfrm>
            <a:off x="4000983" y="1764618"/>
            <a:ext cx="599618" cy="213511"/>
          </a:xfrm>
          <a:prstGeom prst="rect">
            <a:avLst/>
          </a:prstGeom>
        </p:spPr>
        <p:txBody>
          <a:bodyPr wrap="square" lIns="51426" tIns="25713" rIns="51426" bIns="25713" rtlCol="0">
            <a:spAutoFit/>
          </a:bodyP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ysClr val="windowText" lastClr="000000"/>
                </a:solidFill>
                <a:effectLst/>
                <a:uLnTx/>
                <a:uFillTx/>
              </a:rPr>
              <a:t>Visualize</a:t>
            </a:r>
            <a:endParaRPr kumimoji="0" lang="en-US" sz="1050" b="0" i="0" u="none" strike="noStrike" kern="0" cap="none" spc="0" normalizeH="0" baseline="0" noProof="0" dirty="0" smtClean="0">
              <a:ln>
                <a:noFill/>
              </a:ln>
              <a:solidFill>
                <a:sysClr val="windowText" lastClr="000000"/>
              </a:solidFill>
              <a:effectLst/>
              <a:uLnTx/>
              <a:uFillTx/>
            </a:endParaRPr>
          </a:p>
        </p:txBody>
      </p:sp>
      <p:sp>
        <p:nvSpPr>
          <p:cNvPr id="62" name="TextBox 61"/>
          <p:cNvSpPr txBox="1"/>
          <p:nvPr/>
        </p:nvSpPr>
        <p:spPr>
          <a:xfrm>
            <a:off x="4852264" y="1764618"/>
            <a:ext cx="849776" cy="213511"/>
          </a:xfrm>
          <a:prstGeom prst="rect">
            <a:avLst/>
          </a:prstGeom>
        </p:spPr>
        <p:txBody>
          <a:bodyPr wrap="square" lIns="51426" tIns="25713" rIns="51426" bIns="25713" rtlCol="0">
            <a:spAutoFit/>
          </a:bodyP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ysClr val="windowText" lastClr="000000"/>
                </a:solidFill>
                <a:effectLst/>
                <a:uLnTx/>
                <a:uFillTx/>
              </a:rPr>
              <a:t>Dashboards</a:t>
            </a:r>
            <a:endParaRPr kumimoji="0" lang="en-US" sz="1050" b="0" i="0" u="none" strike="noStrike" kern="0" cap="none" spc="0" normalizeH="0" baseline="0" noProof="0" dirty="0" smtClean="0">
              <a:ln>
                <a:noFill/>
              </a:ln>
              <a:solidFill>
                <a:sysClr val="windowText" lastClr="000000"/>
              </a:solidFill>
              <a:effectLst/>
              <a:uLnTx/>
              <a:uFillTx/>
            </a:endParaRPr>
          </a:p>
        </p:txBody>
      </p:sp>
      <p:sp>
        <p:nvSpPr>
          <p:cNvPr id="63" name="TextBox 62"/>
          <p:cNvSpPr txBox="1"/>
          <p:nvPr/>
        </p:nvSpPr>
        <p:spPr>
          <a:xfrm>
            <a:off x="5898233" y="1764618"/>
            <a:ext cx="524190" cy="213511"/>
          </a:xfrm>
          <a:prstGeom prst="rect">
            <a:avLst/>
          </a:prstGeom>
        </p:spPr>
        <p:txBody>
          <a:bodyPr wrap="square" lIns="51426" tIns="25713" rIns="51426" bIns="25713" rtlCol="0">
            <a:spAutoFit/>
          </a:bodyP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ysClr val="windowText" lastClr="000000"/>
                </a:solidFill>
                <a:effectLst/>
                <a:uLnTx/>
                <a:uFillTx/>
              </a:rPr>
              <a:t>Share</a:t>
            </a:r>
            <a:endParaRPr kumimoji="0" lang="en-US" sz="1050" b="0" i="0" u="none" strike="noStrike" kern="0" cap="none" spc="0" normalizeH="0" baseline="0" noProof="0" dirty="0" smtClean="0">
              <a:ln>
                <a:noFill/>
              </a:ln>
              <a:solidFill>
                <a:sysClr val="windowText" lastClr="000000"/>
              </a:solidFill>
              <a:effectLst/>
              <a:uLnTx/>
              <a:uFillTx/>
            </a:endParaRPr>
          </a:p>
        </p:txBody>
      </p:sp>
      <p:pic>
        <p:nvPicPr>
          <p:cNvPr id="64" name="Picture 63" descr="storage-hadoop.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8541" y="3497233"/>
            <a:ext cx="758953" cy="758953"/>
          </a:xfrm>
          <a:prstGeom prst="rect">
            <a:avLst/>
          </a:prstGeom>
        </p:spPr>
      </p:pic>
      <p:pic>
        <p:nvPicPr>
          <p:cNvPr id="66" name="Picture 65" descr="storage-hadoop.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0228" y="3497233"/>
            <a:ext cx="758953" cy="758953"/>
          </a:xfrm>
          <a:prstGeom prst="rect">
            <a:avLst/>
          </a:prstGeom>
        </p:spPr>
      </p:pic>
      <p:pic>
        <p:nvPicPr>
          <p:cNvPr id="67" name="Picture 66" descr="storage-hadoop.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40828" y="3497233"/>
            <a:ext cx="758953" cy="758953"/>
          </a:xfrm>
          <a:prstGeom prst="rect">
            <a:avLst/>
          </a:prstGeom>
        </p:spPr>
      </p:pic>
      <p:pic>
        <p:nvPicPr>
          <p:cNvPr id="28" name="Picture 27" descr="LGO-Hunk-TM-k.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05251" y="2536145"/>
            <a:ext cx="1513416" cy="438242"/>
          </a:xfrm>
          <a:prstGeom prst="rect">
            <a:avLst/>
          </a:prstGeom>
        </p:spPr>
      </p:pic>
    </p:spTree>
    <p:extLst>
      <p:ext uri="{BB962C8B-B14F-4D97-AF65-F5344CB8AC3E}">
        <p14:creationId xmlns:p14="http://schemas.microsoft.com/office/powerpoint/2010/main" val="334467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353312" y="1136218"/>
            <a:ext cx="1773936" cy="638412"/>
          </a:xfrm>
          <a:prstGeom prst="rect">
            <a:avLst/>
          </a:prstGeom>
          <a:solidFill>
            <a:schemeClr val="bg1">
              <a:lumMod val="85000"/>
            </a:schemeClr>
          </a:solidFill>
          <a:ln>
            <a:noFill/>
          </a:ln>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endParaRPr lang="en-US" dirty="0"/>
          </a:p>
        </p:txBody>
      </p:sp>
      <p:sp>
        <p:nvSpPr>
          <p:cNvPr id="42" name="Rectangle 41"/>
          <p:cNvSpPr/>
          <p:nvPr/>
        </p:nvSpPr>
        <p:spPr>
          <a:xfrm>
            <a:off x="4239936" y="1136218"/>
            <a:ext cx="1773936" cy="638412"/>
          </a:xfrm>
          <a:prstGeom prst="rect">
            <a:avLst/>
          </a:prstGeom>
          <a:solidFill>
            <a:schemeClr val="bg1">
              <a:lumMod val="85000"/>
            </a:schemeClr>
          </a:solidFill>
          <a:ln>
            <a:noFill/>
          </a:ln>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endParaRPr lang="en-US" dirty="0"/>
          </a:p>
        </p:txBody>
      </p:sp>
      <p:sp>
        <p:nvSpPr>
          <p:cNvPr id="49" name="Rectangle 48"/>
          <p:cNvSpPr/>
          <p:nvPr/>
        </p:nvSpPr>
        <p:spPr>
          <a:xfrm>
            <a:off x="7126560" y="1136218"/>
            <a:ext cx="1773936" cy="638412"/>
          </a:xfrm>
          <a:prstGeom prst="rect">
            <a:avLst/>
          </a:prstGeom>
          <a:solidFill>
            <a:schemeClr val="bg1">
              <a:lumMod val="85000"/>
            </a:schemeClr>
          </a:solidFill>
          <a:ln>
            <a:noFill/>
          </a:ln>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endParaRPr lang="en-US" dirty="0"/>
          </a:p>
        </p:txBody>
      </p:sp>
      <p:sp>
        <p:nvSpPr>
          <p:cNvPr id="51" name="TextBox 50"/>
          <p:cNvSpPr txBox="1"/>
          <p:nvPr/>
        </p:nvSpPr>
        <p:spPr bwMode="gray">
          <a:xfrm>
            <a:off x="7295242" y="1198365"/>
            <a:ext cx="1655064" cy="553990"/>
          </a:xfrm>
          <a:prstGeom prst="rect">
            <a:avLst/>
          </a:prstGeom>
        </p:spPr>
        <p:txBody>
          <a:bodyPr wrap="square" lIns="51417" tIns="25709" rIns="51417" bIns="25709" rtlCol="0">
            <a:spAutoFit/>
          </a:bodyPr>
          <a:lstStyle/>
          <a:p>
            <a:r>
              <a:rPr lang="en-US" b="1" dirty="0">
                <a:solidFill>
                  <a:srgbClr val="000000"/>
                </a:solidFill>
              </a:rPr>
              <a:t>Extract to </a:t>
            </a:r>
            <a:r>
              <a:rPr lang="en-US" b="1" dirty="0" smtClean="0">
                <a:solidFill>
                  <a:srgbClr val="000000"/>
                </a:solidFill>
              </a:rPr>
              <a:t/>
            </a:r>
            <a:br>
              <a:rPr lang="en-US" b="1" dirty="0" smtClean="0">
                <a:solidFill>
                  <a:srgbClr val="000000"/>
                </a:solidFill>
              </a:rPr>
            </a:br>
            <a:r>
              <a:rPr lang="en-US" b="1" dirty="0" smtClean="0">
                <a:solidFill>
                  <a:srgbClr val="000000"/>
                </a:solidFill>
              </a:rPr>
              <a:t>in-memory </a:t>
            </a:r>
            <a:r>
              <a:rPr lang="en-US" b="1" dirty="0">
                <a:solidFill>
                  <a:srgbClr val="000000"/>
                </a:solidFill>
              </a:rPr>
              <a:t>store</a:t>
            </a:r>
          </a:p>
        </p:txBody>
      </p:sp>
      <p:sp>
        <p:nvSpPr>
          <p:cNvPr id="2" name="Title 1"/>
          <p:cNvSpPr>
            <a:spLocks noGrp="1"/>
          </p:cNvSpPr>
          <p:nvPr>
            <p:ph type="title"/>
          </p:nvPr>
        </p:nvSpPr>
        <p:spPr/>
        <p:txBody>
          <a:bodyPr>
            <a:normAutofit/>
          </a:bodyPr>
          <a:lstStyle/>
          <a:p>
            <a:r>
              <a:rPr lang="en-US" sz="3200" dirty="0" smtClean="0"/>
              <a:t>Challenges With Alternative Approaches</a:t>
            </a:r>
            <a:endParaRPr lang="en-US" sz="3200" dirty="0"/>
          </a:p>
        </p:txBody>
      </p:sp>
      <p:sp>
        <p:nvSpPr>
          <p:cNvPr id="16" name="TextBox 15"/>
          <p:cNvSpPr txBox="1"/>
          <p:nvPr/>
        </p:nvSpPr>
        <p:spPr bwMode="gray">
          <a:xfrm>
            <a:off x="330581" y="2210213"/>
            <a:ext cx="2894326" cy="790584"/>
          </a:xfrm>
          <a:prstGeom prst="rect">
            <a:avLst/>
          </a:prstGeom>
        </p:spPr>
        <p:txBody>
          <a:bodyPr wrap="square" lIns="51417" tIns="25709" rIns="51417" bIns="25709" rtlCol="0">
            <a:spAutoFit/>
          </a:bodyPr>
          <a:lstStyle/>
          <a:p>
            <a:pPr marL="257129" indent="-257129">
              <a:buSzPct val="80000"/>
              <a:buBlip>
                <a:blip r:embed="rId3"/>
              </a:buBlip>
              <a:defRPr/>
            </a:pPr>
            <a:r>
              <a:rPr lang="en-US" dirty="0"/>
              <a:t>Need to know MapReduce</a:t>
            </a:r>
          </a:p>
          <a:p>
            <a:pPr marL="257129" indent="-257129">
              <a:buSzPct val="80000"/>
              <a:buBlip>
                <a:blip r:embed="rId3"/>
              </a:buBlip>
              <a:defRPr/>
            </a:pPr>
            <a:r>
              <a:rPr lang="en-US" dirty="0"/>
              <a:t>Wait for slow jobs to finish</a:t>
            </a:r>
          </a:p>
          <a:p>
            <a:pPr marL="257129" indent="-257129">
              <a:buSzPct val="80000"/>
              <a:buBlip>
                <a:blip r:embed="rId3"/>
              </a:buBlip>
              <a:defRPr/>
            </a:pPr>
            <a:r>
              <a:rPr lang="en-US" dirty="0" smtClean="0"/>
              <a:t>No </a:t>
            </a:r>
            <a:r>
              <a:rPr lang="en-US" dirty="0"/>
              <a:t>interactive </a:t>
            </a:r>
            <a:r>
              <a:rPr lang="en-US" dirty="0" smtClean="0"/>
              <a:t>exploration</a:t>
            </a:r>
          </a:p>
        </p:txBody>
      </p:sp>
      <p:sp>
        <p:nvSpPr>
          <p:cNvPr id="17" name="TextBox 16"/>
          <p:cNvSpPr txBox="1"/>
          <p:nvPr/>
        </p:nvSpPr>
        <p:spPr bwMode="gray">
          <a:xfrm>
            <a:off x="3215061" y="2210213"/>
            <a:ext cx="2955811" cy="790584"/>
          </a:xfrm>
          <a:prstGeom prst="rect">
            <a:avLst/>
          </a:prstGeom>
        </p:spPr>
        <p:txBody>
          <a:bodyPr wrap="square" lIns="51417" tIns="25709" rIns="51417" bIns="25709" rtlCol="0">
            <a:spAutoFit/>
          </a:bodyPr>
          <a:lstStyle/>
          <a:p>
            <a:pPr marL="257129" indent="-257129">
              <a:buSzPct val="80000"/>
              <a:buBlip>
                <a:blip r:embed="rId3"/>
              </a:buBlip>
              <a:defRPr/>
            </a:pPr>
            <a:r>
              <a:rPr lang="en-US" dirty="0"/>
              <a:t>Pre-defined fixed schema</a:t>
            </a:r>
          </a:p>
          <a:p>
            <a:pPr marL="257129" indent="-257129">
              <a:buSzPct val="80000"/>
              <a:buBlip>
                <a:blip r:embed="rId3"/>
              </a:buBlip>
              <a:defRPr/>
            </a:pPr>
            <a:r>
              <a:rPr lang="en-US" dirty="0"/>
              <a:t>Need knowledge of data</a:t>
            </a:r>
          </a:p>
          <a:p>
            <a:pPr marL="257129" indent="-257129">
              <a:buSzPct val="80000"/>
              <a:buBlip>
                <a:blip r:embed="rId3"/>
              </a:buBlip>
              <a:defRPr/>
            </a:pPr>
            <a:r>
              <a:rPr lang="en-US" dirty="0"/>
              <a:t>Miss data that “doesn’t fit</a:t>
            </a:r>
            <a:r>
              <a:rPr lang="en-US" dirty="0" smtClean="0"/>
              <a:t>”</a:t>
            </a:r>
            <a:endParaRPr lang="en-US" dirty="0"/>
          </a:p>
        </p:txBody>
      </p:sp>
      <p:sp>
        <p:nvSpPr>
          <p:cNvPr id="25" name="TextBox 24"/>
          <p:cNvSpPr txBox="1"/>
          <p:nvPr/>
        </p:nvSpPr>
        <p:spPr bwMode="gray">
          <a:xfrm>
            <a:off x="6117565" y="2210213"/>
            <a:ext cx="2937788" cy="790584"/>
          </a:xfrm>
          <a:prstGeom prst="rect">
            <a:avLst/>
          </a:prstGeom>
        </p:spPr>
        <p:txBody>
          <a:bodyPr wrap="square" lIns="51417" tIns="25709" rIns="51417" bIns="25709" rtlCol="0">
            <a:spAutoFit/>
          </a:bodyPr>
          <a:lstStyle/>
          <a:p>
            <a:pPr marL="257129" indent="-257129">
              <a:buSzPct val="80000"/>
              <a:buBlip>
                <a:blip r:embed="rId3"/>
              </a:buBlip>
              <a:defRPr/>
            </a:pPr>
            <a:r>
              <a:rPr lang="en-US" dirty="0"/>
              <a:t>Data too big to move</a:t>
            </a:r>
          </a:p>
          <a:p>
            <a:pPr marL="257129" indent="-257129">
              <a:buSzPct val="80000"/>
              <a:buBlip>
                <a:blip r:embed="rId3"/>
              </a:buBlip>
              <a:defRPr/>
            </a:pPr>
            <a:r>
              <a:rPr lang="en-US" dirty="0"/>
              <a:t>Limited drill down to raw data</a:t>
            </a:r>
          </a:p>
          <a:p>
            <a:pPr marL="257129" indent="-257129">
              <a:buSzPct val="80000"/>
              <a:buBlip>
                <a:blip r:embed="rId3"/>
              </a:buBlip>
              <a:defRPr/>
            </a:pPr>
            <a:r>
              <a:rPr lang="en-US" dirty="0" smtClean="0"/>
              <a:t>Another </a:t>
            </a:r>
            <a:r>
              <a:rPr lang="en-US" dirty="0"/>
              <a:t>data </a:t>
            </a:r>
            <a:r>
              <a:rPr lang="en-US" dirty="0" smtClean="0"/>
              <a:t>mart</a:t>
            </a:r>
            <a:endParaRPr lang="en-US" dirty="0"/>
          </a:p>
        </p:txBody>
      </p:sp>
      <p:sp>
        <p:nvSpPr>
          <p:cNvPr id="28" name="Rectangle 27"/>
          <p:cNvSpPr/>
          <p:nvPr/>
        </p:nvSpPr>
        <p:spPr>
          <a:xfrm>
            <a:off x="272612" y="1135313"/>
            <a:ext cx="1213871" cy="636478"/>
          </a:xfrm>
          <a:prstGeom prst="rect">
            <a:avLst/>
          </a:prstGeom>
          <a:solidFill>
            <a:schemeClr val="accent2"/>
          </a:solidFill>
          <a:ln>
            <a:noFill/>
          </a:ln>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endParaRPr lang="en-US" dirty="0"/>
          </a:p>
        </p:txBody>
      </p:sp>
      <p:sp>
        <p:nvSpPr>
          <p:cNvPr id="31" name="Rectangle 30"/>
          <p:cNvSpPr/>
          <p:nvPr/>
        </p:nvSpPr>
        <p:spPr>
          <a:xfrm>
            <a:off x="272612" y="1771791"/>
            <a:ext cx="2854636" cy="365735"/>
          </a:xfrm>
          <a:prstGeom prst="rect">
            <a:avLst/>
          </a:prstGeom>
          <a:solidFill>
            <a:schemeClr val="accent1"/>
          </a:solidFill>
          <a:ln>
            <a:noFill/>
          </a:ln>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endParaRPr lang="en-US" dirty="0"/>
          </a:p>
        </p:txBody>
      </p:sp>
      <p:sp>
        <p:nvSpPr>
          <p:cNvPr id="15" name="TextBox 14"/>
          <p:cNvSpPr txBox="1"/>
          <p:nvPr/>
        </p:nvSpPr>
        <p:spPr bwMode="gray">
          <a:xfrm>
            <a:off x="1521994" y="1198365"/>
            <a:ext cx="1655064" cy="553990"/>
          </a:xfrm>
          <a:prstGeom prst="rect">
            <a:avLst/>
          </a:prstGeom>
        </p:spPr>
        <p:txBody>
          <a:bodyPr wrap="square" lIns="51417" tIns="25709" rIns="51417" bIns="25709" rtlCol="0">
            <a:spAutoFit/>
          </a:bodyPr>
          <a:lstStyle/>
          <a:p>
            <a:r>
              <a:rPr lang="en-US" b="1" dirty="0" smtClean="0">
                <a:solidFill>
                  <a:srgbClr val="000000"/>
                </a:solidFill>
              </a:rPr>
              <a:t>“Do it yourself” Hadoop / Pig</a:t>
            </a:r>
            <a:endParaRPr lang="en-US" b="1" dirty="0">
              <a:solidFill>
                <a:srgbClr val="000000"/>
              </a:solidFill>
            </a:endParaRPr>
          </a:p>
        </p:txBody>
      </p:sp>
      <p:sp>
        <p:nvSpPr>
          <p:cNvPr id="32" name="TextBox 31"/>
          <p:cNvSpPr txBox="1"/>
          <p:nvPr/>
        </p:nvSpPr>
        <p:spPr bwMode="gray">
          <a:xfrm>
            <a:off x="334757" y="1799722"/>
            <a:ext cx="2490282" cy="328927"/>
          </a:xfrm>
          <a:prstGeom prst="rect">
            <a:avLst/>
          </a:prstGeom>
        </p:spPr>
        <p:txBody>
          <a:bodyPr wrap="square" lIns="51417" tIns="25709" rIns="51417" bIns="25709" rtlCol="0">
            <a:spAutoFit/>
          </a:bodyPr>
          <a:lstStyle/>
          <a:p>
            <a:r>
              <a:rPr lang="en-US" sz="1800" b="1" dirty="0">
                <a:solidFill>
                  <a:schemeClr val="bg1"/>
                </a:solidFill>
              </a:rPr>
              <a:t>Problems</a:t>
            </a:r>
          </a:p>
        </p:txBody>
      </p:sp>
      <p:sp>
        <p:nvSpPr>
          <p:cNvPr id="33" name="TextBox 32"/>
          <p:cNvSpPr txBox="1"/>
          <p:nvPr/>
        </p:nvSpPr>
        <p:spPr bwMode="gray">
          <a:xfrm>
            <a:off x="334758" y="1306087"/>
            <a:ext cx="1080701" cy="328927"/>
          </a:xfrm>
          <a:prstGeom prst="rect">
            <a:avLst/>
          </a:prstGeom>
        </p:spPr>
        <p:txBody>
          <a:bodyPr wrap="square" lIns="51417" tIns="25709" rIns="51417" bIns="25709" rtlCol="0">
            <a:spAutoFit/>
          </a:bodyPr>
          <a:lstStyle/>
          <a:p>
            <a:pPr algn="ctr"/>
            <a:r>
              <a:rPr lang="en-US" sz="1800" b="1" dirty="0">
                <a:solidFill>
                  <a:schemeClr val="bg1"/>
                </a:solidFill>
              </a:rPr>
              <a:t>OPTION 1</a:t>
            </a:r>
          </a:p>
        </p:txBody>
      </p:sp>
      <p:sp>
        <p:nvSpPr>
          <p:cNvPr id="41" name="Rectangle 40"/>
          <p:cNvSpPr/>
          <p:nvPr/>
        </p:nvSpPr>
        <p:spPr>
          <a:xfrm>
            <a:off x="3159235" y="1135313"/>
            <a:ext cx="1213871" cy="636478"/>
          </a:xfrm>
          <a:prstGeom prst="rect">
            <a:avLst/>
          </a:prstGeom>
          <a:solidFill>
            <a:schemeClr val="accent2"/>
          </a:solidFill>
          <a:ln>
            <a:noFill/>
          </a:ln>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endParaRPr lang="en-US" dirty="0"/>
          </a:p>
        </p:txBody>
      </p:sp>
      <p:sp>
        <p:nvSpPr>
          <p:cNvPr id="43" name="Rectangle 42"/>
          <p:cNvSpPr/>
          <p:nvPr/>
        </p:nvSpPr>
        <p:spPr>
          <a:xfrm>
            <a:off x="3159236" y="1771791"/>
            <a:ext cx="2854636" cy="365735"/>
          </a:xfrm>
          <a:prstGeom prst="rect">
            <a:avLst/>
          </a:prstGeom>
          <a:solidFill>
            <a:schemeClr val="accent1"/>
          </a:solidFill>
          <a:ln>
            <a:noFill/>
          </a:ln>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endParaRPr lang="en-US" dirty="0"/>
          </a:p>
        </p:txBody>
      </p:sp>
      <p:sp>
        <p:nvSpPr>
          <p:cNvPr id="44" name="TextBox 43"/>
          <p:cNvSpPr txBox="1"/>
          <p:nvPr/>
        </p:nvSpPr>
        <p:spPr bwMode="gray">
          <a:xfrm>
            <a:off x="4408618" y="1198365"/>
            <a:ext cx="1655064" cy="553990"/>
          </a:xfrm>
          <a:prstGeom prst="rect">
            <a:avLst/>
          </a:prstGeom>
        </p:spPr>
        <p:txBody>
          <a:bodyPr wrap="square" lIns="51417" tIns="25709" rIns="51417" bIns="25709" rtlCol="0">
            <a:spAutoFit/>
          </a:bodyPr>
          <a:lstStyle/>
          <a:p>
            <a:r>
              <a:rPr lang="en-US" b="1" dirty="0">
                <a:solidFill>
                  <a:srgbClr val="000000"/>
                </a:solidFill>
              </a:rPr>
              <a:t>Hive or SQL on Hadoop</a:t>
            </a:r>
          </a:p>
        </p:txBody>
      </p:sp>
      <p:sp>
        <p:nvSpPr>
          <p:cNvPr id="45" name="TextBox 44"/>
          <p:cNvSpPr txBox="1"/>
          <p:nvPr/>
        </p:nvSpPr>
        <p:spPr bwMode="gray">
          <a:xfrm>
            <a:off x="3239137" y="1799722"/>
            <a:ext cx="2490282" cy="328927"/>
          </a:xfrm>
          <a:prstGeom prst="rect">
            <a:avLst/>
          </a:prstGeom>
        </p:spPr>
        <p:txBody>
          <a:bodyPr wrap="square" lIns="51417" tIns="25709" rIns="51417" bIns="25709" rtlCol="0">
            <a:spAutoFit/>
          </a:bodyPr>
          <a:lstStyle/>
          <a:p>
            <a:r>
              <a:rPr lang="en-US" sz="1800" b="1" dirty="0">
                <a:solidFill>
                  <a:schemeClr val="bg1"/>
                </a:solidFill>
              </a:rPr>
              <a:t>Problems</a:t>
            </a:r>
          </a:p>
        </p:txBody>
      </p:sp>
      <p:sp>
        <p:nvSpPr>
          <p:cNvPr id="46" name="TextBox 45"/>
          <p:cNvSpPr txBox="1"/>
          <p:nvPr/>
        </p:nvSpPr>
        <p:spPr bwMode="gray">
          <a:xfrm>
            <a:off x="3239137" y="1306087"/>
            <a:ext cx="1080701" cy="328927"/>
          </a:xfrm>
          <a:prstGeom prst="rect">
            <a:avLst/>
          </a:prstGeom>
        </p:spPr>
        <p:txBody>
          <a:bodyPr wrap="square" lIns="51417" tIns="25709" rIns="51417" bIns="25709" rtlCol="0">
            <a:spAutoFit/>
          </a:bodyPr>
          <a:lstStyle/>
          <a:p>
            <a:pPr algn="ctr"/>
            <a:r>
              <a:rPr lang="en-US" sz="1800" b="1" dirty="0">
                <a:solidFill>
                  <a:schemeClr val="bg1"/>
                </a:solidFill>
              </a:rPr>
              <a:t>OPTION 2</a:t>
            </a:r>
          </a:p>
        </p:txBody>
      </p:sp>
      <p:sp>
        <p:nvSpPr>
          <p:cNvPr id="48" name="Rectangle 47"/>
          <p:cNvSpPr/>
          <p:nvPr/>
        </p:nvSpPr>
        <p:spPr>
          <a:xfrm>
            <a:off x="6045859" y="1135313"/>
            <a:ext cx="1213871" cy="636478"/>
          </a:xfrm>
          <a:prstGeom prst="rect">
            <a:avLst/>
          </a:prstGeom>
          <a:solidFill>
            <a:schemeClr val="accent2"/>
          </a:solidFill>
          <a:ln>
            <a:noFill/>
          </a:ln>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endParaRPr lang="en-US" dirty="0"/>
          </a:p>
        </p:txBody>
      </p:sp>
      <p:sp>
        <p:nvSpPr>
          <p:cNvPr id="50" name="Rectangle 49"/>
          <p:cNvSpPr/>
          <p:nvPr/>
        </p:nvSpPr>
        <p:spPr>
          <a:xfrm>
            <a:off x="6045860" y="1771791"/>
            <a:ext cx="2854636" cy="365735"/>
          </a:xfrm>
          <a:prstGeom prst="rect">
            <a:avLst/>
          </a:prstGeom>
          <a:solidFill>
            <a:schemeClr val="accent1"/>
          </a:solidFill>
          <a:ln>
            <a:noFill/>
          </a:ln>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endParaRPr lang="en-US" dirty="0"/>
          </a:p>
        </p:txBody>
      </p:sp>
      <p:sp>
        <p:nvSpPr>
          <p:cNvPr id="52" name="TextBox 51"/>
          <p:cNvSpPr txBox="1"/>
          <p:nvPr/>
        </p:nvSpPr>
        <p:spPr bwMode="gray">
          <a:xfrm>
            <a:off x="6108005" y="1799722"/>
            <a:ext cx="2490282" cy="328927"/>
          </a:xfrm>
          <a:prstGeom prst="rect">
            <a:avLst/>
          </a:prstGeom>
        </p:spPr>
        <p:txBody>
          <a:bodyPr wrap="square" lIns="51417" tIns="25709" rIns="51417" bIns="25709" rtlCol="0">
            <a:spAutoFit/>
          </a:bodyPr>
          <a:lstStyle/>
          <a:p>
            <a:r>
              <a:rPr lang="en-US" sz="1800" b="1" dirty="0">
                <a:solidFill>
                  <a:schemeClr val="bg1"/>
                </a:solidFill>
              </a:rPr>
              <a:t>Problems</a:t>
            </a:r>
          </a:p>
        </p:txBody>
      </p:sp>
      <p:sp>
        <p:nvSpPr>
          <p:cNvPr id="53" name="TextBox 52"/>
          <p:cNvSpPr txBox="1"/>
          <p:nvPr/>
        </p:nvSpPr>
        <p:spPr bwMode="gray">
          <a:xfrm>
            <a:off x="6108005" y="1306087"/>
            <a:ext cx="1080701" cy="328927"/>
          </a:xfrm>
          <a:prstGeom prst="rect">
            <a:avLst/>
          </a:prstGeom>
        </p:spPr>
        <p:txBody>
          <a:bodyPr wrap="square" lIns="51417" tIns="25709" rIns="51417" bIns="25709" rtlCol="0">
            <a:spAutoFit/>
          </a:bodyPr>
          <a:lstStyle/>
          <a:p>
            <a:pPr algn="ctr"/>
            <a:r>
              <a:rPr lang="en-US" sz="1800" b="1" dirty="0">
                <a:solidFill>
                  <a:schemeClr val="bg1"/>
                </a:solidFill>
              </a:rPr>
              <a:t>OPTION 3</a:t>
            </a:r>
          </a:p>
        </p:txBody>
      </p:sp>
      <p:sp>
        <p:nvSpPr>
          <p:cNvPr id="3" name="Slide Number Placeholder 2"/>
          <p:cNvSpPr>
            <a:spLocks noGrp="1"/>
          </p:cNvSpPr>
          <p:nvPr>
            <p:ph type="sldNum" sz="quarter" idx="4294967295"/>
          </p:nvPr>
        </p:nvSpPr>
        <p:spPr>
          <a:xfrm>
            <a:off x="4379699" y="4770882"/>
            <a:ext cx="385725" cy="257175"/>
          </a:xfrm>
          <a:prstGeom prst="rect">
            <a:avLst/>
          </a:prstGeom>
        </p:spPr>
        <p:txBody>
          <a:bodyPr lIns="51426" tIns="25713" rIns="51426" bIns="25713"/>
          <a:lstStyle/>
          <a:p>
            <a:fld id="{027CC8FC-DC84-4CE8-AADD-ED05D9A2A54F}" type="slidenum">
              <a:rPr lang="en-US" smtClean="0"/>
              <a:pPr/>
              <a:t>15</a:t>
            </a:fld>
            <a:endParaRPr lang="en-US" dirty="0"/>
          </a:p>
        </p:txBody>
      </p:sp>
    </p:spTree>
    <p:extLst>
      <p:ext uri="{BB962C8B-B14F-4D97-AF65-F5344CB8AC3E}">
        <p14:creationId xmlns:p14="http://schemas.microsoft.com/office/powerpoint/2010/main" val="304066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ounded Rectangle 98"/>
          <p:cNvSpPr/>
          <p:nvPr/>
        </p:nvSpPr>
        <p:spPr bwMode="gray">
          <a:xfrm>
            <a:off x="422772" y="2140207"/>
            <a:ext cx="8403916" cy="856322"/>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08" name="Rounded Rectangle 107"/>
          <p:cNvSpPr/>
          <p:nvPr/>
        </p:nvSpPr>
        <p:spPr bwMode="gray">
          <a:xfrm>
            <a:off x="413331" y="1008783"/>
            <a:ext cx="8409398" cy="84749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84" name="Rounded Rectangle 83"/>
          <p:cNvSpPr/>
          <p:nvPr/>
        </p:nvSpPr>
        <p:spPr bwMode="gray">
          <a:xfrm>
            <a:off x="417304" y="3281957"/>
            <a:ext cx="8405425" cy="82744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9461" name="Title 1"/>
          <p:cNvSpPr>
            <a:spLocks noGrp="1"/>
          </p:cNvSpPr>
          <p:nvPr>
            <p:ph type="title"/>
          </p:nvPr>
        </p:nvSpPr>
        <p:spPr/>
        <p:txBody>
          <a:bodyPr/>
          <a:lstStyle/>
          <a:p>
            <a:r>
              <a:rPr lang="en-US" sz="3200" dirty="0" smtClean="0">
                <a:latin typeface="Calibri" charset="0"/>
              </a:rPr>
              <a:t>Powerful Analytics Anyone Can Use – Now on Hadoop</a:t>
            </a:r>
            <a:endParaRPr lang="en-US" sz="3200" dirty="0">
              <a:latin typeface="Calibri" charset="0"/>
            </a:endParaRPr>
          </a:p>
        </p:txBody>
      </p:sp>
      <p:sp>
        <p:nvSpPr>
          <p:cNvPr id="19464" name="Content Placeholder 5"/>
          <p:cNvSpPr txBox="1">
            <a:spLocks/>
          </p:cNvSpPr>
          <p:nvPr/>
        </p:nvSpPr>
        <p:spPr bwMode="auto">
          <a:xfrm>
            <a:off x="2644357" y="3359123"/>
            <a:ext cx="4778774"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Calibri" charset="0"/>
                <a:ea typeface="ＭＳ Ｐゴシック" charset="0"/>
                <a:cs typeface="ＭＳ Ｐゴシック" charset="0"/>
              </a:defRPr>
            </a:lvl1pPr>
            <a:lvl2pPr marL="742950" indent="-285750" eaLnBrk="0" hangingPunct="0">
              <a:defRPr sz="1600">
                <a:solidFill>
                  <a:schemeClr val="tx1"/>
                </a:solidFill>
                <a:latin typeface="Calibri" charset="0"/>
                <a:ea typeface="ＭＳ Ｐゴシック" charset="0"/>
              </a:defRPr>
            </a:lvl2pPr>
            <a:lvl3pPr marL="1143000" indent="-228600" eaLnBrk="0" hangingPunct="0">
              <a:defRPr sz="1600">
                <a:solidFill>
                  <a:schemeClr val="tx1"/>
                </a:solidFill>
                <a:latin typeface="Calibri" charset="0"/>
                <a:ea typeface="ＭＳ Ｐゴシック" charset="0"/>
              </a:defRPr>
            </a:lvl3pPr>
            <a:lvl4pPr marL="1600200" indent="-228600" eaLnBrk="0" hangingPunct="0">
              <a:defRPr sz="1600">
                <a:solidFill>
                  <a:schemeClr val="tx1"/>
                </a:solidFill>
                <a:latin typeface="Calibri" charset="0"/>
                <a:ea typeface="ＭＳ Ｐゴシック" charset="0"/>
              </a:defRPr>
            </a:lvl4pPr>
            <a:lvl5pPr marL="2057400" indent="-228600" eaLnBrk="0" hangingPunct="0">
              <a:defRPr sz="1600">
                <a:solidFill>
                  <a:schemeClr val="tx1"/>
                </a:solidFill>
                <a:latin typeface="Calibri" charset="0"/>
                <a:ea typeface="ＭＳ Ｐゴシック" charset="0"/>
              </a:defRPr>
            </a:lvl5pPr>
            <a:lvl6pPr marL="2514600" indent="-228600" defTabSz="815975" eaLnBrk="0" fontAlgn="base" hangingPunct="0">
              <a:spcBef>
                <a:spcPct val="0"/>
              </a:spcBef>
              <a:spcAft>
                <a:spcPct val="0"/>
              </a:spcAft>
              <a:defRPr sz="1600">
                <a:solidFill>
                  <a:schemeClr val="tx1"/>
                </a:solidFill>
                <a:latin typeface="Calibri" charset="0"/>
                <a:ea typeface="ＭＳ Ｐゴシック" charset="0"/>
              </a:defRPr>
            </a:lvl6pPr>
            <a:lvl7pPr marL="2971800" indent="-228600" defTabSz="815975" eaLnBrk="0" fontAlgn="base" hangingPunct="0">
              <a:spcBef>
                <a:spcPct val="0"/>
              </a:spcBef>
              <a:spcAft>
                <a:spcPct val="0"/>
              </a:spcAft>
              <a:defRPr sz="1600">
                <a:solidFill>
                  <a:schemeClr val="tx1"/>
                </a:solidFill>
                <a:latin typeface="Calibri" charset="0"/>
                <a:ea typeface="ＭＳ Ｐゴシック" charset="0"/>
              </a:defRPr>
            </a:lvl7pPr>
            <a:lvl8pPr marL="3429000" indent="-228600" defTabSz="815975" eaLnBrk="0" fontAlgn="base" hangingPunct="0">
              <a:spcBef>
                <a:spcPct val="0"/>
              </a:spcBef>
              <a:spcAft>
                <a:spcPct val="0"/>
              </a:spcAft>
              <a:defRPr sz="1600">
                <a:solidFill>
                  <a:schemeClr val="tx1"/>
                </a:solidFill>
                <a:latin typeface="Calibri" charset="0"/>
                <a:ea typeface="ＭＳ Ｐゴシック" charset="0"/>
              </a:defRPr>
            </a:lvl8pPr>
            <a:lvl9pPr marL="3886200" indent="-228600" defTabSz="815975" eaLnBrk="0" fontAlgn="base" hangingPunct="0">
              <a:spcBef>
                <a:spcPct val="0"/>
              </a:spcBef>
              <a:spcAft>
                <a:spcPct val="0"/>
              </a:spcAft>
              <a:defRPr sz="1600">
                <a:solidFill>
                  <a:schemeClr val="tx1"/>
                </a:solidFill>
                <a:latin typeface="Calibri" charset="0"/>
                <a:ea typeface="ＭＳ Ｐゴシック" charset="0"/>
              </a:defRPr>
            </a:lvl9pPr>
          </a:lstStyle>
          <a:p>
            <a:pPr eaLnBrk="1" hangingPunct="1">
              <a:spcBef>
                <a:spcPts val="675"/>
              </a:spcBef>
              <a:buSzPct val="80000"/>
              <a:buFont typeface="Arial" charset="0"/>
              <a:buNone/>
            </a:pPr>
            <a:r>
              <a:rPr lang="en-US" sz="1800" dirty="0" smtClean="0"/>
              <a:t>Enables non-technical users to build complex reports without learning the search language</a:t>
            </a:r>
            <a:endParaRPr lang="en-US" sz="1800" dirty="0"/>
          </a:p>
        </p:txBody>
      </p:sp>
      <p:sp>
        <p:nvSpPr>
          <p:cNvPr id="19465" name="Content Placeholder 5"/>
          <p:cNvSpPr txBox="1">
            <a:spLocks/>
          </p:cNvSpPr>
          <p:nvPr/>
        </p:nvSpPr>
        <p:spPr bwMode="auto">
          <a:xfrm>
            <a:off x="2632132" y="2209671"/>
            <a:ext cx="42487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Calibri" charset="0"/>
                <a:ea typeface="ＭＳ Ｐゴシック" charset="0"/>
                <a:cs typeface="ＭＳ Ｐゴシック" charset="0"/>
              </a:defRPr>
            </a:lvl1pPr>
            <a:lvl2pPr marL="742950" indent="-285750" eaLnBrk="0" hangingPunct="0">
              <a:defRPr sz="1600">
                <a:solidFill>
                  <a:schemeClr val="tx1"/>
                </a:solidFill>
                <a:latin typeface="Calibri" charset="0"/>
                <a:ea typeface="ＭＳ Ｐゴシック" charset="0"/>
              </a:defRPr>
            </a:lvl2pPr>
            <a:lvl3pPr marL="1143000" indent="-228600" eaLnBrk="0" hangingPunct="0">
              <a:defRPr sz="1600">
                <a:solidFill>
                  <a:schemeClr val="tx1"/>
                </a:solidFill>
                <a:latin typeface="Calibri" charset="0"/>
                <a:ea typeface="ＭＳ Ｐゴシック" charset="0"/>
              </a:defRPr>
            </a:lvl3pPr>
            <a:lvl4pPr marL="1600200" indent="-228600" eaLnBrk="0" hangingPunct="0">
              <a:defRPr sz="1600">
                <a:solidFill>
                  <a:schemeClr val="tx1"/>
                </a:solidFill>
                <a:latin typeface="Calibri" charset="0"/>
                <a:ea typeface="ＭＳ Ｐゴシック" charset="0"/>
              </a:defRPr>
            </a:lvl4pPr>
            <a:lvl5pPr marL="2057400" indent="-228600" eaLnBrk="0" hangingPunct="0">
              <a:defRPr sz="1600">
                <a:solidFill>
                  <a:schemeClr val="tx1"/>
                </a:solidFill>
                <a:latin typeface="Calibri" charset="0"/>
                <a:ea typeface="ＭＳ Ｐゴシック" charset="0"/>
              </a:defRPr>
            </a:lvl5pPr>
            <a:lvl6pPr marL="2514600" indent="-228600" defTabSz="815975" eaLnBrk="0" fontAlgn="base" hangingPunct="0">
              <a:spcBef>
                <a:spcPct val="0"/>
              </a:spcBef>
              <a:spcAft>
                <a:spcPct val="0"/>
              </a:spcAft>
              <a:defRPr sz="1600">
                <a:solidFill>
                  <a:schemeClr val="tx1"/>
                </a:solidFill>
                <a:latin typeface="Calibri" charset="0"/>
                <a:ea typeface="ＭＳ Ｐゴシック" charset="0"/>
              </a:defRPr>
            </a:lvl6pPr>
            <a:lvl7pPr marL="2971800" indent="-228600" defTabSz="815975" eaLnBrk="0" fontAlgn="base" hangingPunct="0">
              <a:spcBef>
                <a:spcPct val="0"/>
              </a:spcBef>
              <a:spcAft>
                <a:spcPct val="0"/>
              </a:spcAft>
              <a:defRPr sz="1600">
                <a:solidFill>
                  <a:schemeClr val="tx1"/>
                </a:solidFill>
                <a:latin typeface="Calibri" charset="0"/>
                <a:ea typeface="ＭＳ Ｐゴシック" charset="0"/>
              </a:defRPr>
            </a:lvl7pPr>
            <a:lvl8pPr marL="3429000" indent="-228600" defTabSz="815975" eaLnBrk="0" fontAlgn="base" hangingPunct="0">
              <a:spcBef>
                <a:spcPct val="0"/>
              </a:spcBef>
              <a:spcAft>
                <a:spcPct val="0"/>
              </a:spcAft>
              <a:defRPr sz="1600">
                <a:solidFill>
                  <a:schemeClr val="tx1"/>
                </a:solidFill>
                <a:latin typeface="Calibri" charset="0"/>
                <a:ea typeface="ＭＳ Ｐゴシック" charset="0"/>
              </a:defRPr>
            </a:lvl8pPr>
            <a:lvl9pPr marL="3886200" indent="-228600" defTabSz="815975" eaLnBrk="0" fontAlgn="base" hangingPunct="0">
              <a:spcBef>
                <a:spcPct val="0"/>
              </a:spcBef>
              <a:spcAft>
                <a:spcPct val="0"/>
              </a:spcAft>
              <a:defRPr sz="1600">
                <a:solidFill>
                  <a:schemeClr val="tx1"/>
                </a:solidFill>
                <a:latin typeface="Calibri" charset="0"/>
                <a:ea typeface="ＭＳ Ｐゴシック" charset="0"/>
              </a:defRPr>
            </a:lvl9pPr>
          </a:lstStyle>
          <a:p>
            <a:pPr eaLnBrk="1" hangingPunct="1">
              <a:spcBef>
                <a:spcPts val="675"/>
              </a:spcBef>
              <a:buSzPct val="80000"/>
              <a:buFont typeface="Arial" charset="0"/>
              <a:buNone/>
            </a:pPr>
            <a:r>
              <a:rPr lang="en-US" sz="1800" dirty="0" smtClean="0"/>
              <a:t>Provides more meaningful representation of underlying raw machine data</a:t>
            </a:r>
            <a:endParaRPr lang="en-US" sz="1800" dirty="0"/>
          </a:p>
        </p:txBody>
      </p:sp>
      <p:sp>
        <p:nvSpPr>
          <p:cNvPr id="19466" name="Content Placeholder 5"/>
          <p:cNvSpPr txBox="1">
            <a:spLocks/>
          </p:cNvSpPr>
          <p:nvPr/>
        </p:nvSpPr>
        <p:spPr bwMode="auto">
          <a:xfrm>
            <a:off x="2594080" y="1092440"/>
            <a:ext cx="4106246"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Calibri" charset="0"/>
                <a:ea typeface="ＭＳ Ｐゴシック" charset="0"/>
                <a:cs typeface="ＭＳ Ｐゴシック" charset="0"/>
              </a:defRPr>
            </a:lvl1pPr>
            <a:lvl2pPr marL="742950" indent="-285750" eaLnBrk="0" hangingPunct="0">
              <a:defRPr sz="1600">
                <a:solidFill>
                  <a:schemeClr val="tx1"/>
                </a:solidFill>
                <a:latin typeface="Calibri" charset="0"/>
                <a:ea typeface="ＭＳ Ｐゴシック" charset="0"/>
              </a:defRPr>
            </a:lvl2pPr>
            <a:lvl3pPr marL="1143000" indent="-228600" eaLnBrk="0" hangingPunct="0">
              <a:defRPr sz="1600">
                <a:solidFill>
                  <a:schemeClr val="tx1"/>
                </a:solidFill>
                <a:latin typeface="Calibri" charset="0"/>
                <a:ea typeface="ＭＳ Ｐゴシック" charset="0"/>
              </a:defRPr>
            </a:lvl3pPr>
            <a:lvl4pPr marL="1600200" indent="-228600" eaLnBrk="0" hangingPunct="0">
              <a:defRPr sz="1600">
                <a:solidFill>
                  <a:schemeClr val="tx1"/>
                </a:solidFill>
                <a:latin typeface="Calibri" charset="0"/>
                <a:ea typeface="ＭＳ Ｐゴシック" charset="0"/>
              </a:defRPr>
            </a:lvl4pPr>
            <a:lvl5pPr marL="2057400" indent="-228600" eaLnBrk="0" hangingPunct="0">
              <a:defRPr sz="1600">
                <a:solidFill>
                  <a:schemeClr val="tx1"/>
                </a:solidFill>
                <a:latin typeface="Calibri" charset="0"/>
                <a:ea typeface="ＭＳ Ｐゴシック" charset="0"/>
              </a:defRPr>
            </a:lvl5pPr>
            <a:lvl6pPr marL="2514600" indent="-228600" defTabSz="815975" eaLnBrk="0" fontAlgn="base" hangingPunct="0">
              <a:spcBef>
                <a:spcPct val="0"/>
              </a:spcBef>
              <a:spcAft>
                <a:spcPct val="0"/>
              </a:spcAft>
              <a:defRPr sz="1600">
                <a:solidFill>
                  <a:schemeClr val="tx1"/>
                </a:solidFill>
                <a:latin typeface="Calibri" charset="0"/>
                <a:ea typeface="ＭＳ Ｐゴシック" charset="0"/>
              </a:defRPr>
            </a:lvl6pPr>
            <a:lvl7pPr marL="2971800" indent="-228600" defTabSz="815975" eaLnBrk="0" fontAlgn="base" hangingPunct="0">
              <a:spcBef>
                <a:spcPct val="0"/>
              </a:spcBef>
              <a:spcAft>
                <a:spcPct val="0"/>
              </a:spcAft>
              <a:defRPr sz="1600">
                <a:solidFill>
                  <a:schemeClr val="tx1"/>
                </a:solidFill>
                <a:latin typeface="Calibri" charset="0"/>
                <a:ea typeface="ＭＳ Ｐゴシック" charset="0"/>
              </a:defRPr>
            </a:lvl7pPr>
            <a:lvl8pPr marL="3429000" indent="-228600" defTabSz="815975" eaLnBrk="0" fontAlgn="base" hangingPunct="0">
              <a:spcBef>
                <a:spcPct val="0"/>
              </a:spcBef>
              <a:spcAft>
                <a:spcPct val="0"/>
              </a:spcAft>
              <a:defRPr sz="1600">
                <a:solidFill>
                  <a:schemeClr val="tx1"/>
                </a:solidFill>
                <a:latin typeface="Calibri" charset="0"/>
                <a:ea typeface="ＭＳ Ｐゴシック" charset="0"/>
              </a:defRPr>
            </a:lvl8pPr>
            <a:lvl9pPr marL="3886200" indent="-228600" defTabSz="815975" eaLnBrk="0" fontAlgn="base" hangingPunct="0">
              <a:spcBef>
                <a:spcPct val="0"/>
              </a:spcBef>
              <a:spcAft>
                <a:spcPct val="0"/>
              </a:spcAft>
              <a:defRPr sz="1600">
                <a:solidFill>
                  <a:schemeClr val="tx1"/>
                </a:solidFill>
                <a:latin typeface="Calibri" charset="0"/>
                <a:ea typeface="ＭＳ Ｐゴシック" charset="0"/>
              </a:defRPr>
            </a:lvl9pPr>
          </a:lstStyle>
          <a:p>
            <a:pPr eaLnBrk="1" hangingPunct="1">
              <a:spcBef>
                <a:spcPts val="675"/>
              </a:spcBef>
              <a:buSzPct val="80000"/>
              <a:buFont typeface="Arial" charset="0"/>
              <a:buNone/>
            </a:pPr>
            <a:r>
              <a:rPr lang="en-US" sz="1800" dirty="0" smtClean="0"/>
              <a:t>Preview results and interactively search across one or more Hadoop clusters</a:t>
            </a:r>
            <a:endParaRPr lang="en-US" sz="1800" dirty="0"/>
          </a:p>
        </p:txBody>
      </p:sp>
      <p:grpSp>
        <p:nvGrpSpPr>
          <p:cNvPr id="19494" name="Group 19493"/>
          <p:cNvGrpSpPr/>
          <p:nvPr/>
        </p:nvGrpSpPr>
        <p:grpSpPr>
          <a:xfrm>
            <a:off x="7303884" y="2312783"/>
            <a:ext cx="1205334" cy="508187"/>
            <a:chOff x="7196080" y="2537687"/>
            <a:chExt cx="1400669" cy="590543"/>
          </a:xfrm>
        </p:grpSpPr>
        <p:cxnSp>
          <p:nvCxnSpPr>
            <p:cNvPr id="24" name="Straight Connector 23"/>
            <p:cNvCxnSpPr/>
            <p:nvPr/>
          </p:nvCxnSpPr>
          <p:spPr>
            <a:xfrm flipV="1">
              <a:off x="7548269" y="2651971"/>
              <a:ext cx="161125" cy="161125"/>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7548268" y="2799250"/>
              <a:ext cx="161125" cy="161125"/>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a:endCxn id="29" idx="1"/>
            </p:cNvCxnSpPr>
            <p:nvPr/>
          </p:nvCxnSpPr>
          <p:spPr>
            <a:xfrm flipV="1">
              <a:off x="8041341" y="2845742"/>
              <a:ext cx="182396" cy="114633"/>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8041341" y="2949020"/>
              <a:ext cx="182396" cy="125987"/>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8041341" y="2665808"/>
              <a:ext cx="191081" cy="40282"/>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9491" name="Straight Connector 19490"/>
            <p:cNvCxnSpPr/>
            <p:nvPr/>
          </p:nvCxnSpPr>
          <p:spPr>
            <a:xfrm>
              <a:off x="8033761" y="2954005"/>
              <a:ext cx="206022"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8041341" y="2594097"/>
              <a:ext cx="191081" cy="40282"/>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bwMode="auto">
            <a:xfrm>
              <a:off x="8223737" y="2792519"/>
              <a:ext cx="373012" cy="106446"/>
            </a:xfrm>
            <a:prstGeom prst="rect">
              <a:avLst/>
            </a:prstGeom>
            <a:solidFill>
              <a:schemeClr val="accent3">
                <a:lumMod val="60000"/>
                <a:lumOff val="40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30" name="Rectangle 29"/>
            <p:cNvSpPr/>
            <p:nvPr/>
          </p:nvSpPr>
          <p:spPr bwMode="auto">
            <a:xfrm>
              <a:off x="8223737" y="2907152"/>
              <a:ext cx="373012" cy="106446"/>
            </a:xfrm>
            <a:prstGeom prst="rect">
              <a:avLst/>
            </a:prstGeom>
            <a:solidFill>
              <a:schemeClr val="accent3">
                <a:lumMod val="60000"/>
                <a:lumOff val="40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31" name="Rectangle 30"/>
            <p:cNvSpPr/>
            <p:nvPr/>
          </p:nvSpPr>
          <p:spPr bwMode="auto">
            <a:xfrm>
              <a:off x="8223737" y="3021784"/>
              <a:ext cx="373012" cy="106446"/>
            </a:xfrm>
            <a:prstGeom prst="rect">
              <a:avLst/>
            </a:prstGeom>
            <a:solidFill>
              <a:schemeClr val="accent3">
                <a:lumMod val="60000"/>
                <a:lumOff val="40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32" name="Rectangle 31"/>
            <p:cNvSpPr/>
            <p:nvPr/>
          </p:nvSpPr>
          <p:spPr bwMode="auto">
            <a:xfrm>
              <a:off x="8223737" y="2537687"/>
              <a:ext cx="373012" cy="106446"/>
            </a:xfrm>
            <a:prstGeom prst="rect">
              <a:avLst/>
            </a:prstGeom>
            <a:solidFill>
              <a:schemeClr val="accent2">
                <a:lumMod val="40000"/>
                <a:lumOff val="60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33" name="Rectangle 32"/>
            <p:cNvSpPr/>
            <p:nvPr/>
          </p:nvSpPr>
          <p:spPr bwMode="auto">
            <a:xfrm>
              <a:off x="8223737" y="2656478"/>
              <a:ext cx="373012" cy="106446"/>
            </a:xfrm>
            <a:prstGeom prst="rect">
              <a:avLst/>
            </a:prstGeom>
            <a:solidFill>
              <a:schemeClr val="accent2">
                <a:lumMod val="40000"/>
                <a:lumOff val="60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28" name="Rectangle 27"/>
            <p:cNvSpPr/>
            <p:nvPr/>
          </p:nvSpPr>
          <p:spPr bwMode="auto">
            <a:xfrm>
              <a:off x="7686994" y="2900783"/>
              <a:ext cx="372102" cy="106445"/>
            </a:xfrm>
            <a:prstGeom prst="rect">
              <a:avLst/>
            </a:prstGeom>
            <a:solidFill>
              <a:schemeClr val="accent3"/>
            </a:solidFill>
            <a:ln w="12700" cmpd="sng">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27" name="Rectangle 26"/>
            <p:cNvSpPr/>
            <p:nvPr/>
          </p:nvSpPr>
          <p:spPr bwMode="auto">
            <a:xfrm>
              <a:off x="7686994" y="2598735"/>
              <a:ext cx="373012" cy="107355"/>
            </a:xfrm>
            <a:prstGeom prst="rect">
              <a:avLst/>
            </a:prstGeom>
            <a:solidFill>
              <a:schemeClr val="accent2"/>
            </a:solidFill>
            <a:ln w="12700" cmpd="sng">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26" name="Rectangle 25"/>
            <p:cNvSpPr/>
            <p:nvPr/>
          </p:nvSpPr>
          <p:spPr bwMode="auto">
            <a:xfrm>
              <a:off x="7196080" y="2760676"/>
              <a:ext cx="373012" cy="107355"/>
            </a:xfrm>
            <a:prstGeom prst="rect">
              <a:avLst/>
            </a:prstGeom>
            <a:solidFill>
              <a:schemeClr val="accent5"/>
            </a:solidFill>
            <a:ln w="12700" cmpd="sng">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grpSp>
      <p:grpSp>
        <p:nvGrpSpPr>
          <p:cNvPr id="19490" name="Group 19489"/>
          <p:cNvGrpSpPr/>
          <p:nvPr/>
        </p:nvGrpSpPr>
        <p:grpSpPr>
          <a:xfrm>
            <a:off x="7258241" y="3327429"/>
            <a:ext cx="1418065" cy="705259"/>
            <a:chOff x="7103525" y="1102899"/>
            <a:chExt cx="1694399" cy="842691"/>
          </a:xfrm>
        </p:grpSpPr>
        <p:grpSp>
          <p:nvGrpSpPr>
            <p:cNvPr id="7" name="Group 6"/>
            <p:cNvGrpSpPr/>
            <p:nvPr/>
          </p:nvGrpSpPr>
          <p:grpSpPr>
            <a:xfrm>
              <a:off x="7236459" y="1148620"/>
              <a:ext cx="235627" cy="337751"/>
              <a:chOff x="8129155" y="881449"/>
              <a:chExt cx="235627" cy="337751"/>
            </a:xfrm>
          </p:grpSpPr>
          <p:sp>
            <p:nvSpPr>
              <p:cNvPr id="6" name="Rectangle 5"/>
              <p:cNvSpPr/>
              <p:nvPr/>
            </p:nvSpPr>
            <p:spPr>
              <a:xfrm>
                <a:off x="8129155" y="1007918"/>
                <a:ext cx="51954" cy="211282"/>
              </a:xfrm>
              <a:prstGeom prst="rect">
                <a:avLst/>
              </a:prstGeom>
              <a:solidFill>
                <a:schemeClr val="accent2"/>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Rectangle 57"/>
              <p:cNvSpPr/>
              <p:nvPr/>
            </p:nvSpPr>
            <p:spPr>
              <a:xfrm>
                <a:off x="8220992" y="943232"/>
                <a:ext cx="51954" cy="275968"/>
              </a:xfrm>
              <a:prstGeom prst="rect">
                <a:avLst/>
              </a:prstGeom>
              <a:solidFill>
                <a:schemeClr val="accent2"/>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Rectangle 61"/>
              <p:cNvSpPr/>
              <p:nvPr/>
            </p:nvSpPr>
            <p:spPr>
              <a:xfrm>
                <a:off x="8312828" y="881449"/>
                <a:ext cx="51954" cy="337751"/>
              </a:xfrm>
              <a:prstGeom prst="rect">
                <a:avLst/>
              </a:prstGeom>
              <a:solidFill>
                <a:schemeClr val="accent2"/>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8" name="Group 17"/>
            <p:cNvGrpSpPr/>
            <p:nvPr/>
          </p:nvGrpSpPr>
          <p:grpSpPr>
            <a:xfrm>
              <a:off x="7772405" y="1148619"/>
              <a:ext cx="352167" cy="337752"/>
              <a:chOff x="8519984" y="879389"/>
              <a:chExt cx="352167" cy="337752"/>
            </a:xfrm>
          </p:grpSpPr>
          <p:sp>
            <p:nvSpPr>
              <p:cNvPr id="9" name="Freeform 8"/>
              <p:cNvSpPr/>
              <p:nvPr/>
            </p:nvSpPr>
            <p:spPr>
              <a:xfrm>
                <a:off x="8519984" y="879389"/>
                <a:ext cx="352167" cy="337752"/>
              </a:xfrm>
              <a:custGeom>
                <a:avLst/>
                <a:gdLst>
                  <a:gd name="connsiteX0" fmla="*/ 0 w 352167"/>
                  <a:gd name="connsiteY0" fmla="*/ 0 h 337752"/>
                  <a:gd name="connsiteX1" fmla="*/ 0 w 352167"/>
                  <a:gd name="connsiteY1" fmla="*/ 337752 h 337752"/>
                  <a:gd name="connsiteX2" fmla="*/ 352167 w 352167"/>
                  <a:gd name="connsiteY2" fmla="*/ 337752 h 337752"/>
                </a:gdLst>
                <a:ahLst/>
                <a:cxnLst>
                  <a:cxn ang="0">
                    <a:pos x="connsiteX0" y="connsiteY0"/>
                  </a:cxn>
                  <a:cxn ang="0">
                    <a:pos x="connsiteX1" y="connsiteY1"/>
                  </a:cxn>
                  <a:cxn ang="0">
                    <a:pos x="connsiteX2" y="connsiteY2"/>
                  </a:cxn>
                </a:cxnLst>
                <a:rect l="l" t="t" r="r" b="b"/>
                <a:pathLst>
                  <a:path w="352167" h="337752">
                    <a:moveTo>
                      <a:pt x="0" y="0"/>
                    </a:moveTo>
                    <a:lnTo>
                      <a:pt x="0" y="337752"/>
                    </a:lnTo>
                    <a:lnTo>
                      <a:pt x="352167" y="337752"/>
                    </a:lnTo>
                  </a:path>
                </a:pathLst>
              </a:custGeom>
              <a:no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Oval 9"/>
              <p:cNvSpPr/>
              <p:nvPr/>
            </p:nvSpPr>
            <p:spPr>
              <a:xfrm>
                <a:off x="8581768" y="1081216"/>
                <a:ext cx="45719" cy="45719"/>
              </a:xfrm>
              <a:prstGeom prst="ellipse">
                <a:avLst/>
              </a:prstGeom>
              <a:solidFill>
                <a:schemeClr val="accent3"/>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6" name="Oval 65"/>
              <p:cNvSpPr/>
              <p:nvPr/>
            </p:nvSpPr>
            <p:spPr>
              <a:xfrm>
                <a:off x="8627488" y="1008123"/>
                <a:ext cx="45719" cy="45719"/>
              </a:xfrm>
              <a:prstGeom prst="ellipse">
                <a:avLst/>
              </a:prstGeom>
              <a:solidFill>
                <a:schemeClr val="accent3"/>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Oval 66"/>
              <p:cNvSpPr/>
              <p:nvPr/>
            </p:nvSpPr>
            <p:spPr>
              <a:xfrm>
                <a:off x="8696067" y="1008123"/>
                <a:ext cx="45719" cy="45719"/>
              </a:xfrm>
              <a:prstGeom prst="ellipse">
                <a:avLst/>
              </a:prstGeom>
              <a:solidFill>
                <a:schemeClr val="accent3"/>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8" name="Oval 67"/>
              <p:cNvSpPr/>
              <p:nvPr/>
            </p:nvSpPr>
            <p:spPr>
              <a:xfrm>
                <a:off x="8767814" y="940365"/>
                <a:ext cx="45719" cy="45719"/>
              </a:xfrm>
              <a:prstGeom prst="ellipse">
                <a:avLst/>
              </a:prstGeom>
              <a:solidFill>
                <a:schemeClr val="accent3"/>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9" name="Oval 68"/>
              <p:cNvSpPr/>
              <p:nvPr/>
            </p:nvSpPr>
            <p:spPr>
              <a:xfrm>
                <a:off x="8789988" y="1017818"/>
                <a:ext cx="45719" cy="45719"/>
              </a:xfrm>
              <a:prstGeom prst="ellipse">
                <a:avLst/>
              </a:prstGeom>
              <a:solidFill>
                <a:schemeClr val="accent3"/>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0" name="Oval 69"/>
              <p:cNvSpPr/>
              <p:nvPr/>
            </p:nvSpPr>
            <p:spPr>
              <a:xfrm>
                <a:off x="8718204" y="1081216"/>
                <a:ext cx="45719" cy="45719"/>
              </a:xfrm>
              <a:prstGeom prst="ellipse">
                <a:avLst/>
              </a:prstGeom>
              <a:solidFill>
                <a:schemeClr val="accent3"/>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1" name="Oval 70"/>
              <p:cNvSpPr/>
              <p:nvPr/>
            </p:nvSpPr>
            <p:spPr>
              <a:xfrm>
                <a:off x="8650347" y="1131875"/>
                <a:ext cx="45719" cy="45719"/>
              </a:xfrm>
              <a:prstGeom prst="ellipse">
                <a:avLst/>
              </a:prstGeom>
              <a:solidFill>
                <a:schemeClr val="accent3"/>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1" name="Freeform 10"/>
            <p:cNvSpPr/>
            <p:nvPr/>
          </p:nvSpPr>
          <p:spPr>
            <a:xfrm>
              <a:off x="7782083" y="1607426"/>
              <a:ext cx="348049" cy="323336"/>
            </a:xfrm>
            <a:custGeom>
              <a:avLst/>
              <a:gdLst>
                <a:gd name="connsiteX0" fmla="*/ 0 w 348049"/>
                <a:gd name="connsiteY0" fmla="*/ 323336 h 323336"/>
                <a:gd name="connsiteX1" fmla="*/ 63843 w 348049"/>
                <a:gd name="connsiteY1" fmla="*/ 193590 h 323336"/>
                <a:gd name="connsiteX2" fmla="*/ 98854 w 348049"/>
                <a:gd name="connsiteY2" fmla="*/ 243017 h 323336"/>
                <a:gd name="connsiteX3" fmla="*/ 197708 w 348049"/>
                <a:gd name="connsiteY3" fmla="*/ 117390 h 323336"/>
                <a:gd name="connsiteX4" fmla="*/ 247135 w 348049"/>
                <a:gd name="connsiteY4" fmla="*/ 168876 h 323336"/>
                <a:gd name="connsiteX5" fmla="*/ 348049 w 348049"/>
                <a:gd name="connsiteY5" fmla="*/ 0 h 323336"/>
                <a:gd name="connsiteX6" fmla="*/ 348049 w 348049"/>
                <a:gd name="connsiteY6" fmla="*/ 323336 h 323336"/>
                <a:gd name="connsiteX7" fmla="*/ 0 w 348049"/>
                <a:gd name="connsiteY7" fmla="*/ 323336 h 3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049" h="323336">
                  <a:moveTo>
                    <a:pt x="0" y="323336"/>
                  </a:moveTo>
                  <a:lnTo>
                    <a:pt x="63843" y="193590"/>
                  </a:lnTo>
                  <a:lnTo>
                    <a:pt x="98854" y="243017"/>
                  </a:lnTo>
                  <a:lnTo>
                    <a:pt x="197708" y="117390"/>
                  </a:lnTo>
                  <a:lnTo>
                    <a:pt x="247135" y="168876"/>
                  </a:lnTo>
                  <a:lnTo>
                    <a:pt x="348049" y="0"/>
                  </a:lnTo>
                  <a:lnTo>
                    <a:pt x="348049" y="323336"/>
                  </a:lnTo>
                  <a:lnTo>
                    <a:pt x="0" y="323336"/>
                  </a:lnTo>
                  <a:close/>
                </a:path>
              </a:pathLst>
            </a:custGeom>
            <a:solidFill>
              <a:schemeClr val="accent5"/>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9" name="Group 18"/>
            <p:cNvGrpSpPr/>
            <p:nvPr/>
          </p:nvGrpSpPr>
          <p:grpSpPr>
            <a:xfrm>
              <a:off x="8353580" y="1600218"/>
              <a:ext cx="352991" cy="337752"/>
              <a:chOff x="8534400" y="1609202"/>
              <a:chExt cx="352991" cy="337752"/>
            </a:xfrm>
          </p:grpSpPr>
          <p:sp>
            <p:nvSpPr>
              <p:cNvPr id="72" name="Freeform 71"/>
              <p:cNvSpPr/>
              <p:nvPr/>
            </p:nvSpPr>
            <p:spPr>
              <a:xfrm>
                <a:off x="8535224" y="1609202"/>
                <a:ext cx="352167" cy="337752"/>
              </a:xfrm>
              <a:custGeom>
                <a:avLst/>
                <a:gdLst>
                  <a:gd name="connsiteX0" fmla="*/ 0 w 352167"/>
                  <a:gd name="connsiteY0" fmla="*/ 0 h 337752"/>
                  <a:gd name="connsiteX1" fmla="*/ 0 w 352167"/>
                  <a:gd name="connsiteY1" fmla="*/ 337752 h 337752"/>
                  <a:gd name="connsiteX2" fmla="*/ 352167 w 352167"/>
                  <a:gd name="connsiteY2" fmla="*/ 337752 h 337752"/>
                </a:gdLst>
                <a:ahLst/>
                <a:cxnLst>
                  <a:cxn ang="0">
                    <a:pos x="connsiteX0" y="connsiteY0"/>
                  </a:cxn>
                  <a:cxn ang="0">
                    <a:pos x="connsiteX1" y="connsiteY1"/>
                  </a:cxn>
                  <a:cxn ang="0">
                    <a:pos x="connsiteX2" y="connsiteY2"/>
                  </a:cxn>
                </a:cxnLst>
                <a:rect l="l" t="t" r="r" b="b"/>
                <a:pathLst>
                  <a:path w="352167" h="337752">
                    <a:moveTo>
                      <a:pt x="0" y="0"/>
                    </a:moveTo>
                    <a:lnTo>
                      <a:pt x="0" y="337752"/>
                    </a:lnTo>
                    <a:lnTo>
                      <a:pt x="352167" y="337752"/>
                    </a:lnTo>
                  </a:path>
                </a:pathLst>
              </a:custGeom>
              <a:no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 name="Freeform 11"/>
              <p:cNvSpPr/>
              <p:nvPr/>
            </p:nvSpPr>
            <p:spPr>
              <a:xfrm>
                <a:off x="8534400" y="1672281"/>
                <a:ext cx="304800" cy="135924"/>
              </a:xfrm>
              <a:custGeom>
                <a:avLst/>
                <a:gdLst>
                  <a:gd name="connsiteX0" fmla="*/ 0 w 304800"/>
                  <a:gd name="connsiteY0" fmla="*/ 135924 h 135924"/>
                  <a:gd name="connsiteX1" fmla="*/ 51486 w 304800"/>
                  <a:gd name="connsiteY1" fmla="*/ 107092 h 135924"/>
                  <a:gd name="connsiteX2" fmla="*/ 102973 w 304800"/>
                  <a:gd name="connsiteY2" fmla="*/ 127687 h 135924"/>
                  <a:gd name="connsiteX3" fmla="*/ 144162 w 304800"/>
                  <a:gd name="connsiteY3" fmla="*/ 88557 h 135924"/>
                  <a:gd name="connsiteX4" fmla="*/ 249195 w 304800"/>
                  <a:gd name="connsiteY4" fmla="*/ 107092 h 135924"/>
                  <a:gd name="connsiteX5" fmla="*/ 304800 w 304800"/>
                  <a:gd name="connsiteY5" fmla="*/ 0 h 135924"/>
                  <a:gd name="connsiteX6" fmla="*/ 304800 w 304800"/>
                  <a:gd name="connsiteY6" fmla="*/ 0 h 13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135924">
                    <a:moveTo>
                      <a:pt x="0" y="135924"/>
                    </a:moveTo>
                    <a:lnTo>
                      <a:pt x="51486" y="107092"/>
                    </a:lnTo>
                    <a:lnTo>
                      <a:pt x="102973" y="127687"/>
                    </a:lnTo>
                    <a:lnTo>
                      <a:pt x="144162" y="88557"/>
                    </a:lnTo>
                    <a:lnTo>
                      <a:pt x="249195" y="107092"/>
                    </a:lnTo>
                    <a:lnTo>
                      <a:pt x="304800" y="0"/>
                    </a:lnTo>
                    <a:lnTo>
                      <a:pt x="304800" y="0"/>
                    </a:lnTo>
                  </a:path>
                </a:pathLst>
              </a:custGeom>
              <a:noFill/>
              <a:ln w="12700" cmpd="sng">
                <a:solidFill>
                  <a:schemeClr val="accent5"/>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 name="Freeform 12"/>
              <p:cNvSpPr/>
              <p:nvPr/>
            </p:nvSpPr>
            <p:spPr>
              <a:xfrm>
                <a:off x="8534401" y="1822621"/>
                <a:ext cx="304800" cy="45719"/>
              </a:xfrm>
              <a:custGeom>
                <a:avLst/>
                <a:gdLst>
                  <a:gd name="connsiteX0" fmla="*/ 0 w 284205"/>
                  <a:gd name="connsiteY0" fmla="*/ 26773 h 45308"/>
                  <a:gd name="connsiteX1" fmla="*/ 57664 w 284205"/>
                  <a:gd name="connsiteY1" fmla="*/ 28832 h 45308"/>
                  <a:gd name="connsiteX2" fmla="*/ 123567 w 284205"/>
                  <a:gd name="connsiteY2" fmla="*/ 20594 h 45308"/>
                  <a:gd name="connsiteX3" fmla="*/ 170935 w 284205"/>
                  <a:gd name="connsiteY3" fmla="*/ 45308 h 45308"/>
                  <a:gd name="connsiteX4" fmla="*/ 228600 w 284205"/>
                  <a:gd name="connsiteY4" fmla="*/ 8237 h 45308"/>
                  <a:gd name="connsiteX5" fmla="*/ 267729 w 284205"/>
                  <a:gd name="connsiteY5" fmla="*/ 32951 h 45308"/>
                  <a:gd name="connsiteX6" fmla="*/ 284205 w 284205"/>
                  <a:gd name="connsiteY6" fmla="*/ 0 h 4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205" h="45308">
                    <a:moveTo>
                      <a:pt x="0" y="26773"/>
                    </a:moveTo>
                    <a:lnTo>
                      <a:pt x="57664" y="28832"/>
                    </a:lnTo>
                    <a:lnTo>
                      <a:pt x="123567" y="20594"/>
                    </a:lnTo>
                    <a:lnTo>
                      <a:pt x="170935" y="45308"/>
                    </a:lnTo>
                    <a:lnTo>
                      <a:pt x="228600" y="8237"/>
                    </a:lnTo>
                    <a:lnTo>
                      <a:pt x="267729" y="32951"/>
                    </a:lnTo>
                    <a:lnTo>
                      <a:pt x="284205" y="0"/>
                    </a:lnTo>
                  </a:path>
                </a:pathLst>
              </a:custGeom>
              <a:noFill/>
              <a:ln w="12700" cmpd="sng">
                <a:solidFill>
                  <a:schemeClr val="accent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4" name="Freeform 13"/>
              <p:cNvSpPr/>
              <p:nvPr/>
            </p:nvSpPr>
            <p:spPr>
              <a:xfrm>
                <a:off x="8538519" y="1869989"/>
                <a:ext cx="304800" cy="53546"/>
              </a:xfrm>
              <a:custGeom>
                <a:avLst/>
                <a:gdLst>
                  <a:gd name="connsiteX0" fmla="*/ 0 w 304800"/>
                  <a:gd name="connsiteY0" fmla="*/ 49427 h 53546"/>
                  <a:gd name="connsiteX1" fmla="*/ 92676 w 304800"/>
                  <a:gd name="connsiteY1" fmla="*/ 45308 h 53546"/>
                  <a:gd name="connsiteX2" fmla="*/ 115330 w 304800"/>
                  <a:gd name="connsiteY2" fmla="*/ 0 h 53546"/>
                  <a:gd name="connsiteX3" fmla="*/ 183292 w 304800"/>
                  <a:gd name="connsiteY3" fmla="*/ 53546 h 53546"/>
                  <a:gd name="connsiteX4" fmla="*/ 269789 w 304800"/>
                  <a:gd name="connsiteY4" fmla="*/ 37070 h 53546"/>
                  <a:gd name="connsiteX5" fmla="*/ 304800 w 304800"/>
                  <a:gd name="connsiteY5" fmla="*/ 16476 h 5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53546">
                    <a:moveTo>
                      <a:pt x="0" y="49427"/>
                    </a:moveTo>
                    <a:lnTo>
                      <a:pt x="92676" y="45308"/>
                    </a:lnTo>
                    <a:lnTo>
                      <a:pt x="115330" y="0"/>
                    </a:lnTo>
                    <a:lnTo>
                      <a:pt x="183292" y="53546"/>
                    </a:lnTo>
                    <a:lnTo>
                      <a:pt x="269789" y="37070"/>
                    </a:lnTo>
                    <a:lnTo>
                      <a:pt x="304800" y="16476"/>
                    </a:lnTo>
                  </a:path>
                </a:pathLst>
              </a:custGeom>
              <a:no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grpSp>
          <p:nvGrpSpPr>
            <p:cNvPr id="73" name="Group 72"/>
            <p:cNvGrpSpPr/>
            <p:nvPr/>
          </p:nvGrpSpPr>
          <p:grpSpPr>
            <a:xfrm rot="16200000" flipV="1">
              <a:off x="7268234" y="1600219"/>
              <a:ext cx="235627" cy="337751"/>
              <a:chOff x="8129155" y="881449"/>
              <a:chExt cx="235627" cy="337751"/>
            </a:xfrm>
          </p:grpSpPr>
          <p:sp>
            <p:nvSpPr>
              <p:cNvPr id="74" name="Rectangle 73"/>
              <p:cNvSpPr/>
              <p:nvPr/>
            </p:nvSpPr>
            <p:spPr>
              <a:xfrm>
                <a:off x="8129155" y="1007918"/>
                <a:ext cx="51954" cy="211282"/>
              </a:xfrm>
              <a:prstGeom prst="rect">
                <a:avLst/>
              </a:prstGeom>
              <a:solidFill>
                <a:schemeClr val="accent2"/>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5" name="Rectangle 74"/>
              <p:cNvSpPr/>
              <p:nvPr/>
            </p:nvSpPr>
            <p:spPr>
              <a:xfrm>
                <a:off x="8220992" y="943232"/>
                <a:ext cx="51954" cy="275968"/>
              </a:xfrm>
              <a:prstGeom prst="rect">
                <a:avLst/>
              </a:prstGeom>
              <a:solidFill>
                <a:schemeClr val="accent2"/>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6" name="Rectangle 75"/>
              <p:cNvSpPr/>
              <p:nvPr/>
            </p:nvSpPr>
            <p:spPr>
              <a:xfrm>
                <a:off x="8312828" y="881449"/>
                <a:ext cx="51954" cy="337751"/>
              </a:xfrm>
              <a:prstGeom prst="rect">
                <a:avLst/>
              </a:prstGeom>
              <a:solidFill>
                <a:schemeClr val="accent2"/>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7" name="Group 16"/>
            <p:cNvGrpSpPr/>
            <p:nvPr/>
          </p:nvGrpSpPr>
          <p:grpSpPr>
            <a:xfrm>
              <a:off x="8386963" y="1184716"/>
              <a:ext cx="261832" cy="265559"/>
              <a:chOff x="8519984" y="2057368"/>
              <a:chExt cx="261832" cy="265559"/>
            </a:xfrm>
          </p:grpSpPr>
          <p:sp>
            <p:nvSpPr>
              <p:cNvPr id="15" name="Oval 14"/>
              <p:cNvSpPr/>
              <p:nvPr/>
            </p:nvSpPr>
            <p:spPr>
              <a:xfrm>
                <a:off x="8519984" y="2076039"/>
                <a:ext cx="243016" cy="243016"/>
              </a:xfrm>
              <a:prstGeom prst="ellipse">
                <a:avLst/>
              </a:prstGeom>
              <a:solidFill>
                <a:schemeClr val="accent5"/>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Arc 15"/>
              <p:cNvSpPr/>
              <p:nvPr/>
            </p:nvSpPr>
            <p:spPr>
              <a:xfrm>
                <a:off x="8519984" y="2076039"/>
                <a:ext cx="246888" cy="246888"/>
              </a:xfrm>
              <a:prstGeom prst="arc">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9" name="Arc 78"/>
              <p:cNvSpPr/>
              <p:nvPr/>
            </p:nvSpPr>
            <p:spPr>
              <a:xfrm>
                <a:off x="8534928" y="2057368"/>
                <a:ext cx="246888" cy="246888"/>
              </a:xfrm>
              <a:prstGeom prst="arc">
                <a:avLst/>
              </a:prstGeom>
              <a:solidFill>
                <a:schemeClr val="accent6"/>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9501" name="Group 19500"/>
            <p:cNvGrpSpPr/>
            <p:nvPr/>
          </p:nvGrpSpPr>
          <p:grpSpPr>
            <a:xfrm>
              <a:off x="7656832" y="1102899"/>
              <a:ext cx="593278" cy="842691"/>
              <a:chOff x="7656832" y="1172655"/>
              <a:chExt cx="593278" cy="751251"/>
            </a:xfrm>
          </p:grpSpPr>
          <p:cxnSp>
            <p:nvCxnSpPr>
              <p:cNvPr id="19496" name="Straight Connector 19495"/>
              <p:cNvCxnSpPr/>
              <p:nvPr/>
            </p:nvCxnSpPr>
            <p:spPr>
              <a:xfrm>
                <a:off x="7656832" y="1172655"/>
                <a:ext cx="0" cy="751251"/>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250110" y="1172655"/>
                <a:ext cx="0" cy="751251"/>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07" name="Straight Connector 106"/>
            <p:cNvCxnSpPr/>
            <p:nvPr/>
          </p:nvCxnSpPr>
          <p:spPr>
            <a:xfrm rot="16200000">
              <a:off x="7350413" y="1315826"/>
              <a:ext cx="0" cy="4937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6200000">
              <a:off x="7958284" y="1315826"/>
              <a:ext cx="0" cy="4937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a:off x="8551037" y="1315826"/>
              <a:ext cx="0" cy="4937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1330146" y="3495311"/>
            <a:ext cx="669387" cy="369332"/>
          </a:xfrm>
          <a:prstGeom prst="rect">
            <a:avLst/>
          </a:prstGeom>
          <a:noFill/>
        </p:spPr>
        <p:txBody>
          <a:bodyPr wrap="square" rtlCol="0">
            <a:spAutoFit/>
          </a:bodyPr>
          <a:lstStyle/>
          <a:p>
            <a:r>
              <a:rPr lang="en-US" sz="1800" b="1" dirty="0" smtClean="0"/>
              <a:t>Pivot</a:t>
            </a:r>
            <a:endParaRPr lang="en-US" b="1" dirty="0"/>
          </a:p>
        </p:txBody>
      </p:sp>
      <p:sp>
        <p:nvSpPr>
          <p:cNvPr id="98" name="TextBox 97"/>
          <p:cNvSpPr txBox="1"/>
          <p:nvPr/>
        </p:nvSpPr>
        <p:spPr>
          <a:xfrm>
            <a:off x="1295983" y="2213230"/>
            <a:ext cx="863330" cy="646331"/>
          </a:xfrm>
          <a:prstGeom prst="rect">
            <a:avLst/>
          </a:prstGeom>
          <a:noFill/>
        </p:spPr>
        <p:txBody>
          <a:bodyPr wrap="square" rtlCol="0">
            <a:spAutoFit/>
          </a:bodyPr>
          <a:lstStyle/>
          <a:p>
            <a:r>
              <a:rPr lang="en-US" sz="1800" b="1" dirty="0" smtClean="0"/>
              <a:t>Data Model</a:t>
            </a:r>
            <a:endParaRPr lang="en-US" b="1" dirty="0"/>
          </a:p>
        </p:txBody>
      </p:sp>
      <p:sp>
        <p:nvSpPr>
          <p:cNvPr id="105" name="TextBox 104"/>
          <p:cNvSpPr txBox="1"/>
          <p:nvPr/>
        </p:nvSpPr>
        <p:spPr>
          <a:xfrm>
            <a:off x="1197599" y="1113322"/>
            <a:ext cx="1306875" cy="646331"/>
          </a:xfrm>
          <a:prstGeom prst="rect">
            <a:avLst/>
          </a:prstGeom>
          <a:noFill/>
        </p:spPr>
        <p:txBody>
          <a:bodyPr wrap="square" rtlCol="0">
            <a:spAutoFit/>
          </a:bodyPr>
          <a:lstStyle/>
          <a:p>
            <a:r>
              <a:rPr lang="en-US" sz="1800" b="1" dirty="0" smtClean="0"/>
              <a:t>Interactive Search</a:t>
            </a:r>
            <a:endParaRPr lang="en-US" b="1" dirty="0"/>
          </a:p>
        </p:txBody>
      </p:sp>
      <p:pic>
        <p:nvPicPr>
          <p:cNvPr id="5" name="Picture 4" descr="pivot-black-2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85" y="3424157"/>
            <a:ext cx="597577" cy="529283"/>
          </a:xfrm>
          <a:prstGeom prst="rect">
            <a:avLst/>
          </a:prstGeom>
        </p:spPr>
      </p:pic>
      <p:pic>
        <p:nvPicPr>
          <p:cNvPr id="23" name="Picture 22" descr="data-model-black-2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44" y="2277860"/>
            <a:ext cx="568250" cy="568250"/>
          </a:xfrm>
          <a:prstGeom prst="rect">
            <a:avLst/>
          </a:prstGeom>
        </p:spPr>
      </p:pic>
      <p:cxnSp>
        <p:nvCxnSpPr>
          <p:cNvPr id="19489" name="Straight Connector 19488"/>
          <p:cNvCxnSpPr/>
          <p:nvPr/>
        </p:nvCxnSpPr>
        <p:spPr>
          <a:xfrm>
            <a:off x="2443849" y="3424158"/>
            <a:ext cx="0" cy="551537"/>
          </a:xfrm>
          <a:prstGeom prst="line">
            <a:avLst/>
          </a:prstGeom>
          <a:ln>
            <a:solidFill>
              <a:schemeClr val="accent4">
                <a:lumMod val="75000"/>
              </a:schemeClr>
            </a:solidFill>
          </a:ln>
          <a:effectLst/>
        </p:spPr>
        <p:style>
          <a:lnRef idx="2">
            <a:schemeClr val="accent4"/>
          </a:lnRef>
          <a:fillRef idx="0">
            <a:schemeClr val="accent4"/>
          </a:fillRef>
          <a:effectRef idx="1">
            <a:schemeClr val="accent4"/>
          </a:effectRef>
          <a:fontRef idx="minor">
            <a:schemeClr val="tx1"/>
          </a:fontRef>
        </p:style>
      </p:cxnSp>
      <p:cxnSp>
        <p:nvCxnSpPr>
          <p:cNvPr id="86" name="Straight Connector 85"/>
          <p:cNvCxnSpPr/>
          <p:nvPr/>
        </p:nvCxnSpPr>
        <p:spPr>
          <a:xfrm>
            <a:off x="2445869" y="2279841"/>
            <a:ext cx="0" cy="551537"/>
          </a:xfrm>
          <a:prstGeom prst="line">
            <a:avLst/>
          </a:prstGeom>
          <a:ln>
            <a:solidFill>
              <a:schemeClr val="accent4">
                <a:lumMod val="75000"/>
              </a:schemeClr>
            </a:solidFill>
          </a:ln>
          <a:effectLst/>
        </p:spPr>
        <p:style>
          <a:lnRef idx="2">
            <a:schemeClr val="accent4"/>
          </a:lnRef>
          <a:fillRef idx="0">
            <a:schemeClr val="accent4"/>
          </a:fillRef>
          <a:effectRef idx="1">
            <a:schemeClr val="accent4"/>
          </a:effectRef>
          <a:fontRef idx="minor">
            <a:schemeClr val="tx1"/>
          </a:fontRef>
        </p:style>
      </p:cxnSp>
      <p:cxnSp>
        <p:nvCxnSpPr>
          <p:cNvPr id="88" name="Straight Connector 87"/>
          <p:cNvCxnSpPr/>
          <p:nvPr/>
        </p:nvCxnSpPr>
        <p:spPr>
          <a:xfrm>
            <a:off x="2449090" y="1174997"/>
            <a:ext cx="0" cy="551537"/>
          </a:xfrm>
          <a:prstGeom prst="line">
            <a:avLst/>
          </a:prstGeom>
          <a:ln>
            <a:solidFill>
              <a:schemeClr val="accent4">
                <a:lumMod val="75000"/>
              </a:schemeClr>
            </a:solidFill>
          </a:ln>
          <a:effectLst/>
        </p:spPr>
        <p:style>
          <a:lnRef idx="2">
            <a:schemeClr val="accent4"/>
          </a:lnRef>
          <a:fillRef idx="0">
            <a:schemeClr val="accent4"/>
          </a:fillRef>
          <a:effectRef idx="1">
            <a:schemeClr val="accent4"/>
          </a:effectRef>
          <a:fontRef idx="minor">
            <a:schemeClr val="tx1"/>
          </a:fontRef>
        </p:style>
      </p:cxnSp>
      <p:pic>
        <p:nvPicPr>
          <p:cNvPr id="77" name="Picture 76" descr="magnifying-glass-blue-2.png"/>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gray">
          <a:xfrm>
            <a:off x="541279" y="1160708"/>
            <a:ext cx="526601" cy="526653"/>
          </a:xfrm>
          <a:prstGeom prst="rect">
            <a:avLst/>
          </a:prstGeom>
        </p:spPr>
      </p:pic>
      <p:pic>
        <p:nvPicPr>
          <p:cNvPr id="80" name="Picture 79" descr="storage-hadoop.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9880" y="1529579"/>
            <a:ext cx="258605" cy="258605"/>
          </a:xfrm>
          <a:prstGeom prst="rect">
            <a:avLst/>
          </a:prstGeom>
        </p:spPr>
      </p:pic>
      <p:pic>
        <p:nvPicPr>
          <p:cNvPr id="81" name="Picture 80" descr="storage-hadoop.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8362" y="1537128"/>
            <a:ext cx="258605" cy="258605"/>
          </a:xfrm>
          <a:prstGeom prst="rect">
            <a:avLst/>
          </a:prstGeom>
        </p:spPr>
      </p:pic>
      <p:pic>
        <p:nvPicPr>
          <p:cNvPr id="82" name="Picture 81" descr="storage-hadoop.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5896" y="1536234"/>
            <a:ext cx="258605" cy="258605"/>
          </a:xfrm>
          <a:prstGeom prst="rect">
            <a:avLst/>
          </a:prstGeom>
        </p:spPr>
      </p:pic>
      <p:pic>
        <p:nvPicPr>
          <p:cNvPr id="85" name="Picture 84" descr="users-lightblue-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9463" y="1086656"/>
            <a:ext cx="528273" cy="298260"/>
          </a:xfrm>
          <a:prstGeom prst="rect">
            <a:avLst/>
          </a:prstGeom>
        </p:spPr>
      </p:pic>
      <p:cxnSp>
        <p:nvCxnSpPr>
          <p:cNvPr id="87" name="Straight Connector 86"/>
          <p:cNvCxnSpPr>
            <a:stCxn id="85" idx="2"/>
            <a:endCxn id="80" idx="0"/>
          </p:cNvCxnSpPr>
          <p:nvPr/>
        </p:nvCxnSpPr>
        <p:spPr>
          <a:xfrm>
            <a:off x="7543600" y="1384916"/>
            <a:ext cx="245583" cy="144663"/>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85" idx="2"/>
            <a:endCxn id="81" idx="0"/>
          </p:cNvCxnSpPr>
          <p:nvPr/>
        </p:nvCxnSpPr>
        <p:spPr>
          <a:xfrm>
            <a:off x="7543600" y="1384916"/>
            <a:ext cx="574065" cy="152212"/>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82" idx="0"/>
          </p:cNvCxnSpPr>
          <p:nvPr/>
        </p:nvCxnSpPr>
        <p:spPr>
          <a:xfrm flipH="1" flipV="1">
            <a:off x="7560203" y="1379227"/>
            <a:ext cx="874996" cy="157007"/>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78" name="Slide Number Placeholder 2"/>
          <p:cNvSpPr txBox="1">
            <a:spLocks/>
          </p:cNvSpPr>
          <p:nvPr/>
        </p:nvSpPr>
        <p:spPr bwMode="gray">
          <a:xfrm>
            <a:off x="4379699" y="4770882"/>
            <a:ext cx="385725" cy="257175"/>
          </a:xfrm>
          <a:prstGeom prst="rect">
            <a:avLst/>
          </a:prstGeom>
        </p:spPr>
        <p:txBody>
          <a:bodyPr vert="horz" lIns="51426" tIns="25713" rIns="51426" bIns="25713" rtlCol="0" anchor="ctr"/>
          <a:lstStyle>
            <a:defPPr>
              <a:defRPr lang="en-US"/>
            </a:defPPr>
            <a:lvl1pPr algn="ctr" defTabSz="816334" rtl="0" fontAlgn="auto">
              <a:spcBef>
                <a:spcPts val="0"/>
              </a:spcBef>
              <a:spcAft>
                <a:spcPts val="0"/>
              </a:spcAft>
              <a:defRPr sz="1100" kern="1200" smtClean="0">
                <a:solidFill>
                  <a:srgbClr val="C0C0C0"/>
                </a:solidFill>
                <a:latin typeface="+mn-lt"/>
                <a:ea typeface="+mn-ea"/>
                <a:cs typeface="+mn-cs"/>
              </a:defRPr>
            </a:lvl1pPr>
            <a:lvl2pPr marL="407988" indent="49213"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2pPr>
            <a:lvl3pPr marL="815975" indent="98425"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3pPr>
            <a:lvl4pPr marL="1223963" indent="147638"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4pPr>
            <a:lvl5pPr marL="1631950" indent="196850"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6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6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6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600" kern="1200">
                <a:solidFill>
                  <a:schemeClr val="tx1"/>
                </a:solidFill>
                <a:latin typeface="Calibri" charset="0"/>
                <a:ea typeface="ＭＳ Ｐゴシック" charset="0"/>
                <a:cs typeface="ＭＳ Ｐゴシック" charset="0"/>
              </a:defRPr>
            </a:lvl9pPr>
          </a:lstStyle>
          <a:p>
            <a:fld id="{027CC8FC-DC84-4CE8-AADD-ED05D9A2A54F}" type="slidenum">
              <a:rPr lang="en-US" smtClean="0"/>
              <a:pPr/>
              <a:t>16</a:t>
            </a:fld>
            <a:endParaRPr lang="en-US" dirty="0"/>
          </a:p>
        </p:txBody>
      </p:sp>
    </p:spTree>
    <p:extLst>
      <p:ext uri="{BB962C8B-B14F-4D97-AF65-F5344CB8AC3E}">
        <p14:creationId xmlns:p14="http://schemas.microsoft.com/office/powerpoint/2010/main" val="145390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130740" y="852840"/>
            <a:ext cx="8765788" cy="778139"/>
          </a:xfrm>
          <a:prstGeom prst="roundRect">
            <a:avLst>
              <a:gd name="adj" fmla="val 5466"/>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sz="3200" dirty="0" smtClean="0">
                <a:latin typeface="Calibri" charset="0"/>
              </a:rPr>
              <a:t>Empowering Business and IT Stakeholders</a:t>
            </a:r>
            <a:endParaRPr lang="en-US" sz="3200" dirty="0">
              <a:latin typeface="Calibri" charset="0"/>
            </a:endParaRPr>
          </a:p>
        </p:txBody>
      </p:sp>
      <p:sp>
        <p:nvSpPr>
          <p:cNvPr id="11" name="TextBox 10"/>
          <p:cNvSpPr txBox="1"/>
          <p:nvPr/>
        </p:nvSpPr>
        <p:spPr>
          <a:xfrm>
            <a:off x="329734" y="3239340"/>
            <a:ext cx="2576806" cy="390482"/>
          </a:xfrm>
          <a:prstGeom prst="rect">
            <a:avLst/>
          </a:prstGeom>
        </p:spPr>
        <p:txBody>
          <a:bodyPr wrap="square" lIns="51426" tIns="25713" rIns="51426" bIns="25713" rtlCol="0">
            <a:spAutoFit/>
          </a:bodyPr>
          <a:lstStyle/>
          <a:p>
            <a:pPr algn="ctr" defTabSz="815975"/>
            <a:r>
              <a:rPr lang="en-US" sz="2200" dirty="0" smtClean="0">
                <a:solidFill>
                  <a:prstClr val="black"/>
                </a:solidFill>
                <a:latin typeface="Calibri"/>
              </a:rPr>
              <a:t>Enterprise Architect</a:t>
            </a:r>
            <a:endParaRPr lang="en-US" sz="2200" dirty="0">
              <a:solidFill>
                <a:prstClr val="black"/>
              </a:solidFill>
              <a:latin typeface="Calibri"/>
              <a:ea typeface="ＭＳ Ｐゴシック" charset="0"/>
            </a:endParaRPr>
          </a:p>
        </p:txBody>
      </p:sp>
      <p:sp>
        <p:nvSpPr>
          <p:cNvPr id="12" name="TextBox 11"/>
          <p:cNvSpPr txBox="1"/>
          <p:nvPr/>
        </p:nvSpPr>
        <p:spPr>
          <a:xfrm>
            <a:off x="294232" y="3646908"/>
            <a:ext cx="2648945" cy="1052202"/>
          </a:xfrm>
          <a:prstGeom prst="rect">
            <a:avLst/>
          </a:prstGeom>
        </p:spPr>
        <p:txBody>
          <a:bodyPr wrap="square" lIns="51426" tIns="25713" rIns="51426" bIns="25713" rtlCol="0">
            <a:spAutoFit/>
          </a:bodyPr>
          <a:lstStyle/>
          <a:p>
            <a:pPr marL="177800" indent="-177800" defTabSz="815975">
              <a:spcAft>
                <a:spcPts val="300"/>
              </a:spcAft>
              <a:buClr>
                <a:schemeClr val="accent4"/>
              </a:buClr>
              <a:buSzPct val="91000"/>
              <a:buFont typeface="Arial"/>
              <a:buChar char="•"/>
            </a:pPr>
            <a:r>
              <a:rPr lang="en-US" sz="1200" dirty="0" smtClean="0">
                <a:solidFill>
                  <a:prstClr val="black"/>
                </a:solidFill>
                <a:latin typeface="Calibri"/>
              </a:rPr>
              <a:t>Adapt your architecture for big data</a:t>
            </a:r>
          </a:p>
          <a:p>
            <a:pPr marL="177800" indent="-177800">
              <a:spcAft>
                <a:spcPts val="300"/>
              </a:spcAft>
              <a:buClr>
                <a:schemeClr val="accent4"/>
              </a:buClr>
              <a:buSzPct val="91000"/>
              <a:buFont typeface="Arial"/>
              <a:buChar char="•"/>
            </a:pPr>
            <a:r>
              <a:rPr lang="en-US" sz="1200" dirty="0">
                <a:solidFill>
                  <a:prstClr val="black"/>
                </a:solidFill>
                <a:latin typeface="Calibri"/>
              </a:rPr>
              <a:t>Hadoop </a:t>
            </a:r>
            <a:r>
              <a:rPr lang="en-US" sz="1200" dirty="0" smtClean="0">
                <a:solidFill>
                  <a:prstClr val="black"/>
                </a:solidFill>
                <a:latin typeface="Calibri"/>
              </a:rPr>
              <a:t>shared-service </a:t>
            </a:r>
            <a:r>
              <a:rPr lang="en-US" sz="1200" dirty="0">
                <a:solidFill>
                  <a:prstClr val="black"/>
                </a:solidFill>
                <a:latin typeface="Calibri"/>
              </a:rPr>
              <a:t>departments offer self-service analytics</a:t>
            </a:r>
          </a:p>
          <a:p>
            <a:pPr marL="177800" indent="-177800" defTabSz="815975">
              <a:spcAft>
                <a:spcPts val="300"/>
              </a:spcAft>
              <a:buClr>
                <a:schemeClr val="accent4"/>
              </a:buClr>
              <a:buSzPct val="91000"/>
              <a:buFont typeface="Arial"/>
              <a:buChar char="•"/>
            </a:pPr>
            <a:r>
              <a:rPr lang="en-US" sz="1200" dirty="0" smtClean="0">
                <a:solidFill>
                  <a:prstClr val="black"/>
                </a:solidFill>
                <a:latin typeface="Calibri"/>
              </a:rPr>
              <a:t>Free data scientists for custom analytics, not be data butlers</a:t>
            </a:r>
          </a:p>
        </p:txBody>
      </p:sp>
      <p:sp>
        <p:nvSpPr>
          <p:cNvPr id="5" name="TextBox 4"/>
          <p:cNvSpPr txBox="1"/>
          <p:nvPr/>
        </p:nvSpPr>
        <p:spPr>
          <a:xfrm>
            <a:off x="9883439" y="800757"/>
            <a:ext cx="184666" cy="307777"/>
          </a:xfrm>
          <a:prstGeom prst="rect">
            <a:avLst/>
          </a:prstGeom>
          <a:noFill/>
        </p:spPr>
        <p:txBody>
          <a:bodyPr wrap="none" rtlCol="0">
            <a:spAutoFit/>
          </a:bodyPr>
          <a:lstStyle/>
          <a:p>
            <a:endParaRPr lang="en-US" sz="1400" dirty="0" smtClean="0"/>
          </a:p>
        </p:txBody>
      </p:sp>
      <p:sp>
        <p:nvSpPr>
          <p:cNvPr id="31" name="TextBox 30"/>
          <p:cNvSpPr txBox="1"/>
          <p:nvPr/>
        </p:nvSpPr>
        <p:spPr>
          <a:xfrm>
            <a:off x="3346184" y="3228302"/>
            <a:ext cx="2759993" cy="390482"/>
          </a:xfrm>
          <a:prstGeom prst="rect">
            <a:avLst/>
          </a:prstGeom>
        </p:spPr>
        <p:txBody>
          <a:bodyPr wrap="square" lIns="51426" tIns="25713" rIns="51426" bIns="25713" rtlCol="0">
            <a:spAutoFit/>
          </a:bodyPr>
          <a:lstStyle/>
          <a:p>
            <a:pPr algn="ctr" defTabSz="815975"/>
            <a:r>
              <a:rPr lang="en-US" sz="2200" dirty="0" smtClean="0">
                <a:solidFill>
                  <a:prstClr val="black"/>
                </a:solidFill>
                <a:latin typeface="Calibri"/>
              </a:rPr>
              <a:t>Business Analyst</a:t>
            </a:r>
            <a:endParaRPr lang="en-US" sz="2200" dirty="0">
              <a:solidFill>
                <a:prstClr val="black"/>
              </a:solidFill>
              <a:latin typeface="Calibri"/>
              <a:ea typeface="ＭＳ Ｐゴシック" charset="0"/>
            </a:endParaRPr>
          </a:p>
        </p:txBody>
      </p:sp>
      <p:sp>
        <p:nvSpPr>
          <p:cNvPr id="32" name="TextBox 31"/>
          <p:cNvSpPr txBox="1"/>
          <p:nvPr/>
        </p:nvSpPr>
        <p:spPr>
          <a:xfrm>
            <a:off x="6350424" y="3229838"/>
            <a:ext cx="2430259" cy="390482"/>
          </a:xfrm>
          <a:prstGeom prst="rect">
            <a:avLst/>
          </a:prstGeom>
        </p:spPr>
        <p:txBody>
          <a:bodyPr wrap="square" lIns="51426" tIns="25713" rIns="51426" bIns="25713" rtlCol="0">
            <a:spAutoFit/>
          </a:bodyPr>
          <a:lstStyle/>
          <a:p>
            <a:pPr algn="ctr" defTabSz="815975"/>
            <a:r>
              <a:rPr lang="en-US" sz="2200" dirty="0" smtClean="0">
                <a:solidFill>
                  <a:prstClr val="black"/>
                </a:solidFill>
                <a:latin typeface="Calibri"/>
                <a:ea typeface="ＭＳ Ｐゴシック" charset="0"/>
              </a:rPr>
              <a:t>Developer</a:t>
            </a:r>
            <a:endParaRPr lang="en-US" sz="2200" dirty="0">
              <a:solidFill>
                <a:prstClr val="black"/>
              </a:solidFill>
              <a:latin typeface="Calibri"/>
              <a:ea typeface="ＭＳ Ｐゴシック" charset="0"/>
            </a:endParaRPr>
          </a:p>
        </p:txBody>
      </p:sp>
      <p:sp>
        <p:nvSpPr>
          <p:cNvPr id="35" name="TextBox 34"/>
          <p:cNvSpPr txBox="1"/>
          <p:nvPr/>
        </p:nvSpPr>
        <p:spPr>
          <a:xfrm>
            <a:off x="3271457" y="3648078"/>
            <a:ext cx="2920206" cy="867536"/>
          </a:xfrm>
          <a:prstGeom prst="rect">
            <a:avLst/>
          </a:prstGeom>
        </p:spPr>
        <p:txBody>
          <a:bodyPr wrap="square" lIns="51426" tIns="25713" rIns="51426" bIns="25713" rtlCol="0">
            <a:spAutoFit/>
          </a:bodyPr>
          <a:lstStyle/>
          <a:p>
            <a:pPr marL="177800" indent="-177800" defTabSz="815975">
              <a:spcAft>
                <a:spcPts val="300"/>
              </a:spcAft>
              <a:buClr>
                <a:schemeClr val="accent4"/>
              </a:buClr>
              <a:buSzPct val="91000"/>
              <a:buFont typeface="Arial"/>
              <a:buChar char="•"/>
            </a:pPr>
            <a:r>
              <a:rPr lang="en-US" sz="1200" dirty="0" smtClean="0">
                <a:solidFill>
                  <a:prstClr val="black"/>
                </a:solidFill>
                <a:latin typeface="Calibri"/>
              </a:rPr>
              <a:t>Save time by just pointing at Hadoop </a:t>
            </a:r>
          </a:p>
          <a:p>
            <a:pPr marL="177800" indent="-177800" defTabSz="815975">
              <a:spcAft>
                <a:spcPts val="300"/>
              </a:spcAft>
              <a:buClr>
                <a:schemeClr val="accent4"/>
              </a:buClr>
              <a:buSzPct val="91000"/>
              <a:buFont typeface="Arial"/>
              <a:buChar char="•"/>
            </a:pPr>
            <a:r>
              <a:rPr lang="en-US" sz="1200" dirty="0" smtClean="0">
                <a:solidFill>
                  <a:prstClr val="black"/>
                </a:solidFill>
                <a:latin typeface="Calibri"/>
              </a:rPr>
              <a:t>Avoid fixed-schemas and low-level tooling</a:t>
            </a:r>
          </a:p>
          <a:p>
            <a:pPr marL="177800" indent="-177800" defTabSz="815975">
              <a:spcAft>
                <a:spcPts val="300"/>
              </a:spcAft>
              <a:buClr>
                <a:schemeClr val="accent4"/>
              </a:buClr>
              <a:buSzPct val="91000"/>
              <a:buFont typeface="Arial"/>
              <a:buChar char="•"/>
            </a:pPr>
            <a:r>
              <a:rPr lang="en-US" sz="1200" dirty="0" smtClean="0">
                <a:solidFill>
                  <a:prstClr val="black"/>
                </a:solidFill>
                <a:latin typeface="Calibri"/>
              </a:rPr>
              <a:t>Answer questions iteratively without waiting for MapReduce jobs to finish </a:t>
            </a:r>
            <a:endParaRPr lang="en-US" sz="1200" dirty="0">
              <a:solidFill>
                <a:prstClr val="black"/>
              </a:solidFill>
              <a:latin typeface="Calibri"/>
            </a:endParaRPr>
          </a:p>
        </p:txBody>
      </p:sp>
      <p:sp>
        <p:nvSpPr>
          <p:cNvPr id="36" name="TextBox 35"/>
          <p:cNvSpPr txBox="1"/>
          <p:nvPr/>
        </p:nvSpPr>
        <p:spPr>
          <a:xfrm>
            <a:off x="6292264" y="3645343"/>
            <a:ext cx="2529351" cy="829064"/>
          </a:xfrm>
          <a:prstGeom prst="rect">
            <a:avLst/>
          </a:prstGeom>
        </p:spPr>
        <p:txBody>
          <a:bodyPr wrap="square" lIns="51426" tIns="25713" rIns="51426" bIns="25713" rtlCol="0">
            <a:spAutoFit/>
          </a:bodyPr>
          <a:lstStyle/>
          <a:p>
            <a:pPr marL="231775" indent="-231775" defTabSz="815975">
              <a:spcAft>
                <a:spcPts val="300"/>
              </a:spcAft>
              <a:buClr>
                <a:schemeClr val="accent4"/>
              </a:buClr>
              <a:buSzPct val="91000"/>
              <a:buFont typeface="Arial"/>
              <a:buChar char="•"/>
            </a:pPr>
            <a:r>
              <a:rPr lang="en-US" sz="1200" dirty="0" smtClean="0">
                <a:solidFill>
                  <a:prstClr val="black"/>
                </a:solidFill>
                <a:latin typeface="Calibri"/>
              </a:rPr>
              <a:t>Build scalable big data apps on top of data in Hadoop</a:t>
            </a:r>
          </a:p>
          <a:p>
            <a:pPr marL="231775" indent="-231775" defTabSz="815975">
              <a:spcAft>
                <a:spcPts val="300"/>
              </a:spcAft>
              <a:buClr>
                <a:schemeClr val="accent4"/>
              </a:buClr>
              <a:buSzPct val="91000"/>
              <a:buFont typeface="Arial"/>
              <a:buChar char="•"/>
            </a:pPr>
            <a:r>
              <a:rPr lang="en-US" sz="1200" dirty="0" smtClean="0">
                <a:solidFill>
                  <a:prstClr val="black"/>
                </a:solidFill>
                <a:latin typeface="Calibri"/>
              </a:rPr>
              <a:t>Use the development languages and tools you know and like</a:t>
            </a:r>
          </a:p>
        </p:txBody>
      </p:sp>
      <p:sp>
        <p:nvSpPr>
          <p:cNvPr id="16" name="TextBox 15"/>
          <p:cNvSpPr txBox="1"/>
          <p:nvPr/>
        </p:nvSpPr>
        <p:spPr>
          <a:xfrm>
            <a:off x="10127931" y="4188279"/>
            <a:ext cx="103856" cy="298149"/>
          </a:xfrm>
          <a:prstGeom prst="rect">
            <a:avLst/>
          </a:prstGeom>
        </p:spPr>
        <p:txBody>
          <a:bodyPr wrap="none" lIns="51426" tIns="25713" rIns="51426" bIns="25713" rtlCol="0">
            <a:spAutoFit/>
          </a:bodyPr>
          <a:lstStyle/>
          <a:p>
            <a:endParaRPr lang="en-US" dirty="0" smtClean="0"/>
          </a:p>
        </p:txBody>
      </p:sp>
      <p:pic>
        <p:nvPicPr>
          <p:cNvPr id="46" name="Picture 45" descr="person-blu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690" y="2537497"/>
            <a:ext cx="619217" cy="677269"/>
          </a:xfrm>
          <a:prstGeom prst="rect">
            <a:avLst/>
          </a:prstGeom>
        </p:spPr>
      </p:pic>
      <p:pic>
        <p:nvPicPr>
          <p:cNvPr id="47" name="Picture 46" descr="person-green-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000" y="2542184"/>
            <a:ext cx="615238" cy="672917"/>
          </a:xfrm>
          <a:prstGeom prst="rect">
            <a:avLst/>
          </a:prstGeom>
        </p:spPr>
      </p:pic>
      <p:pic>
        <p:nvPicPr>
          <p:cNvPr id="56" name="Picture 55" descr="person-gray-2.png"/>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059337" y="2566496"/>
            <a:ext cx="587730" cy="642830"/>
          </a:xfrm>
          <a:prstGeom prst="rect">
            <a:avLst/>
          </a:prstGeom>
        </p:spPr>
      </p:pic>
      <p:sp>
        <p:nvSpPr>
          <p:cNvPr id="59" name="TextBox 58"/>
          <p:cNvSpPr txBox="1"/>
          <p:nvPr/>
        </p:nvSpPr>
        <p:spPr>
          <a:xfrm>
            <a:off x="5568311" y="1072686"/>
            <a:ext cx="527049" cy="298149"/>
          </a:xfrm>
          <a:prstGeom prst="rect">
            <a:avLst/>
          </a:prstGeom>
        </p:spPr>
        <p:txBody>
          <a:bodyPr wrap="none" lIns="51426" tIns="25713" rIns="51426" bIns="25713" rtlCol="0">
            <a:spAutoFit/>
          </a:bodyPr>
          <a:lstStyle/>
          <a:p>
            <a:pPr algn="ctr"/>
            <a:r>
              <a:rPr lang="en-US" dirty="0" smtClean="0"/>
              <a:t>Pivot</a:t>
            </a:r>
          </a:p>
        </p:txBody>
      </p:sp>
      <p:sp>
        <p:nvSpPr>
          <p:cNvPr id="60" name="TextBox 59"/>
          <p:cNvSpPr txBox="1"/>
          <p:nvPr/>
        </p:nvSpPr>
        <p:spPr>
          <a:xfrm>
            <a:off x="3387860" y="938589"/>
            <a:ext cx="829125" cy="544371"/>
          </a:xfrm>
          <a:prstGeom prst="rect">
            <a:avLst/>
          </a:prstGeom>
        </p:spPr>
        <p:txBody>
          <a:bodyPr wrap="square" lIns="51426" tIns="25713" rIns="51426" bIns="25713" rtlCol="0">
            <a:spAutoFit/>
          </a:bodyPr>
          <a:lstStyle/>
          <a:p>
            <a:r>
              <a:rPr lang="en-US" dirty="0" smtClean="0"/>
              <a:t>Data Model</a:t>
            </a:r>
          </a:p>
        </p:txBody>
      </p:sp>
      <p:sp>
        <p:nvSpPr>
          <p:cNvPr id="63" name="TextBox 62"/>
          <p:cNvSpPr txBox="1"/>
          <p:nvPr/>
        </p:nvSpPr>
        <p:spPr>
          <a:xfrm>
            <a:off x="7425111" y="979126"/>
            <a:ext cx="1465483" cy="544371"/>
          </a:xfrm>
          <a:prstGeom prst="rect">
            <a:avLst/>
          </a:prstGeom>
        </p:spPr>
        <p:txBody>
          <a:bodyPr wrap="square" lIns="51426" tIns="25713" rIns="51426" bIns="25713" rtlCol="0">
            <a:spAutoFit/>
          </a:bodyPr>
          <a:lstStyle/>
          <a:p>
            <a:r>
              <a:rPr lang="en-US" dirty="0" smtClean="0"/>
              <a:t>Development Environment</a:t>
            </a:r>
          </a:p>
        </p:txBody>
      </p:sp>
      <p:sp>
        <p:nvSpPr>
          <p:cNvPr id="64" name="TextBox 63"/>
          <p:cNvSpPr txBox="1"/>
          <p:nvPr/>
        </p:nvSpPr>
        <p:spPr>
          <a:xfrm>
            <a:off x="988621" y="955245"/>
            <a:ext cx="1222490" cy="544371"/>
          </a:xfrm>
          <a:prstGeom prst="rect">
            <a:avLst/>
          </a:prstGeom>
        </p:spPr>
        <p:txBody>
          <a:bodyPr wrap="square" lIns="51426" tIns="25713" rIns="51426" bIns="25713" rtlCol="0">
            <a:spAutoFit/>
          </a:bodyPr>
          <a:lstStyle/>
          <a:p>
            <a:r>
              <a:rPr lang="en-US" dirty="0" smtClean="0"/>
              <a:t>Interactive Search</a:t>
            </a:r>
          </a:p>
        </p:txBody>
      </p:sp>
      <p:pic>
        <p:nvPicPr>
          <p:cNvPr id="9" name="Picture 8" descr="data-model-black-2x.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5852" y="990032"/>
            <a:ext cx="499263" cy="499263"/>
          </a:xfrm>
          <a:prstGeom prst="rect">
            <a:avLst/>
          </a:prstGeom>
        </p:spPr>
      </p:pic>
      <p:pic>
        <p:nvPicPr>
          <p:cNvPr id="10" name="Picture 9" descr="pivot-black-2x.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7996" y="1008708"/>
            <a:ext cx="499256" cy="442198"/>
          </a:xfrm>
          <a:prstGeom prst="rect">
            <a:avLst/>
          </a:prstGeom>
        </p:spPr>
      </p:pic>
      <p:sp>
        <p:nvSpPr>
          <p:cNvPr id="96" name="Rectangle 95"/>
          <p:cNvSpPr/>
          <p:nvPr/>
        </p:nvSpPr>
        <p:spPr>
          <a:xfrm>
            <a:off x="143191" y="1711906"/>
            <a:ext cx="8753337" cy="12450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p:cNvSpPr/>
          <p:nvPr/>
        </p:nvSpPr>
        <p:spPr>
          <a:xfrm>
            <a:off x="134336" y="1892564"/>
            <a:ext cx="8758952" cy="1181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Rectangle 98"/>
          <p:cNvSpPr/>
          <p:nvPr/>
        </p:nvSpPr>
        <p:spPr>
          <a:xfrm>
            <a:off x="2173799" y="2039085"/>
            <a:ext cx="6722466" cy="13970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01" name="Straight Connector 100"/>
          <p:cNvCxnSpPr/>
          <p:nvPr/>
        </p:nvCxnSpPr>
        <p:spPr>
          <a:xfrm flipV="1">
            <a:off x="1463040" y="1792833"/>
            <a:ext cx="0" cy="697212"/>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106" name="Straight Connector 105"/>
          <p:cNvCxnSpPr/>
          <p:nvPr/>
        </p:nvCxnSpPr>
        <p:spPr>
          <a:xfrm flipV="1">
            <a:off x="4345539" y="1911111"/>
            <a:ext cx="0" cy="59761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7470843" y="2091639"/>
            <a:ext cx="0" cy="404631"/>
          </a:xfrm>
          <a:prstGeom prst="line">
            <a:avLst/>
          </a:prstGeom>
          <a:effectLst/>
        </p:spPr>
        <p:style>
          <a:lnRef idx="3">
            <a:schemeClr val="accent5"/>
          </a:lnRef>
          <a:fillRef idx="0">
            <a:schemeClr val="accent5"/>
          </a:fillRef>
          <a:effectRef idx="2">
            <a:schemeClr val="accent5"/>
          </a:effectRef>
          <a:fontRef idx="minor">
            <a:schemeClr val="tx1"/>
          </a:fontRef>
        </p:style>
      </p:cxnSp>
      <p:cxnSp>
        <p:nvCxnSpPr>
          <p:cNvPr id="113" name="Straight Connector 112"/>
          <p:cNvCxnSpPr/>
          <p:nvPr/>
        </p:nvCxnSpPr>
        <p:spPr>
          <a:xfrm>
            <a:off x="11375616" y="1117158"/>
            <a:ext cx="0" cy="603836"/>
          </a:xfrm>
          <a:prstGeom prst="line">
            <a:avLst/>
          </a:prstGeom>
          <a:ln w="28575" cmpd="sng">
            <a:solidFill>
              <a:schemeClr val="bg2">
                <a:lumMod val="75000"/>
              </a:schemeClr>
            </a:solidFill>
          </a:ln>
          <a:effectLst/>
        </p:spPr>
        <p:style>
          <a:lnRef idx="3">
            <a:schemeClr val="accent4"/>
          </a:lnRef>
          <a:fillRef idx="0">
            <a:schemeClr val="accent4"/>
          </a:fillRef>
          <a:effectRef idx="2">
            <a:schemeClr val="accent4"/>
          </a:effectRef>
          <a:fontRef idx="minor">
            <a:schemeClr val="tx1"/>
          </a:fontRef>
        </p:style>
      </p:cxnSp>
      <p:cxnSp>
        <p:nvCxnSpPr>
          <p:cNvPr id="114" name="Straight Connector 113"/>
          <p:cNvCxnSpPr/>
          <p:nvPr/>
        </p:nvCxnSpPr>
        <p:spPr>
          <a:xfrm>
            <a:off x="2199389" y="937005"/>
            <a:ext cx="0" cy="603836"/>
          </a:xfrm>
          <a:prstGeom prst="line">
            <a:avLst/>
          </a:prstGeom>
          <a:ln w="28575" cmpd="sng">
            <a:solidFill>
              <a:schemeClr val="bg2">
                <a:lumMod val="75000"/>
              </a:schemeClr>
            </a:solidFill>
          </a:ln>
          <a:effectLst/>
        </p:spPr>
        <p:style>
          <a:lnRef idx="3">
            <a:schemeClr val="accent4"/>
          </a:lnRef>
          <a:fillRef idx="0">
            <a:schemeClr val="accent4"/>
          </a:fillRef>
          <a:effectRef idx="2">
            <a:schemeClr val="accent4"/>
          </a:effectRef>
          <a:fontRef idx="minor">
            <a:schemeClr val="tx1"/>
          </a:fontRef>
        </p:style>
      </p:cxnSp>
      <p:cxnSp>
        <p:nvCxnSpPr>
          <p:cNvPr id="115" name="Straight Connector 114"/>
          <p:cNvCxnSpPr/>
          <p:nvPr/>
        </p:nvCxnSpPr>
        <p:spPr>
          <a:xfrm>
            <a:off x="4470679" y="933777"/>
            <a:ext cx="0" cy="603836"/>
          </a:xfrm>
          <a:prstGeom prst="line">
            <a:avLst/>
          </a:prstGeom>
          <a:ln w="28575" cmpd="sng">
            <a:solidFill>
              <a:schemeClr val="bg2">
                <a:lumMod val="75000"/>
              </a:schemeClr>
            </a:solidFill>
          </a:ln>
          <a:effectLst/>
        </p:spPr>
        <p:style>
          <a:lnRef idx="3">
            <a:schemeClr val="accent4"/>
          </a:lnRef>
          <a:fillRef idx="0">
            <a:schemeClr val="accent4"/>
          </a:fillRef>
          <a:effectRef idx="2">
            <a:schemeClr val="accent4"/>
          </a:effectRef>
          <a:fontRef idx="minor">
            <a:schemeClr val="tx1"/>
          </a:fontRef>
        </p:style>
      </p:cxnSp>
      <p:pic>
        <p:nvPicPr>
          <p:cNvPr id="33" name="Picture 32" descr="magnifying-glass-blue-2.png"/>
          <p:cNvPicPr>
            <a:picLocks noChangeAspect="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gray">
          <a:xfrm>
            <a:off x="332728" y="983193"/>
            <a:ext cx="526601" cy="526653"/>
          </a:xfrm>
          <a:prstGeom prst="rect">
            <a:avLst/>
          </a:prstGeom>
        </p:spPr>
      </p:pic>
      <p:cxnSp>
        <p:nvCxnSpPr>
          <p:cNvPr id="34" name="Straight Connector 33"/>
          <p:cNvCxnSpPr/>
          <p:nvPr/>
        </p:nvCxnSpPr>
        <p:spPr>
          <a:xfrm>
            <a:off x="6454933" y="964076"/>
            <a:ext cx="0" cy="603836"/>
          </a:xfrm>
          <a:prstGeom prst="line">
            <a:avLst/>
          </a:prstGeom>
          <a:ln w="28575" cmpd="sng">
            <a:solidFill>
              <a:schemeClr val="bg2">
                <a:lumMod val="75000"/>
              </a:schemeClr>
            </a:solidFill>
          </a:ln>
          <a:effectLst/>
        </p:spPr>
        <p:style>
          <a:lnRef idx="3">
            <a:schemeClr val="accent4"/>
          </a:lnRef>
          <a:fillRef idx="0">
            <a:schemeClr val="accent4"/>
          </a:fillRef>
          <a:effectRef idx="2">
            <a:schemeClr val="accent4"/>
          </a:effectRef>
          <a:fontRef idx="minor">
            <a:schemeClr val="tx1"/>
          </a:fontRef>
        </p:style>
      </p:cxnSp>
      <p:pic>
        <p:nvPicPr>
          <p:cNvPr id="37" name="Picture 36" descr="RichDev.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9665" y="976807"/>
            <a:ext cx="521601" cy="521601"/>
          </a:xfrm>
          <a:prstGeom prst="rect">
            <a:avLst/>
          </a:prstGeom>
        </p:spPr>
      </p:pic>
      <p:sp>
        <p:nvSpPr>
          <p:cNvPr id="38" name="Slide Number Placeholder 2"/>
          <p:cNvSpPr>
            <a:spLocks noGrp="1"/>
          </p:cNvSpPr>
          <p:nvPr>
            <p:ph type="sldNum" sz="quarter" idx="4294967295"/>
          </p:nvPr>
        </p:nvSpPr>
        <p:spPr>
          <a:xfrm>
            <a:off x="4379699" y="4770882"/>
            <a:ext cx="385725" cy="257175"/>
          </a:xfrm>
          <a:prstGeom prst="rect">
            <a:avLst/>
          </a:prstGeom>
        </p:spPr>
        <p:txBody>
          <a:bodyPr lIns="51426" tIns="25713" rIns="51426" bIns="25713"/>
          <a:lstStyle/>
          <a:p>
            <a:fld id="{027CC8FC-DC84-4CE8-AADD-ED05D9A2A54F}" type="slidenum">
              <a:rPr lang="en-US" smtClean="0"/>
              <a:pPr/>
              <a:t>17</a:t>
            </a:fld>
            <a:endParaRPr lang="en-US" dirty="0"/>
          </a:p>
        </p:txBody>
      </p:sp>
    </p:spTree>
    <p:extLst>
      <p:ext uri="{BB962C8B-B14F-4D97-AF65-F5344CB8AC3E}">
        <p14:creationId xmlns:p14="http://schemas.microsoft.com/office/powerpoint/2010/main" val="82728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21957"/>
          </a:xfrm>
          <a:prstGeom prst="rect">
            <a:avLst/>
          </a:prstGeom>
        </p:spPr>
      </p:pic>
      <p:sp>
        <p:nvSpPr>
          <p:cNvPr id="34817" name="Title 2"/>
          <p:cNvSpPr>
            <a:spLocks noGrp="1"/>
          </p:cNvSpPr>
          <p:nvPr>
            <p:ph type="title"/>
          </p:nvPr>
        </p:nvSpPr>
        <p:spPr>
          <a:xfrm>
            <a:off x="398820" y="0"/>
            <a:ext cx="6757135" cy="857250"/>
          </a:xfrm>
        </p:spPr>
        <p:txBody>
          <a:bodyPr/>
          <a:lstStyle/>
          <a:p>
            <a:pPr algn="l"/>
            <a:r>
              <a:rPr lang="en-US" sz="3200" dirty="0" smtClean="0">
                <a:latin typeface="Calibri" charset="0"/>
              </a:rPr>
              <a:t>Fast Deployment</a:t>
            </a:r>
            <a:r>
              <a:rPr lang="en-US" sz="3200" dirty="0">
                <a:latin typeface="Calibri" charset="0"/>
              </a:rPr>
              <a:t> </a:t>
            </a:r>
            <a:r>
              <a:rPr lang="en-US" sz="3200" dirty="0" smtClean="0">
                <a:latin typeface="Calibri" charset="0"/>
              </a:rPr>
              <a:t>and Configuration</a:t>
            </a:r>
            <a:endParaRPr lang="en-US" sz="3200" dirty="0">
              <a:latin typeface="Calibri" charset="0"/>
            </a:endParaRPr>
          </a:p>
        </p:txBody>
      </p:sp>
      <p:sp>
        <p:nvSpPr>
          <p:cNvPr id="34818" name="Content Placeholder 5"/>
          <p:cNvSpPr>
            <a:spLocks noGrp="1"/>
          </p:cNvSpPr>
          <p:nvPr>
            <p:ph idx="13"/>
          </p:nvPr>
        </p:nvSpPr>
        <p:spPr bwMode="gray">
          <a:xfrm>
            <a:off x="400050" y="911225"/>
            <a:ext cx="3989388" cy="544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smtClean="0">
                <a:latin typeface="Calibri" charset="0"/>
              </a:rPr>
              <a:t>Just point at Hadoop</a:t>
            </a:r>
            <a:endParaRPr lang="en-US" dirty="0">
              <a:latin typeface="Calibri" charset="0"/>
            </a:endParaRPr>
          </a:p>
        </p:txBody>
      </p:sp>
      <p:sp>
        <p:nvSpPr>
          <p:cNvPr id="8" name="Content Placeholder 7"/>
          <p:cNvSpPr>
            <a:spLocks noGrp="1"/>
          </p:cNvSpPr>
          <p:nvPr>
            <p:ph idx="16"/>
          </p:nvPr>
        </p:nvSpPr>
        <p:spPr bwMode="gray">
          <a:xfrm>
            <a:off x="393701" y="1490936"/>
            <a:ext cx="3351784" cy="2981106"/>
          </a:xfrm>
        </p:spPr>
        <p:txBody>
          <a:bodyPr/>
          <a:lstStyle/>
          <a:p>
            <a:pPr>
              <a:spcBef>
                <a:spcPts val="450"/>
              </a:spcBef>
              <a:spcAft>
                <a:spcPts val="600"/>
              </a:spcAft>
              <a:buSzPct val="100000"/>
              <a:defRPr/>
            </a:pPr>
            <a:r>
              <a:rPr lang="en-US" sz="2000" dirty="0" smtClean="0"/>
              <a:t>Certified integration with all major Hadoop distributions</a:t>
            </a:r>
          </a:p>
          <a:p>
            <a:pPr>
              <a:spcBef>
                <a:spcPts val="450"/>
              </a:spcBef>
              <a:spcAft>
                <a:spcPts val="600"/>
              </a:spcAft>
              <a:buSzPct val="100000"/>
              <a:defRPr/>
            </a:pPr>
            <a:r>
              <a:rPr lang="en-US" sz="2000" dirty="0" smtClean="0"/>
              <a:t>Choose 1</a:t>
            </a:r>
            <a:r>
              <a:rPr lang="en-US" sz="2000" baseline="30000" dirty="0" smtClean="0"/>
              <a:t>st</a:t>
            </a:r>
            <a:r>
              <a:rPr lang="en-US" sz="2000" dirty="0" smtClean="0"/>
              <a:t>-gen MapReduce or YARN </a:t>
            </a:r>
          </a:p>
          <a:p>
            <a:pPr>
              <a:spcBef>
                <a:spcPts val="450"/>
              </a:spcBef>
              <a:spcAft>
                <a:spcPts val="600"/>
              </a:spcAft>
              <a:buSzPct val="100000"/>
              <a:defRPr/>
            </a:pPr>
            <a:r>
              <a:rPr lang="en-US" sz="2000" dirty="0" smtClean="0"/>
              <a:t>Create Virtual Indexes across one or more clusters</a:t>
            </a:r>
          </a:p>
          <a:p>
            <a:pPr>
              <a:spcBef>
                <a:spcPts val="450"/>
              </a:spcBef>
              <a:spcAft>
                <a:spcPts val="600"/>
              </a:spcAft>
              <a:buSzPct val="100000"/>
              <a:defRPr/>
            </a:pPr>
            <a:r>
              <a:rPr lang="en-US" sz="2000" dirty="0" smtClean="0"/>
              <a:t>From download to searching data in &lt; 60 minutes</a:t>
            </a:r>
            <a:endParaRPr lang="en-US" sz="2000" dirty="0"/>
          </a:p>
        </p:txBody>
      </p:sp>
      <p:pic>
        <p:nvPicPr>
          <p:cNvPr id="3" name="Picture 2" descr="Hunk - Hadoop configur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280" y="1132007"/>
            <a:ext cx="5014429" cy="3432836"/>
          </a:xfrm>
          <a:prstGeom prst="rect">
            <a:avLst/>
          </a:prstGeom>
        </p:spPr>
      </p:pic>
      <p:sp>
        <p:nvSpPr>
          <p:cNvPr id="36" name="TextBox 35"/>
          <p:cNvSpPr txBox="1"/>
          <p:nvPr/>
        </p:nvSpPr>
        <p:spPr>
          <a:xfrm>
            <a:off x="4873776" y="1283040"/>
            <a:ext cx="3266946" cy="267372"/>
          </a:xfrm>
          <a:prstGeom prst="rect">
            <a:avLst/>
          </a:prstGeom>
          <a:solidFill>
            <a:schemeClr val="bg1"/>
          </a:solidFill>
          <a:ln w="19050" cmpd="sng">
            <a:solidFill>
              <a:srgbClr val="000000"/>
            </a:solidFill>
          </a:ln>
        </p:spPr>
        <p:txBody>
          <a:bodyPr wrap="square" lIns="51426" tIns="25713" rIns="51426" bIns="25713" rtlCol="0">
            <a:spAutoFit/>
          </a:bodyPr>
          <a:lstStyle/>
          <a:p>
            <a:r>
              <a:rPr lang="en-US" sz="1400" dirty="0" smtClean="0"/>
              <a:t>Connect to one or multiple Hadoop clusters</a:t>
            </a:r>
            <a:endParaRPr lang="en-US" sz="1400" dirty="0"/>
          </a:p>
        </p:txBody>
      </p:sp>
      <p:grpSp>
        <p:nvGrpSpPr>
          <p:cNvPr id="44" name="Group 43"/>
          <p:cNvGrpSpPr/>
          <p:nvPr/>
        </p:nvGrpSpPr>
        <p:grpSpPr>
          <a:xfrm>
            <a:off x="4329439" y="4033974"/>
            <a:ext cx="630778" cy="91440"/>
            <a:chOff x="6804225" y="3929257"/>
            <a:chExt cx="630778" cy="91440"/>
          </a:xfrm>
        </p:grpSpPr>
        <p:cxnSp>
          <p:nvCxnSpPr>
            <p:cNvPr id="45" name="Straight Arrow Connector 44"/>
            <p:cNvCxnSpPr/>
            <p:nvPr/>
          </p:nvCxnSpPr>
          <p:spPr>
            <a:xfrm rot="5400000" flipV="1">
              <a:off x="7077185" y="3703410"/>
              <a:ext cx="0" cy="545919"/>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7343563" y="3929257"/>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48" name="TextBox 47"/>
          <p:cNvSpPr txBox="1"/>
          <p:nvPr/>
        </p:nvSpPr>
        <p:spPr>
          <a:xfrm>
            <a:off x="4033321" y="3884042"/>
            <a:ext cx="742864" cy="482815"/>
          </a:xfrm>
          <a:prstGeom prst="rect">
            <a:avLst/>
          </a:prstGeom>
          <a:solidFill>
            <a:srgbClr val="FFFFFF"/>
          </a:solidFill>
          <a:ln w="19050" cmpd="sng">
            <a:solidFill>
              <a:srgbClr val="000000"/>
            </a:solidFill>
          </a:ln>
        </p:spPr>
        <p:txBody>
          <a:bodyPr wrap="square" lIns="51426" tIns="25713" rIns="51426" bIns="25713" rtlCol="0">
            <a:spAutoFit/>
          </a:bodyPr>
          <a:lstStyle/>
          <a:p>
            <a:r>
              <a:rPr lang="en-US" sz="1400" dirty="0" smtClean="0"/>
              <a:t>YARN certified</a:t>
            </a:r>
            <a:endParaRPr lang="en-US" sz="1400" dirty="0"/>
          </a:p>
        </p:txBody>
      </p:sp>
      <p:sp>
        <p:nvSpPr>
          <p:cNvPr id="15" name="Slide Number Placeholder 2"/>
          <p:cNvSpPr>
            <a:spLocks noGrp="1"/>
          </p:cNvSpPr>
          <p:nvPr>
            <p:ph type="sldNum" sz="quarter" idx="4294967295"/>
          </p:nvPr>
        </p:nvSpPr>
        <p:spPr>
          <a:xfrm>
            <a:off x="4379699" y="4770882"/>
            <a:ext cx="385725" cy="257175"/>
          </a:xfrm>
          <a:prstGeom prst="rect">
            <a:avLst/>
          </a:prstGeom>
        </p:spPr>
        <p:txBody>
          <a:bodyPr lIns="51426" tIns="25713" rIns="51426" bIns="25713"/>
          <a:lstStyle/>
          <a:p>
            <a:fld id="{027CC8FC-DC84-4CE8-AADD-ED05D9A2A54F}" type="slidenum">
              <a:rPr lang="en-US" smtClean="0"/>
              <a:pPr/>
              <a:t>18</a:t>
            </a:fld>
            <a:endParaRPr lang="en-US" dirty="0"/>
          </a:p>
        </p:txBody>
      </p:sp>
    </p:spTree>
    <p:extLst>
      <p:ext uri="{BB962C8B-B14F-4D97-AF65-F5344CB8AC3E}">
        <p14:creationId xmlns:p14="http://schemas.microsoft.com/office/powerpoint/2010/main" val="17871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02" y="9525"/>
            <a:ext cx="8739898" cy="857250"/>
          </a:xfrm>
        </p:spPr>
        <p:txBody>
          <a:bodyPr/>
          <a:lstStyle/>
          <a:p>
            <a:pPr algn="l"/>
            <a:r>
              <a:rPr lang="en-US" sz="3200" dirty="0" smtClean="0"/>
              <a:t>Connect Hunk to HDFS and MapReduce</a:t>
            </a:r>
            <a:endParaRPr lang="en-US" sz="3200" dirty="0"/>
          </a:p>
        </p:txBody>
      </p:sp>
      <p:pic>
        <p:nvPicPr>
          <p:cNvPr id="4" name="Picture 3" descr="Screen Shot 2013-11-10 at 1.15.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905" y="780089"/>
            <a:ext cx="3355331" cy="3875011"/>
          </a:xfrm>
          <a:prstGeom prst="rect">
            <a:avLst/>
          </a:prstGeom>
        </p:spPr>
      </p:pic>
      <p:sp>
        <p:nvSpPr>
          <p:cNvPr id="64" name="TextBox 63"/>
          <p:cNvSpPr txBox="1"/>
          <p:nvPr/>
        </p:nvSpPr>
        <p:spPr>
          <a:xfrm>
            <a:off x="4788558" y="2704283"/>
            <a:ext cx="3611584" cy="544371"/>
          </a:xfrm>
          <a:prstGeom prst="rect">
            <a:avLst/>
          </a:prstGeom>
        </p:spPr>
        <p:txBody>
          <a:bodyPr wrap="square" lIns="51426" tIns="25713" rIns="51426" bIns="25713" rtlCol="0">
            <a:spAutoFit/>
          </a:bodyPr>
          <a:lstStyle/>
          <a:p>
            <a:pPr algn="ctr"/>
            <a:r>
              <a:rPr lang="en-US" dirty="0" smtClean="0"/>
              <a:t>Connect to Apache HDFS and MapReduce </a:t>
            </a:r>
            <a:br>
              <a:rPr lang="en-US" dirty="0" smtClean="0"/>
            </a:br>
            <a:r>
              <a:rPr lang="en-US" dirty="0" smtClean="0"/>
              <a:t>or your choice of Hadoop distribution</a:t>
            </a:r>
          </a:p>
        </p:txBody>
      </p:sp>
      <p:grpSp>
        <p:nvGrpSpPr>
          <p:cNvPr id="65" name="Group 64"/>
          <p:cNvGrpSpPr/>
          <p:nvPr/>
        </p:nvGrpSpPr>
        <p:grpSpPr>
          <a:xfrm>
            <a:off x="4817760" y="3298534"/>
            <a:ext cx="3529347" cy="747889"/>
            <a:chOff x="5328355" y="1458432"/>
            <a:chExt cx="3529347" cy="747889"/>
          </a:xfrm>
        </p:grpSpPr>
        <p:sp>
          <p:nvSpPr>
            <p:cNvPr id="66" name="Rounded Rectangle 65"/>
            <p:cNvSpPr/>
            <p:nvPr/>
          </p:nvSpPr>
          <p:spPr bwMode="gray">
            <a:xfrm>
              <a:off x="5328355" y="1458432"/>
              <a:ext cx="3529347" cy="747889"/>
            </a:xfrm>
            <a:prstGeom prst="roundRect">
              <a:avLst>
                <a:gd name="adj" fmla="val 6444"/>
              </a:avLst>
            </a:prstGeom>
            <a:solidFill>
              <a:schemeClr val="bg1"/>
            </a:solidFill>
            <a:ln w="12700">
              <a:solidFill>
                <a:srgbClr val="C0C0C0"/>
              </a:solidFill>
            </a:ln>
            <a:effectLst/>
          </p:spPr>
          <p:style>
            <a:lnRef idx="1">
              <a:schemeClr val="accent1"/>
            </a:lnRef>
            <a:fillRef idx="3">
              <a:schemeClr val="accent1"/>
            </a:fillRef>
            <a:effectRef idx="2">
              <a:schemeClr val="accent1"/>
            </a:effectRef>
            <a:fontRef idx="minor">
              <a:schemeClr val="lt1"/>
            </a:fontRef>
          </p:style>
          <p:txBody>
            <a:bodyPr lIns="51336" tIns="25668" rIns="51336" bIns="25668" rtlCol="0" anchor="ctr"/>
            <a:lstStyle/>
            <a:p>
              <a:pPr algn="ctr"/>
              <a:endParaRPr lang="en-US" dirty="0"/>
            </a:p>
          </p:txBody>
        </p:sp>
        <p:sp>
          <p:nvSpPr>
            <p:cNvPr id="67" name="TextBox 66"/>
            <p:cNvSpPr txBox="1"/>
            <p:nvPr/>
          </p:nvSpPr>
          <p:spPr bwMode="gray">
            <a:xfrm>
              <a:off x="5483578" y="1706430"/>
              <a:ext cx="1284110" cy="251892"/>
            </a:xfrm>
            <a:prstGeom prst="rect">
              <a:avLst/>
            </a:prstGeom>
            <a:noFill/>
          </p:spPr>
          <p:txBody>
            <a:bodyPr wrap="square" lIns="51336" tIns="25668" rIns="51336" bIns="25668" rtlCol="0">
              <a:spAutoFit/>
            </a:bodyPr>
            <a:lstStyle/>
            <a:p>
              <a:pPr algn="ctr"/>
              <a:r>
                <a:rPr lang="en-US" sz="1300" b="1" dirty="0" smtClean="0">
                  <a:latin typeface="+mj-lt"/>
                </a:rPr>
                <a:t>Hadoop Cluster 1</a:t>
              </a:r>
            </a:p>
          </p:txBody>
        </p:sp>
        <p:pic>
          <p:nvPicPr>
            <p:cNvPr id="68" name="Picture 67"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8310" y="1583395"/>
              <a:ext cx="530352" cy="530352"/>
            </a:xfrm>
            <a:prstGeom prst="rect">
              <a:avLst/>
            </a:prstGeom>
          </p:spPr>
        </p:pic>
        <p:pic>
          <p:nvPicPr>
            <p:cNvPr id="69" name="Picture 68"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2364" y="1583395"/>
              <a:ext cx="530352" cy="530352"/>
            </a:xfrm>
            <a:prstGeom prst="rect">
              <a:avLst/>
            </a:prstGeom>
          </p:spPr>
        </p:pic>
        <p:pic>
          <p:nvPicPr>
            <p:cNvPr id="70" name="Picture 69"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6418" y="1583395"/>
              <a:ext cx="530352" cy="530352"/>
            </a:xfrm>
            <a:prstGeom prst="rect">
              <a:avLst/>
            </a:prstGeom>
          </p:spPr>
        </p:pic>
      </p:grpSp>
      <p:grpSp>
        <p:nvGrpSpPr>
          <p:cNvPr id="71" name="Group 70"/>
          <p:cNvGrpSpPr/>
          <p:nvPr/>
        </p:nvGrpSpPr>
        <p:grpSpPr>
          <a:xfrm>
            <a:off x="4301935" y="3745310"/>
            <a:ext cx="578063" cy="91440"/>
            <a:chOff x="4812530" y="4140767"/>
            <a:chExt cx="578063" cy="91440"/>
          </a:xfrm>
        </p:grpSpPr>
        <p:cxnSp>
          <p:nvCxnSpPr>
            <p:cNvPr id="72" name="Straight Arrow Connector 71"/>
            <p:cNvCxnSpPr/>
            <p:nvPr/>
          </p:nvCxnSpPr>
          <p:spPr>
            <a:xfrm>
              <a:off x="4903176" y="4185637"/>
              <a:ext cx="402336" cy="850"/>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73" name="Oval 72"/>
            <p:cNvSpPr/>
            <p:nvPr/>
          </p:nvSpPr>
          <p:spPr>
            <a:xfrm rot="10800000" flipH="1" flipV="1">
              <a:off x="5299153" y="4140767"/>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Oval 73"/>
            <p:cNvSpPr/>
            <p:nvPr/>
          </p:nvSpPr>
          <p:spPr>
            <a:xfrm rot="10800000" flipH="1" flipV="1">
              <a:off x="4812530" y="4140767"/>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5" name="Slide Number Placeholder 2"/>
          <p:cNvSpPr>
            <a:spLocks noGrp="1"/>
          </p:cNvSpPr>
          <p:nvPr>
            <p:ph type="sldNum" sz="quarter" idx="10"/>
          </p:nvPr>
        </p:nvSpPr>
        <p:spPr>
          <a:xfrm>
            <a:off x="4379913" y="4770438"/>
            <a:ext cx="385762" cy="257175"/>
          </a:xfrm>
        </p:spPr>
        <p:txBody>
          <a:bodyPr/>
          <a:lstStyle/>
          <a:p>
            <a:pPr>
              <a:defRPr/>
            </a:pPr>
            <a:fld id="{1CF860F4-4FA4-EE41-8ADB-46C5B0D62AB2}" type="slidenum">
              <a:rPr lang="en-US" smtClean="0"/>
              <a:pPr>
                <a:defRPr/>
              </a:pPr>
              <a:t>19</a:t>
            </a:fld>
            <a:endParaRPr lang="en-US" dirty="0"/>
          </a:p>
        </p:txBody>
      </p:sp>
    </p:spTree>
    <p:extLst>
      <p:ext uri="{BB962C8B-B14F-4D97-AF65-F5344CB8AC3E}">
        <p14:creationId xmlns:p14="http://schemas.microsoft.com/office/powerpoint/2010/main" val="35823835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Safe Harbor Statement</a:t>
            </a:r>
          </a:p>
        </p:txBody>
      </p:sp>
      <p:sp>
        <p:nvSpPr>
          <p:cNvPr id="3" name="Slide Number Placeholder 2"/>
          <p:cNvSpPr>
            <a:spLocks noGrp="1"/>
          </p:cNvSpPr>
          <p:nvPr>
            <p:ph type="sldNum" sz="quarter" idx="10"/>
          </p:nvPr>
        </p:nvSpPr>
        <p:spPr/>
        <p:txBody>
          <a:bodyPr/>
          <a:lstStyle/>
          <a:p>
            <a:pPr>
              <a:defRPr/>
            </a:pPr>
            <a:fld id="{1CF860F4-4FA4-EE41-8ADB-46C5B0D62AB2}" type="slidenum">
              <a:rPr lang="en-US" smtClean="0"/>
              <a:pPr>
                <a:defRPr/>
              </a:pPr>
              <a:t>2</a:t>
            </a:fld>
            <a:endParaRPr lang="en-US" dirty="0"/>
          </a:p>
        </p:txBody>
      </p:sp>
      <p:sp>
        <p:nvSpPr>
          <p:cNvPr id="4" name="Content Placeholder 2"/>
          <p:cNvSpPr txBox="1">
            <a:spLocks/>
          </p:cNvSpPr>
          <p:nvPr/>
        </p:nvSpPr>
        <p:spPr bwMode="gray">
          <a:xfrm>
            <a:off x="288836" y="891297"/>
            <a:ext cx="8555969" cy="3557179"/>
          </a:xfrm>
          <a:prstGeom prst="rect">
            <a:avLst/>
          </a:prstGeom>
        </p:spPr>
        <p:txBody>
          <a:bodyPr lIns="51417" tIns="25709" rIns="51417" bIns="25709">
            <a:noAutofit/>
          </a:bodyPr>
          <a:lstStyle>
            <a:lvl1pPr marL="255588" indent="-255588" algn="l" defTabSz="815975" rtl="0" eaLnBrk="1" fontAlgn="base" hangingPunct="1">
              <a:spcBef>
                <a:spcPts val="675"/>
              </a:spcBef>
              <a:spcAft>
                <a:spcPct val="0"/>
              </a:spcAft>
              <a:buSzPct val="80000"/>
              <a:buFont typeface="Arial" charset="0"/>
              <a:buChar char="•"/>
              <a:defRPr sz="2200" kern="1200">
                <a:solidFill>
                  <a:schemeClr val="tx1"/>
                </a:solidFill>
                <a:latin typeface="+mn-lt"/>
                <a:ea typeface="ＭＳ Ｐゴシック" charset="0"/>
                <a:cs typeface="ＭＳ Ｐゴシック" charset="0"/>
              </a:defRPr>
            </a:lvl1pPr>
            <a:lvl2pPr marL="542925" indent="-285750" algn="l" defTabSz="815975" rtl="0" eaLnBrk="1" fontAlgn="base" hangingPunct="1">
              <a:spcBef>
                <a:spcPct val="0"/>
              </a:spcBef>
              <a:spcAft>
                <a:spcPct val="0"/>
              </a:spcAft>
              <a:buFont typeface="Calibri" charset="0"/>
              <a:buChar char="–"/>
              <a:defRPr sz="1900" kern="1200">
                <a:solidFill>
                  <a:schemeClr val="tx1"/>
                </a:solidFill>
                <a:latin typeface="+mn-lt"/>
                <a:ea typeface="ＭＳ Ｐゴシック" charset="0"/>
                <a:cs typeface="+mn-cs"/>
              </a:defRPr>
            </a:lvl2pPr>
            <a:lvl3pPr marL="711200" indent="-158750" algn="l" defTabSz="815975" rtl="0" eaLnBrk="1" fontAlgn="base" hangingPunct="1">
              <a:spcBef>
                <a:spcPct val="0"/>
              </a:spcBef>
              <a:spcAft>
                <a:spcPct val="0"/>
              </a:spcAft>
              <a:buClr>
                <a:srgbClr val="7F7F7F"/>
              </a:buClr>
              <a:buSzPct val="100000"/>
              <a:buFont typeface="Wingdings 3" charset="0"/>
              <a:buChar char="ê"/>
              <a:defRPr kern="1200">
                <a:solidFill>
                  <a:schemeClr val="tx1"/>
                </a:solidFill>
                <a:latin typeface="+mn-lt"/>
                <a:ea typeface="ＭＳ Ｐゴシック" charset="0"/>
                <a:cs typeface="+mn-cs"/>
              </a:defRPr>
            </a:lvl3pPr>
            <a:lvl4pPr marL="925513" indent="-204788" algn="l" defTabSz="815975" rtl="0" eaLnBrk="1" fontAlgn="base" hangingPunct="1">
              <a:spcBef>
                <a:spcPct val="0"/>
              </a:spcBef>
              <a:spcAft>
                <a:spcPct val="0"/>
              </a:spcAft>
              <a:buFont typeface="Arial" charset="0"/>
              <a:buChar char="–"/>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lnSpc>
                <a:spcPct val="120000"/>
              </a:lnSpc>
              <a:buFont typeface="Arial" charset="0"/>
              <a:buNone/>
            </a:pPr>
            <a:r>
              <a:rPr lang="en-US" sz="1700" spc="-60" dirty="0" smtClean="0"/>
              <a:t>During the course of this presentation, we may make forward looking statements regarding future events or the expected performance of the company. We caution you that such statements reflect our current expectations and estimates based on factors currently known to us and that actual events or results could differ materially. For important factors that may cause actual results to differ from those contained in our forward-looking statements, please review our filings with the SEC.  The forward-looking statements made in this presentation are being made as of the time and date of its live presentation. If reviewed after its live presentation, this presentation may not contain current or accurate information.  We do not assume any obligation to update any forward looking statements we may make.  In addition, any information about our roadmap outlines our general product direction and is subject to change at any time without notice. It is for informational purposes only and shall not be incorporated into any contract or other commitment. Splunk undertakes no obligation either to develop the features or functionality described or to include any such feature or functionality in a future release.</a:t>
            </a:r>
            <a:endParaRPr lang="en-US" sz="1700" spc="-60" dirty="0"/>
          </a:p>
        </p:txBody>
      </p:sp>
    </p:spTree>
    <p:extLst>
      <p:ext uri="{BB962C8B-B14F-4D97-AF65-F5344CB8AC3E}">
        <p14:creationId xmlns:p14="http://schemas.microsoft.com/office/powerpoint/2010/main" val="208077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02" y="9525"/>
            <a:ext cx="8739898" cy="857250"/>
          </a:xfrm>
        </p:spPr>
        <p:txBody>
          <a:bodyPr/>
          <a:lstStyle/>
          <a:p>
            <a:pPr algn="l"/>
            <a:r>
              <a:rPr lang="en-US" sz="3200" dirty="0" smtClean="0"/>
              <a:t>Hunk Scales </a:t>
            </a:r>
            <a:r>
              <a:rPr lang="en-US" sz="3200" dirty="0"/>
              <a:t>W</a:t>
            </a:r>
            <a:r>
              <a:rPr lang="en-US" sz="3200" dirty="0" smtClean="0"/>
              <a:t>ith </a:t>
            </a:r>
            <a:r>
              <a:rPr lang="en-US" sz="3200" dirty="0"/>
              <a:t>Y</a:t>
            </a:r>
            <a:r>
              <a:rPr lang="en-US" sz="3200" dirty="0" smtClean="0"/>
              <a:t>our Hadoop </a:t>
            </a:r>
            <a:r>
              <a:rPr lang="en-US" sz="3200" dirty="0"/>
              <a:t>D</a:t>
            </a:r>
            <a:r>
              <a:rPr lang="en-US" sz="3200" dirty="0" smtClean="0"/>
              <a:t>eployments</a:t>
            </a:r>
            <a:endParaRPr lang="en-US" sz="3200" dirty="0"/>
          </a:p>
        </p:txBody>
      </p:sp>
      <p:pic>
        <p:nvPicPr>
          <p:cNvPr id="154" name="Picture 153" descr="Screen Shot 2013-11-10 at 1.15.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905" y="780089"/>
            <a:ext cx="3355331" cy="3875011"/>
          </a:xfrm>
          <a:prstGeom prst="rect">
            <a:avLst/>
          </a:prstGeom>
        </p:spPr>
      </p:pic>
      <p:sp>
        <p:nvSpPr>
          <p:cNvPr id="155" name="TextBox 154"/>
          <p:cNvSpPr txBox="1"/>
          <p:nvPr/>
        </p:nvSpPr>
        <p:spPr>
          <a:xfrm>
            <a:off x="4473224" y="1024531"/>
            <a:ext cx="4078111" cy="298149"/>
          </a:xfrm>
          <a:prstGeom prst="rect">
            <a:avLst/>
          </a:prstGeom>
        </p:spPr>
        <p:txBody>
          <a:bodyPr wrap="square" lIns="51426" tIns="25713" rIns="51426" bIns="25713" rtlCol="0">
            <a:spAutoFit/>
          </a:bodyPr>
          <a:lstStyle/>
          <a:p>
            <a:pPr algn="ctr"/>
            <a:r>
              <a:rPr lang="en-US" dirty="0" smtClean="0"/>
              <a:t>Connect Hunk to multiple Hadoop clusters</a:t>
            </a:r>
          </a:p>
        </p:txBody>
      </p:sp>
      <p:sp>
        <p:nvSpPr>
          <p:cNvPr id="156" name="Rounded Rectangle 155"/>
          <p:cNvSpPr/>
          <p:nvPr/>
        </p:nvSpPr>
        <p:spPr bwMode="gray">
          <a:xfrm>
            <a:off x="4752623" y="3315455"/>
            <a:ext cx="3529347" cy="1265919"/>
          </a:xfrm>
          <a:prstGeom prst="roundRect">
            <a:avLst>
              <a:gd name="adj" fmla="val 3043"/>
            </a:avLst>
          </a:prstGeom>
          <a:solidFill>
            <a:schemeClr val="bg1"/>
          </a:solidFill>
          <a:ln w="12700">
            <a:solidFill>
              <a:srgbClr val="C0C0C0"/>
            </a:solidFill>
          </a:ln>
          <a:effectLst/>
        </p:spPr>
        <p:style>
          <a:lnRef idx="1">
            <a:schemeClr val="accent1"/>
          </a:lnRef>
          <a:fillRef idx="3">
            <a:schemeClr val="accent1"/>
          </a:fillRef>
          <a:effectRef idx="2">
            <a:schemeClr val="accent1"/>
          </a:effectRef>
          <a:fontRef idx="minor">
            <a:schemeClr val="lt1"/>
          </a:fontRef>
        </p:style>
        <p:txBody>
          <a:bodyPr lIns="51336" tIns="25668" rIns="51336" bIns="25668" rtlCol="0" anchor="ctr"/>
          <a:lstStyle/>
          <a:p>
            <a:pPr algn="ctr"/>
            <a:endParaRPr lang="en-US" dirty="0"/>
          </a:p>
        </p:txBody>
      </p:sp>
      <p:sp>
        <p:nvSpPr>
          <p:cNvPr id="157" name="TextBox 156"/>
          <p:cNvSpPr txBox="1"/>
          <p:nvPr/>
        </p:nvSpPr>
        <p:spPr bwMode="gray">
          <a:xfrm>
            <a:off x="4890913" y="3822468"/>
            <a:ext cx="1284110" cy="251892"/>
          </a:xfrm>
          <a:prstGeom prst="rect">
            <a:avLst/>
          </a:prstGeom>
          <a:noFill/>
        </p:spPr>
        <p:txBody>
          <a:bodyPr wrap="square" lIns="51336" tIns="25668" rIns="51336" bIns="25668" rtlCol="0">
            <a:spAutoFit/>
          </a:bodyPr>
          <a:lstStyle/>
          <a:p>
            <a:pPr algn="ctr"/>
            <a:r>
              <a:rPr lang="en-US" sz="1300" b="1" dirty="0" smtClean="0">
                <a:latin typeface="+mj-lt"/>
              </a:rPr>
              <a:t>Hadoop Cluster 3</a:t>
            </a:r>
          </a:p>
        </p:txBody>
      </p:sp>
      <p:sp>
        <p:nvSpPr>
          <p:cNvPr id="158" name="Rounded Rectangle 157"/>
          <p:cNvSpPr/>
          <p:nvPr/>
        </p:nvSpPr>
        <p:spPr bwMode="gray">
          <a:xfrm>
            <a:off x="4735689" y="2353078"/>
            <a:ext cx="3529347" cy="747889"/>
          </a:xfrm>
          <a:prstGeom prst="roundRect">
            <a:avLst>
              <a:gd name="adj" fmla="val 4235"/>
            </a:avLst>
          </a:prstGeom>
          <a:solidFill>
            <a:schemeClr val="bg1"/>
          </a:solidFill>
          <a:ln w="12700">
            <a:solidFill>
              <a:srgbClr val="C0C0C0"/>
            </a:solidFill>
          </a:ln>
          <a:effectLst/>
        </p:spPr>
        <p:style>
          <a:lnRef idx="1">
            <a:schemeClr val="accent1"/>
          </a:lnRef>
          <a:fillRef idx="3">
            <a:schemeClr val="accent1"/>
          </a:fillRef>
          <a:effectRef idx="2">
            <a:schemeClr val="accent1"/>
          </a:effectRef>
          <a:fontRef idx="minor">
            <a:schemeClr val="lt1"/>
          </a:fontRef>
        </p:style>
        <p:txBody>
          <a:bodyPr lIns="51336" tIns="25668" rIns="51336" bIns="25668" rtlCol="0" anchor="ctr"/>
          <a:lstStyle/>
          <a:p>
            <a:pPr algn="ctr"/>
            <a:endParaRPr lang="en-US" dirty="0"/>
          </a:p>
        </p:txBody>
      </p:sp>
      <p:sp>
        <p:nvSpPr>
          <p:cNvPr id="159" name="TextBox 158"/>
          <p:cNvSpPr txBox="1"/>
          <p:nvPr/>
        </p:nvSpPr>
        <p:spPr bwMode="gray">
          <a:xfrm>
            <a:off x="4890913" y="2601076"/>
            <a:ext cx="1284110" cy="251892"/>
          </a:xfrm>
          <a:prstGeom prst="rect">
            <a:avLst/>
          </a:prstGeom>
          <a:noFill/>
        </p:spPr>
        <p:txBody>
          <a:bodyPr wrap="square" lIns="51336" tIns="25668" rIns="51336" bIns="25668" rtlCol="0">
            <a:spAutoFit/>
          </a:bodyPr>
          <a:lstStyle/>
          <a:p>
            <a:pPr algn="ctr"/>
            <a:r>
              <a:rPr lang="en-US" sz="1300" b="1" dirty="0" smtClean="0">
                <a:latin typeface="+mj-lt"/>
              </a:rPr>
              <a:t>Hadoop Cluster 2</a:t>
            </a:r>
          </a:p>
        </p:txBody>
      </p:sp>
      <p:sp>
        <p:nvSpPr>
          <p:cNvPr id="160" name="Rounded Rectangle 159"/>
          <p:cNvSpPr/>
          <p:nvPr/>
        </p:nvSpPr>
        <p:spPr bwMode="gray">
          <a:xfrm>
            <a:off x="4735690" y="1407633"/>
            <a:ext cx="3529347" cy="747889"/>
          </a:xfrm>
          <a:prstGeom prst="roundRect">
            <a:avLst>
              <a:gd name="adj" fmla="val 6444"/>
            </a:avLst>
          </a:prstGeom>
          <a:solidFill>
            <a:schemeClr val="bg1"/>
          </a:solidFill>
          <a:ln w="12700">
            <a:solidFill>
              <a:srgbClr val="C0C0C0"/>
            </a:solidFill>
          </a:ln>
          <a:effectLst/>
        </p:spPr>
        <p:style>
          <a:lnRef idx="1">
            <a:schemeClr val="accent1"/>
          </a:lnRef>
          <a:fillRef idx="3">
            <a:schemeClr val="accent1"/>
          </a:fillRef>
          <a:effectRef idx="2">
            <a:schemeClr val="accent1"/>
          </a:effectRef>
          <a:fontRef idx="minor">
            <a:schemeClr val="lt1"/>
          </a:fontRef>
        </p:style>
        <p:txBody>
          <a:bodyPr lIns="51336" tIns="25668" rIns="51336" bIns="25668" rtlCol="0" anchor="ctr"/>
          <a:lstStyle/>
          <a:p>
            <a:pPr algn="ctr"/>
            <a:endParaRPr lang="en-US" dirty="0"/>
          </a:p>
        </p:txBody>
      </p:sp>
      <p:sp>
        <p:nvSpPr>
          <p:cNvPr id="161" name="TextBox 160"/>
          <p:cNvSpPr txBox="1"/>
          <p:nvPr/>
        </p:nvSpPr>
        <p:spPr bwMode="gray">
          <a:xfrm>
            <a:off x="4890913" y="1655631"/>
            <a:ext cx="1284110" cy="251892"/>
          </a:xfrm>
          <a:prstGeom prst="rect">
            <a:avLst/>
          </a:prstGeom>
          <a:noFill/>
        </p:spPr>
        <p:txBody>
          <a:bodyPr wrap="square" lIns="51336" tIns="25668" rIns="51336" bIns="25668" rtlCol="0">
            <a:spAutoFit/>
          </a:bodyPr>
          <a:lstStyle/>
          <a:p>
            <a:pPr algn="ctr"/>
            <a:r>
              <a:rPr lang="en-US" sz="1300" b="1" dirty="0" smtClean="0">
                <a:latin typeface="+mj-lt"/>
              </a:rPr>
              <a:t>Hadoop Cluster 1</a:t>
            </a:r>
          </a:p>
        </p:txBody>
      </p:sp>
      <p:pic>
        <p:nvPicPr>
          <p:cNvPr id="162" name="Picture 161"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5645" y="1532596"/>
            <a:ext cx="530352" cy="530352"/>
          </a:xfrm>
          <a:prstGeom prst="rect">
            <a:avLst/>
          </a:prstGeom>
        </p:spPr>
      </p:pic>
      <p:pic>
        <p:nvPicPr>
          <p:cNvPr id="163" name="Picture 162"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9699" y="1532596"/>
            <a:ext cx="530352" cy="530352"/>
          </a:xfrm>
          <a:prstGeom prst="rect">
            <a:avLst/>
          </a:prstGeom>
        </p:spPr>
      </p:pic>
      <p:pic>
        <p:nvPicPr>
          <p:cNvPr id="164" name="Picture 163"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3753" y="1532596"/>
            <a:ext cx="530352" cy="530352"/>
          </a:xfrm>
          <a:prstGeom prst="rect">
            <a:avLst/>
          </a:prstGeom>
        </p:spPr>
      </p:pic>
      <p:pic>
        <p:nvPicPr>
          <p:cNvPr id="165" name="Picture 164"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5645" y="2461846"/>
            <a:ext cx="530352" cy="530352"/>
          </a:xfrm>
          <a:prstGeom prst="rect">
            <a:avLst/>
          </a:prstGeom>
        </p:spPr>
      </p:pic>
      <p:pic>
        <p:nvPicPr>
          <p:cNvPr id="166" name="Picture 165"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9699" y="2461846"/>
            <a:ext cx="530352" cy="530352"/>
          </a:xfrm>
          <a:prstGeom prst="rect">
            <a:avLst/>
          </a:prstGeom>
        </p:spPr>
      </p:pic>
      <p:pic>
        <p:nvPicPr>
          <p:cNvPr id="167" name="Picture 166"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3753" y="2461846"/>
            <a:ext cx="530352" cy="530352"/>
          </a:xfrm>
          <a:prstGeom prst="rect">
            <a:avLst/>
          </a:prstGeom>
        </p:spPr>
      </p:pic>
      <p:pic>
        <p:nvPicPr>
          <p:cNvPr id="168" name="Picture 167"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5645" y="3447308"/>
            <a:ext cx="530352" cy="530352"/>
          </a:xfrm>
          <a:prstGeom prst="rect">
            <a:avLst/>
          </a:prstGeom>
        </p:spPr>
      </p:pic>
      <p:pic>
        <p:nvPicPr>
          <p:cNvPr id="169" name="Picture 168"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9699" y="3447308"/>
            <a:ext cx="530352" cy="530352"/>
          </a:xfrm>
          <a:prstGeom prst="rect">
            <a:avLst/>
          </a:prstGeom>
        </p:spPr>
      </p:pic>
      <p:pic>
        <p:nvPicPr>
          <p:cNvPr id="170" name="Picture 169"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3753" y="3447308"/>
            <a:ext cx="530352" cy="530352"/>
          </a:xfrm>
          <a:prstGeom prst="rect">
            <a:avLst/>
          </a:prstGeom>
        </p:spPr>
      </p:pic>
      <p:pic>
        <p:nvPicPr>
          <p:cNvPr id="171" name="Picture 170"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5645" y="4051022"/>
            <a:ext cx="530352" cy="530352"/>
          </a:xfrm>
          <a:prstGeom prst="rect">
            <a:avLst/>
          </a:prstGeom>
        </p:spPr>
      </p:pic>
      <p:pic>
        <p:nvPicPr>
          <p:cNvPr id="172" name="Picture 171"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9699" y="4051022"/>
            <a:ext cx="530352" cy="530352"/>
          </a:xfrm>
          <a:prstGeom prst="rect">
            <a:avLst/>
          </a:prstGeom>
        </p:spPr>
      </p:pic>
      <p:pic>
        <p:nvPicPr>
          <p:cNvPr id="173" name="Picture 172"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3753" y="4051022"/>
            <a:ext cx="530352" cy="530352"/>
          </a:xfrm>
          <a:prstGeom prst="rect">
            <a:avLst/>
          </a:prstGeom>
        </p:spPr>
      </p:pic>
      <p:grpSp>
        <p:nvGrpSpPr>
          <p:cNvPr id="174" name="Group 173"/>
          <p:cNvGrpSpPr/>
          <p:nvPr/>
        </p:nvGrpSpPr>
        <p:grpSpPr>
          <a:xfrm>
            <a:off x="4219865" y="4001075"/>
            <a:ext cx="578063" cy="91440"/>
            <a:chOff x="4812530" y="4140767"/>
            <a:chExt cx="578063" cy="91440"/>
          </a:xfrm>
        </p:grpSpPr>
        <p:cxnSp>
          <p:nvCxnSpPr>
            <p:cNvPr id="175" name="Straight Arrow Connector 174"/>
            <p:cNvCxnSpPr/>
            <p:nvPr/>
          </p:nvCxnSpPr>
          <p:spPr>
            <a:xfrm>
              <a:off x="4903176" y="4185637"/>
              <a:ext cx="402336" cy="850"/>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176" name="Oval 175"/>
            <p:cNvSpPr/>
            <p:nvPr/>
          </p:nvSpPr>
          <p:spPr>
            <a:xfrm rot="10800000" flipH="1" flipV="1">
              <a:off x="5299153" y="4140767"/>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7" name="Oval 176"/>
            <p:cNvSpPr/>
            <p:nvPr/>
          </p:nvSpPr>
          <p:spPr>
            <a:xfrm rot="10800000" flipH="1" flipV="1">
              <a:off x="4812530" y="4140767"/>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78" name="Group 177"/>
          <p:cNvGrpSpPr/>
          <p:nvPr/>
        </p:nvGrpSpPr>
        <p:grpSpPr>
          <a:xfrm>
            <a:off x="4219865" y="2692665"/>
            <a:ext cx="578063" cy="1131616"/>
            <a:chOff x="4812530" y="2743464"/>
            <a:chExt cx="578063" cy="1131616"/>
          </a:xfrm>
        </p:grpSpPr>
        <p:cxnSp>
          <p:nvCxnSpPr>
            <p:cNvPr id="179" name="Straight Arrow Connector 178"/>
            <p:cNvCxnSpPr/>
            <p:nvPr/>
          </p:nvCxnSpPr>
          <p:spPr>
            <a:xfrm>
              <a:off x="4911643" y="3829360"/>
              <a:ext cx="322904" cy="0"/>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180" name="Oval 179"/>
            <p:cNvSpPr/>
            <p:nvPr/>
          </p:nvSpPr>
          <p:spPr>
            <a:xfrm rot="10800000" flipH="1" flipV="1">
              <a:off x="4812530" y="3783640"/>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81" name="Straight Arrow Connector 180"/>
            <p:cNvCxnSpPr/>
            <p:nvPr/>
          </p:nvCxnSpPr>
          <p:spPr>
            <a:xfrm flipV="1">
              <a:off x="5242957" y="2787773"/>
              <a:ext cx="0" cy="1051560"/>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182" name="Oval 181"/>
            <p:cNvSpPr/>
            <p:nvPr/>
          </p:nvSpPr>
          <p:spPr>
            <a:xfrm rot="10800000" flipH="1" flipV="1">
              <a:off x="5299153" y="2743464"/>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83" name="Straight Arrow Connector 182"/>
            <p:cNvCxnSpPr/>
            <p:nvPr/>
          </p:nvCxnSpPr>
          <p:spPr>
            <a:xfrm>
              <a:off x="5238780" y="2796239"/>
              <a:ext cx="68460" cy="0"/>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grpSp>
      <p:grpSp>
        <p:nvGrpSpPr>
          <p:cNvPr id="184" name="Group 183"/>
          <p:cNvGrpSpPr/>
          <p:nvPr/>
        </p:nvGrpSpPr>
        <p:grpSpPr>
          <a:xfrm>
            <a:off x="4219864" y="1734324"/>
            <a:ext cx="578064" cy="1839479"/>
            <a:chOff x="4812529" y="1785123"/>
            <a:chExt cx="578064" cy="1839479"/>
          </a:xfrm>
        </p:grpSpPr>
        <p:cxnSp>
          <p:nvCxnSpPr>
            <p:cNvPr id="185" name="Straight Arrow Connector 184"/>
            <p:cNvCxnSpPr/>
            <p:nvPr/>
          </p:nvCxnSpPr>
          <p:spPr>
            <a:xfrm>
              <a:off x="5170321" y="1829993"/>
              <a:ext cx="136919" cy="0"/>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186" name="Oval 185"/>
            <p:cNvSpPr/>
            <p:nvPr/>
          </p:nvSpPr>
          <p:spPr>
            <a:xfrm rot="10800000" flipH="1" flipV="1">
              <a:off x="5299153" y="1785123"/>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87" name="Straight Arrow Connector 186"/>
            <p:cNvCxnSpPr/>
            <p:nvPr/>
          </p:nvCxnSpPr>
          <p:spPr>
            <a:xfrm flipV="1">
              <a:off x="5175682" y="1827184"/>
              <a:ext cx="0" cy="1764792"/>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grpSp>
          <p:nvGrpSpPr>
            <p:cNvPr id="188" name="Group 187"/>
            <p:cNvGrpSpPr/>
            <p:nvPr/>
          </p:nvGrpSpPr>
          <p:grpSpPr>
            <a:xfrm flipH="1">
              <a:off x="4812529" y="3533162"/>
              <a:ext cx="363153" cy="91440"/>
              <a:chOff x="5027440" y="3262891"/>
              <a:chExt cx="363153" cy="91440"/>
            </a:xfrm>
          </p:grpSpPr>
          <p:sp>
            <p:nvSpPr>
              <p:cNvPr id="189" name="Oval 188"/>
              <p:cNvSpPr/>
              <p:nvPr/>
            </p:nvSpPr>
            <p:spPr>
              <a:xfrm rot="10800000" flipH="1" flipV="1">
                <a:off x="5299153" y="3262891"/>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0" name="Straight Arrow Connector 189"/>
              <p:cNvCxnSpPr/>
              <p:nvPr/>
            </p:nvCxnSpPr>
            <p:spPr>
              <a:xfrm>
                <a:off x="5027440" y="3315666"/>
                <a:ext cx="279799" cy="0"/>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grpSp>
      </p:grpSp>
      <p:sp>
        <p:nvSpPr>
          <p:cNvPr id="191" name="Slide Number Placeholder 2"/>
          <p:cNvSpPr>
            <a:spLocks noGrp="1"/>
          </p:cNvSpPr>
          <p:nvPr>
            <p:ph type="sldNum" sz="quarter" idx="10"/>
          </p:nvPr>
        </p:nvSpPr>
        <p:spPr>
          <a:xfrm>
            <a:off x="4379913" y="4770438"/>
            <a:ext cx="385762" cy="257175"/>
          </a:xfrm>
        </p:spPr>
        <p:txBody>
          <a:bodyPr/>
          <a:lstStyle/>
          <a:p>
            <a:pPr>
              <a:defRPr/>
            </a:pPr>
            <a:fld id="{1CF860F4-4FA4-EE41-8ADB-46C5B0D62AB2}" type="slidenum">
              <a:rPr lang="en-US" smtClean="0"/>
              <a:pPr>
                <a:defRPr/>
              </a:pPr>
              <a:t>20</a:t>
            </a:fld>
            <a:endParaRPr lang="en-US" dirty="0"/>
          </a:p>
        </p:txBody>
      </p:sp>
    </p:spTree>
    <p:extLst>
      <p:ext uri="{BB962C8B-B14F-4D97-AF65-F5344CB8AC3E}">
        <p14:creationId xmlns:p14="http://schemas.microsoft.com/office/powerpoint/2010/main" val="40500057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21957"/>
          </a:xfrm>
          <a:prstGeom prst="rect">
            <a:avLst/>
          </a:prstGeom>
        </p:spPr>
      </p:pic>
      <p:sp>
        <p:nvSpPr>
          <p:cNvPr id="30721" name="Title 2"/>
          <p:cNvSpPr>
            <a:spLocks noGrp="1"/>
          </p:cNvSpPr>
          <p:nvPr>
            <p:ph type="title"/>
          </p:nvPr>
        </p:nvSpPr>
        <p:spPr>
          <a:xfrm>
            <a:off x="398821" y="0"/>
            <a:ext cx="6520194" cy="857250"/>
          </a:xfrm>
        </p:spPr>
        <p:txBody>
          <a:bodyPr/>
          <a:lstStyle/>
          <a:p>
            <a:pPr algn="l"/>
            <a:r>
              <a:rPr lang="en-US" sz="3200" dirty="0" smtClean="0">
                <a:latin typeface="Calibri" charset="0"/>
              </a:rPr>
              <a:t>Search and Explore from One Place</a:t>
            </a:r>
            <a:endParaRPr lang="en-US" sz="3200" dirty="0">
              <a:latin typeface="Calibri" charset="0"/>
            </a:endParaRPr>
          </a:p>
        </p:txBody>
      </p:sp>
      <p:sp>
        <p:nvSpPr>
          <p:cNvPr id="30722" name="Content Placeholder 5"/>
          <p:cNvSpPr>
            <a:spLocks noGrp="1"/>
          </p:cNvSpPr>
          <p:nvPr>
            <p:ph idx="13"/>
          </p:nvPr>
        </p:nvSpPr>
        <p:spPr bwMode="gray">
          <a:xfrm>
            <a:off x="400050" y="911225"/>
            <a:ext cx="3504928" cy="544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r>
              <a:rPr lang="en-US" dirty="0" smtClean="0">
                <a:latin typeface="Calibri" charset="0"/>
              </a:rPr>
              <a:t>Rapidly interact with data</a:t>
            </a:r>
            <a:endParaRPr lang="en-US" dirty="0">
              <a:latin typeface="Calibri" charset="0"/>
            </a:endParaRPr>
          </a:p>
        </p:txBody>
      </p:sp>
      <p:sp>
        <p:nvSpPr>
          <p:cNvPr id="8" name="Content Placeholder 7"/>
          <p:cNvSpPr>
            <a:spLocks noGrp="1"/>
          </p:cNvSpPr>
          <p:nvPr>
            <p:ph idx="16"/>
          </p:nvPr>
        </p:nvSpPr>
        <p:spPr bwMode="gray">
          <a:xfrm>
            <a:off x="393699" y="1496101"/>
            <a:ext cx="3528160" cy="3165475"/>
          </a:xfrm>
        </p:spPr>
        <p:txBody>
          <a:bodyPr/>
          <a:lstStyle/>
          <a:p>
            <a:pPr marL="257129" indent="-257129" defTabSz="816334" fontAlgn="auto">
              <a:spcAft>
                <a:spcPts val="400"/>
              </a:spcAft>
              <a:defRPr/>
            </a:pPr>
            <a:r>
              <a:rPr lang="en-US" sz="2000" dirty="0"/>
              <a:t>Powerful Search Processing Language (</a:t>
            </a:r>
            <a:r>
              <a:rPr lang="en-US" sz="2000" dirty="0" smtClean="0"/>
              <a:t>SPL™)</a:t>
            </a:r>
            <a:endParaRPr lang="en-US" sz="2000" dirty="0"/>
          </a:p>
          <a:p>
            <a:pPr marL="257129" indent="-257129" defTabSz="816334" fontAlgn="auto">
              <a:spcAft>
                <a:spcPts val="400"/>
              </a:spcAft>
              <a:defRPr/>
            </a:pPr>
            <a:r>
              <a:rPr lang="en-US" sz="2000" dirty="0" smtClean="0"/>
              <a:t>Ad-hoc exploratory analytics across massive datasets</a:t>
            </a:r>
          </a:p>
          <a:p>
            <a:pPr marL="257129" indent="-257129" defTabSz="816334" fontAlgn="auto">
              <a:spcAft>
                <a:spcPts val="400"/>
              </a:spcAft>
              <a:defRPr/>
            </a:pPr>
            <a:r>
              <a:rPr lang="en-US" sz="2000" dirty="0" smtClean="0"/>
              <a:t>Preview results</a:t>
            </a:r>
            <a:endParaRPr lang="en-US" sz="2000" dirty="0"/>
          </a:p>
          <a:p>
            <a:pPr marL="257129" indent="-257129" defTabSz="816334" fontAlgn="auto">
              <a:spcAft>
                <a:spcPts val="400"/>
              </a:spcAft>
              <a:defRPr/>
            </a:pPr>
            <a:r>
              <a:rPr lang="en-US" sz="2000" dirty="0" smtClean="0"/>
              <a:t>No </a:t>
            </a:r>
            <a:r>
              <a:rPr lang="en-US" sz="2000" dirty="0"/>
              <a:t>fixed </a:t>
            </a:r>
            <a:r>
              <a:rPr lang="en-US" sz="2000" dirty="0" smtClean="0"/>
              <a:t>schemas</a:t>
            </a:r>
            <a:endParaRPr lang="en-US" sz="2000" dirty="0"/>
          </a:p>
          <a:p>
            <a:pPr marL="257129" indent="-257129" defTabSz="816334" fontAlgn="auto">
              <a:spcAft>
                <a:spcPts val="400"/>
              </a:spcAft>
              <a:defRPr/>
            </a:pPr>
            <a:r>
              <a:rPr lang="en-US" sz="2000" dirty="0"/>
              <a:t>No requirement to “understand” data upfront</a:t>
            </a:r>
          </a:p>
        </p:txBody>
      </p:sp>
      <p:pic>
        <p:nvPicPr>
          <p:cNvPr id="3" name="Picture 2" descr="Screen Shot 2013-10-24 at 3.28.00 AM (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2267" y="1411548"/>
            <a:ext cx="4281733" cy="3201254"/>
          </a:xfrm>
          <a:prstGeom prst="rect">
            <a:avLst/>
          </a:prstGeom>
        </p:spPr>
      </p:pic>
      <p:grpSp>
        <p:nvGrpSpPr>
          <p:cNvPr id="60" name="Group 59"/>
          <p:cNvGrpSpPr/>
          <p:nvPr/>
        </p:nvGrpSpPr>
        <p:grpSpPr>
          <a:xfrm rot="2661739">
            <a:off x="7600860" y="1548727"/>
            <a:ext cx="630778" cy="91440"/>
            <a:chOff x="6804225" y="3929257"/>
            <a:chExt cx="630778" cy="91440"/>
          </a:xfrm>
        </p:grpSpPr>
        <p:cxnSp>
          <p:nvCxnSpPr>
            <p:cNvPr id="61" name="Straight Arrow Connector 60"/>
            <p:cNvCxnSpPr/>
            <p:nvPr/>
          </p:nvCxnSpPr>
          <p:spPr>
            <a:xfrm rot="5400000" flipV="1">
              <a:off x="7077185" y="3703410"/>
              <a:ext cx="0" cy="545919"/>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7343563" y="3929257"/>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65" name="TextBox 64"/>
          <p:cNvSpPr txBox="1"/>
          <p:nvPr/>
        </p:nvSpPr>
        <p:spPr>
          <a:xfrm>
            <a:off x="3843902" y="3907531"/>
            <a:ext cx="961496" cy="482815"/>
          </a:xfrm>
          <a:prstGeom prst="rect">
            <a:avLst/>
          </a:prstGeom>
          <a:solidFill>
            <a:schemeClr val="bg1"/>
          </a:solidFill>
          <a:ln w="19050" cmpd="sng">
            <a:solidFill>
              <a:srgbClr val="000000"/>
            </a:solidFill>
          </a:ln>
        </p:spPr>
        <p:txBody>
          <a:bodyPr wrap="square" lIns="51426" tIns="25713" rIns="51426" bIns="25713" rtlCol="0">
            <a:spAutoFit/>
          </a:bodyPr>
          <a:lstStyle/>
          <a:p>
            <a:r>
              <a:rPr lang="en-US" sz="1400" dirty="0" smtClean="0"/>
              <a:t>Drill down to raw data</a:t>
            </a:r>
            <a:endParaRPr lang="en-US" sz="1400" dirty="0"/>
          </a:p>
        </p:txBody>
      </p:sp>
      <p:grpSp>
        <p:nvGrpSpPr>
          <p:cNvPr id="66" name="Group 65"/>
          <p:cNvGrpSpPr/>
          <p:nvPr/>
        </p:nvGrpSpPr>
        <p:grpSpPr>
          <a:xfrm flipV="1">
            <a:off x="4799664" y="4140579"/>
            <a:ext cx="1688267" cy="91440"/>
            <a:chOff x="5746736" y="3929257"/>
            <a:chExt cx="1688267" cy="91440"/>
          </a:xfrm>
        </p:grpSpPr>
        <p:cxnSp>
          <p:nvCxnSpPr>
            <p:cNvPr id="67" name="Straight Arrow Connector 66"/>
            <p:cNvCxnSpPr/>
            <p:nvPr/>
          </p:nvCxnSpPr>
          <p:spPr>
            <a:xfrm rot="5400000" flipV="1">
              <a:off x="6548441" y="3174666"/>
              <a:ext cx="0" cy="1603409"/>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7343563" y="3929257"/>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69" name="Group 68"/>
          <p:cNvGrpSpPr/>
          <p:nvPr/>
        </p:nvGrpSpPr>
        <p:grpSpPr>
          <a:xfrm>
            <a:off x="4316055" y="1646482"/>
            <a:ext cx="630778" cy="91440"/>
            <a:chOff x="6804225" y="3929257"/>
            <a:chExt cx="630778" cy="91440"/>
          </a:xfrm>
        </p:grpSpPr>
        <p:cxnSp>
          <p:nvCxnSpPr>
            <p:cNvPr id="70" name="Straight Arrow Connector 69"/>
            <p:cNvCxnSpPr/>
            <p:nvPr/>
          </p:nvCxnSpPr>
          <p:spPr>
            <a:xfrm rot="5400000" flipV="1">
              <a:off x="7077185" y="3703410"/>
              <a:ext cx="0" cy="545919"/>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7343563" y="3929257"/>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72" name="TextBox 71"/>
          <p:cNvSpPr txBox="1"/>
          <p:nvPr/>
        </p:nvSpPr>
        <p:spPr>
          <a:xfrm>
            <a:off x="3851879" y="1413605"/>
            <a:ext cx="782913" cy="482815"/>
          </a:xfrm>
          <a:prstGeom prst="rect">
            <a:avLst/>
          </a:prstGeom>
          <a:solidFill>
            <a:srgbClr val="FFFFFF"/>
          </a:solidFill>
          <a:ln w="19050" cmpd="sng">
            <a:solidFill>
              <a:schemeClr val="tx1"/>
            </a:solidFill>
          </a:ln>
        </p:spPr>
        <p:txBody>
          <a:bodyPr wrap="square" lIns="51426" tIns="25713" rIns="51426" bIns="25713" rtlCol="0">
            <a:spAutoFit/>
          </a:bodyPr>
          <a:lstStyle/>
          <a:p>
            <a:r>
              <a:rPr lang="en-US" sz="1400" dirty="0" smtClean="0"/>
              <a:t>Search interface</a:t>
            </a:r>
            <a:endParaRPr lang="en-US" sz="1400" dirty="0"/>
          </a:p>
        </p:txBody>
      </p:sp>
      <p:sp>
        <p:nvSpPr>
          <p:cNvPr id="73" name="TextBox 72"/>
          <p:cNvSpPr txBox="1"/>
          <p:nvPr/>
        </p:nvSpPr>
        <p:spPr>
          <a:xfrm>
            <a:off x="6179820" y="1110209"/>
            <a:ext cx="2350474" cy="267372"/>
          </a:xfrm>
          <a:prstGeom prst="rect">
            <a:avLst/>
          </a:prstGeom>
          <a:solidFill>
            <a:schemeClr val="bg1"/>
          </a:solidFill>
          <a:ln w="19050" cmpd="sng">
            <a:solidFill>
              <a:schemeClr val="tx1"/>
            </a:solidFill>
          </a:ln>
        </p:spPr>
        <p:txBody>
          <a:bodyPr wrap="square" lIns="51426" tIns="25713" rIns="51426" bIns="25713" rtlCol="0">
            <a:spAutoFit/>
          </a:bodyPr>
          <a:lstStyle/>
          <a:p>
            <a:r>
              <a:rPr lang="en-US" sz="1400" dirty="0" smtClean="0"/>
              <a:t>Pause or stop MapReduce jobs</a:t>
            </a:r>
            <a:endParaRPr lang="en-US" sz="1400" dirty="0"/>
          </a:p>
        </p:txBody>
      </p:sp>
      <p:grpSp>
        <p:nvGrpSpPr>
          <p:cNvPr id="78" name="Group 77"/>
          <p:cNvGrpSpPr/>
          <p:nvPr/>
        </p:nvGrpSpPr>
        <p:grpSpPr>
          <a:xfrm flipV="1">
            <a:off x="4563462" y="2274433"/>
            <a:ext cx="1688267" cy="91440"/>
            <a:chOff x="5746736" y="3929257"/>
            <a:chExt cx="1688267" cy="91440"/>
          </a:xfrm>
        </p:grpSpPr>
        <p:cxnSp>
          <p:nvCxnSpPr>
            <p:cNvPr id="79" name="Straight Arrow Connector 78"/>
            <p:cNvCxnSpPr/>
            <p:nvPr/>
          </p:nvCxnSpPr>
          <p:spPr>
            <a:xfrm rot="5400000" flipV="1">
              <a:off x="6548441" y="3174666"/>
              <a:ext cx="0" cy="1603409"/>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80" name="Oval 79"/>
            <p:cNvSpPr/>
            <p:nvPr/>
          </p:nvSpPr>
          <p:spPr>
            <a:xfrm>
              <a:off x="7343563" y="3929257"/>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81" name="TextBox 80"/>
          <p:cNvSpPr txBox="1"/>
          <p:nvPr/>
        </p:nvSpPr>
        <p:spPr>
          <a:xfrm>
            <a:off x="3862107" y="2181993"/>
            <a:ext cx="782913" cy="482815"/>
          </a:xfrm>
          <a:prstGeom prst="rect">
            <a:avLst/>
          </a:prstGeom>
          <a:solidFill>
            <a:srgbClr val="FFFFFF"/>
          </a:solidFill>
          <a:ln w="19050" cmpd="sng">
            <a:solidFill>
              <a:schemeClr val="tx1"/>
            </a:solidFill>
          </a:ln>
        </p:spPr>
        <p:txBody>
          <a:bodyPr wrap="square" lIns="51426" tIns="25713" rIns="51426" bIns="25713" rtlCol="0">
            <a:spAutoFit/>
          </a:bodyPr>
          <a:lstStyle/>
          <a:p>
            <a:r>
              <a:rPr lang="en-US" sz="1400" dirty="0" smtClean="0"/>
              <a:t>Preview results</a:t>
            </a:r>
            <a:endParaRPr lang="en-US" sz="1400" dirty="0"/>
          </a:p>
        </p:txBody>
      </p:sp>
      <p:sp>
        <p:nvSpPr>
          <p:cNvPr id="29" name="Slide Number Placeholder 2"/>
          <p:cNvSpPr>
            <a:spLocks noGrp="1"/>
          </p:cNvSpPr>
          <p:nvPr>
            <p:ph type="sldNum" sz="quarter" idx="4294967295"/>
          </p:nvPr>
        </p:nvSpPr>
        <p:spPr>
          <a:xfrm>
            <a:off x="4379699" y="4770882"/>
            <a:ext cx="385725" cy="257175"/>
          </a:xfrm>
          <a:prstGeom prst="rect">
            <a:avLst/>
          </a:prstGeom>
        </p:spPr>
        <p:txBody>
          <a:bodyPr lIns="51426" tIns="25713" rIns="51426" bIns="25713"/>
          <a:lstStyle/>
          <a:p>
            <a:fld id="{027CC8FC-DC84-4CE8-AADD-ED05D9A2A54F}" type="slidenum">
              <a:rPr lang="en-US" smtClean="0"/>
              <a:pPr/>
              <a:t>21</a:t>
            </a:fld>
            <a:endParaRPr lang="en-US" dirty="0"/>
          </a:p>
        </p:txBody>
      </p:sp>
    </p:spTree>
    <p:extLst>
      <p:ext uri="{BB962C8B-B14F-4D97-AF65-F5344CB8AC3E}">
        <p14:creationId xmlns:p14="http://schemas.microsoft.com/office/powerpoint/2010/main" val="73324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21957"/>
          </a:xfrm>
          <a:prstGeom prst="rect">
            <a:avLst/>
          </a:prstGeom>
        </p:spPr>
      </p:pic>
      <p:sp>
        <p:nvSpPr>
          <p:cNvPr id="22529" name="Title 2"/>
          <p:cNvSpPr>
            <a:spLocks noGrp="1"/>
          </p:cNvSpPr>
          <p:nvPr>
            <p:ph type="title"/>
          </p:nvPr>
        </p:nvSpPr>
        <p:spPr>
          <a:xfrm>
            <a:off x="396894" y="0"/>
            <a:ext cx="7067907" cy="857250"/>
          </a:xfrm>
        </p:spPr>
        <p:txBody>
          <a:bodyPr/>
          <a:lstStyle/>
          <a:p>
            <a:pPr algn="l"/>
            <a:r>
              <a:rPr lang="en-US" sz="3200" dirty="0" smtClean="0">
                <a:latin typeface="Calibri" charset="0"/>
              </a:rPr>
              <a:t>Powerful, Easy-to-use Analytics</a:t>
            </a:r>
            <a:endParaRPr lang="en-US" sz="3200" dirty="0">
              <a:latin typeface="Calibri" charset="0"/>
            </a:endParaRPr>
          </a:p>
        </p:txBody>
      </p:sp>
      <p:sp>
        <p:nvSpPr>
          <p:cNvPr id="22530" name="Content Placeholder 5"/>
          <p:cNvSpPr>
            <a:spLocks noGrp="1"/>
          </p:cNvSpPr>
          <p:nvPr>
            <p:ph idx="13"/>
          </p:nvPr>
        </p:nvSpPr>
        <p:spPr bwMode="gray">
          <a:xfrm>
            <a:off x="400050" y="911225"/>
            <a:ext cx="8134350" cy="544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a:latin typeface="Calibri" charset="0"/>
              </a:rPr>
              <a:t>Pivot</a:t>
            </a:r>
          </a:p>
        </p:txBody>
      </p:sp>
      <p:sp>
        <p:nvSpPr>
          <p:cNvPr id="8" name="Content Placeholder 7"/>
          <p:cNvSpPr>
            <a:spLocks noGrp="1"/>
          </p:cNvSpPr>
          <p:nvPr>
            <p:ph idx="16"/>
          </p:nvPr>
        </p:nvSpPr>
        <p:spPr bwMode="gray">
          <a:xfrm>
            <a:off x="393699" y="1358556"/>
            <a:ext cx="3408993" cy="3113486"/>
          </a:xfrm>
        </p:spPr>
        <p:txBody>
          <a:bodyPr/>
          <a:lstStyle/>
          <a:p>
            <a:pPr>
              <a:spcBef>
                <a:spcPts val="450"/>
              </a:spcBef>
              <a:spcAft>
                <a:spcPts val="600"/>
              </a:spcAft>
              <a:buSzPct val="100000"/>
              <a:defRPr/>
            </a:pPr>
            <a:r>
              <a:rPr lang="en-US" sz="2000" dirty="0" smtClean="0"/>
              <a:t>Drag-and-drop interface enables anyone to analyze raw, unstructured data </a:t>
            </a:r>
            <a:endParaRPr lang="en-US" sz="2000" dirty="0"/>
          </a:p>
          <a:p>
            <a:pPr>
              <a:spcBef>
                <a:spcPts val="450"/>
              </a:spcBef>
              <a:spcAft>
                <a:spcPts val="600"/>
              </a:spcAft>
              <a:buSzPct val="100000"/>
              <a:defRPr/>
            </a:pPr>
            <a:r>
              <a:rPr lang="en-US" sz="2000" dirty="0" smtClean="0"/>
              <a:t>Build complex queries and reports without learning search language</a:t>
            </a:r>
          </a:p>
          <a:p>
            <a:pPr>
              <a:spcBef>
                <a:spcPts val="450"/>
              </a:spcBef>
              <a:spcAft>
                <a:spcPts val="600"/>
              </a:spcAft>
              <a:buSzPct val="100000"/>
              <a:defRPr/>
            </a:pPr>
            <a:r>
              <a:rPr lang="en-US" sz="2000" dirty="0" smtClean="0"/>
              <a:t>Click to visualize any chart type; reports dynamically update when fields change</a:t>
            </a:r>
          </a:p>
        </p:txBody>
      </p:sp>
      <p:pic>
        <p:nvPicPr>
          <p:cNvPr id="7" name="Picture 6"/>
          <p:cNvPicPr preferRelativeResize="0">
            <a:picLocks/>
          </p:cNvPicPr>
          <p:nvPr/>
        </p:nvPicPr>
        <p:blipFill>
          <a:blip r:embed="rId4"/>
          <a:stretch>
            <a:fillRect/>
          </a:stretch>
        </p:blipFill>
        <p:spPr>
          <a:xfrm>
            <a:off x="4004131" y="1354214"/>
            <a:ext cx="4983480" cy="2743200"/>
          </a:xfrm>
          <a:prstGeom prst="rect">
            <a:avLst/>
          </a:prstGeom>
          <a:ln>
            <a:noFill/>
          </a:ln>
          <a:effectLst>
            <a:outerShdw blurRad="88900" dist="63500" dir="2700000" algn="tl" rotWithShape="0">
              <a:srgbClr val="333333">
                <a:alpha val="65000"/>
              </a:srgbClr>
            </a:outerShdw>
          </a:effectLst>
        </p:spPr>
      </p:pic>
      <p:grpSp>
        <p:nvGrpSpPr>
          <p:cNvPr id="36" name="Group 35"/>
          <p:cNvGrpSpPr/>
          <p:nvPr/>
        </p:nvGrpSpPr>
        <p:grpSpPr>
          <a:xfrm rot="16200000">
            <a:off x="6221046" y="2944944"/>
            <a:ext cx="630778" cy="91440"/>
            <a:chOff x="6804225" y="3929257"/>
            <a:chExt cx="630778" cy="91440"/>
          </a:xfrm>
        </p:grpSpPr>
        <p:cxnSp>
          <p:nvCxnSpPr>
            <p:cNvPr id="37" name="Straight Arrow Connector 36"/>
            <p:cNvCxnSpPr/>
            <p:nvPr/>
          </p:nvCxnSpPr>
          <p:spPr>
            <a:xfrm rot="5400000" flipV="1">
              <a:off x="7077185" y="3703410"/>
              <a:ext cx="0" cy="545919"/>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7343563" y="3929257"/>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42" name="Group 41"/>
          <p:cNvGrpSpPr/>
          <p:nvPr/>
        </p:nvGrpSpPr>
        <p:grpSpPr>
          <a:xfrm>
            <a:off x="6365600" y="3097415"/>
            <a:ext cx="1406455" cy="482815"/>
            <a:chOff x="4229400" y="3742984"/>
            <a:chExt cx="1406455" cy="482815"/>
          </a:xfrm>
        </p:grpSpPr>
        <p:sp>
          <p:nvSpPr>
            <p:cNvPr id="43" name="Rectangle 42"/>
            <p:cNvSpPr/>
            <p:nvPr/>
          </p:nvSpPr>
          <p:spPr>
            <a:xfrm>
              <a:off x="4229400" y="3742985"/>
              <a:ext cx="1406455" cy="482814"/>
            </a:xfrm>
            <a:prstGeom prst="rect">
              <a:avLst/>
            </a:prstGeom>
            <a:solidFill>
              <a:schemeClr val="bg1"/>
            </a:solidFill>
            <a:ln w="19050" cmpd="sng">
              <a:solidFill>
                <a:schemeClr val="tx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TextBox 43"/>
            <p:cNvSpPr txBox="1"/>
            <p:nvPr/>
          </p:nvSpPr>
          <p:spPr>
            <a:xfrm>
              <a:off x="4238586" y="3742984"/>
              <a:ext cx="1397269" cy="482815"/>
            </a:xfrm>
            <a:prstGeom prst="rect">
              <a:avLst/>
            </a:prstGeom>
          </p:spPr>
          <p:txBody>
            <a:bodyPr wrap="square" lIns="51426" tIns="25713" rIns="51426" bIns="25713" rtlCol="0">
              <a:spAutoFit/>
            </a:bodyPr>
            <a:lstStyle/>
            <a:p>
              <a:r>
                <a:rPr lang="en-US" sz="1400" dirty="0"/>
                <a:t>Select fields from </a:t>
              </a:r>
              <a:r>
                <a:rPr lang="en-US" sz="1400" dirty="0" smtClean="0"/>
                <a:t/>
              </a:r>
              <a:br>
                <a:rPr lang="en-US" sz="1400" dirty="0" smtClean="0"/>
              </a:br>
              <a:r>
                <a:rPr lang="en-US" sz="1400" dirty="0" smtClean="0"/>
                <a:t>data </a:t>
              </a:r>
              <a:r>
                <a:rPr lang="en-US" sz="1400" dirty="0"/>
                <a:t>model</a:t>
              </a:r>
            </a:p>
          </p:txBody>
        </p:sp>
      </p:grpSp>
      <p:grpSp>
        <p:nvGrpSpPr>
          <p:cNvPr id="50" name="Group 49"/>
          <p:cNvGrpSpPr/>
          <p:nvPr/>
        </p:nvGrpSpPr>
        <p:grpSpPr>
          <a:xfrm rot="5400000" flipH="1">
            <a:off x="4059508" y="1648070"/>
            <a:ext cx="788540" cy="316281"/>
            <a:chOff x="4707529" y="1631279"/>
            <a:chExt cx="788540" cy="316281"/>
          </a:xfrm>
        </p:grpSpPr>
        <p:grpSp>
          <p:nvGrpSpPr>
            <p:cNvPr id="51" name="Group 50"/>
            <p:cNvGrpSpPr/>
            <p:nvPr/>
          </p:nvGrpSpPr>
          <p:grpSpPr>
            <a:xfrm rot="5400000" flipV="1">
              <a:off x="4595108" y="1743700"/>
              <a:ext cx="316281" cy="91440"/>
              <a:chOff x="7118722" y="3947545"/>
              <a:chExt cx="316281" cy="91440"/>
            </a:xfrm>
          </p:grpSpPr>
          <p:cxnSp>
            <p:nvCxnSpPr>
              <p:cNvPr id="53" name="Straight Arrow Connector 52"/>
              <p:cNvCxnSpPr/>
              <p:nvPr/>
            </p:nvCxnSpPr>
            <p:spPr>
              <a:xfrm rot="5400000" flipV="1">
                <a:off x="7235186" y="3875950"/>
                <a:ext cx="0" cy="232928"/>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7343563" y="3947545"/>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cxnSp>
          <p:nvCxnSpPr>
            <p:cNvPr id="52" name="Straight Arrow Connector 51"/>
            <p:cNvCxnSpPr/>
            <p:nvPr/>
          </p:nvCxnSpPr>
          <p:spPr>
            <a:xfrm rot="5400000" flipH="1">
              <a:off x="5120087" y="1263318"/>
              <a:ext cx="0" cy="751964"/>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grpSp>
      <p:grpSp>
        <p:nvGrpSpPr>
          <p:cNvPr id="58" name="Group 57"/>
          <p:cNvGrpSpPr/>
          <p:nvPr/>
        </p:nvGrpSpPr>
        <p:grpSpPr>
          <a:xfrm rot="16200000">
            <a:off x="5093260" y="2736307"/>
            <a:ext cx="630778" cy="91440"/>
            <a:chOff x="6804225" y="3929257"/>
            <a:chExt cx="630778" cy="91440"/>
          </a:xfrm>
        </p:grpSpPr>
        <p:cxnSp>
          <p:nvCxnSpPr>
            <p:cNvPr id="59" name="Straight Arrow Connector 58"/>
            <p:cNvCxnSpPr/>
            <p:nvPr/>
          </p:nvCxnSpPr>
          <p:spPr>
            <a:xfrm rot="5400000" flipV="1">
              <a:off x="7077185" y="3703410"/>
              <a:ext cx="0" cy="545919"/>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60" name="Oval 59"/>
            <p:cNvSpPr/>
            <p:nvPr/>
          </p:nvSpPr>
          <p:spPr>
            <a:xfrm>
              <a:off x="7343563" y="3929257"/>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55" name="Group 54"/>
          <p:cNvGrpSpPr/>
          <p:nvPr/>
        </p:nvGrpSpPr>
        <p:grpSpPr>
          <a:xfrm>
            <a:off x="4443028" y="2852715"/>
            <a:ext cx="1193247" cy="267373"/>
            <a:chOff x="4229400" y="3171484"/>
            <a:chExt cx="1193247" cy="267373"/>
          </a:xfrm>
        </p:grpSpPr>
        <p:sp>
          <p:nvSpPr>
            <p:cNvPr id="56" name="Rectangle 55"/>
            <p:cNvSpPr/>
            <p:nvPr/>
          </p:nvSpPr>
          <p:spPr>
            <a:xfrm>
              <a:off x="4229400" y="3171485"/>
              <a:ext cx="1144714" cy="267372"/>
            </a:xfrm>
            <a:prstGeom prst="rect">
              <a:avLst/>
            </a:prstGeom>
            <a:solidFill>
              <a:schemeClr val="bg1"/>
            </a:solidFill>
            <a:ln w="19050" cmpd="sng">
              <a:solidFill>
                <a:schemeClr val="tx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TextBox 56"/>
            <p:cNvSpPr txBox="1"/>
            <p:nvPr/>
          </p:nvSpPr>
          <p:spPr>
            <a:xfrm>
              <a:off x="4238586" y="3171484"/>
              <a:ext cx="1184061" cy="267372"/>
            </a:xfrm>
            <a:prstGeom prst="rect">
              <a:avLst/>
            </a:prstGeom>
          </p:spPr>
          <p:txBody>
            <a:bodyPr wrap="square" lIns="51426" tIns="25713" rIns="51426" bIns="25713" rtlCol="0">
              <a:spAutoFit/>
            </a:bodyPr>
            <a:lstStyle/>
            <a:p>
              <a:r>
                <a:rPr lang="en-US" sz="1400" dirty="0"/>
                <a:t>Time </a:t>
              </a:r>
              <a:r>
                <a:rPr lang="en-US" sz="1400" dirty="0" smtClean="0"/>
                <a:t>window</a:t>
              </a:r>
              <a:endParaRPr lang="en-US" sz="1400" dirty="0"/>
            </a:p>
          </p:txBody>
        </p:sp>
      </p:grpSp>
      <p:grpSp>
        <p:nvGrpSpPr>
          <p:cNvPr id="39" name="Group 38"/>
          <p:cNvGrpSpPr/>
          <p:nvPr/>
        </p:nvGrpSpPr>
        <p:grpSpPr>
          <a:xfrm>
            <a:off x="4536723" y="1180335"/>
            <a:ext cx="3308800" cy="267373"/>
            <a:chOff x="4229400" y="3171484"/>
            <a:chExt cx="3308800" cy="267373"/>
          </a:xfrm>
        </p:grpSpPr>
        <p:sp>
          <p:nvSpPr>
            <p:cNvPr id="40" name="Rectangle 39"/>
            <p:cNvSpPr/>
            <p:nvPr/>
          </p:nvSpPr>
          <p:spPr>
            <a:xfrm>
              <a:off x="4229400" y="3171485"/>
              <a:ext cx="3308800" cy="267372"/>
            </a:xfrm>
            <a:prstGeom prst="rect">
              <a:avLst/>
            </a:prstGeom>
            <a:solidFill>
              <a:schemeClr val="bg1"/>
            </a:solidFill>
            <a:ln w="19050" cmpd="sng">
              <a:solidFill>
                <a:schemeClr val="tx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TextBox 40"/>
            <p:cNvSpPr txBox="1"/>
            <p:nvPr/>
          </p:nvSpPr>
          <p:spPr>
            <a:xfrm>
              <a:off x="4238586" y="3171484"/>
              <a:ext cx="3299614" cy="267372"/>
            </a:xfrm>
            <a:prstGeom prst="rect">
              <a:avLst/>
            </a:prstGeom>
          </p:spPr>
          <p:txBody>
            <a:bodyPr wrap="square" lIns="51426" tIns="25713" rIns="51426" bIns="25713" rtlCol="0">
              <a:spAutoFit/>
            </a:bodyPr>
            <a:lstStyle/>
            <a:p>
              <a:r>
                <a:rPr lang="en-US" sz="1400" dirty="0"/>
                <a:t>All chart types available in the chart toolbox</a:t>
              </a:r>
            </a:p>
          </p:txBody>
        </p:sp>
      </p:grpSp>
      <p:grpSp>
        <p:nvGrpSpPr>
          <p:cNvPr id="61" name="Group 60"/>
          <p:cNvGrpSpPr/>
          <p:nvPr/>
        </p:nvGrpSpPr>
        <p:grpSpPr>
          <a:xfrm rot="16200000">
            <a:off x="7575854" y="1851551"/>
            <a:ext cx="630778" cy="91440"/>
            <a:chOff x="6804225" y="3929257"/>
            <a:chExt cx="630778" cy="91440"/>
          </a:xfrm>
        </p:grpSpPr>
        <p:cxnSp>
          <p:nvCxnSpPr>
            <p:cNvPr id="62" name="Straight Arrow Connector 61"/>
            <p:cNvCxnSpPr/>
            <p:nvPr/>
          </p:nvCxnSpPr>
          <p:spPr>
            <a:xfrm rot="5400000" flipV="1">
              <a:off x="7077185" y="3703410"/>
              <a:ext cx="0" cy="545919"/>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7343563" y="3929257"/>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64" name="Group 63"/>
          <p:cNvGrpSpPr/>
          <p:nvPr/>
        </p:nvGrpSpPr>
        <p:grpSpPr>
          <a:xfrm>
            <a:off x="7300383" y="1939699"/>
            <a:ext cx="1054739" cy="482815"/>
            <a:chOff x="4229400" y="3742984"/>
            <a:chExt cx="1054739" cy="482815"/>
          </a:xfrm>
        </p:grpSpPr>
        <p:sp>
          <p:nvSpPr>
            <p:cNvPr id="65" name="Rectangle 64"/>
            <p:cNvSpPr/>
            <p:nvPr/>
          </p:nvSpPr>
          <p:spPr>
            <a:xfrm>
              <a:off x="4229400" y="3742985"/>
              <a:ext cx="1054739" cy="482814"/>
            </a:xfrm>
            <a:prstGeom prst="rect">
              <a:avLst/>
            </a:prstGeom>
            <a:solidFill>
              <a:schemeClr val="bg1"/>
            </a:solidFill>
            <a:ln w="19050" cmpd="sng">
              <a:solidFill>
                <a:schemeClr val="tx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6" name="TextBox 65"/>
            <p:cNvSpPr txBox="1"/>
            <p:nvPr/>
          </p:nvSpPr>
          <p:spPr>
            <a:xfrm>
              <a:off x="4238587" y="3742984"/>
              <a:ext cx="1045552" cy="482815"/>
            </a:xfrm>
            <a:prstGeom prst="rect">
              <a:avLst/>
            </a:prstGeom>
          </p:spPr>
          <p:txBody>
            <a:bodyPr wrap="square" lIns="51426" tIns="25713" rIns="51426" bIns="25713" rtlCol="0">
              <a:spAutoFit/>
            </a:bodyPr>
            <a:lstStyle/>
            <a:p>
              <a:r>
                <a:rPr lang="en-US" sz="1400" dirty="0"/>
                <a:t>Save </a:t>
              </a:r>
              <a:r>
                <a:rPr lang="en-US" sz="1400" dirty="0" smtClean="0"/>
                <a:t>report </a:t>
              </a:r>
              <a:br>
                <a:rPr lang="en-US" sz="1400" dirty="0" smtClean="0"/>
              </a:br>
              <a:r>
                <a:rPr lang="en-US" sz="1400" dirty="0" smtClean="0"/>
                <a:t>to </a:t>
              </a:r>
              <a:r>
                <a:rPr lang="en-US" sz="1400" dirty="0"/>
                <a:t>share</a:t>
              </a:r>
            </a:p>
          </p:txBody>
        </p:sp>
      </p:grpSp>
      <p:sp>
        <p:nvSpPr>
          <p:cNvPr id="45" name="Slide Number Placeholder 2"/>
          <p:cNvSpPr>
            <a:spLocks noGrp="1"/>
          </p:cNvSpPr>
          <p:nvPr>
            <p:ph type="sldNum" sz="quarter" idx="4294967295"/>
          </p:nvPr>
        </p:nvSpPr>
        <p:spPr>
          <a:xfrm>
            <a:off x="4379699" y="4770882"/>
            <a:ext cx="385725" cy="257175"/>
          </a:xfrm>
          <a:prstGeom prst="rect">
            <a:avLst/>
          </a:prstGeom>
        </p:spPr>
        <p:txBody>
          <a:bodyPr lIns="51426" tIns="25713" rIns="51426" bIns="25713"/>
          <a:lstStyle/>
          <a:p>
            <a:fld id="{027CC8FC-DC84-4CE8-AADD-ED05D9A2A54F}" type="slidenum">
              <a:rPr lang="en-US" smtClean="0"/>
              <a:pPr/>
              <a:t>22</a:t>
            </a:fld>
            <a:endParaRPr lang="en-US" dirty="0"/>
          </a:p>
        </p:txBody>
      </p:sp>
    </p:spTree>
    <p:extLst>
      <p:ext uri="{BB962C8B-B14F-4D97-AF65-F5344CB8AC3E}">
        <p14:creationId xmlns:p14="http://schemas.microsoft.com/office/powerpoint/2010/main" val="124875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21957"/>
          </a:xfrm>
          <a:prstGeom prst="rect">
            <a:avLst/>
          </a:prstGeom>
        </p:spPr>
      </p:pic>
      <p:pic>
        <p:nvPicPr>
          <p:cNvPr id="4" name="Picture 3"/>
          <p:cNvPicPr preferRelativeResize="0">
            <a:picLocks noChangeAspect="1"/>
          </p:cNvPicPr>
          <p:nvPr/>
        </p:nvPicPr>
        <p:blipFill>
          <a:blip r:embed="rId4"/>
          <a:stretch>
            <a:fillRect/>
          </a:stretch>
        </p:blipFill>
        <p:spPr>
          <a:xfrm>
            <a:off x="4001899" y="1179941"/>
            <a:ext cx="4983480" cy="2752344"/>
          </a:xfrm>
          <a:prstGeom prst="rect">
            <a:avLst/>
          </a:prstGeom>
          <a:ln>
            <a:noFill/>
          </a:ln>
          <a:effectLst>
            <a:outerShdw blurRad="88900" dist="63500" dir="2700000" algn="tl" rotWithShape="0">
              <a:srgbClr val="333333">
                <a:alpha val="65000"/>
              </a:srgbClr>
            </a:outerShdw>
          </a:effectLst>
        </p:spPr>
      </p:pic>
      <p:sp>
        <p:nvSpPr>
          <p:cNvPr id="21505" name="Title 2"/>
          <p:cNvSpPr>
            <a:spLocks noGrp="1"/>
          </p:cNvSpPr>
          <p:nvPr>
            <p:ph type="title"/>
          </p:nvPr>
        </p:nvSpPr>
        <p:spPr>
          <a:xfrm>
            <a:off x="358904" y="9525"/>
            <a:ext cx="6073760" cy="857250"/>
          </a:xfrm>
        </p:spPr>
        <p:txBody>
          <a:bodyPr/>
          <a:lstStyle/>
          <a:p>
            <a:pPr algn="l"/>
            <a:r>
              <a:rPr lang="en-US" sz="3200" dirty="0" smtClean="0">
                <a:latin typeface="Calibri" charset="0"/>
              </a:rPr>
              <a:t>Define Relationships in Big Data</a:t>
            </a:r>
            <a:endParaRPr lang="en-US" sz="3200" dirty="0">
              <a:latin typeface="Calibri" charset="0"/>
            </a:endParaRPr>
          </a:p>
        </p:txBody>
      </p:sp>
      <p:sp>
        <p:nvSpPr>
          <p:cNvPr id="21506" name="Content Placeholder 5"/>
          <p:cNvSpPr>
            <a:spLocks noGrp="1"/>
          </p:cNvSpPr>
          <p:nvPr>
            <p:ph idx="13"/>
          </p:nvPr>
        </p:nvSpPr>
        <p:spPr bwMode="gray">
          <a:xfrm>
            <a:off x="400050" y="911225"/>
            <a:ext cx="8134350" cy="544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a:latin typeface="Calibri" charset="0"/>
              </a:rPr>
              <a:t>Data Model</a:t>
            </a:r>
          </a:p>
        </p:txBody>
      </p:sp>
      <p:sp>
        <p:nvSpPr>
          <p:cNvPr id="8" name="Content Placeholder 7"/>
          <p:cNvSpPr>
            <a:spLocks noGrp="1"/>
          </p:cNvSpPr>
          <p:nvPr>
            <p:ph idx="16"/>
          </p:nvPr>
        </p:nvSpPr>
        <p:spPr bwMode="gray">
          <a:xfrm>
            <a:off x="393700" y="1400839"/>
            <a:ext cx="3389568" cy="3071203"/>
          </a:xfrm>
        </p:spPr>
        <p:txBody>
          <a:bodyPr/>
          <a:lstStyle/>
          <a:p>
            <a:pPr defTabSz="816334" fontAlgn="auto">
              <a:spcAft>
                <a:spcPts val="300"/>
              </a:spcAft>
              <a:defRPr/>
            </a:pPr>
            <a:r>
              <a:rPr lang="en-US" sz="2000" dirty="0" smtClean="0"/>
              <a:t>Describes </a:t>
            </a:r>
            <a:r>
              <a:rPr lang="en-US" sz="2000" dirty="0"/>
              <a:t>how </a:t>
            </a:r>
            <a:r>
              <a:rPr lang="en-US" sz="2000" dirty="0" smtClean="0"/>
              <a:t>underlying machine data is </a:t>
            </a:r>
            <a:r>
              <a:rPr lang="en-US" sz="2000" dirty="0"/>
              <a:t>represented and </a:t>
            </a:r>
            <a:r>
              <a:rPr lang="en-US" sz="2000" dirty="0" smtClean="0"/>
              <a:t>accessed</a:t>
            </a:r>
          </a:p>
          <a:p>
            <a:pPr defTabSz="816334" fontAlgn="auto">
              <a:spcAft>
                <a:spcPts val="300"/>
              </a:spcAft>
              <a:defRPr/>
            </a:pPr>
            <a:r>
              <a:rPr lang="en-US" sz="2000" dirty="0" smtClean="0"/>
              <a:t>Defines meaningful relationships </a:t>
            </a:r>
            <a:r>
              <a:rPr lang="en-US" sz="2000" dirty="0"/>
              <a:t>in </a:t>
            </a:r>
            <a:r>
              <a:rPr lang="en-US" sz="2000" dirty="0" smtClean="0"/>
              <a:t>the data </a:t>
            </a:r>
          </a:p>
          <a:p>
            <a:pPr defTabSz="816334" fontAlgn="auto">
              <a:spcAft>
                <a:spcPts val="300"/>
              </a:spcAft>
              <a:defRPr/>
            </a:pPr>
            <a:r>
              <a:rPr lang="en-US" sz="2000" dirty="0" smtClean="0"/>
              <a:t>Enables single authoritative view of underlying raw data</a:t>
            </a:r>
          </a:p>
        </p:txBody>
      </p:sp>
      <p:grpSp>
        <p:nvGrpSpPr>
          <p:cNvPr id="31" name="Group 30"/>
          <p:cNvGrpSpPr/>
          <p:nvPr/>
        </p:nvGrpSpPr>
        <p:grpSpPr>
          <a:xfrm rot="5400000" flipV="1">
            <a:off x="4037159" y="2093574"/>
            <a:ext cx="1544555" cy="83013"/>
            <a:chOff x="5746736" y="3929257"/>
            <a:chExt cx="1688267" cy="91440"/>
          </a:xfrm>
        </p:grpSpPr>
        <p:cxnSp>
          <p:nvCxnSpPr>
            <p:cNvPr id="32" name="Straight Arrow Connector 31"/>
            <p:cNvCxnSpPr/>
            <p:nvPr/>
          </p:nvCxnSpPr>
          <p:spPr>
            <a:xfrm rot="5400000" flipV="1">
              <a:off x="6548441" y="3174666"/>
              <a:ext cx="0" cy="1603409"/>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7343563" y="3929257"/>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34" name="Group 33"/>
          <p:cNvGrpSpPr/>
          <p:nvPr/>
        </p:nvGrpSpPr>
        <p:grpSpPr>
          <a:xfrm>
            <a:off x="4051066" y="1339367"/>
            <a:ext cx="3308800" cy="267373"/>
            <a:chOff x="4229400" y="3171484"/>
            <a:chExt cx="3308800" cy="267373"/>
          </a:xfrm>
        </p:grpSpPr>
        <p:sp>
          <p:nvSpPr>
            <p:cNvPr id="35" name="Rectangle 34"/>
            <p:cNvSpPr/>
            <p:nvPr/>
          </p:nvSpPr>
          <p:spPr>
            <a:xfrm>
              <a:off x="4229400" y="3171485"/>
              <a:ext cx="3308800" cy="267372"/>
            </a:xfrm>
            <a:prstGeom prst="rect">
              <a:avLst/>
            </a:prstGeom>
            <a:solidFill>
              <a:schemeClr val="bg1"/>
            </a:solidFill>
            <a:ln w="19050" cmpd="sng">
              <a:solidFill>
                <a:schemeClr val="tx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TextBox 35"/>
            <p:cNvSpPr txBox="1"/>
            <p:nvPr/>
          </p:nvSpPr>
          <p:spPr>
            <a:xfrm>
              <a:off x="4238586" y="3171484"/>
              <a:ext cx="3299614" cy="267372"/>
            </a:xfrm>
            <a:prstGeom prst="rect">
              <a:avLst/>
            </a:prstGeom>
          </p:spPr>
          <p:txBody>
            <a:bodyPr wrap="square" lIns="51426" tIns="25713" rIns="51426" bIns="25713" rtlCol="0">
              <a:spAutoFit/>
            </a:bodyPr>
            <a:lstStyle/>
            <a:p>
              <a:r>
                <a:rPr lang="en-US" sz="1400" dirty="0"/>
                <a:t>Hierarchical object view of underlying data</a:t>
              </a:r>
            </a:p>
          </p:txBody>
        </p:sp>
      </p:grpSp>
      <p:grpSp>
        <p:nvGrpSpPr>
          <p:cNvPr id="43" name="Group 42"/>
          <p:cNvGrpSpPr/>
          <p:nvPr/>
        </p:nvGrpSpPr>
        <p:grpSpPr>
          <a:xfrm>
            <a:off x="5894452" y="2031585"/>
            <a:ext cx="788540" cy="357192"/>
            <a:chOff x="4707529" y="1590369"/>
            <a:chExt cx="788540" cy="357192"/>
          </a:xfrm>
        </p:grpSpPr>
        <p:grpSp>
          <p:nvGrpSpPr>
            <p:cNvPr id="44" name="Group 43"/>
            <p:cNvGrpSpPr/>
            <p:nvPr/>
          </p:nvGrpSpPr>
          <p:grpSpPr>
            <a:xfrm rot="5400000" flipV="1">
              <a:off x="4574653" y="1723245"/>
              <a:ext cx="357192" cy="91440"/>
              <a:chOff x="7077811" y="3947545"/>
              <a:chExt cx="357192" cy="91440"/>
            </a:xfrm>
          </p:grpSpPr>
          <p:cxnSp>
            <p:nvCxnSpPr>
              <p:cNvPr id="46" name="Straight Arrow Connector 45"/>
              <p:cNvCxnSpPr/>
              <p:nvPr/>
            </p:nvCxnSpPr>
            <p:spPr>
              <a:xfrm rot="5400000" flipV="1">
                <a:off x="7214731" y="3855495"/>
                <a:ext cx="0" cy="273839"/>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7343563" y="3947545"/>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cxnSp>
          <p:nvCxnSpPr>
            <p:cNvPr id="45" name="Straight Arrow Connector 44"/>
            <p:cNvCxnSpPr/>
            <p:nvPr/>
          </p:nvCxnSpPr>
          <p:spPr>
            <a:xfrm rot="5400000" flipH="1">
              <a:off x="5120087" y="1221408"/>
              <a:ext cx="0" cy="751964"/>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6159402" y="1790178"/>
            <a:ext cx="1461582" cy="482815"/>
            <a:chOff x="4229401" y="3742984"/>
            <a:chExt cx="1461582" cy="482815"/>
          </a:xfrm>
        </p:grpSpPr>
        <p:sp>
          <p:nvSpPr>
            <p:cNvPr id="41" name="Rectangle 40"/>
            <p:cNvSpPr/>
            <p:nvPr/>
          </p:nvSpPr>
          <p:spPr>
            <a:xfrm>
              <a:off x="4229401" y="3742985"/>
              <a:ext cx="1461582" cy="482814"/>
            </a:xfrm>
            <a:prstGeom prst="rect">
              <a:avLst/>
            </a:prstGeom>
            <a:solidFill>
              <a:schemeClr val="bg1"/>
            </a:solidFill>
            <a:ln w="19050" cmpd="sng">
              <a:solidFill>
                <a:schemeClr val="tx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TextBox 41"/>
            <p:cNvSpPr txBox="1"/>
            <p:nvPr/>
          </p:nvSpPr>
          <p:spPr>
            <a:xfrm>
              <a:off x="4238587" y="3742984"/>
              <a:ext cx="1452395" cy="482815"/>
            </a:xfrm>
            <a:prstGeom prst="rect">
              <a:avLst/>
            </a:prstGeom>
          </p:spPr>
          <p:txBody>
            <a:bodyPr wrap="square" lIns="51426" tIns="25713" rIns="51426" bIns="25713" rtlCol="0">
              <a:spAutoFit/>
            </a:bodyPr>
            <a:lstStyle/>
            <a:p>
              <a:r>
                <a:rPr lang="en-US" sz="1400" dirty="0"/>
                <a:t>Add constraints to filter out events </a:t>
              </a:r>
            </a:p>
          </p:txBody>
        </p:sp>
      </p:grpSp>
      <p:sp>
        <p:nvSpPr>
          <p:cNvPr id="24" name="Slide Number Placeholder 2"/>
          <p:cNvSpPr>
            <a:spLocks noGrp="1"/>
          </p:cNvSpPr>
          <p:nvPr>
            <p:ph type="sldNum" sz="quarter" idx="4294967295"/>
          </p:nvPr>
        </p:nvSpPr>
        <p:spPr>
          <a:xfrm>
            <a:off x="4379699" y="4770882"/>
            <a:ext cx="385725" cy="257175"/>
          </a:xfrm>
          <a:prstGeom prst="rect">
            <a:avLst/>
          </a:prstGeom>
        </p:spPr>
        <p:txBody>
          <a:bodyPr lIns="51426" tIns="25713" rIns="51426" bIns="25713"/>
          <a:lstStyle/>
          <a:p>
            <a:fld id="{027CC8FC-DC84-4CE8-AADD-ED05D9A2A54F}" type="slidenum">
              <a:rPr lang="en-US" smtClean="0"/>
              <a:pPr/>
              <a:t>23</a:t>
            </a:fld>
            <a:endParaRPr lang="en-US" dirty="0"/>
          </a:p>
        </p:txBody>
      </p:sp>
    </p:spTree>
    <p:extLst>
      <p:ext uri="{BB962C8B-B14F-4D97-AF65-F5344CB8AC3E}">
        <p14:creationId xmlns:p14="http://schemas.microsoft.com/office/powerpoint/2010/main" val="385153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372020" cy="4821957"/>
          </a:xfrm>
          <a:prstGeom prst="rect">
            <a:avLst/>
          </a:prstGeom>
        </p:spPr>
      </p:pic>
      <p:sp>
        <p:nvSpPr>
          <p:cNvPr id="21505" name="Title 2"/>
          <p:cNvSpPr>
            <a:spLocks noGrp="1"/>
          </p:cNvSpPr>
          <p:nvPr>
            <p:ph type="title"/>
          </p:nvPr>
        </p:nvSpPr>
        <p:spPr>
          <a:xfrm>
            <a:off x="358903" y="9525"/>
            <a:ext cx="8629875" cy="857250"/>
          </a:xfrm>
        </p:spPr>
        <p:txBody>
          <a:bodyPr/>
          <a:lstStyle/>
          <a:p>
            <a:pPr algn="l"/>
            <a:r>
              <a:rPr lang="en-US" sz="3200" dirty="0" smtClean="0">
                <a:latin typeface="Calibri" charset="0"/>
              </a:rPr>
              <a:t>Visualize and Share Data with Role-based Security</a:t>
            </a:r>
            <a:endParaRPr lang="en-US" sz="3200" dirty="0">
              <a:latin typeface="Calibri" charset="0"/>
            </a:endParaRPr>
          </a:p>
        </p:txBody>
      </p:sp>
      <p:sp>
        <p:nvSpPr>
          <p:cNvPr id="21506" name="Content Placeholder 5"/>
          <p:cNvSpPr>
            <a:spLocks noGrp="1"/>
          </p:cNvSpPr>
          <p:nvPr>
            <p:ph idx="13"/>
          </p:nvPr>
        </p:nvSpPr>
        <p:spPr bwMode="gray">
          <a:xfrm>
            <a:off x="400050" y="911225"/>
            <a:ext cx="8134350" cy="544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smtClean="0">
                <a:latin typeface="Calibri" charset="0"/>
              </a:rPr>
              <a:t>Build and personalize</a:t>
            </a:r>
            <a:endParaRPr lang="en-US" dirty="0">
              <a:latin typeface="Calibri" charset="0"/>
            </a:endParaRPr>
          </a:p>
        </p:txBody>
      </p:sp>
      <p:sp>
        <p:nvSpPr>
          <p:cNvPr id="8" name="Content Placeholder 7"/>
          <p:cNvSpPr>
            <a:spLocks noGrp="1"/>
          </p:cNvSpPr>
          <p:nvPr>
            <p:ph idx="16"/>
          </p:nvPr>
        </p:nvSpPr>
        <p:spPr bwMode="gray">
          <a:xfrm>
            <a:off x="393700" y="1330283"/>
            <a:ext cx="3628104" cy="3071203"/>
          </a:xfrm>
        </p:spPr>
        <p:txBody>
          <a:bodyPr/>
          <a:lstStyle/>
          <a:p>
            <a:pPr marL="257129" indent="-257129" defTabSz="816334" fontAlgn="auto">
              <a:spcBef>
                <a:spcPts val="250"/>
              </a:spcBef>
              <a:spcAft>
                <a:spcPts val="0"/>
              </a:spcAft>
              <a:defRPr/>
            </a:pPr>
            <a:r>
              <a:rPr lang="en-US" sz="2000" dirty="0"/>
              <a:t>Rapidly build </a:t>
            </a:r>
            <a:r>
              <a:rPr lang="en-US" sz="2000" dirty="0" smtClean="0"/>
              <a:t>advanced graphs </a:t>
            </a:r>
            <a:r>
              <a:rPr lang="en-US" sz="2000" dirty="0"/>
              <a:t>and </a:t>
            </a:r>
            <a:r>
              <a:rPr lang="en-US" sz="2000" dirty="0" smtClean="0"/>
              <a:t>charts on</a:t>
            </a:r>
            <a:r>
              <a:rPr lang="en-US" sz="2000" dirty="0"/>
              <a:t>-the-fly </a:t>
            </a:r>
            <a:endParaRPr lang="en-US" sz="2000" dirty="0" smtClean="0"/>
          </a:p>
          <a:p>
            <a:pPr>
              <a:spcBef>
                <a:spcPts val="250"/>
              </a:spcBef>
            </a:pPr>
            <a:r>
              <a:rPr lang="en-US" sz="2000" dirty="0" smtClean="0"/>
              <a:t>Combine charts</a:t>
            </a:r>
            <a:r>
              <a:rPr lang="en-US" sz="2000" dirty="0"/>
              <a:t>, </a:t>
            </a:r>
            <a:r>
              <a:rPr lang="en-US" sz="2000" dirty="0" smtClean="0"/>
              <a:t>views</a:t>
            </a:r>
            <a:r>
              <a:rPr lang="en-US" sz="2000" dirty="0"/>
              <a:t> </a:t>
            </a:r>
            <a:r>
              <a:rPr lang="en-US" sz="2000" dirty="0" smtClean="0"/>
              <a:t>and external data in dashboards and reports</a:t>
            </a:r>
            <a:endParaRPr lang="en-US" sz="2000" dirty="0"/>
          </a:p>
          <a:p>
            <a:pPr>
              <a:spcBef>
                <a:spcPts val="250"/>
              </a:spcBef>
            </a:pPr>
            <a:r>
              <a:rPr lang="en-US" sz="2000" dirty="0"/>
              <a:t>View and edit on any </a:t>
            </a:r>
            <a:r>
              <a:rPr lang="en-US" sz="2000" dirty="0" smtClean="0"/>
              <a:t>desktop or mobile device</a:t>
            </a:r>
          </a:p>
          <a:p>
            <a:pPr>
              <a:spcBef>
                <a:spcPts val="250"/>
              </a:spcBef>
            </a:pPr>
            <a:r>
              <a:rPr lang="en-US" sz="2000" dirty="0"/>
              <a:t>Drill down to raw </a:t>
            </a:r>
            <a:r>
              <a:rPr lang="en-US" sz="2000" dirty="0" smtClean="0"/>
              <a:t>data</a:t>
            </a:r>
            <a:endParaRPr lang="en-US" sz="2000" dirty="0"/>
          </a:p>
          <a:p>
            <a:pPr>
              <a:spcBef>
                <a:spcPts val="250"/>
              </a:spcBef>
            </a:pPr>
            <a:r>
              <a:rPr lang="en-US" sz="2000" dirty="0"/>
              <a:t>Protect data with role-based access controls</a:t>
            </a:r>
          </a:p>
          <a:p>
            <a:pPr marL="257129" indent="-257129" defTabSz="816334" fontAlgn="auto">
              <a:spcAft>
                <a:spcPts val="0"/>
              </a:spcAft>
              <a:defRPr/>
            </a:pPr>
            <a:endParaRPr lang="en-US" sz="2000" dirty="0"/>
          </a:p>
        </p:txBody>
      </p:sp>
      <p:sp>
        <p:nvSpPr>
          <p:cNvPr id="24" name="Slide Number Placeholder 2"/>
          <p:cNvSpPr>
            <a:spLocks noGrp="1"/>
          </p:cNvSpPr>
          <p:nvPr>
            <p:ph type="sldNum" sz="quarter" idx="4294967295"/>
          </p:nvPr>
        </p:nvSpPr>
        <p:spPr>
          <a:xfrm>
            <a:off x="4379699" y="4770882"/>
            <a:ext cx="385725" cy="257175"/>
          </a:xfrm>
          <a:prstGeom prst="rect">
            <a:avLst/>
          </a:prstGeom>
        </p:spPr>
        <p:txBody>
          <a:bodyPr lIns="51426" tIns="25713" rIns="51426" bIns="25713"/>
          <a:lstStyle/>
          <a:p>
            <a:fld id="{027CC8FC-DC84-4CE8-AADD-ED05D9A2A54F}" type="slidenum">
              <a:rPr lang="en-US" smtClean="0"/>
              <a:pPr/>
              <a:t>24</a:t>
            </a:fld>
            <a:endParaRPr lang="en-US" dirty="0"/>
          </a:p>
        </p:txBody>
      </p:sp>
      <p:pic>
        <p:nvPicPr>
          <p:cNvPr id="3" name="Picture 2" descr="Unknow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2923" y="1198072"/>
            <a:ext cx="4223940" cy="3465018"/>
          </a:xfrm>
          <a:prstGeom prst="rect">
            <a:avLst/>
          </a:prstGeom>
        </p:spPr>
      </p:pic>
    </p:spTree>
    <p:extLst>
      <p:ext uri="{BB962C8B-B14F-4D97-AF65-F5344CB8AC3E}">
        <p14:creationId xmlns:p14="http://schemas.microsoft.com/office/powerpoint/2010/main" val="98504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21957"/>
          </a:xfrm>
          <a:prstGeom prst="rect">
            <a:avLst/>
          </a:prstGeom>
        </p:spPr>
      </p:pic>
      <p:sp>
        <p:nvSpPr>
          <p:cNvPr id="37" name="AutoShape 2"/>
          <p:cNvSpPr>
            <a:spLocks noChangeArrowheads="1"/>
          </p:cNvSpPr>
          <p:nvPr/>
        </p:nvSpPr>
        <p:spPr bwMode="gray">
          <a:xfrm>
            <a:off x="6478640" y="1757249"/>
            <a:ext cx="2431681" cy="1168705"/>
          </a:xfrm>
          <a:prstGeom prst="roundRect">
            <a:avLst>
              <a:gd name="adj" fmla="val 3142"/>
            </a:avLst>
          </a:prstGeom>
          <a:gradFill>
            <a:gsLst>
              <a:gs pos="0">
                <a:schemeClr val="accent3">
                  <a:shade val="51000"/>
                  <a:satMod val="130000"/>
                </a:schemeClr>
              </a:gs>
              <a:gs pos="67000">
                <a:schemeClr val="accent3">
                  <a:shade val="93000"/>
                  <a:satMod val="130000"/>
                </a:schemeClr>
              </a:gs>
              <a:gs pos="100000">
                <a:schemeClr val="accent3">
                  <a:shade val="94000"/>
                  <a:satMod val="135000"/>
                </a:schemeClr>
              </a:gs>
            </a:gsLst>
          </a:gradFill>
          <a:ln>
            <a:noFill/>
            <a:headEnd/>
            <a:tailEnd/>
          </a:ln>
          <a:effectLst/>
        </p:spPr>
        <p:style>
          <a:lnRef idx="1">
            <a:schemeClr val="accent3"/>
          </a:lnRef>
          <a:fillRef idx="3">
            <a:schemeClr val="accent3"/>
          </a:fillRef>
          <a:effectRef idx="2">
            <a:schemeClr val="accent3"/>
          </a:effectRef>
          <a:fontRef idx="minor">
            <a:schemeClr val="lt1"/>
          </a:fontRef>
        </p:style>
        <p:txBody>
          <a:bodyPr lIns="51426" tIns="25713" rIns="51426" bIns="25713"/>
          <a:lstStyle/>
          <a:p>
            <a:pPr defTabSz="514259"/>
            <a:endParaRPr lang="en-US" sz="1300" kern="0" dirty="0">
              <a:effectLst/>
              <a:latin typeface="+mj-lt"/>
              <a:sym typeface="Myriad Pro" charset="0"/>
            </a:endParaRPr>
          </a:p>
        </p:txBody>
      </p:sp>
      <p:sp>
        <p:nvSpPr>
          <p:cNvPr id="30721" name="Title 2"/>
          <p:cNvSpPr>
            <a:spLocks noGrp="1"/>
          </p:cNvSpPr>
          <p:nvPr>
            <p:ph type="title"/>
          </p:nvPr>
        </p:nvSpPr>
        <p:spPr>
          <a:xfrm>
            <a:off x="335847" y="0"/>
            <a:ext cx="6602964" cy="857250"/>
          </a:xfrm>
        </p:spPr>
        <p:txBody>
          <a:bodyPr/>
          <a:lstStyle/>
          <a:p>
            <a:pPr algn="l"/>
            <a:r>
              <a:rPr lang="en-US" sz="3200" dirty="0" smtClean="0">
                <a:latin typeface="Calibri" charset="0"/>
              </a:rPr>
              <a:t>Build Big Data Apps on Top of Hadoop</a:t>
            </a:r>
            <a:endParaRPr lang="en-US" sz="3200" dirty="0">
              <a:latin typeface="Calibri" charset="0"/>
            </a:endParaRPr>
          </a:p>
        </p:txBody>
      </p:sp>
      <p:sp>
        <p:nvSpPr>
          <p:cNvPr id="30722" name="Content Placeholder 5"/>
          <p:cNvSpPr>
            <a:spLocks noGrp="1"/>
          </p:cNvSpPr>
          <p:nvPr>
            <p:ph idx="13"/>
          </p:nvPr>
        </p:nvSpPr>
        <p:spPr bwMode="gray">
          <a:xfrm>
            <a:off x="400050" y="911225"/>
            <a:ext cx="3235427" cy="544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r>
              <a:rPr lang="en-US" dirty="0" smtClean="0">
                <a:latin typeface="Calibri" charset="0"/>
              </a:rPr>
              <a:t>Pick your favorite tools</a:t>
            </a:r>
            <a:endParaRPr lang="en-US" dirty="0">
              <a:latin typeface="Calibri" charset="0"/>
            </a:endParaRPr>
          </a:p>
        </p:txBody>
      </p:sp>
      <p:sp>
        <p:nvSpPr>
          <p:cNvPr id="8" name="Content Placeholder 7"/>
          <p:cNvSpPr>
            <a:spLocks noGrp="1"/>
          </p:cNvSpPr>
          <p:nvPr>
            <p:ph idx="16"/>
          </p:nvPr>
        </p:nvSpPr>
        <p:spPr bwMode="gray">
          <a:xfrm>
            <a:off x="334171" y="1432390"/>
            <a:ext cx="3346745" cy="3090273"/>
          </a:xfrm>
        </p:spPr>
        <p:txBody>
          <a:bodyPr/>
          <a:lstStyle/>
          <a:p>
            <a:pPr>
              <a:spcAft>
                <a:spcPts val="600"/>
              </a:spcAft>
            </a:pPr>
            <a:r>
              <a:rPr lang="en-US" sz="2000" dirty="0" smtClean="0"/>
              <a:t>Use </a:t>
            </a:r>
            <a:r>
              <a:rPr lang="en-US" sz="2000" dirty="0"/>
              <a:t>a standards-based web framework and REST API </a:t>
            </a:r>
          </a:p>
          <a:p>
            <a:pPr>
              <a:spcAft>
                <a:spcPts val="600"/>
              </a:spcAft>
            </a:pPr>
            <a:r>
              <a:rPr lang="en-US" sz="2000" dirty="0" smtClean="0"/>
              <a:t>Customize dashboards </a:t>
            </a:r>
            <a:r>
              <a:rPr lang="en-US" sz="2000" dirty="0"/>
              <a:t>and UIs with Simple XML, JavaScript or Django</a:t>
            </a:r>
          </a:p>
          <a:p>
            <a:pPr>
              <a:spcAft>
                <a:spcPts val="600"/>
              </a:spcAft>
            </a:pPr>
            <a:r>
              <a:rPr lang="en-US" sz="2000" dirty="0" smtClean="0"/>
              <a:t>Choose among SDKs for Java</a:t>
            </a:r>
            <a:r>
              <a:rPr lang="en-US" sz="2000" dirty="0"/>
              <a:t>, JavaScript, </a:t>
            </a:r>
            <a:r>
              <a:rPr lang="en-US" sz="2000" dirty="0" smtClean="0"/>
              <a:t>Python, Ruby, C# and PHP</a:t>
            </a:r>
          </a:p>
        </p:txBody>
      </p:sp>
      <p:sp>
        <p:nvSpPr>
          <p:cNvPr id="13" name="AutoShape 2"/>
          <p:cNvSpPr>
            <a:spLocks noChangeArrowheads="1"/>
          </p:cNvSpPr>
          <p:nvPr/>
        </p:nvSpPr>
        <p:spPr bwMode="gray">
          <a:xfrm>
            <a:off x="3978798" y="2998472"/>
            <a:ext cx="4931976" cy="431114"/>
          </a:xfrm>
          <a:prstGeom prst="roundRect">
            <a:avLst>
              <a:gd name="adj" fmla="val 9894"/>
            </a:avLst>
          </a:prstGeom>
          <a:gradFill>
            <a:gsLst>
              <a:gs pos="0">
                <a:schemeClr val="accent5">
                  <a:shade val="51000"/>
                  <a:satMod val="130000"/>
                </a:schemeClr>
              </a:gs>
              <a:gs pos="62000">
                <a:schemeClr val="accent5">
                  <a:shade val="93000"/>
                  <a:satMod val="130000"/>
                </a:schemeClr>
              </a:gs>
              <a:gs pos="100000">
                <a:schemeClr val="accent5">
                  <a:shade val="94000"/>
                  <a:satMod val="135000"/>
                </a:schemeClr>
              </a:gs>
            </a:gsLst>
          </a:gradFill>
          <a:ln>
            <a:noFill/>
            <a:headEnd/>
            <a:tailEnd/>
          </a:ln>
          <a:effectLst/>
        </p:spPr>
        <p:style>
          <a:lnRef idx="1">
            <a:schemeClr val="accent5"/>
          </a:lnRef>
          <a:fillRef idx="3">
            <a:schemeClr val="accent5"/>
          </a:fillRef>
          <a:effectRef idx="2">
            <a:schemeClr val="accent5"/>
          </a:effectRef>
          <a:fontRef idx="minor">
            <a:schemeClr val="lt1"/>
          </a:fontRef>
        </p:style>
        <p:txBody>
          <a:bodyPr lIns="51426" tIns="25713" rIns="51426" bIns="25713"/>
          <a:lstStyle/>
          <a:p>
            <a:pPr algn="ctr" defTabSz="514259"/>
            <a:r>
              <a:rPr lang="en-US" sz="2000" kern="0" dirty="0" smtClean="0">
                <a:solidFill>
                  <a:schemeClr val="bg1"/>
                </a:solidFill>
                <a:latin typeface="+mj-lt"/>
                <a:sym typeface="Myriad Pro" charset="0"/>
              </a:rPr>
              <a:t>REST API</a:t>
            </a:r>
            <a:endParaRPr lang="en-US" sz="2000" kern="0" dirty="0">
              <a:solidFill>
                <a:schemeClr val="bg1"/>
              </a:solidFill>
              <a:latin typeface="+mj-lt"/>
              <a:sym typeface="Myriad Pro" charset="0"/>
            </a:endParaRPr>
          </a:p>
        </p:txBody>
      </p:sp>
      <p:sp>
        <p:nvSpPr>
          <p:cNvPr id="14" name="AutoShape 2"/>
          <p:cNvSpPr>
            <a:spLocks noChangeArrowheads="1"/>
          </p:cNvSpPr>
          <p:nvPr/>
        </p:nvSpPr>
        <p:spPr bwMode="gray">
          <a:xfrm>
            <a:off x="3977823" y="1165591"/>
            <a:ext cx="2436162" cy="528687"/>
          </a:xfrm>
          <a:prstGeom prst="roundRect">
            <a:avLst>
              <a:gd name="adj" fmla="val 9894"/>
            </a:avLst>
          </a:prstGeom>
          <a:gradFill>
            <a:gsLst>
              <a:gs pos="0">
                <a:schemeClr val="bg1">
                  <a:lumMod val="65000"/>
                </a:schemeClr>
              </a:gs>
              <a:gs pos="67000">
                <a:schemeClr val="bg1">
                  <a:lumMod val="85000"/>
                </a:schemeClr>
              </a:gs>
              <a:gs pos="100000">
                <a:schemeClr val="bg1">
                  <a:lumMod val="85000"/>
                </a:schemeClr>
              </a:gs>
            </a:gsLst>
            <a:lin ang="16200000" scaled="0"/>
          </a:gra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chemeClr val="dk1"/>
                </a:solidFill>
                <a:latin typeface="+mn-lt"/>
                <a:ea typeface="+mn-ea"/>
                <a:cs typeface="+mn-cs"/>
                <a:sym typeface="Myriad Pro" charset="0"/>
              </a:rPr>
              <a:t>Build Big Data Apps</a:t>
            </a:r>
            <a:endParaRPr lang="en-US" dirty="0">
              <a:solidFill>
                <a:schemeClr val="dk1"/>
              </a:solidFill>
              <a:latin typeface="+mn-lt"/>
              <a:ea typeface="+mn-ea"/>
              <a:cs typeface="+mn-cs"/>
              <a:sym typeface="Myriad Pro" charset="0"/>
            </a:endParaRPr>
          </a:p>
        </p:txBody>
      </p:sp>
      <p:sp>
        <p:nvSpPr>
          <p:cNvPr id="15" name="AutoShape 2"/>
          <p:cNvSpPr>
            <a:spLocks noChangeArrowheads="1"/>
          </p:cNvSpPr>
          <p:nvPr/>
        </p:nvSpPr>
        <p:spPr bwMode="gray">
          <a:xfrm>
            <a:off x="6478640" y="1165502"/>
            <a:ext cx="2432134" cy="525328"/>
          </a:xfrm>
          <a:prstGeom prst="roundRect">
            <a:avLst>
              <a:gd name="adj" fmla="val 9894"/>
            </a:avLst>
          </a:prstGeom>
          <a:gradFill>
            <a:gsLst>
              <a:gs pos="0">
                <a:schemeClr val="bg1">
                  <a:lumMod val="65000"/>
                </a:schemeClr>
              </a:gs>
              <a:gs pos="67000">
                <a:schemeClr val="bg1">
                  <a:lumMod val="85000"/>
                </a:schemeClr>
              </a:gs>
              <a:gs pos="100000">
                <a:schemeClr val="bg1">
                  <a:lumMod val="85000"/>
                </a:schemeClr>
              </a:gs>
            </a:gsLst>
            <a:lin ang="16200000" scaled="0"/>
          </a:gra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dirty="0"/>
              <a:t>Extend and Integrate </a:t>
            </a:r>
            <a:r>
              <a:rPr lang="en-US" dirty="0" smtClean="0"/>
              <a:t>Hunk</a:t>
            </a:r>
            <a:endParaRPr lang="en-US" dirty="0"/>
          </a:p>
        </p:txBody>
      </p:sp>
      <p:sp>
        <p:nvSpPr>
          <p:cNvPr id="16" name="AutoShape 2"/>
          <p:cNvSpPr>
            <a:spLocks noChangeArrowheads="1"/>
          </p:cNvSpPr>
          <p:nvPr/>
        </p:nvSpPr>
        <p:spPr bwMode="gray">
          <a:xfrm>
            <a:off x="3980112" y="3518055"/>
            <a:ext cx="4930662" cy="581194"/>
          </a:xfrm>
          <a:prstGeom prst="roundRect">
            <a:avLst>
              <a:gd name="adj" fmla="val 9894"/>
            </a:avLst>
          </a:prstGeom>
          <a:gradFill flip="none" rotWithShape="1">
            <a:gsLst>
              <a:gs pos="0">
                <a:schemeClr val="tx1">
                  <a:lumMod val="75000"/>
                  <a:lumOff val="25000"/>
                </a:schemeClr>
              </a:gs>
              <a:gs pos="29000">
                <a:srgbClr val="383A39"/>
              </a:gs>
              <a:gs pos="100000">
                <a:srgbClr val="080A09"/>
              </a:gs>
            </a:gsLst>
            <a:lin ang="540000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solidFill>
                <a:schemeClr val="dk1"/>
              </a:solidFill>
              <a:sym typeface="Myriad Pro" charset="0"/>
            </a:endParaRPr>
          </a:p>
        </p:txBody>
      </p:sp>
      <p:sp>
        <p:nvSpPr>
          <p:cNvPr id="17" name="AutoShape 2"/>
          <p:cNvSpPr>
            <a:spLocks noChangeArrowheads="1"/>
          </p:cNvSpPr>
          <p:nvPr/>
        </p:nvSpPr>
        <p:spPr bwMode="gray">
          <a:xfrm>
            <a:off x="3982303" y="1757249"/>
            <a:ext cx="2431681" cy="1168705"/>
          </a:xfrm>
          <a:prstGeom prst="roundRect">
            <a:avLst>
              <a:gd name="adj" fmla="val 3142"/>
            </a:avLst>
          </a:prstGeom>
          <a:gradFill>
            <a:gsLst>
              <a:gs pos="0">
                <a:schemeClr val="accent3">
                  <a:shade val="51000"/>
                  <a:satMod val="130000"/>
                </a:schemeClr>
              </a:gs>
              <a:gs pos="67000">
                <a:schemeClr val="accent3">
                  <a:shade val="93000"/>
                  <a:satMod val="130000"/>
                </a:schemeClr>
              </a:gs>
              <a:gs pos="100000">
                <a:schemeClr val="accent3">
                  <a:shade val="94000"/>
                  <a:satMod val="135000"/>
                </a:schemeClr>
              </a:gs>
            </a:gsLst>
          </a:gradFill>
          <a:ln>
            <a:noFill/>
            <a:headEnd/>
            <a:tailEnd/>
          </a:ln>
          <a:effectLst/>
        </p:spPr>
        <p:style>
          <a:lnRef idx="1">
            <a:schemeClr val="accent3"/>
          </a:lnRef>
          <a:fillRef idx="3">
            <a:schemeClr val="accent3"/>
          </a:fillRef>
          <a:effectRef idx="2">
            <a:schemeClr val="accent3"/>
          </a:effectRef>
          <a:fontRef idx="minor">
            <a:schemeClr val="lt1"/>
          </a:fontRef>
        </p:style>
        <p:txBody>
          <a:bodyPr lIns="51426" tIns="25713" rIns="51426" bIns="25713"/>
          <a:lstStyle/>
          <a:p>
            <a:pPr defTabSz="514259"/>
            <a:endParaRPr lang="en-US" sz="1300" kern="0" dirty="0">
              <a:effectLst/>
              <a:latin typeface="+mj-lt"/>
              <a:sym typeface="Myriad Pro" charset="0"/>
            </a:endParaRPr>
          </a:p>
        </p:txBody>
      </p:sp>
      <p:sp>
        <p:nvSpPr>
          <p:cNvPr id="21" name="Rounded Rectangle 20"/>
          <p:cNvSpPr/>
          <p:nvPr/>
        </p:nvSpPr>
        <p:spPr>
          <a:xfrm>
            <a:off x="5150282" y="1851065"/>
            <a:ext cx="1196179" cy="295261"/>
          </a:xfrm>
          <a:prstGeom prst="roundRect">
            <a:avLst>
              <a:gd name="adj" fmla="val 10215"/>
            </a:avLst>
          </a:prstGeom>
          <a:solidFill>
            <a:schemeClr val="lt1">
              <a:alpha val="79000"/>
            </a:schemeClr>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91440" numCol="1" spcCol="0" rtlCol="0" fromWordArt="0" anchor="ctr" anchorCtr="0" forceAA="0" compatLnSpc="1">
            <a:prstTxWarp prst="textNoShape">
              <a:avLst/>
            </a:prstTxWarp>
            <a:noAutofit/>
          </a:bodyPr>
          <a:lstStyle/>
          <a:p>
            <a:pPr algn="ctr"/>
            <a:r>
              <a:rPr lang="en-US" dirty="0" smtClean="0"/>
              <a:t>Simple XML</a:t>
            </a:r>
            <a:endParaRPr lang="en-US" dirty="0"/>
          </a:p>
        </p:txBody>
      </p:sp>
      <p:sp>
        <p:nvSpPr>
          <p:cNvPr id="22" name="Rounded Rectangle 21"/>
          <p:cNvSpPr/>
          <p:nvPr/>
        </p:nvSpPr>
        <p:spPr>
          <a:xfrm>
            <a:off x="5150282" y="2204216"/>
            <a:ext cx="1196179" cy="306822"/>
          </a:xfrm>
          <a:prstGeom prst="roundRect">
            <a:avLst>
              <a:gd name="adj" fmla="val 10458"/>
            </a:avLst>
          </a:prstGeom>
          <a:solidFill>
            <a:schemeClr val="lt1">
              <a:alpha val="79000"/>
            </a:schemeClr>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91440" numCol="1" spcCol="0" rtlCol="0" fromWordArt="0" anchor="ctr" anchorCtr="0" forceAA="0" compatLnSpc="1">
            <a:prstTxWarp prst="textNoShape">
              <a:avLst/>
            </a:prstTxWarp>
            <a:noAutofit/>
          </a:bodyPr>
          <a:lstStyle/>
          <a:p>
            <a:pPr algn="ctr"/>
            <a:r>
              <a:rPr lang="en-US" dirty="0"/>
              <a:t>JavaScript</a:t>
            </a:r>
          </a:p>
        </p:txBody>
      </p:sp>
      <p:sp>
        <p:nvSpPr>
          <p:cNvPr id="23" name="Rounded Rectangle 22"/>
          <p:cNvSpPr/>
          <p:nvPr/>
        </p:nvSpPr>
        <p:spPr>
          <a:xfrm>
            <a:off x="5150282" y="2567934"/>
            <a:ext cx="1196179" cy="296788"/>
          </a:xfrm>
          <a:prstGeom prst="roundRect">
            <a:avLst>
              <a:gd name="adj" fmla="val 7681"/>
            </a:avLst>
          </a:prstGeom>
          <a:solidFill>
            <a:schemeClr val="lt1">
              <a:alpha val="79000"/>
            </a:schemeClr>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91440" numCol="1" spcCol="0" rtlCol="0" fromWordArt="0" anchor="ctr" anchorCtr="0" forceAA="0" compatLnSpc="1">
            <a:prstTxWarp prst="textNoShape">
              <a:avLst/>
            </a:prstTxWarp>
            <a:noAutofit/>
          </a:bodyPr>
          <a:lstStyle/>
          <a:p>
            <a:pPr algn="ctr"/>
            <a:r>
              <a:rPr lang="en-US" dirty="0"/>
              <a:t>Django</a:t>
            </a:r>
          </a:p>
        </p:txBody>
      </p:sp>
      <p:sp>
        <p:nvSpPr>
          <p:cNvPr id="24" name="Rounded Rectangle 23"/>
          <p:cNvSpPr/>
          <p:nvPr/>
        </p:nvSpPr>
        <p:spPr>
          <a:xfrm>
            <a:off x="6533411" y="1843846"/>
            <a:ext cx="1081692" cy="1019428"/>
          </a:xfrm>
          <a:prstGeom prst="roundRect">
            <a:avLst>
              <a:gd name="adj" fmla="val 3081"/>
            </a:avLst>
          </a:prstGeom>
          <a:solidFill>
            <a:schemeClr val="lt1">
              <a:alpha val="79000"/>
            </a:schemeClr>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91440" numCol="1" spcCol="0" rtlCol="0" fromWordArt="0" anchor="ctr" anchorCtr="0" forceAA="0" compatLnSpc="1">
            <a:prstTxWarp prst="textNoShape">
              <a:avLst/>
            </a:prstTxWarp>
            <a:noAutofit/>
          </a:bodyPr>
          <a:lstStyle/>
          <a:p>
            <a:pPr algn="ctr"/>
            <a:endParaRPr lang="en-US" dirty="0"/>
          </a:p>
        </p:txBody>
      </p:sp>
      <p:sp>
        <p:nvSpPr>
          <p:cNvPr id="25" name="TextBox 24"/>
          <p:cNvSpPr txBox="1"/>
          <p:nvPr/>
        </p:nvSpPr>
        <p:spPr bwMode="gray">
          <a:xfrm>
            <a:off x="3981402" y="2091372"/>
            <a:ext cx="1121782" cy="790584"/>
          </a:xfrm>
          <a:prstGeom prst="rect">
            <a:avLst/>
          </a:prstGeom>
        </p:spPr>
        <p:txBody>
          <a:bodyPr wrap="square" lIns="51417" tIns="25709" rIns="51417" bIns="25709" rtlCol="0">
            <a:spAutoFit/>
          </a:bodyPr>
          <a:lstStyle/>
          <a:p>
            <a:pPr marL="173009" indent="-173009" algn="ctr" defTabSz="815840"/>
            <a:r>
              <a:rPr lang="en-US" dirty="0" smtClean="0">
                <a:solidFill>
                  <a:srgbClr val="FFFFFF"/>
                </a:solidFill>
                <a:effectLst/>
                <a:latin typeface="+mj-lt"/>
                <a:cs typeface="Tahoma"/>
              </a:rPr>
              <a:t>Web </a:t>
            </a:r>
          </a:p>
          <a:p>
            <a:pPr marL="173009" indent="-173009" algn="ctr" defTabSz="815840"/>
            <a:r>
              <a:rPr lang="en-US" dirty="0" smtClean="0">
                <a:solidFill>
                  <a:srgbClr val="FFFFFF"/>
                </a:solidFill>
                <a:effectLst/>
                <a:latin typeface="+mj-lt"/>
                <a:cs typeface="Tahoma"/>
              </a:rPr>
              <a:t>Framework</a:t>
            </a:r>
            <a:endParaRPr lang="en-US" dirty="0">
              <a:solidFill>
                <a:srgbClr val="FFFFFF"/>
              </a:solidFill>
              <a:effectLst/>
              <a:latin typeface="+mj-lt"/>
              <a:cs typeface="Tahoma"/>
            </a:endParaRPr>
          </a:p>
          <a:p>
            <a:pPr marL="285703" indent="-285703" algn="ctr" defTabSz="815840"/>
            <a:endParaRPr lang="en-US" i="1" dirty="0">
              <a:solidFill>
                <a:srgbClr val="FFFFFF"/>
              </a:solidFill>
              <a:effectLst/>
              <a:latin typeface="+mj-lt"/>
              <a:cs typeface="Tahoma"/>
            </a:endParaRPr>
          </a:p>
        </p:txBody>
      </p:sp>
      <p:sp>
        <p:nvSpPr>
          <p:cNvPr id="26" name="TextBox 25"/>
          <p:cNvSpPr txBox="1"/>
          <p:nvPr/>
        </p:nvSpPr>
        <p:spPr>
          <a:xfrm>
            <a:off x="6512718" y="2247324"/>
            <a:ext cx="732234" cy="790592"/>
          </a:xfrm>
          <a:prstGeom prst="rect">
            <a:avLst/>
          </a:prstGeom>
        </p:spPr>
        <p:txBody>
          <a:bodyPr wrap="none" lIns="51426" tIns="25713" rIns="51426" bIns="25713" rtlCol="0">
            <a:spAutoFit/>
          </a:bodyPr>
          <a:lstStyle/>
          <a:p>
            <a:r>
              <a:rPr lang="en-US" sz="1200" dirty="0" smtClean="0"/>
              <a:t>Java</a:t>
            </a:r>
          </a:p>
          <a:p>
            <a:r>
              <a:rPr lang="en-US" sz="1200" dirty="0" smtClean="0"/>
              <a:t>JavaScript</a:t>
            </a:r>
          </a:p>
          <a:p>
            <a:r>
              <a:rPr lang="en-US" sz="1200" dirty="0" smtClean="0"/>
              <a:t>Python</a:t>
            </a:r>
          </a:p>
          <a:p>
            <a:endParaRPr lang="en-US" sz="1200" dirty="0" smtClean="0"/>
          </a:p>
        </p:txBody>
      </p:sp>
      <p:sp>
        <p:nvSpPr>
          <p:cNvPr id="27" name="TextBox 26"/>
          <p:cNvSpPr txBox="1"/>
          <p:nvPr/>
        </p:nvSpPr>
        <p:spPr>
          <a:xfrm>
            <a:off x="7221493" y="2246394"/>
            <a:ext cx="430228" cy="605926"/>
          </a:xfrm>
          <a:prstGeom prst="rect">
            <a:avLst/>
          </a:prstGeom>
        </p:spPr>
        <p:txBody>
          <a:bodyPr wrap="square" lIns="51426" tIns="25713" rIns="51426" bIns="25713" rtlCol="0">
            <a:spAutoFit/>
          </a:bodyPr>
          <a:lstStyle/>
          <a:p>
            <a:r>
              <a:rPr lang="en-US" sz="1200" dirty="0"/>
              <a:t>Ruby</a:t>
            </a:r>
          </a:p>
          <a:p>
            <a:r>
              <a:rPr lang="en-US" sz="1200" dirty="0"/>
              <a:t>C#</a:t>
            </a:r>
          </a:p>
          <a:p>
            <a:r>
              <a:rPr lang="en-US" sz="1200" dirty="0" smtClean="0"/>
              <a:t>PHP</a:t>
            </a:r>
            <a:endParaRPr lang="en-US" sz="1200" dirty="0"/>
          </a:p>
        </p:txBody>
      </p:sp>
      <p:sp>
        <p:nvSpPr>
          <p:cNvPr id="29" name="Rounded Rectangle 28"/>
          <p:cNvSpPr/>
          <p:nvPr/>
        </p:nvSpPr>
        <p:spPr>
          <a:xfrm>
            <a:off x="7652508" y="1839388"/>
            <a:ext cx="1196179" cy="295261"/>
          </a:xfrm>
          <a:prstGeom prst="roundRect">
            <a:avLst>
              <a:gd name="adj" fmla="val 8925"/>
            </a:avLst>
          </a:prstGeom>
          <a:solidFill>
            <a:schemeClr val="lt1">
              <a:alpha val="79000"/>
            </a:schemeClr>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91440" numCol="1" spcCol="0" rtlCol="0" fromWordArt="0" anchor="ctr" anchorCtr="0" forceAA="0" compatLnSpc="1">
            <a:prstTxWarp prst="textNoShape">
              <a:avLst/>
            </a:prstTxWarp>
            <a:noAutofit/>
          </a:bodyPr>
          <a:lstStyle/>
          <a:p>
            <a:pPr algn="ctr"/>
            <a:r>
              <a:rPr lang="en-US" sz="1400" dirty="0" smtClean="0"/>
              <a:t>Data Models</a:t>
            </a:r>
            <a:endParaRPr lang="en-US" sz="1400" dirty="0"/>
          </a:p>
        </p:txBody>
      </p:sp>
      <p:sp>
        <p:nvSpPr>
          <p:cNvPr id="30" name="Rounded Rectangle 29"/>
          <p:cNvSpPr/>
          <p:nvPr/>
        </p:nvSpPr>
        <p:spPr>
          <a:xfrm>
            <a:off x="7652508" y="2192538"/>
            <a:ext cx="1196179" cy="671285"/>
          </a:xfrm>
          <a:prstGeom prst="roundRect">
            <a:avLst>
              <a:gd name="adj" fmla="val 9216"/>
            </a:avLst>
          </a:prstGeom>
          <a:solidFill>
            <a:schemeClr val="lt1">
              <a:alpha val="79000"/>
            </a:schemeClr>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lnSpc>
                <a:spcPct val="70000"/>
              </a:lnSpc>
            </a:pPr>
            <a:r>
              <a:rPr lang="en-US" sz="1400" dirty="0" smtClean="0"/>
              <a:t>Search Extensibility</a:t>
            </a:r>
            <a:endParaRPr lang="en-US" sz="1400" dirty="0"/>
          </a:p>
        </p:txBody>
      </p:sp>
      <p:sp>
        <p:nvSpPr>
          <p:cNvPr id="32" name="TextBox 31"/>
          <p:cNvSpPr txBox="1"/>
          <p:nvPr/>
        </p:nvSpPr>
        <p:spPr>
          <a:xfrm>
            <a:off x="6593934" y="1826010"/>
            <a:ext cx="945660" cy="328927"/>
          </a:xfrm>
          <a:prstGeom prst="rect">
            <a:avLst/>
          </a:prstGeom>
        </p:spPr>
        <p:txBody>
          <a:bodyPr wrap="square" lIns="51426" tIns="25713" rIns="51426" bIns="25713" rtlCol="0">
            <a:spAutoFit/>
          </a:bodyPr>
          <a:lstStyle/>
          <a:p>
            <a:pPr algn="ctr"/>
            <a:r>
              <a:rPr lang="en-US" sz="1800" dirty="0" smtClean="0"/>
              <a:t>SDKs</a:t>
            </a:r>
            <a:endParaRPr lang="en-US" sz="2000" dirty="0" smtClean="0"/>
          </a:p>
        </p:txBody>
      </p:sp>
      <p:sp>
        <p:nvSpPr>
          <p:cNvPr id="33" name="Rounded Rectangle 32"/>
          <p:cNvSpPr/>
          <p:nvPr/>
        </p:nvSpPr>
        <p:spPr bwMode="gray">
          <a:xfrm>
            <a:off x="3917895" y="4137388"/>
            <a:ext cx="4980770" cy="525402"/>
          </a:xfrm>
          <a:prstGeom prst="roundRect">
            <a:avLst>
              <a:gd name="adj" fmla="val 13566"/>
            </a:avLst>
          </a:prstGeom>
          <a:solidFill>
            <a:schemeClr val="bg1"/>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51390" tIns="25695" rIns="51390" bIns="25695" rtlCol="0" anchor="ctr"/>
          <a:lstStyle/>
          <a:p>
            <a:pPr algn="ctr"/>
            <a:endParaRPr lang="en-US" dirty="0"/>
          </a:p>
        </p:txBody>
      </p:sp>
      <p:sp>
        <p:nvSpPr>
          <p:cNvPr id="34" name="TextBox 33"/>
          <p:cNvSpPr txBox="1"/>
          <p:nvPr/>
        </p:nvSpPr>
        <p:spPr bwMode="gray">
          <a:xfrm>
            <a:off x="4038619" y="4140130"/>
            <a:ext cx="1736058" cy="482779"/>
          </a:xfrm>
          <a:prstGeom prst="rect">
            <a:avLst/>
          </a:prstGeom>
          <a:noFill/>
        </p:spPr>
        <p:txBody>
          <a:bodyPr wrap="square" lIns="51390" tIns="25695" rIns="51390" bIns="25695" rtlCol="0">
            <a:spAutoFit/>
          </a:bodyPr>
          <a:lstStyle/>
          <a:p>
            <a:pPr algn="ctr"/>
            <a:r>
              <a:rPr lang="en-US" sz="1400" b="1" dirty="0">
                <a:latin typeface="+mj-lt"/>
              </a:rPr>
              <a:t>Hadoop </a:t>
            </a:r>
            <a:endParaRPr lang="en-US" sz="1400" b="1" dirty="0" smtClean="0">
              <a:latin typeface="+mj-lt"/>
            </a:endParaRPr>
          </a:p>
          <a:p>
            <a:pPr algn="ctr"/>
            <a:r>
              <a:rPr lang="en-US" sz="1400" b="1" dirty="0" smtClean="0">
                <a:latin typeface="+mj-lt"/>
              </a:rPr>
              <a:t>(</a:t>
            </a:r>
            <a:r>
              <a:rPr lang="en-US" sz="1400" b="1" dirty="0">
                <a:latin typeface="+mj-lt"/>
              </a:rPr>
              <a:t>MapReduce &amp; HDFS)</a:t>
            </a:r>
          </a:p>
        </p:txBody>
      </p:sp>
      <p:pic>
        <p:nvPicPr>
          <p:cNvPr id="35" name="Picture 34"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4182" y="4150906"/>
            <a:ext cx="485238" cy="485238"/>
          </a:xfrm>
          <a:prstGeom prst="rect">
            <a:avLst/>
          </a:prstGeom>
        </p:spPr>
      </p:pic>
      <p:pic>
        <p:nvPicPr>
          <p:cNvPr id="40" name="Picture 39"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0627" y="4161203"/>
            <a:ext cx="485238" cy="485238"/>
          </a:xfrm>
          <a:prstGeom prst="rect">
            <a:avLst/>
          </a:prstGeom>
        </p:spPr>
      </p:pic>
      <p:pic>
        <p:nvPicPr>
          <p:cNvPr id="41" name="Picture 40"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0430" y="4162617"/>
            <a:ext cx="485238" cy="485238"/>
          </a:xfrm>
          <a:prstGeom prst="rect">
            <a:avLst/>
          </a:prstGeom>
        </p:spPr>
      </p:pic>
      <p:pic>
        <p:nvPicPr>
          <p:cNvPr id="42" name="Picture 41"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7994" y="4172913"/>
            <a:ext cx="485238" cy="485238"/>
          </a:xfrm>
          <a:prstGeom prst="rect">
            <a:avLst/>
          </a:prstGeom>
        </p:spPr>
      </p:pic>
      <p:pic>
        <p:nvPicPr>
          <p:cNvPr id="43" name="Picture 42"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3320" y="4174327"/>
            <a:ext cx="485238" cy="485238"/>
          </a:xfrm>
          <a:prstGeom prst="rect">
            <a:avLst/>
          </a:prstGeom>
        </p:spPr>
      </p:pic>
      <p:pic>
        <p:nvPicPr>
          <p:cNvPr id="44" name="Picture 43" descr="LGO-Hunk-TM-k.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2336" y="3628977"/>
            <a:ext cx="1174625" cy="340138"/>
          </a:xfrm>
          <a:prstGeom prst="rect">
            <a:avLst/>
          </a:prstGeom>
        </p:spPr>
      </p:pic>
      <p:sp>
        <p:nvSpPr>
          <p:cNvPr id="36" name="Slide Number Placeholder 2"/>
          <p:cNvSpPr>
            <a:spLocks noGrp="1"/>
          </p:cNvSpPr>
          <p:nvPr>
            <p:ph type="sldNum" sz="quarter" idx="4294967295"/>
          </p:nvPr>
        </p:nvSpPr>
        <p:spPr>
          <a:xfrm>
            <a:off x="4379699" y="4770882"/>
            <a:ext cx="385725" cy="257175"/>
          </a:xfrm>
          <a:prstGeom prst="rect">
            <a:avLst/>
          </a:prstGeom>
        </p:spPr>
        <p:txBody>
          <a:bodyPr lIns="51426" tIns="25713" rIns="51426" bIns="25713"/>
          <a:lstStyle/>
          <a:p>
            <a:fld id="{027CC8FC-DC84-4CE8-AADD-ED05D9A2A54F}" type="slidenum">
              <a:rPr lang="en-US" smtClean="0"/>
              <a:pPr/>
              <a:t>25</a:t>
            </a:fld>
            <a:endParaRPr lang="en-US" dirty="0"/>
          </a:p>
        </p:txBody>
      </p:sp>
    </p:spTree>
    <p:extLst>
      <p:ext uri="{BB962C8B-B14F-4D97-AF65-F5344CB8AC3E}">
        <p14:creationId xmlns:p14="http://schemas.microsoft.com/office/powerpoint/2010/main" val="414974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4" y="912919"/>
            <a:ext cx="8830254" cy="3572346"/>
          </a:xfrm>
          <a:prstGeom prst="rect">
            <a:avLst/>
          </a:prstGeom>
          <a:effectLst>
            <a:outerShdw blurRad="127000" dist="50800" dir="2700000" algn="tl" rotWithShape="0">
              <a:prstClr val="black">
                <a:alpha val="40000"/>
              </a:prstClr>
            </a:outerShdw>
          </a:effectLst>
        </p:spPr>
      </p:pic>
      <p:sp>
        <p:nvSpPr>
          <p:cNvPr id="19" name="Rounded Rectangle 18"/>
          <p:cNvSpPr/>
          <p:nvPr/>
        </p:nvSpPr>
        <p:spPr>
          <a:xfrm>
            <a:off x="732887" y="2440336"/>
            <a:ext cx="7771833" cy="1611732"/>
          </a:xfrm>
          <a:prstGeom prst="roundRect">
            <a:avLst/>
          </a:prstGeom>
          <a:solidFill>
            <a:schemeClr val="bg1">
              <a:alpha val="70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ounded Rectangle 6"/>
          <p:cNvSpPr/>
          <p:nvPr/>
        </p:nvSpPr>
        <p:spPr>
          <a:xfrm>
            <a:off x="1630084" y="1211354"/>
            <a:ext cx="5866675" cy="1076632"/>
          </a:xfrm>
          <a:prstGeom prst="roundRect">
            <a:avLst/>
          </a:prstGeom>
          <a:solidFill>
            <a:schemeClr val="bg1">
              <a:alpha val="70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385" name="Title 1"/>
          <p:cNvSpPr>
            <a:spLocks noGrp="1"/>
          </p:cNvSpPr>
          <p:nvPr>
            <p:ph type="title"/>
          </p:nvPr>
        </p:nvSpPr>
        <p:spPr/>
        <p:txBody>
          <a:bodyPr/>
          <a:lstStyle/>
          <a:p>
            <a:pPr lvl="0"/>
            <a:r>
              <a:rPr lang="en-US" sz="3200" dirty="0" smtClean="0"/>
              <a:t>Drive Value Across the Enterprise</a:t>
            </a:r>
            <a:endParaRPr lang="en-US" sz="3200" dirty="0"/>
          </a:p>
        </p:txBody>
      </p:sp>
      <p:sp>
        <p:nvSpPr>
          <p:cNvPr id="16387" name="Rectangle 21"/>
          <p:cNvSpPr>
            <a:spLocks noChangeArrowheads="1"/>
          </p:cNvSpPr>
          <p:nvPr/>
        </p:nvSpPr>
        <p:spPr bwMode="gray">
          <a:xfrm flipH="1">
            <a:off x="0" y="4079875"/>
            <a:ext cx="20367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51426" tIns="25713" rIns="51426" bIns="25713"/>
          <a:lstStyle/>
          <a:p>
            <a:pPr defTabSz="512763"/>
            <a:endParaRPr lang="en-US" sz="1300" dirty="0">
              <a:solidFill>
                <a:srgbClr val="FFFFFF"/>
              </a:solidFill>
              <a:latin typeface="Myriad Pro" charset="0"/>
              <a:ea typeface="ヒラギノ角ゴ ProN W3" charset="0"/>
              <a:cs typeface="ヒラギノ角ゴ ProN W3" charset="0"/>
              <a:sym typeface="Myriad Pro" charset="0"/>
            </a:endParaRPr>
          </a:p>
        </p:txBody>
      </p:sp>
      <p:sp>
        <p:nvSpPr>
          <p:cNvPr id="4" name="TextBox 3"/>
          <p:cNvSpPr txBox="1"/>
          <p:nvPr/>
        </p:nvSpPr>
        <p:spPr>
          <a:xfrm>
            <a:off x="3405077" y="2697564"/>
            <a:ext cx="2098443" cy="729037"/>
          </a:xfrm>
          <a:prstGeom prst="rect">
            <a:avLst/>
          </a:prstGeom>
        </p:spPr>
        <p:txBody>
          <a:bodyPr wrap="square" lIns="51426" tIns="25713" rIns="51426" bIns="25713" rtlCol="0">
            <a:spAutoFit/>
          </a:bodyPr>
          <a:lstStyle/>
          <a:p>
            <a:pPr algn="ctr"/>
            <a:r>
              <a:rPr lang="en-US" sz="2200" dirty="0"/>
              <a:t>Financial Risk Management</a:t>
            </a:r>
          </a:p>
        </p:txBody>
      </p:sp>
      <p:sp>
        <p:nvSpPr>
          <p:cNvPr id="14" name="TextBox 13"/>
          <p:cNvSpPr txBox="1"/>
          <p:nvPr/>
        </p:nvSpPr>
        <p:spPr>
          <a:xfrm>
            <a:off x="859147" y="2697564"/>
            <a:ext cx="2390670" cy="729037"/>
          </a:xfrm>
          <a:prstGeom prst="rect">
            <a:avLst/>
          </a:prstGeom>
        </p:spPr>
        <p:txBody>
          <a:bodyPr wrap="square" lIns="51426" tIns="25713" rIns="51426" bIns="25713" rtlCol="0">
            <a:spAutoFit/>
          </a:bodyPr>
          <a:lstStyle/>
          <a:p>
            <a:pPr marL="0" indent="0" algn="ctr">
              <a:spcAft>
                <a:spcPts val="1800"/>
              </a:spcAft>
              <a:buNone/>
            </a:pPr>
            <a:r>
              <a:rPr lang="en-US" sz="2200" dirty="0" smtClean="0"/>
              <a:t>Multi-Channel Retail Management</a:t>
            </a:r>
            <a:endParaRPr lang="en-US" sz="2200" dirty="0"/>
          </a:p>
        </p:txBody>
      </p:sp>
      <p:sp>
        <p:nvSpPr>
          <p:cNvPr id="15" name="TextBox 14"/>
          <p:cNvSpPr txBox="1"/>
          <p:nvPr/>
        </p:nvSpPr>
        <p:spPr>
          <a:xfrm>
            <a:off x="1685304" y="1309385"/>
            <a:ext cx="5729498" cy="913703"/>
          </a:xfrm>
          <a:prstGeom prst="rect">
            <a:avLst/>
          </a:prstGeom>
        </p:spPr>
        <p:txBody>
          <a:bodyPr wrap="square" lIns="51426" tIns="25713" rIns="51426" bIns="25713" rtlCol="0">
            <a:spAutoFit/>
          </a:bodyPr>
          <a:lstStyle/>
          <a:p>
            <a:pPr algn="ctr"/>
            <a:r>
              <a:rPr lang="en-US" sz="2800" dirty="0" smtClean="0"/>
              <a:t>Unlock the value of big data in Hadoop to address business challenges</a:t>
            </a:r>
            <a:endParaRPr lang="en-US" sz="2800" dirty="0"/>
          </a:p>
        </p:txBody>
      </p:sp>
      <p:sp>
        <p:nvSpPr>
          <p:cNvPr id="8" name="Rounded Rectangle 7"/>
          <p:cNvSpPr/>
          <p:nvPr/>
        </p:nvSpPr>
        <p:spPr>
          <a:xfrm flipH="1">
            <a:off x="3282089" y="2502495"/>
            <a:ext cx="79789" cy="1488523"/>
          </a:xfrm>
          <a:prstGeom prst="roundRect">
            <a:avLst>
              <a:gd name="adj" fmla="val 33467"/>
            </a:avLst>
          </a:prstGeom>
          <a:solidFill>
            <a:schemeClr val="accent5"/>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ectangle 4"/>
          <p:cNvSpPr/>
          <p:nvPr/>
        </p:nvSpPr>
        <p:spPr>
          <a:xfrm>
            <a:off x="5839709" y="2697564"/>
            <a:ext cx="2562429" cy="1067591"/>
          </a:xfrm>
          <a:prstGeom prst="rect">
            <a:avLst/>
          </a:prstGeom>
        </p:spPr>
        <p:txBody>
          <a:bodyPr wrap="square" lIns="51426" tIns="25713" rIns="51426" bIns="25713" rtlCol="0">
            <a:spAutoFit/>
          </a:bodyPr>
          <a:lstStyle/>
          <a:p>
            <a:pPr marL="0" indent="0" algn="ctr">
              <a:spcAft>
                <a:spcPts val="1800"/>
              </a:spcAft>
              <a:buNone/>
            </a:pPr>
            <a:r>
              <a:rPr lang="en-US" sz="2200" dirty="0"/>
              <a:t>Synthesize D</a:t>
            </a:r>
            <a:r>
              <a:rPr lang="en-US" sz="2200" dirty="0" smtClean="0"/>
              <a:t>ata </a:t>
            </a:r>
            <a:r>
              <a:rPr lang="en-US" sz="2200" dirty="0"/>
              <a:t>from all </a:t>
            </a:r>
            <a:r>
              <a:rPr lang="en-US" sz="2200" dirty="0" smtClean="0"/>
              <a:t>Customer </a:t>
            </a:r>
            <a:r>
              <a:rPr lang="en-US" sz="2200" dirty="0"/>
              <a:t>T</a:t>
            </a:r>
            <a:r>
              <a:rPr lang="en-US" sz="2200" dirty="0" smtClean="0"/>
              <a:t>ouch </a:t>
            </a:r>
            <a:r>
              <a:rPr lang="en-US" sz="2200" dirty="0"/>
              <a:t>P</a:t>
            </a:r>
            <a:r>
              <a:rPr lang="en-US" sz="2200" dirty="0" smtClean="0"/>
              <a:t>oints </a:t>
            </a:r>
            <a:r>
              <a:rPr lang="en-US" sz="2200" dirty="0"/>
              <a:t>– 360° </a:t>
            </a:r>
            <a:r>
              <a:rPr lang="en-US" sz="2200" dirty="0" smtClean="0"/>
              <a:t>View</a:t>
            </a:r>
            <a:endParaRPr lang="en-US" sz="2200" dirty="0"/>
          </a:p>
        </p:txBody>
      </p:sp>
      <p:sp>
        <p:nvSpPr>
          <p:cNvPr id="21" name="Rounded Rectangle 20"/>
          <p:cNvSpPr/>
          <p:nvPr/>
        </p:nvSpPr>
        <p:spPr>
          <a:xfrm flipH="1">
            <a:off x="5613486" y="2505491"/>
            <a:ext cx="79789" cy="1488523"/>
          </a:xfrm>
          <a:prstGeom prst="roundRect">
            <a:avLst>
              <a:gd name="adj" fmla="val 33467"/>
            </a:avLst>
          </a:prstGeom>
          <a:solidFill>
            <a:schemeClr val="accent5"/>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Slide Number Placeholder 2"/>
          <p:cNvSpPr>
            <a:spLocks noGrp="1"/>
          </p:cNvSpPr>
          <p:nvPr>
            <p:ph type="sldNum" sz="quarter" idx="10"/>
          </p:nvPr>
        </p:nvSpPr>
        <p:spPr>
          <a:xfrm>
            <a:off x="4379913" y="4770438"/>
            <a:ext cx="385762" cy="257175"/>
          </a:xfrm>
        </p:spPr>
        <p:txBody>
          <a:bodyPr/>
          <a:lstStyle/>
          <a:p>
            <a:pPr>
              <a:defRPr/>
            </a:pPr>
            <a:fld id="{1CF860F4-4FA4-EE41-8ADB-46C5B0D62AB2}" type="slidenum">
              <a:rPr lang="en-US" smtClean="0"/>
              <a:pPr>
                <a:defRPr/>
              </a:pPr>
              <a:t>26</a:t>
            </a:fld>
            <a:endParaRPr lang="en-US" dirty="0"/>
          </a:p>
        </p:txBody>
      </p:sp>
    </p:spTree>
    <p:extLst>
      <p:ext uri="{BB962C8B-B14F-4D97-AF65-F5344CB8AC3E}">
        <p14:creationId xmlns:p14="http://schemas.microsoft.com/office/powerpoint/2010/main" val="38775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C3740A4-4C23-A34C-9876-79046AF575E8}" type="slidenum">
              <a:rPr lang="en-US" smtClean="0"/>
              <a:pPr>
                <a:defRPr/>
              </a:pPr>
              <a:t>27</a:t>
            </a:fld>
            <a:endParaRPr lang="en-US" dirty="0"/>
          </a:p>
        </p:txBody>
      </p:sp>
      <p:pic>
        <p:nvPicPr>
          <p:cNvPr id="6" name="Picture 5"/>
          <p:cNvPicPr>
            <a:picLocks/>
          </p:cNvPicPr>
          <p:nvPr/>
        </p:nvPicPr>
        <p:blipFill rotWithShape="1">
          <a:blip r:embed="rId3"/>
          <a:srcRect l="22626" t="16050" b="5312"/>
          <a:stretch/>
        </p:blipFill>
        <p:spPr>
          <a:xfrm>
            <a:off x="-11475" y="985030"/>
            <a:ext cx="5482544" cy="3704734"/>
          </a:xfrm>
          <a:prstGeom prst="rect">
            <a:avLst/>
          </a:prstGeom>
        </p:spPr>
      </p:pic>
      <p:sp>
        <p:nvSpPr>
          <p:cNvPr id="7" name="Title 1"/>
          <p:cNvSpPr>
            <a:spLocks noGrp="1"/>
          </p:cNvSpPr>
          <p:nvPr>
            <p:ph type="title"/>
          </p:nvPr>
        </p:nvSpPr>
        <p:spPr>
          <a:xfrm>
            <a:off x="0" y="9525"/>
            <a:ext cx="9144000" cy="857250"/>
          </a:xfrm>
          <a:solidFill>
            <a:srgbClr val="FFFFFF"/>
          </a:solidFill>
        </p:spPr>
        <p:txBody>
          <a:bodyPr/>
          <a:lstStyle/>
          <a:p>
            <a:r>
              <a:rPr lang="en-US" sz="3200" dirty="0" smtClean="0"/>
              <a:t>Multi-Channel Retailer Otto Group</a:t>
            </a:r>
            <a:endParaRPr lang="en-US" sz="3200" dirty="0"/>
          </a:p>
        </p:txBody>
      </p:sp>
      <p:sp>
        <p:nvSpPr>
          <p:cNvPr id="8" name="Rectangle 7"/>
          <p:cNvSpPr/>
          <p:nvPr/>
        </p:nvSpPr>
        <p:spPr>
          <a:xfrm>
            <a:off x="5651864" y="3779615"/>
            <a:ext cx="3086783" cy="830997"/>
          </a:xfrm>
          <a:prstGeom prst="rect">
            <a:avLst/>
          </a:prstGeom>
          <a:noFill/>
        </p:spPr>
        <p:txBody>
          <a:bodyPr wrap="square">
            <a:spAutoFit/>
          </a:bodyPr>
          <a:lstStyle/>
          <a:p>
            <a:r>
              <a:rPr lang="en-US" dirty="0"/>
              <a:t>A</a:t>
            </a:r>
            <a:r>
              <a:rPr lang="en-US" dirty="0" smtClean="0"/>
              <a:t>nalysts </a:t>
            </a:r>
            <a:r>
              <a:rPr lang="en-US" dirty="0"/>
              <a:t>can more quickly explore data and create </a:t>
            </a:r>
            <a:r>
              <a:rPr lang="en-US" dirty="0" smtClean="0"/>
              <a:t>visualizations for in-store inventory</a:t>
            </a:r>
            <a:endParaRPr lang="en-US" dirty="0"/>
          </a:p>
        </p:txBody>
      </p:sp>
      <p:sp>
        <p:nvSpPr>
          <p:cNvPr id="9" name="Rectangle 8"/>
          <p:cNvSpPr/>
          <p:nvPr/>
        </p:nvSpPr>
        <p:spPr>
          <a:xfrm>
            <a:off x="5651865" y="1552921"/>
            <a:ext cx="2700284" cy="830997"/>
          </a:xfrm>
          <a:prstGeom prst="rect">
            <a:avLst/>
          </a:prstGeom>
          <a:noFill/>
        </p:spPr>
        <p:txBody>
          <a:bodyPr wrap="square">
            <a:spAutoFit/>
          </a:bodyPr>
          <a:lstStyle/>
          <a:p>
            <a:r>
              <a:rPr lang="en-US" dirty="0" smtClean="0"/>
              <a:t>Sales operations can see the big picture and drill down to individual SKUs</a:t>
            </a:r>
            <a:endParaRPr lang="en-US" dirty="0"/>
          </a:p>
        </p:txBody>
      </p:sp>
      <p:sp>
        <p:nvSpPr>
          <p:cNvPr id="10" name="Rectangle 9"/>
          <p:cNvSpPr/>
          <p:nvPr/>
        </p:nvSpPr>
        <p:spPr>
          <a:xfrm>
            <a:off x="5651865" y="2392226"/>
            <a:ext cx="2954808" cy="830997"/>
          </a:xfrm>
          <a:prstGeom prst="rect">
            <a:avLst/>
          </a:prstGeom>
          <a:noFill/>
        </p:spPr>
        <p:txBody>
          <a:bodyPr wrap="square">
            <a:spAutoFit/>
          </a:bodyPr>
          <a:lstStyle/>
          <a:p>
            <a:r>
              <a:rPr lang="en-US" dirty="0" smtClean="0"/>
              <a:t>Corporate strategists can access market conditions for 400 stores in 20 countries </a:t>
            </a:r>
            <a:endParaRPr lang="en-US" dirty="0"/>
          </a:p>
        </p:txBody>
      </p:sp>
      <p:sp>
        <p:nvSpPr>
          <p:cNvPr id="20" name="Oval 19"/>
          <p:cNvSpPr/>
          <p:nvPr/>
        </p:nvSpPr>
        <p:spPr>
          <a:xfrm rot="13039708" flipH="1" flipV="1">
            <a:off x="5053979" y="2576096"/>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p:cNvSpPr/>
          <p:nvPr/>
        </p:nvSpPr>
        <p:spPr>
          <a:xfrm rot="16200000">
            <a:off x="2481843" y="3968866"/>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 name="Straight Connector 3"/>
          <p:cNvCxnSpPr/>
          <p:nvPr/>
        </p:nvCxnSpPr>
        <p:spPr>
          <a:xfrm>
            <a:off x="2586084" y="4014586"/>
            <a:ext cx="3063240" cy="0"/>
          </a:xfrm>
          <a:prstGeom prst="line">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53924" y="2618026"/>
            <a:ext cx="495400" cy="1148"/>
          </a:xfrm>
          <a:prstGeom prst="line">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3884859" y="1766870"/>
            <a:ext cx="1764465" cy="91440"/>
            <a:chOff x="3884859" y="1766870"/>
            <a:chExt cx="1764465" cy="91440"/>
          </a:xfrm>
        </p:grpSpPr>
        <p:cxnSp>
          <p:nvCxnSpPr>
            <p:cNvPr id="21" name="Straight Connector 20"/>
            <p:cNvCxnSpPr/>
            <p:nvPr/>
          </p:nvCxnSpPr>
          <p:spPr>
            <a:xfrm>
              <a:off x="3947524" y="1812590"/>
              <a:ext cx="1701800" cy="0"/>
            </a:xfrm>
            <a:prstGeom prst="line">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rot="13039708" flipH="1" flipV="1">
              <a:off x="3884859" y="1766870"/>
              <a:ext cx="91440" cy="91440"/>
            </a:xfrm>
            <a:prstGeom prst="ellipse">
              <a:avLst/>
            </a:prstGeom>
            <a:solidFill>
              <a:schemeClr val="bg1"/>
            </a:solidFill>
            <a:ln w="25400" cmpd="sng">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5736365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r="8757"/>
          <a:stretch/>
        </p:blipFill>
        <p:spPr>
          <a:xfrm>
            <a:off x="0" y="-33816"/>
            <a:ext cx="9144000" cy="5196366"/>
          </a:xfrm>
          <a:prstGeom prst="rect">
            <a:avLst/>
          </a:prstGeom>
        </p:spPr>
      </p:pic>
      <p:sp>
        <p:nvSpPr>
          <p:cNvPr id="2" name="Rectangle 1"/>
          <p:cNvSpPr/>
          <p:nvPr/>
        </p:nvSpPr>
        <p:spPr>
          <a:xfrm>
            <a:off x="0" y="-33816"/>
            <a:ext cx="9144000" cy="5177316"/>
          </a:xfrm>
          <a:prstGeom prst="rect">
            <a:avLst/>
          </a:prstGeom>
          <a:gradFill>
            <a:gsLst>
              <a:gs pos="0">
                <a:schemeClr val="tx1">
                  <a:alpha val="87000"/>
                </a:schemeClr>
              </a:gs>
              <a:gs pos="59000">
                <a:schemeClr val="tx1">
                  <a:alpha val="48000"/>
                </a:schemeClr>
              </a:gs>
              <a:gs pos="100000">
                <a:schemeClr val="accent1">
                  <a:tint val="23500"/>
                  <a:satMod val="16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pPr>
              <a:defRPr/>
            </a:pPr>
            <a:fld id="{EC3740A4-4C23-A34C-9876-79046AF575E8}" type="slidenum">
              <a:rPr lang="en-US" smtClean="0"/>
              <a:pPr>
                <a:defRPr/>
              </a:pPr>
              <a:t>28</a:t>
            </a:fld>
            <a:endParaRPr lang="en-US" dirty="0"/>
          </a:p>
        </p:txBody>
      </p:sp>
      <p:sp>
        <p:nvSpPr>
          <p:cNvPr id="13" name="Rectangle 12"/>
          <p:cNvSpPr/>
          <p:nvPr/>
        </p:nvSpPr>
        <p:spPr>
          <a:xfrm>
            <a:off x="3317413" y="264090"/>
            <a:ext cx="2507529" cy="830997"/>
          </a:xfrm>
          <a:prstGeom prst="rect">
            <a:avLst/>
          </a:prstGeom>
        </p:spPr>
        <p:txBody>
          <a:bodyPr wrap="square">
            <a:spAutoFit/>
          </a:bodyPr>
          <a:lstStyle/>
          <a:p>
            <a:r>
              <a:rPr lang="en-US" dirty="0" smtClean="0">
                <a:solidFill>
                  <a:schemeClr val="bg1"/>
                </a:solidFill>
              </a:rPr>
              <a:t>More, </a:t>
            </a:r>
            <a:br>
              <a:rPr lang="en-US" dirty="0" smtClean="0">
                <a:solidFill>
                  <a:schemeClr val="bg1"/>
                </a:solidFill>
              </a:rPr>
            </a:br>
            <a:r>
              <a:rPr lang="en-US" dirty="0" smtClean="0">
                <a:solidFill>
                  <a:schemeClr val="bg1"/>
                </a:solidFill>
              </a:rPr>
              <a:t>higher-complexity </a:t>
            </a:r>
            <a:br>
              <a:rPr lang="en-US" dirty="0" smtClean="0">
                <a:solidFill>
                  <a:schemeClr val="bg1"/>
                </a:solidFill>
              </a:rPr>
            </a:br>
            <a:r>
              <a:rPr lang="en-US" dirty="0" smtClean="0">
                <a:solidFill>
                  <a:schemeClr val="bg1"/>
                </a:solidFill>
              </a:rPr>
              <a:t>risk calculations</a:t>
            </a:r>
            <a:endParaRPr lang="en-US" dirty="0">
              <a:solidFill>
                <a:schemeClr val="bg1"/>
              </a:solidFill>
            </a:endParaRPr>
          </a:p>
        </p:txBody>
      </p:sp>
      <p:sp>
        <p:nvSpPr>
          <p:cNvPr id="14" name="Rectangle 13"/>
          <p:cNvSpPr/>
          <p:nvPr/>
        </p:nvSpPr>
        <p:spPr>
          <a:xfrm>
            <a:off x="6297769" y="264090"/>
            <a:ext cx="2702079" cy="1323439"/>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lIns="0" rIns="0">
            <a:spAutoFit/>
          </a:bodyPr>
          <a:lstStyle/>
          <a:p>
            <a:r>
              <a:rPr lang="en-US" dirty="0" smtClean="0">
                <a:solidFill>
                  <a:schemeClr val="bg1"/>
                </a:solidFill>
              </a:rPr>
              <a:t>Analysis showed the level of core Tier 1 capital ratio that the bank needs to hold against its balance sheet given their current risk profile</a:t>
            </a:r>
            <a:endParaRPr lang="en-US" dirty="0">
              <a:solidFill>
                <a:schemeClr val="bg1"/>
              </a:solidFill>
            </a:endParaRPr>
          </a:p>
        </p:txBody>
      </p:sp>
      <p:sp>
        <p:nvSpPr>
          <p:cNvPr id="4" name="TextBox 3"/>
          <p:cNvSpPr txBox="1"/>
          <p:nvPr/>
        </p:nvSpPr>
        <p:spPr>
          <a:xfrm>
            <a:off x="565610" y="3007476"/>
            <a:ext cx="3787449" cy="1529256"/>
          </a:xfrm>
          <a:prstGeom prst="rect">
            <a:avLst/>
          </a:prstGeom>
        </p:spPr>
        <p:txBody>
          <a:bodyPr wrap="square" lIns="51426" tIns="25713" rIns="51426" bIns="25713" rtlCol="0">
            <a:spAutoFit/>
          </a:bodyPr>
          <a:lstStyle/>
          <a:p>
            <a:r>
              <a:rPr lang="en-US" sz="3200" b="1" dirty="0" smtClean="0">
                <a:solidFill>
                  <a:schemeClr val="bg1"/>
                </a:solidFill>
              </a:rPr>
              <a:t>RISK MANAGEMENT </a:t>
            </a:r>
            <a:br>
              <a:rPr lang="en-US" sz="3200" b="1" dirty="0" smtClean="0">
                <a:solidFill>
                  <a:schemeClr val="bg1"/>
                </a:solidFill>
              </a:rPr>
            </a:br>
            <a:r>
              <a:rPr lang="en-US" sz="3200" b="1" dirty="0" smtClean="0">
                <a:solidFill>
                  <a:schemeClr val="bg1"/>
                </a:solidFill>
              </a:rPr>
              <a:t>AT MAJOR </a:t>
            </a:r>
            <a:br>
              <a:rPr lang="en-US" sz="3200" b="1" dirty="0" smtClean="0">
                <a:solidFill>
                  <a:schemeClr val="bg1"/>
                </a:solidFill>
              </a:rPr>
            </a:br>
            <a:r>
              <a:rPr lang="en-US" sz="3200" b="1" dirty="0" smtClean="0">
                <a:solidFill>
                  <a:schemeClr val="bg1"/>
                </a:solidFill>
              </a:rPr>
              <a:t>GLOBAL BANK</a:t>
            </a:r>
            <a:endParaRPr lang="en-US" sz="3200" b="1" dirty="0">
              <a:solidFill>
                <a:schemeClr val="bg1"/>
              </a:solidFill>
            </a:endParaRPr>
          </a:p>
        </p:txBody>
      </p:sp>
      <p:cxnSp>
        <p:nvCxnSpPr>
          <p:cNvPr id="16" name="Straight Connector 15"/>
          <p:cNvCxnSpPr/>
          <p:nvPr/>
        </p:nvCxnSpPr>
        <p:spPr>
          <a:xfrm flipH="1">
            <a:off x="2228046" y="534553"/>
            <a:ext cx="1089367" cy="588444"/>
          </a:xfrm>
          <a:prstGeom prst="line">
            <a:avLst/>
          </a:prstGeom>
          <a:ln w="34925" cap="flat" cmpd="sng" algn="ctr">
            <a:solidFill>
              <a:srgbClr val="FFFFFF"/>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565609" y="264090"/>
            <a:ext cx="2278977" cy="1077218"/>
          </a:xfrm>
          <a:prstGeom prst="rect">
            <a:avLst/>
          </a:prstGeom>
        </p:spPr>
        <p:txBody>
          <a:bodyPr wrap="square">
            <a:spAutoFit/>
          </a:bodyPr>
          <a:lstStyle/>
          <a:p>
            <a:r>
              <a:rPr lang="en-US" dirty="0" smtClean="0">
                <a:solidFill>
                  <a:schemeClr val="bg1"/>
                </a:solidFill>
              </a:rPr>
              <a:t>Petabytes </a:t>
            </a:r>
            <a:br>
              <a:rPr lang="en-US" dirty="0" smtClean="0">
                <a:solidFill>
                  <a:schemeClr val="bg1"/>
                </a:solidFill>
              </a:rPr>
            </a:br>
            <a:r>
              <a:rPr lang="en-US" dirty="0" smtClean="0">
                <a:solidFill>
                  <a:schemeClr val="bg1"/>
                </a:solidFill>
              </a:rPr>
              <a:t>of seemingly </a:t>
            </a:r>
            <a:br>
              <a:rPr lang="en-US" dirty="0" smtClean="0">
                <a:solidFill>
                  <a:schemeClr val="bg1"/>
                </a:solidFill>
              </a:rPr>
            </a:br>
            <a:r>
              <a:rPr lang="en-US" dirty="0" smtClean="0">
                <a:solidFill>
                  <a:schemeClr val="bg1"/>
                </a:solidFill>
              </a:rPr>
              <a:t>“random numbers” </a:t>
            </a:r>
            <a:br>
              <a:rPr lang="en-US" dirty="0" smtClean="0">
                <a:solidFill>
                  <a:schemeClr val="bg1"/>
                </a:solidFill>
              </a:rPr>
            </a:br>
            <a:r>
              <a:rPr lang="en-US" dirty="0" smtClean="0">
                <a:solidFill>
                  <a:schemeClr val="bg1"/>
                </a:solidFill>
              </a:rPr>
              <a:t>in Hadoop</a:t>
            </a:r>
            <a:endParaRPr lang="en-US" dirty="0">
              <a:solidFill>
                <a:schemeClr val="bg1"/>
              </a:solidFill>
            </a:endParaRPr>
          </a:p>
        </p:txBody>
      </p:sp>
      <p:cxnSp>
        <p:nvCxnSpPr>
          <p:cNvPr id="22" name="Straight Connector 21"/>
          <p:cNvCxnSpPr/>
          <p:nvPr/>
        </p:nvCxnSpPr>
        <p:spPr>
          <a:xfrm flipH="1">
            <a:off x="4971246" y="534553"/>
            <a:ext cx="1089367" cy="588444"/>
          </a:xfrm>
          <a:prstGeom prst="line">
            <a:avLst/>
          </a:prstGeom>
          <a:ln w="34925" cap="flat" cmpd="sng" algn="ctr">
            <a:solidFill>
              <a:srgbClr val="FFFFFF"/>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142037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rot="16200000" flipH="1">
            <a:off x="1846220" y="-2143821"/>
            <a:ext cx="5451561" cy="9144000"/>
          </a:xfrm>
          <a:prstGeom prst="rect">
            <a:avLst/>
          </a:prstGeom>
          <a:gradFill flip="none" rotWithShape="1">
            <a:gsLst>
              <a:gs pos="0">
                <a:schemeClr val="tx1">
                  <a:alpha val="87000"/>
                </a:schemeClr>
              </a:gs>
              <a:gs pos="47000">
                <a:schemeClr val="tx1">
                  <a:alpha val="48000"/>
                </a:schemeClr>
              </a:gs>
              <a:gs pos="100000">
                <a:schemeClr val="accent1">
                  <a:tint val="23500"/>
                  <a:satMod val="160000"/>
                  <a:alpha val="0"/>
                </a:schemeClr>
              </a:gs>
            </a:gsLst>
            <a:lin ang="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6" name="Group 35"/>
          <p:cNvGrpSpPr/>
          <p:nvPr/>
        </p:nvGrpSpPr>
        <p:grpSpPr>
          <a:xfrm>
            <a:off x="0" y="-299922"/>
            <a:ext cx="9144001" cy="5453882"/>
            <a:chOff x="0" y="-299922"/>
            <a:chExt cx="9144001" cy="5453882"/>
          </a:xfrm>
        </p:grpSpPr>
        <p:sp>
          <p:nvSpPr>
            <p:cNvPr id="35" name="Rectangle 34"/>
            <p:cNvSpPr/>
            <p:nvPr/>
          </p:nvSpPr>
          <p:spPr>
            <a:xfrm>
              <a:off x="0" y="-299922"/>
              <a:ext cx="771525" cy="5453882"/>
            </a:xfrm>
            <a:prstGeom prst="rect">
              <a:avLst/>
            </a:prstGeom>
            <a:solidFill>
              <a:schemeClr val="bg1"/>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descr="polyvore2.jpg"/>
            <p:cNvPicPr>
              <a:picLocks noChangeAspect="1"/>
            </p:cNvPicPr>
            <p:nvPr/>
          </p:nvPicPr>
          <p:blipFill rotWithShape="1">
            <a:blip r:embed="rId3">
              <a:extLst>
                <a:ext uri="{28A0092B-C50C-407E-A947-70E740481C1C}">
                  <a14:useLocalDpi xmlns:a14="http://schemas.microsoft.com/office/drawing/2010/main" val="0"/>
                </a:ext>
              </a:extLst>
            </a:blip>
            <a:srcRect l="7585" t="5363" r="12198" b="4893"/>
            <a:stretch/>
          </p:blipFill>
          <p:spPr>
            <a:xfrm>
              <a:off x="771525" y="-297602"/>
              <a:ext cx="8372476" cy="5451562"/>
            </a:xfrm>
            <a:prstGeom prst="rect">
              <a:avLst/>
            </a:prstGeom>
          </p:spPr>
        </p:pic>
      </p:grpSp>
      <p:sp>
        <p:nvSpPr>
          <p:cNvPr id="18" name="Rectangle 17"/>
          <p:cNvSpPr/>
          <p:nvPr/>
        </p:nvSpPr>
        <p:spPr>
          <a:xfrm>
            <a:off x="0" y="-299922"/>
            <a:ext cx="9144000" cy="5443421"/>
          </a:xfrm>
          <a:prstGeom prst="rect">
            <a:avLst/>
          </a:prstGeom>
          <a:gradFill flip="none" rotWithShape="1">
            <a:gsLst>
              <a:gs pos="0">
                <a:schemeClr val="tx1">
                  <a:alpha val="87000"/>
                </a:schemeClr>
              </a:gs>
              <a:gs pos="59000">
                <a:schemeClr val="tx1">
                  <a:alpha val="48000"/>
                </a:schemeClr>
              </a:gs>
              <a:gs pos="100000">
                <a:schemeClr val="accent1">
                  <a:tint val="23500"/>
                  <a:satMod val="160000"/>
                  <a:alpha val="0"/>
                </a:schemeClr>
              </a:gs>
            </a:gsLst>
            <a:lin ang="540000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pPr>
              <a:defRPr/>
            </a:pPr>
            <a:fld id="{EC3740A4-4C23-A34C-9876-79046AF575E8}" type="slidenum">
              <a:rPr lang="en-US" smtClean="0"/>
              <a:pPr>
                <a:defRPr/>
              </a:pPr>
              <a:t>29</a:t>
            </a:fld>
            <a:endParaRPr lang="en-US" dirty="0"/>
          </a:p>
        </p:txBody>
      </p:sp>
      <p:grpSp>
        <p:nvGrpSpPr>
          <p:cNvPr id="22" name="Group 21"/>
          <p:cNvGrpSpPr/>
          <p:nvPr/>
        </p:nvGrpSpPr>
        <p:grpSpPr>
          <a:xfrm rot="20661918">
            <a:off x="564313" y="314264"/>
            <a:ext cx="2540498" cy="1038092"/>
            <a:chOff x="2854295" y="1153682"/>
            <a:chExt cx="2816081" cy="1150700"/>
          </a:xfrm>
        </p:grpSpPr>
        <p:sp>
          <p:nvSpPr>
            <p:cNvPr id="23" name="Pentagon 22"/>
            <p:cNvSpPr/>
            <p:nvPr/>
          </p:nvSpPr>
          <p:spPr>
            <a:xfrm>
              <a:off x="2854295" y="1153682"/>
              <a:ext cx="2085175" cy="1150700"/>
            </a:xfrm>
            <a:prstGeom prst="homePlate">
              <a:avLst/>
            </a:prstGeom>
            <a:gradFill>
              <a:gsLst>
                <a:gs pos="0">
                  <a:schemeClr val="tx1">
                    <a:alpha val="87000"/>
                  </a:schemeClr>
                </a:gs>
                <a:gs pos="47000">
                  <a:schemeClr val="tx1">
                    <a:alpha val="48000"/>
                  </a:schemeClr>
                </a:gs>
                <a:gs pos="100000">
                  <a:schemeClr val="accent1">
                    <a:tint val="23500"/>
                    <a:satMod val="160000"/>
                    <a:alpha val="0"/>
                  </a:schemeClr>
                </a:gs>
              </a:gsLst>
              <a:lin ang="0" scaled="1"/>
            </a:gradFill>
            <a:ln w="38100" cmpd="sng">
              <a:solidFill>
                <a:schemeClr val="bg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p:cNvSpPr/>
            <p:nvPr/>
          </p:nvSpPr>
          <p:spPr>
            <a:xfrm>
              <a:off x="4503634" y="1618649"/>
              <a:ext cx="220766" cy="220766"/>
            </a:xfrm>
            <a:prstGeom prst="ellipse">
              <a:avLst/>
            </a:prstGeom>
            <a:noFill/>
            <a:ln w="28575">
              <a:solidFill>
                <a:schemeClr val="bg1"/>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eform 24"/>
            <p:cNvSpPr/>
            <p:nvPr/>
          </p:nvSpPr>
          <p:spPr>
            <a:xfrm>
              <a:off x="4700286" y="1566578"/>
              <a:ext cx="970090" cy="241018"/>
            </a:xfrm>
            <a:custGeom>
              <a:avLst/>
              <a:gdLst>
                <a:gd name="connsiteX0" fmla="*/ 0 w 1076770"/>
                <a:gd name="connsiteY0" fmla="*/ 75616 h 236690"/>
                <a:gd name="connsiteX1" fmla="*/ 487111 w 1076770"/>
                <a:gd name="connsiteY1" fmla="*/ 7250 h 236690"/>
                <a:gd name="connsiteX2" fmla="*/ 683664 w 1076770"/>
                <a:gd name="connsiteY2" fmla="*/ 229440 h 236690"/>
                <a:gd name="connsiteX3" fmla="*/ 1076770 w 1076770"/>
                <a:gd name="connsiteY3" fmla="*/ 161074 h 236690"/>
                <a:gd name="connsiteX0" fmla="*/ 0 w 970090"/>
                <a:gd name="connsiteY0" fmla="*/ 58989 h 241018"/>
                <a:gd name="connsiteX1" fmla="*/ 380431 w 970090"/>
                <a:gd name="connsiteY1" fmla="*/ 11578 h 241018"/>
                <a:gd name="connsiteX2" fmla="*/ 576984 w 970090"/>
                <a:gd name="connsiteY2" fmla="*/ 233768 h 241018"/>
                <a:gd name="connsiteX3" fmla="*/ 970090 w 970090"/>
                <a:gd name="connsiteY3" fmla="*/ 165402 h 241018"/>
              </a:gdLst>
              <a:ahLst/>
              <a:cxnLst>
                <a:cxn ang="0">
                  <a:pos x="connsiteX0" y="connsiteY0"/>
                </a:cxn>
                <a:cxn ang="0">
                  <a:pos x="connsiteX1" y="connsiteY1"/>
                </a:cxn>
                <a:cxn ang="0">
                  <a:pos x="connsiteX2" y="connsiteY2"/>
                </a:cxn>
                <a:cxn ang="0">
                  <a:pos x="connsiteX3" y="connsiteY3"/>
                </a:cxn>
              </a:cxnLst>
              <a:rect l="l" t="t" r="r" b="b"/>
              <a:pathLst>
                <a:path w="970090" h="241018">
                  <a:moveTo>
                    <a:pt x="0" y="58989"/>
                  </a:moveTo>
                  <a:cubicBezTo>
                    <a:pt x="186583" y="11987"/>
                    <a:pt x="284267" y="-17552"/>
                    <a:pt x="380431" y="11578"/>
                  </a:cubicBezTo>
                  <a:cubicBezTo>
                    <a:pt x="476595" y="40708"/>
                    <a:pt x="478707" y="208131"/>
                    <a:pt x="576984" y="233768"/>
                  </a:cubicBezTo>
                  <a:cubicBezTo>
                    <a:pt x="675261" y="259405"/>
                    <a:pt x="822675" y="212403"/>
                    <a:pt x="970090" y="165402"/>
                  </a:cubicBezTo>
                </a:path>
              </a:pathLst>
            </a:custGeom>
            <a:noFill/>
            <a:ln w="28575" cap="rnd" cmpd="sng">
              <a:solidFill>
                <a:schemeClr val="bg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Arc 25"/>
            <p:cNvSpPr/>
            <p:nvPr/>
          </p:nvSpPr>
          <p:spPr>
            <a:xfrm rot="20219035">
              <a:off x="4604491" y="1632278"/>
              <a:ext cx="151041" cy="59173"/>
            </a:xfrm>
            <a:prstGeom prst="arc">
              <a:avLst>
                <a:gd name="adj1" fmla="val 5181464"/>
                <a:gd name="adj2" fmla="val 20570432"/>
              </a:avLst>
            </a:prstGeom>
            <a:noFill/>
            <a:ln w="28575" cap="rnd" cmpd="sng">
              <a:solidFill>
                <a:schemeClr val="bg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27" name="Arc 26"/>
            <p:cNvSpPr/>
            <p:nvPr/>
          </p:nvSpPr>
          <p:spPr>
            <a:xfrm>
              <a:off x="4628575" y="1542122"/>
              <a:ext cx="151041" cy="118345"/>
            </a:xfrm>
            <a:prstGeom prst="arc">
              <a:avLst>
                <a:gd name="adj1" fmla="val 1960522"/>
                <a:gd name="adj2" fmla="val 3681819"/>
              </a:avLst>
            </a:prstGeom>
            <a:noFill/>
            <a:ln w="28575" cap="rnd" cmpd="sng">
              <a:solidFill>
                <a:schemeClr val="bg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sp>
        <p:nvSpPr>
          <p:cNvPr id="4" name="TextBox 3"/>
          <p:cNvSpPr txBox="1"/>
          <p:nvPr/>
        </p:nvSpPr>
        <p:spPr>
          <a:xfrm>
            <a:off x="5158545" y="-111740"/>
            <a:ext cx="3768694" cy="2267919"/>
          </a:xfrm>
          <a:prstGeom prst="rect">
            <a:avLst/>
          </a:prstGeom>
        </p:spPr>
        <p:txBody>
          <a:bodyPr wrap="square" lIns="51426" tIns="25713" rIns="51426" bIns="25713" rtlCol="0">
            <a:spAutoFit/>
          </a:bodyPr>
          <a:lstStyle/>
          <a:p>
            <a:r>
              <a:rPr lang="en-US" sz="3600" b="1" dirty="0">
                <a:solidFill>
                  <a:schemeClr val="bg1"/>
                </a:solidFill>
              </a:rPr>
              <a:t>MORE COMPLETE </a:t>
            </a:r>
            <a:br>
              <a:rPr lang="en-US" sz="3600" b="1" dirty="0">
                <a:solidFill>
                  <a:schemeClr val="bg1"/>
                </a:solidFill>
              </a:rPr>
            </a:br>
            <a:r>
              <a:rPr lang="en-US" sz="3600" b="1" dirty="0">
                <a:solidFill>
                  <a:schemeClr val="bg1"/>
                </a:solidFill>
              </a:rPr>
              <a:t>CUSTOMER VIEW</a:t>
            </a:r>
            <a:br>
              <a:rPr lang="en-US" sz="3600" b="1" dirty="0">
                <a:solidFill>
                  <a:schemeClr val="bg1"/>
                </a:solidFill>
              </a:rPr>
            </a:br>
            <a:r>
              <a:rPr lang="en-US" sz="3600" b="1" dirty="0">
                <a:solidFill>
                  <a:schemeClr val="bg1"/>
                </a:solidFill>
              </a:rPr>
              <a:t>FOR FASHION RETAILER</a:t>
            </a:r>
            <a:endParaRPr lang="en-US" sz="3600" dirty="0" smtClean="0">
              <a:solidFill>
                <a:schemeClr val="bg1"/>
              </a:solidFill>
            </a:endParaRPr>
          </a:p>
        </p:txBody>
      </p:sp>
      <p:grpSp>
        <p:nvGrpSpPr>
          <p:cNvPr id="29" name="Group 28"/>
          <p:cNvGrpSpPr/>
          <p:nvPr/>
        </p:nvGrpSpPr>
        <p:grpSpPr>
          <a:xfrm rot="20661918">
            <a:off x="329150" y="2346404"/>
            <a:ext cx="4041835" cy="1651565"/>
            <a:chOff x="2854295" y="1153682"/>
            <a:chExt cx="2816081" cy="1150700"/>
          </a:xfrm>
        </p:grpSpPr>
        <p:sp>
          <p:nvSpPr>
            <p:cNvPr id="30" name="Pentagon 29"/>
            <p:cNvSpPr/>
            <p:nvPr/>
          </p:nvSpPr>
          <p:spPr>
            <a:xfrm>
              <a:off x="2854295" y="1153682"/>
              <a:ext cx="2085175" cy="1150700"/>
            </a:xfrm>
            <a:prstGeom prst="homePlate">
              <a:avLst/>
            </a:prstGeom>
            <a:gradFill flip="none" rotWithShape="1">
              <a:gsLst>
                <a:gs pos="0">
                  <a:schemeClr val="tx1">
                    <a:alpha val="87000"/>
                  </a:schemeClr>
                </a:gs>
                <a:gs pos="61000">
                  <a:schemeClr val="tx1">
                    <a:alpha val="48000"/>
                  </a:schemeClr>
                </a:gs>
                <a:gs pos="100000">
                  <a:schemeClr val="accent1">
                    <a:tint val="23500"/>
                    <a:satMod val="160000"/>
                    <a:alpha val="0"/>
                  </a:schemeClr>
                </a:gs>
              </a:gsLst>
              <a:lin ang="0" scaled="1"/>
              <a:tileRect/>
            </a:gradFill>
            <a:ln w="38100" cmpd="sng">
              <a:solidFill>
                <a:schemeClr val="bg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p:cNvSpPr/>
            <p:nvPr/>
          </p:nvSpPr>
          <p:spPr>
            <a:xfrm>
              <a:off x="4503634" y="1618649"/>
              <a:ext cx="220766" cy="220766"/>
            </a:xfrm>
            <a:prstGeom prst="ellipse">
              <a:avLst/>
            </a:prstGeom>
            <a:noFill/>
            <a:ln w="28575">
              <a:solidFill>
                <a:schemeClr val="bg1"/>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31"/>
            <p:cNvSpPr/>
            <p:nvPr/>
          </p:nvSpPr>
          <p:spPr>
            <a:xfrm>
              <a:off x="4700286" y="1566578"/>
              <a:ext cx="970090" cy="241018"/>
            </a:xfrm>
            <a:custGeom>
              <a:avLst/>
              <a:gdLst>
                <a:gd name="connsiteX0" fmla="*/ 0 w 1076770"/>
                <a:gd name="connsiteY0" fmla="*/ 75616 h 236690"/>
                <a:gd name="connsiteX1" fmla="*/ 487111 w 1076770"/>
                <a:gd name="connsiteY1" fmla="*/ 7250 h 236690"/>
                <a:gd name="connsiteX2" fmla="*/ 683664 w 1076770"/>
                <a:gd name="connsiteY2" fmla="*/ 229440 h 236690"/>
                <a:gd name="connsiteX3" fmla="*/ 1076770 w 1076770"/>
                <a:gd name="connsiteY3" fmla="*/ 161074 h 236690"/>
                <a:gd name="connsiteX0" fmla="*/ 0 w 970090"/>
                <a:gd name="connsiteY0" fmla="*/ 58989 h 241018"/>
                <a:gd name="connsiteX1" fmla="*/ 380431 w 970090"/>
                <a:gd name="connsiteY1" fmla="*/ 11578 h 241018"/>
                <a:gd name="connsiteX2" fmla="*/ 576984 w 970090"/>
                <a:gd name="connsiteY2" fmla="*/ 233768 h 241018"/>
                <a:gd name="connsiteX3" fmla="*/ 970090 w 970090"/>
                <a:gd name="connsiteY3" fmla="*/ 165402 h 241018"/>
              </a:gdLst>
              <a:ahLst/>
              <a:cxnLst>
                <a:cxn ang="0">
                  <a:pos x="connsiteX0" y="connsiteY0"/>
                </a:cxn>
                <a:cxn ang="0">
                  <a:pos x="connsiteX1" y="connsiteY1"/>
                </a:cxn>
                <a:cxn ang="0">
                  <a:pos x="connsiteX2" y="connsiteY2"/>
                </a:cxn>
                <a:cxn ang="0">
                  <a:pos x="connsiteX3" y="connsiteY3"/>
                </a:cxn>
              </a:cxnLst>
              <a:rect l="l" t="t" r="r" b="b"/>
              <a:pathLst>
                <a:path w="970090" h="241018">
                  <a:moveTo>
                    <a:pt x="0" y="58989"/>
                  </a:moveTo>
                  <a:cubicBezTo>
                    <a:pt x="186583" y="11987"/>
                    <a:pt x="284267" y="-17552"/>
                    <a:pt x="380431" y="11578"/>
                  </a:cubicBezTo>
                  <a:cubicBezTo>
                    <a:pt x="476595" y="40708"/>
                    <a:pt x="478707" y="208131"/>
                    <a:pt x="576984" y="233768"/>
                  </a:cubicBezTo>
                  <a:cubicBezTo>
                    <a:pt x="675261" y="259405"/>
                    <a:pt x="822675" y="212403"/>
                    <a:pt x="970090" y="165402"/>
                  </a:cubicBezTo>
                </a:path>
              </a:pathLst>
            </a:custGeom>
            <a:noFill/>
            <a:ln w="28575" cap="rnd" cmpd="sng">
              <a:solidFill>
                <a:schemeClr val="bg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Arc 32"/>
            <p:cNvSpPr/>
            <p:nvPr/>
          </p:nvSpPr>
          <p:spPr>
            <a:xfrm rot="20219035">
              <a:off x="4604491" y="1632278"/>
              <a:ext cx="151041" cy="59173"/>
            </a:xfrm>
            <a:prstGeom prst="arc">
              <a:avLst>
                <a:gd name="adj1" fmla="val 5181464"/>
                <a:gd name="adj2" fmla="val 20570432"/>
              </a:avLst>
            </a:prstGeom>
            <a:noFill/>
            <a:ln w="28575" cap="rnd" cmpd="sng">
              <a:solidFill>
                <a:schemeClr val="bg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34" name="Arc 33"/>
            <p:cNvSpPr/>
            <p:nvPr/>
          </p:nvSpPr>
          <p:spPr>
            <a:xfrm>
              <a:off x="4628575" y="1542122"/>
              <a:ext cx="151041" cy="118345"/>
            </a:xfrm>
            <a:prstGeom prst="arc">
              <a:avLst>
                <a:gd name="adj1" fmla="val 1960522"/>
                <a:gd name="adj2" fmla="val 3681819"/>
              </a:avLst>
            </a:prstGeom>
            <a:noFill/>
            <a:ln w="28575" cap="rnd" cmpd="sng">
              <a:solidFill>
                <a:schemeClr val="bg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sp>
        <p:nvSpPr>
          <p:cNvPr id="12" name="Rectangle 11"/>
          <p:cNvSpPr/>
          <p:nvPr/>
        </p:nvSpPr>
        <p:spPr>
          <a:xfrm rot="20676393">
            <a:off x="453459" y="2619919"/>
            <a:ext cx="2127223" cy="1569660"/>
          </a:xfrm>
          <a:prstGeom prst="rect">
            <a:avLst/>
          </a:prstGeom>
        </p:spPr>
        <p:txBody>
          <a:bodyPr wrap="square">
            <a:spAutoFit/>
          </a:bodyPr>
          <a:lstStyle/>
          <a:p>
            <a:r>
              <a:rPr lang="en-US" dirty="0" smtClean="0">
                <a:solidFill>
                  <a:schemeClr val="bg1"/>
                </a:solidFill>
              </a:rPr>
              <a:t>Raw data in Hadoop: Apache </a:t>
            </a:r>
            <a:r>
              <a:rPr lang="en-US" dirty="0">
                <a:solidFill>
                  <a:schemeClr val="bg1"/>
                </a:solidFill>
              </a:rPr>
              <a:t>web logs, </a:t>
            </a:r>
            <a:r>
              <a:rPr lang="en-US" dirty="0" smtClean="0">
                <a:solidFill>
                  <a:schemeClr val="bg1"/>
                </a:solidFill>
              </a:rPr>
              <a:t>ecommerce site activity, </a:t>
            </a:r>
            <a:r>
              <a:rPr lang="en-US" dirty="0">
                <a:solidFill>
                  <a:schemeClr val="bg1"/>
                </a:solidFill>
              </a:rPr>
              <a:t>Akamai image hosting </a:t>
            </a:r>
            <a:r>
              <a:rPr lang="en-US" dirty="0" smtClean="0">
                <a:solidFill>
                  <a:schemeClr val="bg1"/>
                </a:solidFill>
              </a:rPr>
              <a:t>logs, Squid </a:t>
            </a:r>
            <a:r>
              <a:rPr lang="en-US" dirty="0">
                <a:solidFill>
                  <a:schemeClr val="bg1"/>
                </a:solidFill>
              </a:rPr>
              <a:t>proxy logs</a:t>
            </a:r>
          </a:p>
        </p:txBody>
      </p:sp>
      <p:sp>
        <p:nvSpPr>
          <p:cNvPr id="21" name="Rectangle 20"/>
          <p:cNvSpPr/>
          <p:nvPr/>
        </p:nvSpPr>
        <p:spPr>
          <a:xfrm rot="20666312">
            <a:off x="598072" y="411282"/>
            <a:ext cx="1558142" cy="1077218"/>
          </a:xfrm>
          <a:prstGeom prst="rect">
            <a:avLst/>
          </a:prstGeom>
        </p:spPr>
        <p:txBody>
          <a:bodyPr wrap="square">
            <a:spAutoFit/>
          </a:bodyPr>
          <a:lstStyle/>
          <a:p>
            <a:r>
              <a:rPr lang="en-US" dirty="0">
                <a:solidFill>
                  <a:schemeClr val="bg1"/>
                </a:solidFill>
              </a:rPr>
              <a:t>Analyze this massive, diverse data sets in </a:t>
            </a:r>
            <a:r>
              <a:rPr lang="en-US" dirty="0" err="1">
                <a:solidFill>
                  <a:schemeClr val="bg1"/>
                </a:solidFill>
              </a:rPr>
              <a:t>Hadoop</a:t>
            </a:r>
            <a:r>
              <a:rPr lang="en-US" dirty="0">
                <a:solidFill>
                  <a:schemeClr val="bg1"/>
                </a:solidFill>
              </a:rPr>
              <a:t> </a:t>
            </a:r>
          </a:p>
        </p:txBody>
      </p:sp>
      <p:grpSp>
        <p:nvGrpSpPr>
          <p:cNvPr id="20" name="Group 19"/>
          <p:cNvGrpSpPr/>
          <p:nvPr/>
        </p:nvGrpSpPr>
        <p:grpSpPr>
          <a:xfrm rot="19387368">
            <a:off x="2167595" y="777765"/>
            <a:ext cx="2540498" cy="1038092"/>
            <a:chOff x="2854295" y="1153682"/>
            <a:chExt cx="2816081" cy="1150700"/>
          </a:xfrm>
          <a:gradFill>
            <a:gsLst>
              <a:gs pos="0">
                <a:schemeClr val="tx1">
                  <a:alpha val="87000"/>
                </a:schemeClr>
              </a:gs>
              <a:gs pos="47000">
                <a:schemeClr val="tx1">
                  <a:alpha val="48000"/>
                </a:schemeClr>
              </a:gs>
              <a:gs pos="100000">
                <a:schemeClr val="accent1">
                  <a:tint val="23500"/>
                  <a:satMod val="160000"/>
                  <a:alpha val="0"/>
                </a:schemeClr>
              </a:gs>
            </a:gsLst>
            <a:lin ang="0" scaled="1"/>
          </a:gradFill>
        </p:grpSpPr>
        <p:sp>
          <p:nvSpPr>
            <p:cNvPr id="5" name="Pentagon 4"/>
            <p:cNvSpPr/>
            <p:nvPr/>
          </p:nvSpPr>
          <p:spPr>
            <a:xfrm>
              <a:off x="2854295" y="1153682"/>
              <a:ext cx="2085175" cy="1150700"/>
            </a:xfrm>
            <a:prstGeom prst="homePlate">
              <a:avLst/>
            </a:prstGeom>
            <a:grpFill/>
            <a:ln w="38100" cmpd="sng">
              <a:solidFill>
                <a:schemeClr val="bg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p:cNvSpPr/>
            <p:nvPr/>
          </p:nvSpPr>
          <p:spPr>
            <a:xfrm>
              <a:off x="4503634" y="1618649"/>
              <a:ext cx="220766" cy="220766"/>
            </a:xfrm>
            <a:prstGeom prst="ellipse">
              <a:avLst/>
            </a:prstGeom>
            <a:grpFill/>
            <a:ln w="28575">
              <a:solidFill>
                <a:schemeClr val="bg1"/>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Freeform 6"/>
            <p:cNvSpPr/>
            <p:nvPr/>
          </p:nvSpPr>
          <p:spPr>
            <a:xfrm>
              <a:off x="4700286" y="1566578"/>
              <a:ext cx="970090" cy="241018"/>
            </a:xfrm>
            <a:custGeom>
              <a:avLst/>
              <a:gdLst>
                <a:gd name="connsiteX0" fmla="*/ 0 w 1076770"/>
                <a:gd name="connsiteY0" fmla="*/ 75616 h 236690"/>
                <a:gd name="connsiteX1" fmla="*/ 487111 w 1076770"/>
                <a:gd name="connsiteY1" fmla="*/ 7250 h 236690"/>
                <a:gd name="connsiteX2" fmla="*/ 683664 w 1076770"/>
                <a:gd name="connsiteY2" fmla="*/ 229440 h 236690"/>
                <a:gd name="connsiteX3" fmla="*/ 1076770 w 1076770"/>
                <a:gd name="connsiteY3" fmla="*/ 161074 h 236690"/>
                <a:gd name="connsiteX0" fmla="*/ 0 w 970090"/>
                <a:gd name="connsiteY0" fmla="*/ 58989 h 241018"/>
                <a:gd name="connsiteX1" fmla="*/ 380431 w 970090"/>
                <a:gd name="connsiteY1" fmla="*/ 11578 h 241018"/>
                <a:gd name="connsiteX2" fmla="*/ 576984 w 970090"/>
                <a:gd name="connsiteY2" fmla="*/ 233768 h 241018"/>
                <a:gd name="connsiteX3" fmla="*/ 970090 w 970090"/>
                <a:gd name="connsiteY3" fmla="*/ 165402 h 241018"/>
              </a:gdLst>
              <a:ahLst/>
              <a:cxnLst>
                <a:cxn ang="0">
                  <a:pos x="connsiteX0" y="connsiteY0"/>
                </a:cxn>
                <a:cxn ang="0">
                  <a:pos x="connsiteX1" y="connsiteY1"/>
                </a:cxn>
                <a:cxn ang="0">
                  <a:pos x="connsiteX2" y="connsiteY2"/>
                </a:cxn>
                <a:cxn ang="0">
                  <a:pos x="connsiteX3" y="connsiteY3"/>
                </a:cxn>
              </a:cxnLst>
              <a:rect l="l" t="t" r="r" b="b"/>
              <a:pathLst>
                <a:path w="970090" h="241018">
                  <a:moveTo>
                    <a:pt x="0" y="58989"/>
                  </a:moveTo>
                  <a:cubicBezTo>
                    <a:pt x="186583" y="11987"/>
                    <a:pt x="284267" y="-17552"/>
                    <a:pt x="380431" y="11578"/>
                  </a:cubicBezTo>
                  <a:cubicBezTo>
                    <a:pt x="476595" y="40708"/>
                    <a:pt x="478707" y="208131"/>
                    <a:pt x="576984" y="233768"/>
                  </a:cubicBezTo>
                  <a:cubicBezTo>
                    <a:pt x="675261" y="259405"/>
                    <a:pt x="822675" y="212403"/>
                    <a:pt x="970090" y="165402"/>
                  </a:cubicBezTo>
                </a:path>
              </a:pathLst>
            </a:custGeom>
            <a:grpFill/>
            <a:ln w="28575" cap="rnd" cmpd="sng">
              <a:solidFill>
                <a:schemeClr val="bg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Arc 8"/>
            <p:cNvSpPr/>
            <p:nvPr/>
          </p:nvSpPr>
          <p:spPr>
            <a:xfrm rot="20219035">
              <a:off x="4604491" y="1632278"/>
              <a:ext cx="151041" cy="59173"/>
            </a:xfrm>
            <a:prstGeom prst="arc">
              <a:avLst>
                <a:gd name="adj1" fmla="val 5181464"/>
                <a:gd name="adj2" fmla="val 20570432"/>
              </a:avLst>
            </a:prstGeom>
            <a:grpFill/>
            <a:ln w="28575" cap="rnd" cmpd="sng">
              <a:solidFill>
                <a:schemeClr val="bg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
          <p:nvSpPr>
            <p:cNvPr id="19" name="Arc 18"/>
            <p:cNvSpPr/>
            <p:nvPr/>
          </p:nvSpPr>
          <p:spPr>
            <a:xfrm>
              <a:off x="4628575" y="1542122"/>
              <a:ext cx="151041" cy="118345"/>
            </a:xfrm>
            <a:prstGeom prst="arc">
              <a:avLst>
                <a:gd name="adj1" fmla="val 1960522"/>
                <a:gd name="adj2" fmla="val 3681819"/>
              </a:avLst>
            </a:prstGeom>
            <a:grpFill/>
            <a:ln w="28575" cap="rnd" cmpd="sng">
              <a:solidFill>
                <a:schemeClr val="bg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pSp>
      <p:sp>
        <p:nvSpPr>
          <p:cNvPr id="13" name="Rectangle 12"/>
          <p:cNvSpPr/>
          <p:nvPr/>
        </p:nvSpPr>
        <p:spPr>
          <a:xfrm rot="19480044">
            <a:off x="2265102" y="1189003"/>
            <a:ext cx="1558142" cy="830997"/>
          </a:xfrm>
          <a:prstGeom prst="rect">
            <a:avLst/>
          </a:prstGeom>
        </p:spPr>
        <p:txBody>
          <a:bodyPr wrap="square">
            <a:spAutoFit/>
          </a:bodyPr>
          <a:lstStyle/>
          <a:p>
            <a:r>
              <a:rPr lang="en-US" dirty="0" smtClean="0">
                <a:solidFill>
                  <a:schemeClr val="bg1"/>
                </a:solidFill>
              </a:rPr>
              <a:t>Obtain </a:t>
            </a:r>
            <a:r>
              <a:rPr lang="en-US" dirty="0">
                <a:solidFill>
                  <a:schemeClr val="bg1"/>
                </a:solidFill>
              </a:rPr>
              <a:t>a </a:t>
            </a:r>
            <a:r>
              <a:rPr lang="en-US" dirty="0" smtClean="0">
                <a:solidFill>
                  <a:schemeClr val="bg1"/>
                </a:solidFill>
              </a:rPr>
              <a:t>near 360 </a:t>
            </a:r>
            <a:r>
              <a:rPr lang="en-US" dirty="0">
                <a:solidFill>
                  <a:schemeClr val="bg1"/>
                </a:solidFill>
              </a:rPr>
              <a:t>degree view of </a:t>
            </a:r>
            <a:r>
              <a:rPr lang="en-US" dirty="0" smtClean="0">
                <a:solidFill>
                  <a:schemeClr val="bg1"/>
                </a:solidFill>
              </a:rPr>
              <a:t>customers</a:t>
            </a:r>
            <a:endParaRPr lang="en-US" dirty="0">
              <a:solidFill>
                <a:schemeClr val="bg1"/>
              </a:solidFill>
            </a:endParaRPr>
          </a:p>
        </p:txBody>
      </p:sp>
    </p:spTree>
    <p:extLst>
      <p:ext uri="{BB962C8B-B14F-4D97-AF65-F5344CB8AC3E}">
        <p14:creationId xmlns:p14="http://schemas.microsoft.com/office/powerpoint/2010/main" val="18074617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data_backdrop"/>
          <p:cNvPicPr>
            <a:picLocks noChangeArrowheads="1"/>
          </p:cNvPicPr>
          <p:nvPr/>
        </p:nvPicPr>
        <p:blipFill rotWithShape="1">
          <a:blip r:embed="rId3" cstate="print"/>
          <a:srcRect l="7157" t="26445" r="7272" b="17862"/>
          <a:stretch/>
        </p:blipFill>
        <p:spPr bwMode="auto">
          <a:xfrm>
            <a:off x="655460" y="1362075"/>
            <a:ext cx="7836408" cy="2868419"/>
          </a:xfrm>
          <a:prstGeom prst="rect">
            <a:avLst/>
          </a:prstGeom>
          <a:noFill/>
        </p:spPr>
      </p:pic>
      <p:sp>
        <p:nvSpPr>
          <p:cNvPr id="2" name="Freeform 1"/>
          <p:cNvSpPr/>
          <p:nvPr/>
        </p:nvSpPr>
        <p:spPr bwMode="gray">
          <a:xfrm>
            <a:off x="561974" y="1266825"/>
            <a:ext cx="7972425" cy="2832014"/>
          </a:xfrm>
          <a:custGeom>
            <a:avLst/>
            <a:gdLst>
              <a:gd name="connsiteX0" fmla="*/ 7886700 w 7886700"/>
              <a:gd name="connsiteY0" fmla="*/ 47625 h 2943225"/>
              <a:gd name="connsiteX1" fmla="*/ 0 w 7886700"/>
              <a:gd name="connsiteY1" fmla="*/ 2943225 h 2943225"/>
              <a:gd name="connsiteX2" fmla="*/ 19050 w 7886700"/>
              <a:gd name="connsiteY2" fmla="*/ 2857500 h 2943225"/>
              <a:gd name="connsiteX3" fmla="*/ 19050 w 7886700"/>
              <a:gd name="connsiteY3" fmla="*/ 0 h 2943225"/>
              <a:gd name="connsiteX4" fmla="*/ 7886700 w 7886700"/>
              <a:gd name="connsiteY4" fmla="*/ 47625 h 2943225"/>
              <a:gd name="connsiteX0" fmla="*/ 7886700 w 7886700"/>
              <a:gd name="connsiteY0" fmla="*/ 47625 h 2943225"/>
              <a:gd name="connsiteX1" fmla="*/ 0 w 7886700"/>
              <a:gd name="connsiteY1" fmla="*/ 2943225 h 2943225"/>
              <a:gd name="connsiteX2" fmla="*/ 19050 w 7886700"/>
              <a:gd name="connsiteY2" fmla="*/ 2857500 h 2943225"/>
              <a:gd name="connsiteX3" fmla="*/ 19050 w 7886700"/>
              <a:gd name="connsiteY3" fmla="*/ 0 h 2943225"/>
              <a:gd name="connsiteX4" fmla="*/ 7762875 w 7886700"/>
              <a:gd name="connsiteY4" fmla="*/ 38100 h 2943225"/>
              <a:gd name="connsiteX5" fmla="*/ 7886700 w 7886700"/>
              <a:gd name="connsiteY5" fmla="*/ 47625 h 2943225"/>
              <a:gd name="connsiteX0" fmla="*/ 7905750 w 7905750"/>
              <a:gd name="connsiteY0" fmla="*/ 114300 h 2943225"/>
              <a:gd name="connsiteX1" fmla="*/ 0 w 7905750"/>
              <a:gd name="connsiteY1" fmla="*/ 2943225 h 2943225"/>
              <a:gd name="connsiteX2" fmla="*/ 19050 w 7905750"/>
              <a:gd name="connsiteY2" fmla="*/ 2857500 h 2943225"/>
              <a:gd name="connsiteX3" fmla="*/ 19050 w 7905750"/>
              <a:gd name="connsiteY3" fmla="*/ 0 h 2943225"/>
              <a:gd name="connsiteX4" fmla="*/ 7762875 w 7905750"/>
              <a:gd name="connsiteY4" fmla="*/ 38100 h 2943225"/>
              <a:gd name="connsiteX5" fmla="*/ 7905750 w 7905750"/>
              <a:gd name="connsiteY5" fmla="*/ 114300 h 2943225"/>
              <a:gd name="connsiteX0" fmla="*/ 7905750 w 7905750"/>
              <a:gd name="connsiteY0" fmla="*/ 114300 h 2943225"/>
              <a:gd name="connsiteX1" fmla="*/ 0 w 7905750"/>
              <a:gd name="connsiteY1" fmla="*/ 2943225 h 2943225"/>
              <a:gd name="connsiteX2" fmla="*/ 19050 w 7905750"/>
              <a:gd name="connsiteY2" fmla="*/ 2857500 h 2943225"/>
              <a:gd name="connsiteX3" fmla="*/ 19050 w 7905750"/>
              <a:gd name="connsiteY3" fmla="*/ 0 h 2943225"/>
              <a:gd name="connsiteX4" fmla="*/ 7896225 w 7905750"/>
              <a:gd name="connsiteY4" fmla="*/ 9525 h 2943225"/>
              <a:gd name="connsiteX5" fmla="*/ 7905750 w 7905750"/>
              <a:gd name="connsiteY5" fmla="*/ 114300 h 2943225"/>
              <a:gd name="connsiteX0" fmla="*/ 7905750 w 8887435"/>
              <a:gd name="connsiteY0" fmla="*/ 243040 h 3071965"/>
              <a:gd name="connsiteX1" fmla="*/ 0 w 8887435"/>
              <a:gd name="connsiteY1" fmla="*/ 3071965 h 3071965"/>
              <a:gd name="connsiteX2" fmla="*/ 19050 w 8887435"/>
              <a:gd name="connsiteY2" fmla="*/ 2986240 h 3071965"/>
              <a:gd name="connsiteX3" fmla="*/ 19050 w 8887435"/>
              <a:gd name="connsiteY3" fmla="*/ 128740 h 3071965"/>
              <a:gd name="connsiteX4" fmla="*/ 7896225 w 8887435"/>
              <a:gd name="connsiteY4" fmla="*/ 138265 h 3071965"/>
              <a:gd name="connsiteX5" fmla="*/ 7905750 w 8887435"/>
              <a:gd name="connsiteY5" fmla="*/ 243040 h 3071965"/>
              <a:gd name="connsiteX0" fmla="*/ 7905750 w 8516595"/>
              <a:gd name="connsiteY0" fmla="*/ 114300 h 2943225"/>
              <a:gd name="connsiteX1" fmla="*/ 0 w 8516595"/>
              <a:gd name="connsiteY1" fmla="*/ 2943225 h 2943225"/>
              <a:gd name="connsiteX2" fmla="*/ 19050 w 8516595"/>
              <a:gd name="connsiteY2" fmla="*/ 2857500 h 2943225"/>
              <a:gd name="connsiteX3" fmla="*/ 19050 w 8516595"/>
              <a:gd name="connsiteY3" fmla="*/ 0 h 2943225"/>
              <a:gd name="connsiteX4" fmla="*/ 7896225 w 8516595"/>
              <a:gd name="connsiteY4" fmla="*/ 9525 h 2943225"/>
              <a:gd name="connsiteX5" fmla="*/ 7905750 w 8516595"/>
              <a:gd name="connsiteY5" fmla="*/ 114300 h 2943225"/>
              <a:gd name="connsiteX0" fmla="*/ 7905750 w 8873143"/>
              <a:gd name="connsiteY0" fmla="*/ 643314 h 3472239"/>
              <a:gd name="connsiteX1" fmla="*/ 0 w 8873143"/>
              <a:gd name="connsiteY1" fmla="*/ 3472239 h 3472239"/>
              <a:gd name="connsiteX2" fmla="*/ 19050 w 8873143"/>
              <a:gd name="connsiteY2" fmla="*/ 3386514 h 3472239"/>
              <a:gd name="connsiteX3" fmla="*/ 19050 w 8873143"/>
              <a:gd name="connsiteY3" fmla="*/ 529014 h 3472239"/>
              <a:gd name="connsiteX4" fmla="*/ 7896225 w 8873143"/>
              <a:gd name="connsiteY4" fmla="*/ 538539 h 3472239"/>
              <a:gd name="connsiteX5" fmla="*/ 7905750 w 8873143"/>
              <a:gd name="connsiteY5" fmla="*/ 643314 h 3472239"/>
              <a:gd name="connsiteX0" fmla="*/ 7905750 w 8481840"/>
              <a:gd name="connsiteY0" fmla="*/ 114300 h 2943225"/>
              <a:gd name="connsiteX1" fmla="*/ 0 w 8481840"/>
              <a:gd name="connsiteY1" fmla="*/ 2943225 h 2943225"/>
              <a:gd name="connsiteX2" fmla="*/ 19050 w 8481840"/>
              <a:gd name="connsiteY2" fmla="*/ 2857500 h 2943225"/>
              <a:gd name="connsiteX3" fmla="*/ 19050 w 8481840"/>
              <a:gd name="connsiteY3" fmla="*/ 0 h 2943225"/>
              <a:gd name="connsiteX4" fmla="*/ 7896225 w 8481840"/>
              <a:gd name="connsiteY4" fmla="*/ 9525 h 2943225"/>
              <a:gd name="connsiteX5" fmla="*/ 7905750 w 8481840"/>
              <a:gd name="connsiteY5" fmla="*/ 114300 h 2943225"/>
              <a:gd name="connsiteX0" fmla="*/ 7905750 w 7905750"/>
              <a:gd name="connsiteY0" fmla="*/ 114300 h 2943225"/>
              <a:gd name="connsiteX1" fmla="*/ 0 w 7905750"/>
              <a:gd name="connsiteY1" fmla="*/ 2943225 h 2943225"/>
              <a:gd name="connsiteX2" fmla="*/ 19050 w 7905750"/>
              <a:gd name="connsiteY2" fmla="*/ 2857500 h 2943225"/>
              <a:gd name="connsiteX3" fmla="*/ 19050 w 7905750"/>
              <a:gd name="connsiteY3" fmla="*/ 0 h 2943225"/>
              <a:gd name="connsiteX4" fmla="*/ 7896225 w 7905750"/>
              <a:gd name="connsiteY4" fmla="*/ 9525 h 2943225"/>
              <a:gd name="connsiteX5" fmla="*/ 7905750 w 7905750"/>
              <a:gd name="connsiteY5" fmla="*/ 114300 h 2943225"/>
              <a:gd name="connsiteX0" fmla="*/ 7905750 w 7905750"/>
              <a:gd name="connsiteY0" fmla="*/ 114300 h 2943225"/>
              <a:gd name="connsiteX1" fmla="*/ 0 w 7905750"/>
              <a:gd name="connsiteY1" fmla="*/ 2943225 h 2943225"/>
              <a:gd name="connsiteX2" fmla="*/ 19050 w 7905750"/>
              <a:gd name="connsiteY2" fmla="*/ 2857500 h 2943225"/>
              <a:gd name="connsiteX3" fmla="*/ 19050 w 7905750"/>
              <a:gd name="connsiteY3" fmla="*/ 0 h 2943225"/>
              <a:gd name="connsiteX4" fmla="*/ 7896225 w 7905750"/>
              <a:gd name="connsiteY4" fmla="*/ 9525 h 2943225"/>
              <a:gd name="connsiteX5" fmla="*/ 7905750 w 7905750"/>
              <a:gd name="connsiteY5" fmla="*/ 114300 h 2943225"/>
              <a:gd name="connsiteX0" fmla="*/ 7905750 w 7905750"/>
              <a:gd name="connsiteY0" fmla="*/ 114300 h 2943225"/>
              <a:gd name="connsiteX1" fmla="*/ 0 w 7905750"/>
              <a:gd name="connsiteY1" fmla="*/ 2943225 h 2943225"/>
              <a:gd name="connsiteX2" fmla="*/ 19050 w 7905750"/>
              <a:gd name="connsiteY2" fmla="*/ 2857500 h 2943225"/>
              <a:gd name="connsiteX3" fmla="*/ 19050 w 7905750"/>
              <a:gd name="connsiteY3" fmla="*/ 0 h 2943225"/>
              <a:gd name="connsiteX4" fmla="*/ 7896225 w 7905750"/>
              <a:gd name="connsiteY4" fmla="*/ 9525 h 2943225"/>
              <a:gd name="connsiteX5" fmla="*/ 7905750 w 7905750"/>
              <a:gd name="connsiteY5" fmla="*/ 114300 h 2943225"/>
              <a:gd name="connsiteX0" fmla="*/ 7905750 w 7905750"/>
              <a:gd name="connsiteY0" fmla="*/ 114300 h 2943225"/>
              <a:gd name="connsiteX1" fmla="*/ 0 w 7905750"/>
              <a:gd name="connsiteY1" fmla="*/ 2943225 h 2943225"/>
              <a:gd name="connsiteX2" fmla="*/ 19050 w 7905750"/>
              <a:gd name="connsiteY2" fmla="*/ 2857500 h 2943225"/>
              <a:gd name="connsiteX3" fmla="*/ 19050 w 7905750"/>
              <a:gd name="connsiteY3" fmla="*/ 0 h 2943225"/>
              <a:gd name="connsiteX4" fmla="*/ 7896225 w 7905750"/>
              <a:gd name="connsiteY4" fmla="*/ 9525 h 2943225"/>
              <a:gd name="connsiteX5" fmla="*/ 7905750 w 7905750"/>
              <a:gd name="connsiteY5" fmla="*/ 114300 h 2943225"/>
              <a:gd name="connsiteX0" fmla="*/ 7905750 w 7905750"/>
              <a:gd name="connsiteY0" fmla="*/ 114300 h 2943225"/>
              <a:gd name="connsiteX1" fmla="*/ 0 w 7905750"/>
              <a:gd name="connsiteY1" fmla="*/ 2943225 h 2943225"/>
              <a:gd name="connsiteX2" fmla="*/ 19050 w 7905750"/>
              <a:gd name="connsiteY2" fmla="*/ 2590800 h 2943225"/>
              <a:gd name="connsiteX3" fmla="*/ 19050 w 7905750"/>
              <a:gd name="connsiteY3" fmla="*/ 0 h 2943225"/>
              <a:gd name="connsiteX4" fmla="*/ 7896225 w 7905750"/>
              <a:gd name="connsiteY4" fmla="*/ 9525 h 2943225"/>
              <a:gd name="connsiteX5" fmla="*/ 7905750 w 7905750"/>
              <a:gd name="connsiteY5" fmla="*/ 114300 h 2943225"/>
              <a:gd name="connsiteX0" fmla="*/ 7931517 w 7931517"/>
              <a:gd name="connsiteY0" fmla="*/ 114300 h 2943225"/>
              <a:gd name="connsiteX1" fmla="*/ 25767 w 7931517"/>
              <a:gd name="connsiteY1" fmla="*/ 2943225 h 2943225"/>
              <a:gd name="connsiteX2" fmla="*/ 44817 w 7931517"/>
              <a:gd name="connsiteY2" fmla="*/ 2590800 h 2943225"/>
              <a:gd name="connsiteX3" fmla="*/ 44817 w 7931517"/>
              <a:gd name="connsiteY3" fmla="*/ 0 h 2943225"/>
              <a:gd name="connsiteX4" fmla="*/ 7921992 w 7931517"/>
              <a:gd name="connsiteY4" fmla="*/ 9525 h 2943225"/>
              <a:gd name="connsiteX5" fmla="*/ 7931517 w 7931517"/>
              <a:gd name="connsiteY5" fmla="*/ 114300 h 2943225"/>
              <a:gd name="connsiteX0" fmla="*/ 7972425 w 7972425"/>
              <a:gd name="connsiteY0" fmla="*/ 114300 h 2943225"/>
              <a:gd name="connsiteX1" fmla="*/ 66675 w 7972425"/>
              <a:gd name="connsiteY1" fmla="*/ 2943225 h 2943225"/>
              <a:gd name="connsiteX2" fmla="*/ 85725 w 7972425"/>
              <a:gd name="connsiteY2" fmla="*/ 2590800 h 2943225"/>
              <a:gd name="connsiteX3" fmla="*/ 0 w 7972425"/>
              <a:gd name="connsiteY3" fmla="*/ 0 h 2943225"/>
              <a:gd name="connsiteX4" fmla="*/ 7962900 w 7972425"/>
              <a:gd name="connsiteY4" fmla="*/ 9525 h 2943225"/>
              <a:gd name="connsiteX5" fmla="*/ 7972425 w 7972425"/>
              <a:gd name="connsiteY5" fmla="*/ 114300 h 2943225"/>
              <a:gd name="connsiteX0" fmla="*/ 7983919 w 7983919"/>
              <a:gd name="connsiteY0" fmla="*/ 114300 h 2943225"/>
              <a:gd name="connsiteX1" fmla="*/ 78169 w 7983919"/>
              <a:gd name="connsiteY1" fmla="*/ 2943225 h 2943225"/>
              <a:gd name="connsiteX2" fmla="*/ 30544 w 7983919"/>
              <a:gd name="connsiteY2" fmla="*/ 2590800 h 2943225"/>
              <a:gd name="connsiteX3" fmla="*/ 11494 w 7983919"/>
              <a:gd name="connsiteY3" fmla="*/ 0 h 2943225"/>
              <a:gd name="connsiteX4" fmla="*/ 7974394 w 7983919"/>
              <a:gd name="connsiteY4" fmla="*/ 9525 h 2943225"/>
              <a:gd name="connsiteX5" fmla="*/ 7983919 w 7983919"/>
              <a:gd name="connsiteY5" fmla="*/ 114300 h 2943225"/>
              <a:gd name="connsiteX0" fmla="*/ 7972425 w 7972425"/>
              <a:gd name="connsiteY0" fmla="*/ 114300 h 2943225"/>
              <a:gd name="connsiteX1" fmla="*/ 66675 w 7972425"/>
              <a:gd name="connsiteY1" fmla="*/ 2943225 h 2943225"/>
              <a:gd name="connsiteX2" fmla="*/ 19050 w 7972425"/>
              <a:gd name="connsiteY2" fmla="*/ 2590800 h 2943225"/>
              <a:gd name="connsiteX3" fmla="*/ 0 w 7972425"/>
              <a:gd name="connsiteY3" fmla="*/ 0 h 2943225"/>
              <a:gd name="connsiteX4" fmla="*/ 7962900 w 7972425"/>
              <a:gd name="connsiteY4" fmla="*/ 9525 h 2943225"/>
              <a:gd name="connsiteX5" fmla="*/ 7972425 w 7972425"/>
              <a:gd name="connsiteY5" fmla="*/ 114300 h 2943225"/>
              <a:gd name="connsiteX0" fmla="*/ 7972425 w 7972425"/>
              <a:gd name="connsiteY0" fmla="*/ 114300 h 2819400"/>
              <a:gd name="connsiteX1" fmla="*/ 47625 w 7972425"/>
              <a:gd name="connsiteY1" fmla="*/ 2819400 h 2819400"/>
              <a:gd name="connsiteX2" fmla="*/ 19050 w 7972425"/>
              <a:gd name="connsiteY2" fmla="*/ 2590800 h 2819400"/>
              <a:gd name="connsiteX3" fmla="*/ 0 w 7972425"/>
              <a:gd name="connsiteY3" fmla="*/ 0 h 2819400"/>
              <a:gd name="connsiteX4" fmla="*/ 7962900 w 7972425"/>
              <a:gd name="connsiteY4" fmla="*/ 9525 h 2819400"/>
              <a:gd name="connsiteX5" fmla="*/ 7972425 w 7972425"/>
              <a:gd name="connsiteY5" fmla="*/ 114300 h 2819400"/>
              <a:gd name="connsiteX0" fmla="*/ 7972425 w 7972425"/>
              <a:gd name="connsiteY0" fmla="*/ 114300 h 2833631"/>
              <a:gd name="connsiteX1" fmla="*/ 47625 w 7972425"/>
              <a:gd name="connsiteY1" fmla="*/ 2819400 h 2833631"/>
              <a:gd name="connsiteX2" fmla="*/ 19050 w 7972425"/>
              <a:gd name="connsiteY2" fmla="*/ 2590800 h 2833631"/>
              <a:gd name="connsiteX3" fmla="*/ 0 w 7972425"/>
              <a:gd name="connsiteY3" fmla="*/ 0 h 2833631"/>
              <a:gd name="connsiteX4" fmla="*/ 7962900 w 7972425"/>
              <a:gd name="connsiteY4" fmla="*/ 9525 h 2833631"/>
              <a:gd name="connsiteX5" fmla="*/ 7972425 w 7972425"/>
              <a:gd name="connsiteY5" fmla="*/ 114300 h 2833631"/>
              <a:gd name="connsiteX0" fmla="*/ 7972425 w 7972425"/>
              <a:gd name="connsiteY0" fmla="*/ 114300 h 2832014"/>
              <a:gd name="connsiteX1" fmla="*/ 47625 w 7972425"/>
              <a:gd name="connsiteY1" fmla="*/ 2819400 h 2832014"/>
              <a:gd name="connsiteX2" fmla="*/ 19050 w 7972425"/>
              <a:gd name="connsiteY2" fmla="*/ 2590800 h 2832014"/>
              <a:gd name="connsiteX3" fmla="*/ 0 w 7972425"/>
              <a:gd name="connsiteY3" fmla="*/ 0 h 2832014"/>
              <a:gd name="connsiteX4" fmla="*/ 7962900 w 7972425"/>
              <a:gd name="connsiteY4" fmla="*/ 9525 h 2832014"/>
              <a:gd name="connsiteX5" fmla="*/ 7972425 w 7972425"/>
              <a:gd name="connsiteY5" fmla="*/ 114300 h 28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2425" h="2832014">
                <a:moveTo>
                  <a:pt x="7972425" y="114300"/>
                </a:moveTo>
                <a:cubicBezTo>
                  <a:pt x="7075488" y="784225"/>
                  <a:pt x="5648325" y="3019425"/>
                  <a:pt x="47625" y="2819400"/>
                </a:cubicBezTo>
                <a:cubicBezTo>
                  <a:pt x="53975" y="2701925"/>
                  <a:pt x="-25400" y="2670175"/>
                  <a:pt x="19050" y="2590800"/>
                </a:cubicBezTo>
                <a:lnTo>
                  <a:pt x="0" y="0"/>
                </a:lnTo>
                <a:lnTo>
                  <a:pt x="7962900" y="9525"/>
                </a:lnTo>
                <a:cubicBezTo>
                  <a:pt x="7962900" y="19050"/>
                  <a:pt x="7967662" y="61912"/>
                  <a:pt x="7972425" y="114300"/>
                </a:cubicBezTo>
                <a:close/>
              </a:path>
            </a:pathLst>
          </a:custGeom>
          <a:solidFill>
            <a:schemeClr val="bg1"/>
          </a:solidFill>
          <a:ln w="12700" cmpd="sng">
            <a:solidFill>
              <a:schemeClr val="bg1"/>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14"/>
          <p:cNvSpPr/>
          <p:nvPr/>
        </p:nvSpPr>
        <p:spPr>
          <a:xfrm>
            <a:off x="672193" y="1415415"/>
            <a:ext cx="7814582" cy="2690303"/>
          </a:xfrm>
          <a:custGeom>
            <a:avLst/>
            <a:gdLst>
              <a:gd name="connsiteX0" fmla="*/ 0 w 7820025"/>
              <a:gd name="connsiteY0" fmla="*/ 2638425 h 2638425"/>
              <a:gd name="connsiteX1" fmla="*/ 7820025 w 7820025"/>
              <a:gd name="connsiteY1" fmla="*/ 0 h 2638425"/>
              <a:gd name="connsiteX0" fmla="*/ 0 w 7820025"/>
              <a:gd name="connsiteY0" fmla="*/ 2638425 h 2638425"/>
              <a:gd name="connsiteX1" fmla="*/ 7820025 w 7820025"/>
              <a:gd name="connsiteY1" fmla="*/ 0 h 2638425"/>
              <a:gd name="connsiteX0" fmla="*/ 0 w 7820025"/>
              <a:gd name="connsiteY0" fmla="*/ 2638425 h 2638455"/>
              <a:gd name="connsiteX1" fmla="*/ 7820025 w 7820025"/>
              <a:gd name="connsiteY1" fmla="*/ 0 h 2638455"/>
              <a:gd name="connsiteX0" fmla="*/ 0 w 7820025"/>
              <a:gd name="connsiteY0" fmla="*/ 2638425 h 2638471"/>
              <a:gd name="connsiteX1" fmla="*/ 7820025 w 7820025"/>
              <a:gd name="connsiteY1" fmla="*/ 0 h 2638471"/>
              <a:gd name="connsiteX0" fmla="*/ 0 w 7820025"/>
              <a:gd name="connsiteY0" fmla="*/ 2638425 h 2647568"/>
              <a:gd name="connsiteX1" fmla="*/ 7820025 w 7820025"/>
              <a:gd name="connsiteY1" fmla="*/ 0 h 2647568"/>
              <a:gd name="connsiteX0" fmla="*/ 0 w 7820025"/>
              <a:gd name="connsiteY0" fmla="*/ 2686050 h 2694727"/>
              <a:gd name="connsiteX1" fmla="*/ 7820025 w 7820025"/>
              <a:gd name="connsiteY1" fmla="*/ 0 h 2694727"/>
              <a:gd name="connsiteX0" fmla="*/ 0 w 7820025"/>
              <a:gd name="connsiteY0" fmla="*/ 2686050 h 2695684"/>
              <a:gd name="connsiteX1" fmla="*/ 7820025 w 7820025"/>
              <a:gd name="connsiteY1" fmla="*/ 0 h 2695684"/>
              <a:gd name="connsiteX0" fmla="*/ 0 w 7781925"/>
              <a:gd name="connsiteY0" fmla="*/ 2686050 h 2695684"/>
              <a:gd name="connsiteX1" fmla="*/ 7781925 w 7781925"/>
              <a:gd name="connsiteY1" fmla="*/ 0 h 2695684"/>
              <a:gd name="connsiteX0" fmla="*/ 0 w 7814582"/>
              <a:gd name="connsiteY0" fmla="*/ 2680607 h 2690303"/>
              <a:gd name="connsiteX1" fmla="*/ 7814582 w 7814582"/>
              <a:gd name="connsiteY1" fmla="*/ 0 h 2690303"/>
            </a:gdLst>
            <a:ahLst/>
            <a:cxnLst>
              <a:cxn ang="0">
                <a:pos x="connsiteX0" y="connsiteY0"/>
              </a:cxn>
              <a:cxn ang="0">
                <a:pos x="connsiteX1" y="connsiteY1"/>
              </a:cxn>
            </a:cxnLst>
            <a:rect l="l" t="t" r="r" b="b"/>
            <a:pathLst>
              <a:path w="7814582" h="2690303">
                <a:moveTo>
                  <a:pt x="0" y="2680607"/>
                </a:moveTo>
                <a:cubicBezTo>
                  <a:pt x="3473450" y="2782207"/>
                  <a:pt x="5760357" y="2098675"/>
                  <a:pt x="7814582" y="0"/>
                </a:cubicBezTo>
              </a:path>
            </a:pathLst>
          </a:custGeom>
          <a:noFill/>
          <a:ln w="63500" cap="rnd" cmpd="sng">
            <a:solidFill>
              <a:schemeClr val="accent2"/>
            </a:solidFill>
            <a:tailEnd type="triangle"/>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 name="Title 8"/>
          <p:cNvSpPr>
            <a:spLocks noGrp="1"/>
          </p:cNvSpPr>
          <p:nvPr>
            <p:ph type="title"/>
          </p:nvPr>
        </p:nvSpPr>
        <p:spPr/>
        <p:txBody>
          <a:bodyPr/>
          <a:lstStyle/>
          <a:p>
            <a:r>
              <a:rPr lang="en-US" sz="3200" dirty="0" smtClean="0"/>
              <a:t>The Accelerating Pace of Data</a:t>
            </a:r>
            <a:endParaRPr lang="en-US" sz="3200" dirty="0"/>
          </a:p>
        </p:txBody>
      </p:sp>
      <p:sp>
        <p:nvSpPr>
          <p:cNvPr id="4" name="Content Placeholder 3"/>
          <p:cNvSpPr>
            <a:spLocks noGrp="1"/>
          </p:cNvSpPr>
          <p:nvPr>
            <p:ph sz="quarter" idx="4294967295"/>
          </p:nvPr>
        </p:nvSpPr>
        <p:spPr bwMode="gray">
          <a:xfrm>
            <a:off x="0" y="835025"/>
            <a:ext cx="9144000" cy="479425"/>
          </a:xfrm>
          <a:prstGeom prst="rect">
            <a:avLst/>
          </a:prstGeom>
        </p:spPr>
        <p:txBody>
          <a:bodyPr lIns="51426" tIns="25713" rIns="51426" bIns="25713">
            <a:normAutofit/>
          </a:bodyPr>
          <a:lstStyle/>
          <a:p>
            <a:pPr marL="0" indent="0" algn="ctr">
              <a:buNone/>
            </a:pPr>
            <a:r>
              <a:rPr lang="en-US" dirty="0" smtClean="0"/>
              <a:t>Volume  |  Velocity</a:t>
            </a:r>
            <a:r>
              <a:rPr lang="en-US" dirty="0"/>
              <a:t> </a:t>
            </a:r>
            <a:r>
              <a:rPr lang="en-US" dirty="0" smtClean="0"/>
              <a:t> |  Variety |  Variability</a:t>
            </a:r>
            <a:endParaRPr lang="en-US" dirty="0"/>
          </a:p>
        </p:txBody>
      </p:sp>
      <p:sp>
        <p:nvSpPr>
          <p:cNvPr id="7" name="TextBox 6"/>
          <p:cNvSpPr txBox="1"/>
          <p:nvPr/>
        </p:nvSpPr>
        <p:spPr bwMode="gray">
          <a:xfrm>
            <a:off x="3707355" y="1952238"/>
            <a:ext cx="4669882" cy="2311210"/>
          </a:xfrm>
          <a:prstGeom prst="rect">
            <a:avLst/>
          </a:prstGeom>
          <a:noFill/>
        </p:spPr>
        <p:txBody>
          <a:bodyPr wrap="square" lIns="51426" tIns="25713" rIns="51426" bIns="25713" rtlCol="0">
            <a:spAutoFit/>
          </a:bodyPr>
          <a:lstStyle/>
          <a:p>
            <a:pPr algn="r"/>
            <a:r>
              <a:rPr lang="en-US" dirty="0" smtClean="0">
                <a:solidFill>
                  <a:schemeClr val="accent2">
                    <a:lumMod val="20000"/>
                    <a:lumOff val="80000"/>
                  </a:schemeClr>
                </a:solidFill>
              </a:rPr>
              <a:t>GPS,</a:t>
            </a:r>
          </a:p>
          <a:p>
            <a:pPr algn="r"/>
            <a:r>
              <a:rPr lang="en-US" spc="17" dirty="0">
                <a:solidFill>
                  <a:schemeClr val="accent2">
                    <a:lumMod val="20000"/>
                    <a:lumOff val="80000"/>
                  </a:schemeClr>
                </a:solidFill>
              </a:rPr>
              <a:t>RFID</a:t>
            </a:r>
            <a:r>
              <a:rPr lang="en-US" dirty="0" smtClean="0">
                <a:solidFill>
                  <a:schemeClr val="accent2">
                    <a:lumMod val="20000"/>
                    <a:lumOff val="80000"/>
                  </a:schemeClr>
                </a:solidFill>
              </a:rPr>
              <a:t>,</a:t>
            </a:r>
          </a:p>
          <a:p>
            <a:pPr algn="r"/>
            <a:r>
              <a:rPr lang="en-US" dirty="0" smtClean="0">
                <a:solidFill>
                  <a:schemeClr val="accent2">
                    <a:lumMod val="20000"/>
                    <a:lumOff val="80000"/>
                  </a:schemeClr>
                </a:solidFill>
              </a:rPr>
              <a:t>Hypervisor,</a:t>
            </a:r>
          </a:p>
          <a:p>
            <a:pPr algn="r"/>
            <a:r>
              <a:rPr lang="en-US" dirty="0" smtClean="0">
                <a:solidFill>
                  <a:schemeClr val="accent2">
                    <a:lumMod val="20000"/>
                    <a:lumOff val="80000"/>
                  </a:schemeClr>
                </a:solidFill>
              </a:rPr>
              <a:t>Web Servers,</a:t>
            </a:r>
          </a:p>
          <a:p>
            <a:pPr algn="r"/>
            <a:r>
              <a:rPr lang="en-US" dirty="0" smtClean="0">
                <a:solidFill>
                  <a:schemeClr val="accent2">
                    <a:lumMod val="20000"/>
                    <a:lumOff val="80000"/>
                  </a:schemeClr>
                </a:solidFill>
              </a:rPr>
              <a:t>Email, Messaging,</a:t>
            </a:r>
          </a:p>
          <a:p>
            <a:pPr algn="r"/>
            <a:r>
              <a:rPr lang="en-US" dirty="0" smtClean="0">
                <a:solidFill>
                  <a:schemeClr val="accent2">
                    <a:lumMod val="20000"/>
                    <a:lumOff val="80000"/>
                  </a:schemeClr>
                </a:solidFill>
              </a:rPr>
              <a:t>Clickstreams, Mobile, </a:t>
            </a:r>
          </a:p>
          <a:p>
            <a:pPr algn="r"/>
            <a:r>
              <a:rPr lang="en-US" dirty="0" smtClean="0">
                <a:solidFill>
                  <a:schemeClr val="accent2">
                    <a:lumMod val="20000"/>
                    <a:lumOff val="80000"/>
                  </a:schemeClr>
                </a:solidFill>
              </a:rPr>
              <a:t>Telephony, IVR, Databases,</a:t>
            </a:r>
          </a:p>
          <a:p>
            <a:pPr algn="r"/>
            <a:r>
              <a:rPr lang="en-US" spc="28" dirty="0">
                <a:solidFill>
                  <a:schemeClr val="accent2">
                    <a:lumMod val="20000"/>
                    <a:lumOff val="80000"/>
                  </a:schemeClr>
                </a:solidFill>
              </a:rPr>
              <a:t>Sensors, Telematics, Storage</a:t>
            </a:r>
            <a:r>
              <a:rPr lang="en-US" dirty="0" smtClean="0">
                <a:solidFill>
                  <a:schemeClr val="accent2">
                    <a:lumMod val="20000"/>
                    <a:lumOff val="80000"/>
                  </a:schemeClr>
                </a:solidFill>
              </a:rPr>
              <a:t>,</a:t>
            </a:r>
          </a:p>
          <a:p>
            <a:pPr algn="r"/>
            <a:r>
              <a:rPr lang="en-US" spc="39" dirty="0">
                <a:solidFill>
                  <a:schemeClr val="accent2">
                    <a:lumMod val="20000"/>
                    <a:lumOff val="80000"/>
                  </a:schemeClr>
                </a:solidFill>
              </a:rPr>
              <a:t>Servers, Security Devices, Desktops </a:t>
            </a:r>
          </a:p>
        </p:txBody>
      </p:sp>
      <p:sp>
        <p:nvSpPr>
          <p:cNvPr id="11" name="Rounded Rectangle 10"/>
          <p:cNvSpPr/>
          <p:nvPr/>
        </p:nvSpPr>
        <p:spPr bwMode="gray">
          <a:xfrm>
            <a:off x="810354" y="1613622"/>
            <a:ext cx="5191395" cy="1157963"/>
          </a:xfrm>
          <a:prstGeom prst="roundRect">
            <a:avLst>
              <a:gd name="adj" fmla="val 13751"/>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bwMode="gray">
          <a:xfrm>
            <a:off x="847079" y="1759205"/>
            <a:ext cx="5138390" cy="800219"/>
          </a:xfrm>
          <a:prstGeom prst="rect">
            <a:avLst/>
          </a:prstGeom>
          <a:noFill/>
          <a:effectLst/>
        </p:spPr>
        <p:txBody>
          <a:bodyPr wrap="square" rtlCol="0">
            <a:spAutoFit/>
          </a:bodyPr>
          <a:lstStyle/>
          <a:p>
            <a:r>
              <a:rPr lang="en-US" sz="2400" b="1" dirty="0">
                <a:latin typeface="Calibri"/>
                <a:cs typeface="Calibri"/>
              </a:rPr>
              <a:t>Machine</a:t>
            </a:r>
            <a:r>
              <a:rPr lang="en-US" sz="2000" b="1" dirty="0" smtClean="0">
                <a:latin typeface="Calibri"/>
                <a:cs typeface="Calibri"/>
              </a:rPr>
              <a:t> </a:t>
            </a:r>
            <a:r>
              <a:rPr lang="en-US" sz="2400" b="1" dirty="0">
                <a:latin typeface="Calibri"/>
                <a:cs typeface="Calibri"/>
              </a:rPr>
              <a:t>data</a:t>
            </a:r>
            <a:r>
              <a:rPr lang="en-US" sz="2000" b="1" dirty="0" smtClean="0">
                <a:latin typeface="Calibri"/>
                <a:cs typeface="Calibri"/>
              </a:rPr>
              <a:t> </a:t>
            </a:r>
            <a:r>
              <a:rPr lang="en-US" sz="2200" dirty="0" smtClean="0"/>
              <a:t>is the fastest </a:t>
            </a:r>
            <a:r>
              <a:rPr lang="en-US" sz="2200" dirty="0"/>
              <a:t>growing, most </a:t>
            </a:r>
            <a:r>
              <a:rPr lang="en-US" sz="2200" dirty="0" smtClean="0"/>
              <a:t>complex, most </a:t>
            </a:r>
            <a:r>
              <a:rPr lang="en-US" sz="2200" dirty="0"/>
              <a:t>valuable </a:t>
            </a:r>
            <a:r>
              <a:rPr lang="en-US" sz="2200" dirty="0" smtClean="0"/>
              <a:t>area of </a:t>
            </a:r>
            <a:r>
              <a:rPr lang="en-US" sz="2200" dirty="0"/>
              <a:t>big data</a:t>
            </a:r>
          </a:p>
        </p:txBody>
      </p:sp>
      <p:sp>
        <p:nvSpPr>
          <p:cNvPr id="10" name="Slide Number Placeholder 2"/>
          <p:cNvSpPr>
            <a:spLocks noGrp="1"/>
          </p:cNvSpPr>
          <p:nvPr>
            <p:ph type="sldNum" sz="quarter" idx="10"/>
          </p:nvPr>
        </p:nvSpPr>
        <p:spPr>
          <a:xfrm>
            <a:off x="4379913" y="4770438"/>
            <a:ext cx="385762" cy="257175"/>
          </a:xfrm>
        </p:spPr>
        <p:txBody>
          <a:bodyPr/>
          <a:lstStyle/>
          <a:p>
            <a:pPr>
              <a:defRPr/>
            </a:pPr>
            <a:fld id="{1CF860F4-4FA4-EE41-8ADB-46C5B0D62AB2}" type="slidenum">
              <a:rPr lang="en-US" smtClean="0"/>
              <a:pPr>
                <a:defRPr/>
              </a:pPr>
              <a:t>3</a:t>
            </a:fld>
            <a:endParaRPr lang="en-US" dirty="0"/>
          </a:p>
        </p:txBody>
      </p:sp>
    </p:spTree>
    <p:extLst>
      <p:ext uri="{BB962C8B-B14F-4D97-AF65-F5344CB8AC3E}">
        <p14:creationId xmlns:p14="http://schemas.microsoft.com/office/powerpoint/2010/main" val="120445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Demo</a:t>
            </a:r>
            <a:endParaRPr lang="en-US" dirty="0"/>
          </a:p>
        </p:txBody>
      </p:sp>
      <p:sp>
        <p:nvSpPr>
          <p:cNvPr id="5" name="Slide Number Placeholder 4"/>
          <p:cNvSpPr>
            <a:spLocks noGrp="1"/>
          </p:cNvSpPr>
          <p:nvPr>
            <p:ph type="sldNum" sz="quarter" idx="4294967295"/>
          </p:nvPr>
        </p:nvSpPr>
        <p:spPr>
          <a:xfrm>
            <a:off x="8758238" y="4770438"/>
            <a:ext cx="385762" cy="257175"/>
          </a:xfrm>
        </p:spPr>
        <p:txBody>
          <a:bodyPr/>
          <a:lstStyle/>
          <a:p>
            <a:pPr>
              <a:defRPr/>
            </a:pPr>
            <a:fld id="{EF9EC7DF-8FA2-234D-B302-A8D8DB7530C7}" type="slidenum">
              <a:rPr lang="en-US" smtClean="0"/>
              <a:pPr>
                <a:defRPr/>
              </a:pPr>
              <a:t>30</a:t>
            </a:fld>
            <a:endParaRPr lang="en-US" dirty="0"/>
          </a:p>
        </p:txBody>
      </p:sp>
    </p:spTree>
    <p:extLst>
      <p:ext uri="{BB962C8B-B14F-4D97-AF65-F5344CB8AC3E}">
        <p14:creationId xmlns:p14="http://schemas.microsoft.com/office/powerpoint/2010/main" val="240671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Content Placeholder 3"/>
          <p:cNvSpPr txBox="1">
            <a:spLocks/>
          </p:cNvSpPr>
          <p:nvPr/>
        </p:nvSpPr>
        <p:spPr bwMode="gray">
          <a:xfrm>
            <a:off x="4878710" y="1971044"/>
            <a:ext cx="3548579" cy="60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05" tIns="40803" rIns="81605" bIns="40803"/>
          <a:lstStyle>
            <a:defPPr>
              <a:defRPr lang="en-US"/>
            </a:defPPr>
            <a:lvl1pPr eaLnBrk="1" hangingPunct="1">
              <a:spcBef>
                <a:spcPts val="500"/>
              </a:spcBef>
              <a:spcAft>
                <a:spcPts val="338"/>
              </a:spcAft>
              <a:defRPr sz="1800">
                <a:cs typeface="MS PGothic"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defTabSz="815975" eaLnBrk="0" fontAlgn="base" hangingPunct="0">
              <a:spcBef>
                <a:spcPct val="0"/>
              </a:spcBef>
              <a:spcAft>
                <a:spcPct val="0"/>
              </a:spcAft>
            </a:lvl6pPr>
            <a:lvl7pPr marL="2971800" indent="-228600" defTabSz="815975" eaLnBrk="0" fontAlgn="base" hangingPunct="0">
              <a:spcBef>
                <a:spcPct val="0"/>
              </a:spcBef>
              <a:spcAft>
                <a:spcPct val="0"/>
              </a:spcAft>
            </a:lvl7pPr>
            <a:lvl8pPr marL="3429000" indent="-228600" defTabSz="815975" eaLnBrk="0" fontAlgn="base" hangingPunct="0">
              <a:spcBef>
                <a:spcPct val="0"/>
              </a:spcBef>
              <a:spcAft>
                <a:spcPct val="0"/>
              </a:spcAft>
            </a:lvl8pPr>
            <a:lvl9pPr marL="3886200" indent="-228600" defTabSz="815975" eaLnBrk="0" fontAlgn="base" hangingPunct="0">
              <a:spcBef>
                <a:spcPct val="0"/>
              </a:spcBef>
              <a:spcAft>
                <a:spcPct val="0"/>
              </a:spcAft>
            </a:lvl9pPr>
          </a:lstStyle>
          <a:p>
            <a:r>
              <a:rPr lang="en-US" sz="1600" dirty="0" smtClean="0"/>
              <a:t>Explore, analyze and visualize data in Hadoop from one integrated platform</a:t>
            </a:r>
            <a:endParaRPr lang="en-US" sz="1600" dirty="0"/>
          </a:p>
        </p:txBody>
      </p:sp>
      <p:sp>
        <p:nvSpPr>
          <p:cNvPr id="37896" name="Content Placeholder 3"/>
          <p:cNvSpPr txBox="1">
            <a:spLocks/>
          </p:cNvSpPr>
          <p:nvPr/>
        </p:nvSpPr>
        <p:spPr bwMode="gray">
          <a:xfrm>
            <a:off x="861776" y="1955558"/>
            <a:ext cx="3750260" cy="58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05" tIns="40803" rIns="81605" bIns="40803"/>
          <a:lstStyle>
            <a:lvl1pPr eaLnBrk="0" hangingPunct="0">
              <a:defRPr sz="1600">
                <a:solidFill>
                  <a:schemeClr val="tx1"/>
                </a:solidFill>
                <a:latin typeface="Calibri" charset="0"/>
                <a:ea typeface="ＭＳ Ｐゴシック" charset="0"/>
                <a:cs typeface="ＭＳ Ｐゴシック" charset="0"/>
              </a:defRPr>
            </a:lvl1pPr>
            <a:lvl2pPr marL="742950" indent="-285750" eaLnBrk="0" hangingPunct="0">
              <a:defRPr sz="1600">
                <a:solidFill>
                  <a:schemeClr val="tx1"/>
                </a:solidFill>
                <a:latin typeface="Calibri" charset="0"/>
                <a:ea typeface="ＭＳ Ｐゴシック" charset="0"/>
              </a:defRPr>
            </a:lvl2pPr>
            <a:lvl3pPr marL="1143000" indent="-228600" eaLnBrk="0" hangingPunct="0">
              <a:defRPr sz="1600">
                <a:solidFill>
                  <a:schemeClr val="tx1"/>
                </a:solidFill>
                <a:latin typeface="Calibri" charset="0"/>
                <a:ea typeface="ＭＳ Ｐゴシック" charset="0"/>
              </a:defRPr>
            </a:lvl3pPr>
            <a:lvl4pPr marL="1600200" indent="-228600" eaLnBrk="0" hangingPunct="0">
              <a:defRPr sz="1600">
                <a:solidFill>
                  <a:schemeClr val="tx1"/>
                </a:solidFill>
                <a:latin typeface="Calibri" charset="0"/>
                <a:ea typeface="ＭＳ Ｐゴシック" charset="0"/>
              </a:defRPr>
            </a:lvl4pPr>
            <a:lvl5pPr marL="2057400" indent="-228600" eaLnBrk="0" hangingPunct="0">
              <a:defRPr sz="1600">
                <a:solidFill>
                  <a:schemeClr val="tx1"/>
                </a:solidFill>
                <a:latin typeface="Calibri" charset="0"/>
                <a:ea typeface="ＭＳ Ｐゴシック" charset="0"/>
              </a:defRPr>
            </a:lvl5pPr>
            <a:lvl6pPr marL="2514600" indent="-228600" defTabSz="815975" eaLnBrk="0" fontAlgn="base" hangingPunct="0">
              <a:spcBef>
                <a:spcPct val="0"/>
              </a:spcBef>
              <a:spcAft>
                <a:spcPct val="0"/>
              </a:spcAft>
              <a:defRPr sz="1600">
                <a:solidFill>
                  <a:schemeClr val="tx1"/>
                </a:solidFill>
                <a:latin typeface="Calibri" charset="0"/>
                <a:ea typeface="ＭＳ Ｐゴシック" charset="0"/>
              </a:defRPr>
            </a:lvl6pPr>
            <a:lvl7pPr marL="2971800" indent="-228600" defTabSz="815975" eaLnBrk="0" fontAlgn="base" hangingPunct="0">
              <a:spcBef>
                <a:spcPct val="0"/>
              </a:spcBef>
              <a:spcAft>
                <a:spcPct val="0"/>
              </a:spcAft>
              <a:defRPr sz="1600">
                <a:solidFill>
                  <a:schemeClr val="tx1"/>
                </a:solidFill>
                <a:latin typeface="Calibri" charset="0"/>
                <a:ea typeface="ＭＳ Ｐゴシック" charset="0"/>
              </a:defRPr>
            </a:lvl7pPr>
            <a:lvl8pPr marL="3429000" indent="-228600" defTabSz="815975" eaLnBrk="0" fontAlgn="base" hangingPunct="0">
              <a:spcBef>
                <a:spcPct val="0"/>
              </a:spcBef>
              <a:spcAft>
                <a:spcPct val="0"/>
              </a:spcAft>
              <a:defRPr sz="1600">
                <a:solidFill>
                  <a:schemeClr val="tx1"/>
                </a:solidFill>
                <a:latin typeface="Calibri" charset="0"/>
                <a:ea typeface="ＭＳ Ｐゴシック" charset="0"/>
              </a:defRPr>
            </a:lvl8pPr>
            <a:lvl9pPr marL="3886200" indent="-228600" defTabSz="815975" eaLnBrk="0" fontAlgn="base" hangingPunct="0">
              <a:spcBef>
                <a:spcPct val="0"/>
              </a:spcBef>
              <a:spcAft>
                <a:spcPct val="0"/>
              </a:spcAft>
              <a:defRPr sz="1600">
                <a:solidFill>
                  <a:schemeClr val="tx1"/>
                </a:solidFill>
                <a:latin typeface="Calibri" charset="0"/>
                <a:ea typeface="ＭＳ Ｐゴシック" charset="0"/>
              </a:defRPr>
            </a:lvl9pPr>
          </a:lstStyle>
          <a:p>
            <a:pPr eaLnBrk="1" hangingPunct="1">
              <a:spcBef>
                <a:spcPts val="500"/>
              </a:spcBef>
              <a:spcAft>
                <a:spcPts val="338"/>
              </a:spcAft>
            </a:pPr>
            <a:r>
              <a:rPr lang="en-US" dirty="0" smtClean="0">
                <a:cs typeface="MS PGothic" charset="0"/>
              </a:rPr>
              <a:t>Simply point Hunk at your Hadoop cluster and start exploring data immediately</a:t>
            </a:r>
            <a:endParaRPr lang="en-US" dirty="0">
              <a:cs typeface="MS PGothic" charset="0"/>
            </a:endParaRPr>
          </a:p>
        </p:txBody>
      </p:sp>
      <p:sp>
        <p:nvSpPr>
          <p:cNvPr id="16" name="Content Placeholder 3"/>
          <p:cNvSpPr txBox="1">
            <a:spLocks/>
          </p:cNvSpPr>
          <p:nvPr/>
        </p:nvSpPr>
        <p:spPr bwMode="gray">
          <a:xfrm>
            <a:off x="3182938" y="2314041"/>
            <a:ext cx="2684462" cy="2130425"/>
          </a:xfrm>
          <a:prstGeom prst="rect">
            <a:avLst/>
          </a:prstGeom>
        </p:spPr>
        <p:txBody>
          <a:bodyPr lIns="81605" tIns="40803" rIns="81605" bIns="40803"/>
          <a:lstStyle>
            <a:lvl1pPr marL="457200" marR="0" indent="-457200" algn="l" defTabSz="1451519" rtl="0" eaLnBrk="1" fontAlgn="auto" latinLnBrk="0" hangingPunct="1">
              <a:lnSpc>
                <a:spcPct val="100000"/>
              </a:lnSpc>
              <a:spcBef>
                <a:spcPts val="600"/>
              </a:spcBef>
              <a:spcAft>
                <a:spcPts val="0"/>
              </a:spcAft>
              <a:buClrTx/>
              <a:buSzPct val="80000"/>
              <a:buFontTx/>
              <a:buBlip>
                <a:blip r:embed="rId3"/>
              </a:buBlip>
              <a:tabLst/>
              <a:defRPr sz="4000" kern="1200">
                <a:solidFill>
                  <a:schemeClr val="tx1"/>
                </a:solidFill>
                <a:latin typeface="+mn-lt"/>
                <a:ea typeface="+mn-ea"/>
                <a:cs typeface="+mn-cs"/>
              </a:defRPr>
            </a:lvl1pPr>
            <a:lvl2pPr marL="966788" marR="0" indent="-509588" algn="l" defTabSz="1451519" rtl="0" eaLnBrk="1" fontAlgn="auto" latinLnBrk="0" hangingPunct="1">
              <a:lnSpc>
                <a:spcPct val="100000"/>
              </a:lnSpc>
              <a:spcBef>
                <a:spcPts val="0"/>
              </a:spcBef>
              <a:spcAft>
                <a:spcPts val="0"/>
              </a:spcAft>
              <a:buClrTx/>
              <a:buSzTx/>
              <a:buFont typeface="Calibri" pitchFamily="34" charset="0"/>
              <a:buChar char="–"/>
              <a:tabLst/>
              <a:defRPr sz="3400" kern="1200">
                <a:solidFill>
                  <a:schemeClr val="bg1"/>
                </a:solidFill>
                <a:latin typeface="+mn-lt"/>
                <a:ea typeface="+mn-ea"/>
                <a:cs typeface="+mn-cs"/>
              </a:defRPr>
            </a:lvl2pPr>
            <a:lvl3pPr marL="1193800" marR="0" indent="-282575" algn="l" defTabSz="1451519" rtl="0" eaLnBrk="1" fontAlgn="auto" latinLnBrk="0" hangingPunct="1">
              <a:lnSpc>
                <a:spcPct val="100000"/>
              </a:lnSpc>
              <a:spcBef>
                <a:spcPts val="0"/>
              </a:spcBef>
              <a:spcAft>
                <a:spcPts val="0"/>
              </a:spcAft>
              <a:buClr>
                <a:srgbClr val="7F7F7F"/>
              </a:buClr>
              <a:buSzPct val="100000"/>
              <a:buFont typeface="Wingdings 3" pitchFamily="18" charset="2"/>
              <a:buChar char="ê"/>
              <a:tabLst/>
              <a:defRPr sz="3200" kern="1200">
                <a:solidFill>
                  <a:schemeClr val="bg1"/>
                </a:solidFill>
                <a:latin typeface="+mn-lt"/>
                <a:ea typeface="+mn-ea"/>
                <a:cs typeface="+mn-cs"/>
              </a:defRPr>
            </a:lvl3pPr>
            <a:lvl4pPr marL="1828800" marR="0" indent="-544513" algn="l" defTabSz="1451519" rtl="0" eaLnBrk="1" fontAlgn="auto" latinLnBrk="0" hangingPunct="1">
              <a:lnSpc>
                <a:spcPct val="100000"/>
              </a:lnSpc>
              <a:spcBef>
                <a:spcPts val="0"/>
              </a:spcBef>
              <a:spcAft>
                <a:spcPts val="0"/>
              </a:spcAft>
              <a:buClrTx/>
              <a:buSzTx/>
              <a:buFont typeface="Arial" pitchFamily="34" charset="0"/>
              <a:buChar char="–"/>
              <a:tabLst/>
              <a:defRPr sz="2800" kern="1200">
                <a:solidFill>
                  <a:schemeClr val="bg1"/>
                </a:solidFill>
                <a:latin typeface="+mn-lt"/>
                <a:ea typeface="+mn-ea"/>
                <a:cs typeface="+mn-cs"/>
              </a:defRPr>
            </a:lvl4pPr>
            <a:lvl5pPr marL="2181225" marR="0" indent="-300038" algn="l" defTabSz="1451519" rtl="0" eaLnBrk="1" fontAlgn="auto" latinLnBrk="0" hangingPunct="1">
              <a:lnSpc>
                <a:spcPct val="100000"/>
              </a:lnSpc>
              <a:spcBef>
                <a:spcPts val="0"/>
              </a:spcBef>
              <a:spcAft>
                <a:spcPts val="0"/>
              </a:spcAft>
              <a:buClr>
                <a:srgbClr val="7F7F7F"/>
              </a:buClr>
              <a:buSzTx/>
              <a:buFont typeface="Wingdings 3" pitchFamily="18" charset="2"/>
              <a:buChar char="ê"/>
              <a:tabLst/>
              <a:defRPr sz="2800" kern="1200">
                <a:solidFill>
                  <a:schemeClr val="bg1"/>
                </a:solidFill>
                <a:latin typeface="+mn-lt"/>
                <a:ea typeface="+mn-ea"/>
                <a:cs typeface="+mn-cs"/>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a:lstStyle>
          <a:p>
            <a:pPr marL="0" indent="0" defTabSz="914400">
              <a:lnSpc>
                <a:spcPct val="120000"/>
              </a:lnSpc>
              <a:spcBef>
                <a:spcPts val="0"/>
              </a:spcBef>
              <a:buSzTx/>
              <a:buFontTx/>
              <a:buNone/>
              <a:defRPr/>
            </a:pPr>
            <a:endParaRPr lang="en-US" sz="1600" i="1" kern="0" dirty="0"/>
          </a:p>
        </p:txBody>
      </p:sp>
      <p:sp>
        <p:nvSpPr>
          <p:cNvPr id="37899" name="Content Placeholder 3"/>
          <p:cNvSpPr txBox="1">
            <a:spLocks/>
          </p:cNvSpPr>
          <p:nvPr/>
        </p:nvSpPr>
        <p:spPr bwMode="gray">
          <a:xfrm>
            <a:off x="774268" y="3919524"/>
            <a:ext cx="3834527" cy="65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05" tIns="40803" rIns="81605" bIns="40803"/>
          <a:lstStyle>
            <a:defPPr>
              <a:defRPr lang="en-US"/>
            </a:defPPr>
            <a:lvl1pPr eaLnBrk="1" hangingPunct="1">
              <a:spcBef>
                <a:spcPts val="500"/>
              </a:spcBef>
              <a:spcAft>
                <a:spcPts val="338"/>
              </a:spcAft>
              <a:defRPr sz="1800">
                <a:cs typeface="MS PGothic"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defTabSz="815975" eaLnBrk="0" fontAlgn="base" hangingPunct="0">
              <a:spcBef>
                <a:spcPct val="0"/>
              </a:spcBef>
              <a:spcAft>
                <a:spcPct val="0"/>
              </a:spcAft>
            </a:lvl6pPr>
            <a:lvl7pPr marL="2971800" indent="-228600" defTabSz="815975" eaLnBrk="0" fontAlgn="base" hangingPunct="0">
              <a:spcBef>
                <a:spcPct val="0"/>
              </a:spcBef>
              <a:spcAft>
                <a:spcPct val="0"/>
              </a:spcAft>
            </a:lvl7pPr>
            <a:lvl8pPr marL="3429000" indent="-228600" defTabSz="815975" eaLnBrk="0" fontAlgn="base" hangingPunct="0">
              <a:spcBef>
                <a:spcPct val="0"/>
              </a:spcBef>
              <a:spcAft>
                <a:spcPct val="0"/>
              </a:spcAft>
            </a:lvl8pPr>
            <a:lvl9pPr marL="3886200" indent="-228600" defTabSz="815975" eaLnBrk="0" fontAlgn="base" hangingPunct="0">
              <a:spcBef>
                <a:spcPct val="0"/>
              </a:spcBef>
              <a:spcAft>
                <a:spcPct val="0"/>
              </a:spcAft>
            </a:lvl9pPr>
          </a:lstStyle>
          <a:p>
            <a:r>
              <a:rPr lang="en-US" sz="1600" dirty="0" smtClean="0"/>
              <a:t>Interact with data, change perspectives and preview results as MapReduce jobs run</a:t>
            </a:r>
            <a:endParaRPr lang="en-US" sz="1600" dirty="0"/>
          </a:p>
        </p:txBody>
      </p:sp>
      <p:sp>
        <p:nvSpPr>
          <p:cNvPr id="3" name="Title 2"/>
          <p:cNvSpPr>
            <a:spLocks noGrp="1"/>
          </p:cNvSpPr>
          <p:nvPr>
            <p:ph type="title"/>
          </p:nvPr>
        </p:nvSpPr>
        <p:spPr/>
        <p:txBody>
          <a:bodyPr/>
          <a:lstStyle/>
          <a:p>
            <a:r>
              <a:rPr lang="en-US" sz="3200" dirty="0" smtClean="0"/>
              <a:t>Hunk™: Splunk Analytics for Hadoop</a:t>
            </a:r>
            <a:endParaRPr lang="en-US" sz="3200" dirty="0"/>
          </a:p>
        </p:txBody>
      </p:sp>
      <p:sp>
        <p:nvSpPr>
          <p:cNvPr id="49" name="TextBox 48"/>
          <p:cNvSpPr txBox="1"/>
          <p:nvPr/>
        </p:nvSpPr>
        <p:spPr>
          <a:xfrm>
            <a:off x="1947036" y="3004130"/>
            <a:ext cx="1937315" cy="707886"/>
          </a:xfrm>
          <a:prstGeom prst="rect">
            <a:avLst/>
          </a:prstGeom>
          <a:noFill/>
        </p:spPr>
        <p:txBody>
          <a:bodyPr wrap="square" rtlCol="0">
            <a:spAutoFit/>
          </a:bodyPr>
          <a:lstStyle/>
          <a:p>
            <a:r>
              <a:rPr lang="en-US" sz="2000" b="1" dirty="0" smtClean="0"/>
              <a:t>INTERACTIVE SEARCH</a:t>
            </a:r>
            <a:endParaRPr lang="en-US" sz="2000" b="1" dirty="0"/>
          </a:p>
        </p:txBody>
      </p:sp>
      <p:sp>
        <p:nvSpPr>
          <p:cNvPr id="69" name="TextBox 68"/>
          <p:cNvSpPr txBox="1"/>
          <p:nvPr/>
        </p:nvSpPr>
        <p:spPr>
          <a:xfrm>
            <a:off x="5825503" y="3081563"/>
            <a:ext cx="1983194" cy="651460"/>
          </a:xfrm>
          <a:prstGeom prst="rect">
            <a:avLst/>
          </a:prstGeom>
          <a:noFill/>
        </p:spPr>
        <p:txBody>
          <a:bodyPr wrap="square" rtlCol="0">
            <a:spAutoFit/>
          </a:bodyPr>
          <a:lstStyle/>
          <a:p>
            <a:pPr>
              <a:lnSpc>
                <a:spcPct val="90000"/>
              </a:lnSpc>
            </a:pPr>
            <a:r>
              <a:rPr lang="en-US" sz="2000" b="1" dirty="0" smtClean="0"/>
              <a:t>RICH DEVELOPER ENVIRONMENT</a:t>
            </a:r>
          </a:p>
        </p:txBody>
      </p:sp>
      <p:sp>
        <p:nvSpPr>
          <p:cNvPr id="71" name="Content Placeholder 3"/>
          <p:cNvSpPr txBox="1">
            <a:spLocks/>
          </p:cNvSpPr>
          <p:nvPr/>
        </p:nvSpPr>
        <p:spPr bwMode="gray">
          <a:xfrm>
            <a:off x="4802922" y="3924757"/>
            <a:ext cx="4145541" cy="67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05" tIns="40803" rIns="81605" bIns="40803"/>
          <a:lstStyle>
            <a:lvl1pPr eaLnBrk="0" hangingPunct="0">
              <a:defRPr sz="1600">
                <a:solidFill>
                  <a:schemeClr val="tx1"/>
                </a:solidFill>
                <a:latin typeface="Calibri" charset="0"/>
                <a:ea typeface="ＭＳ Ｐゴシック" charset="0"/>
                <a:cs typeface="ＭＳ Ｐゴシック" charset="0"/>
              </a:defRPr>
            </a:lvl1pPr>
            <a:lvl2pPr marL="742950" indent="-285750" eaLnBrk="0" hangingPunct="0">
              <a:defRPr sz="1600">
                <a:solidFill>
                  <a:schemeClr val="tx1"/>
                </a:solidFill>
                <a:latin typeface="Calibri" charset="0"/>
                <a:ea typeface="ＭＳ Ｐゴシック" charset="0"/>
              </a:defRPr>
            </a:lvl2pPr>
            <a:lvl3pPr marL="1143000" indent="-228600" eaLnBrk="0" hangingPunct="0">
              <a:defRPr sz="1600">
                <a:solidFill>
                  <a:schemeClr val="tx1"/>
                </a:solidFill>
                <a:latin typeface="Calibri" charset="0"/>
                <a:ea typeface="ＭＳ Ｐゴシック" charset="0"/>
              </a:defRPr>
            </a:lvl3pPr>
            <a:lvl4pPr marL="1600200" indent="-228600" eaLnBrk="0" hangingPunct="0">
              <a:defRPr sz="1600">
                <a:solidFill>
                  <a:schemeClr val="tx1"/>
                </a:solidFill>
                <a:latin typeface="Calibri" charset="0"/>
                <a:ea typeface="ＭＳ Ｐゴシック" charset="0"/>
              </a:defRPr>
            </a:lvl4pPr>
            <a:lvl5pPr marL="2057400" indent="-228600" eaLnBrk="0" hangingPunct="0">
              <a:defRPr sz="1600">
                <a:solidFill>
                  <a:schemeClr val="tx1"/>
                </a:solidFill>
                <a:latin typeface="Calibri" charset="0"/>
                <a:ea typeface="ＭＳ Ｐゴシック" charset="0"/>
              </a:defRPr>
            </a:lvl5pPr>
            <a:lvl6pPr marL="2514600" indent="-228600" defTabSz="815975" eaLnBrk="0" fontAlgn="base" hangingPunct="0">
              <a:spcBef>
                <a:spcPct val="0"/>
              </a:spcBef>
              <a:spcAft>
                <a:spcPct val="0"/>
              </a:spcAft>
              <a:defRPr sz="1600">
                <a:solidFill>
                  <a:schemeClr val="tx1"/>
                </a:solidFill>
                <a:latin typeface="Calibri" charset="0"/>
                <a:ea typeface="ＭＳ Ｐゴシック" charset="0"/>
              </a:defRPr>
            </a:lvl6pPr>
            <a:lvl7pPr marL="2971800" indent="-228600" defTabSz="815975" eaLnBrk="0" fontAlgn="base" hangingPunct="0">
              <a:spcBef>
                <a:spcPct val="0"/>
              </a:spcBef>
              <a:spcAft>
                <a:spcPct val="0"/>
              </a:spcAft>
              <a:defRPr sz="1600">
                <a:solidFill>
                  <a:schemeClr val="tx1"/>
                </a:solidFill>
                <a:latin typeface="Calibri" charset="0"/>
                <a:ea typeface="ＭＳ Ｐゴシック" charset="0"/>
              </a:defRPr>
            </a:lvl7pPr>
            <a:lvl8pPr marL="3429000" indent="-228600" defTabSz="815975" eaLnBrk="0" fontAlgn="base" hangingPunct="0">
              <a:spcBef>
                <a:spcPct val="0"/>
              </a:spcBef>
              <a:spcAft>
                <a:spcPct val="0"/>
              </a:spcAft>
              <a:defRPr sz="1600">
                <a:solidFill>
                  <a:schemeClr val="tx1"/>
                </a:solidFill>
                <a:latin typeface="Calibri" charset="0"/>
                <a:ea typeface="ＭＳ Ｐゴシック" charset="0"/>
              </a:defRPr>
            </a:lvl8pPr>
            <a:lvl9pPr marL="3886200" indent="-228600" defTabSz="815975" eaLnBrk="0" fontAlgn="base" hangingPunct="0">
              <a:spcBef>
                <a:spcPct val="0"/>
              </a:spcBef>
              <a:spcAft>
                <a:spcPct val="0"/>
              </a:spcAft>
              <a:defRPr sz="1600">
                <a:solidFill>
                  <a:schemeClr val="tx1"/>
                </a:solidFill>
                <a:latin typeface="Calibri" charset="0"/>
                <a:ea typeface="ＭＳ Ｐゴシック" charset="0"/>
              </a:defRPr>
            </a:lvl9pPr>
          </a:lstStyle>
          <a:p>
            <a:pPr eaLnBrk="1" hangingPunct="1">
              <a:spcBef>
                <a:spcPts val="500"/>
              </a:spcBef>
              <a:spcAft>
                <a:spcPts val="338"/>
              </a:spcAft>
            </a:pPr>
            <a:r>
              <a:rPr lang="en-US" dirty="0" smtClean="0">
                <a:cs typeface="MS PGothic" charset="0"/>
              </a:rPr>
              <a:t>Build big data apps on data in Hadoop using standard web languages and frameworks</a:t>
            </a:r>
            <a:endParaRPr lang="en-US" dirty="0">
              <a:cs typeface="MS PGothic" charset="0"/>
            </a:endParaRPr>
          </a:p>
        </p:txBody>
      </p:sp>
      <p:pic>
        <p:nvPicPr>
          <p:cNvPr id="6" name="Picture 5" descr="PowerfulAnalytic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3381" y="1047712"/>
            <a:ext cx="843828" cy="843828"/>
          </a:xfrm>
          <a:prstGeom prst="rect">
            <a:avLst/>
          </a:prstGeom>
        </p:spPr>
      </p:pic>
      <p:pic>
        <p:nvPicPr>
          <p:cNvPr id="7" name="Picture 6" descr="RichDev.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6003" y="2976654"/>
            <a:ext cx="861278" cy="861278"/>
          </a:xfrm>
          <a:prstGeom prst="rect">
            <a:avLst/>
          </a:prstGeom>
        </p:spPr>
      </p:pic>
      <p:sp>
        <p:nvSpPr>
          <p:cNvPr id="29" name="TextBox 28"/>
          <p:cNvSpPr txBox="1"/>
          <p:nvPr/>
        </p:nvSpPr>
        <p:spPr>
          <a:xfrm>
            <a:off x="5907247" y="1191274"/>
            <a:ext cx="2023840" cy="707886"/>
          </a:xfrm>
          <a:prstGeom prst="rect">
            <a:avLst/>
          </a:prstGeom>
          <a:noFill/>
        </p:spPr>
        <p:txBody>
          <a:bodyPr wrap="square" rtlCol="0">
            <a:spAutoFit/>
          </a:bodyPr>
          <a:lstStyle/>
          <a:p>
            <a:r>
              <a:rPr lang="en-US" sz="2000" b="1" dirty="0" smtClean="0"/>
              <a:t>FULL-FEATURED</a:t>
            </a:r>
            <a:br>
              <a:rPr lang="en-US" sz="2000" b="1" dirty="0" smtClean="0"/>
            </a:br>
            <a:r>
              <a:rPr lang="en-US" sz="2000" b="1" dirty="0" smtClean="0"/>
              <a:t>ANALYTICS</a:t>
            </a:r>
            <a:endParaRPr lang="en-US" sz="2000" b="1" dirty="0"/>
          </a:p>
        </p:txBody>
      </p:sp>
      <p:sp>
        <p:nvSpPr>
          <p:cNvPr id="30" name="TextBox 29"/>
          <p:cNvSpPr txBox="1"/>
          <p:nvPr/>
        </p:nvSpPr>
        <p:spPr>
          <a:xfrm>
            <a:off x="1942236" y="1125617"/>
            <a:ext cx="2348706" cy="707886"/>
          </a:xfrm>
          <a:prstGeom prst="rect">
            <a:avLst/>
          </a:prstGeom>
          <a:noFill/>
        </p:spPr>
        <p:txBody>
          <a:bodyPr wrap="square" rtlCol="0">
            <a:spAutoFit/>
          </a:bodyPr>
          <a:lstStyle/>
          <a:p>
            <a:r>
              <a:rPr lang="en-US" sz="2000" b="1" dirty="0" smtClean="0"/>
              <a:t>FAST TO DEPLOY AND DRIVE VALUE</a:t>
            </a:r>
            <a:endParaRPr lang="en-US" sz="2000" b="1" dirty="0"/>
          </a:p>
        </p:txBody>
      </p:sp>
      <p:cxnSp>
        <p:nvCxnSpPr>
          <p:cNvPr id="15" name="Straight Connector 14"/>
          <p:cNvCxnSpPr/>
          <p:nvPr/>
        </p:nvCxnSpPr>
        <p:spPr>
          <a:xfrm>
            <a:off x="4563533" y="1025435"/>
            <a:ext cx="0" cy="160866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63533" y="2852486"/>
            <a:ext cx="0" cy="160866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58939" y="2729562"/>
            <a:ext cx="358606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726663" y="2729562"/>
            <a:ext cx="358606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4" name="Picture 23" descr="IntuitiveUs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810" y="2928637"/>
            <a:ext cx="876623" cy="876623"/>
          </a:xfrm>
          <a:prstGeom prst="rect">
            <a:avLst/>
          </a:prstGeom>
        </p:spPr>
      </p:pic>
      <p:pic>
        <p:nvPicPr>
          <p:cNvPr id="33" name="Picture 32" descr="enterprise-mgm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9246" y="1035377"/>
            <a:ext cx="870915" cy="870915"/>
          </a:xfrm>
          <a:prstGeom prst="rect">
            <a:avLst/>
          </a:prstGeom>
        </p:spPr>
      </p:pic>
      <p:sp>
        <p:nvSpPr>
          <p:cNvPr id="21" name="Slide Number Placeholder 2"/>
          <p:cNvSpPr>
            <a:spLocks noGrp="1"/>
          </p:cNvSpPr>
          <p:nvPr>
            <p:ph type="sldNum" sz="quarter" idx="10"/>
          </p:nvPr>
        </p:nvSpPr>
        <p:spPr>
          <a:xfrm>
            <a:off x="4379913" y="4770438"/>
            <a:ext cx="385762" cy="257175"/>
          </a:xfrm>
        </p:spPr>
        <p:txBody>
          <a:bodyPr/>
          <a:lstStyle/>
          <a:p>
            <a:pPr>
              <a:defRPr/>
            </a:pPr>
            <a:fld id="{1CF860F4-4FA4-EE41-8ADB-46C5B0D62AB2}" type="slidenum">
              <a:rPr lang="en-US" smtClean="0"/>
              <a:pPr>
                <a:defRPr/>
              </a:pPr>
              <a:t>31</a:t>
            </a:fld>
            <a:endParaRPr lang="en-US" dirty="0"/>
          </a:p>
        </p:txBody>
      </p:sp>
    </p:spTree>
    <p:extLst>
      <p:ext uri="{BB962C8B-B14F-4D97-AF65-F5344CB8AC3E}">
        <p14:creationId xmlns:p14="http://schemas.microsoft.com/office/powerpoint/2010/main" val="30554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a:xfrm>
            <a:off x="4966904" y="2297308"/>
            <a:ext cx="3705225" cy="857250"/>
          </a:xfrm>
        </p:spPr>
        <p:txBody>
          <a:bodyPr/>
          <a:lstStyle/>
          <a:p>
            <a:r>
              <a:rPr lang="en-US" sz="3200" dirty="0">
                <a:latin typeface="Calibri" charset="0"/>
                <a:sym typeface="Myriad Pro" charset="0"/>
              </a:rPr>
              <a:t>Thank </a:t>
            </a:r>
            <a:r>
              <a:rPr lang="en-US" sz="3200" dirty="0" smtClean="0">
                <a:latin typeface="Calibri" charset="0"/>
                <a:sym typeface="Myriad Pro" charset="0"/>
              </a:rPr>
              <a:t>You</a:t>
            </a:r>
            <a:br>
              <a:rPr lang="en-US" sz="3200" dirty="0" smtClean="0">
                <a:latin typeface="Calibri" charset="0"/>
                <a:sym typeface="Myriad Pro" charset="0"/>
              </a:rPr>
            </a:br>
            <a:r>
              <a:rPr lang="en-US" sz="2400" b="1" dirty="0" smtClean="0">
                <a:latin typeface="Calibri" charset="0"/>
                <a:sym typeface="Myriad Pro" charset="0"/>
              </a:rPr>
              <a:t>www.splunk.com/hunk</a:t>
            </a:r>
            <a:endParaRPr lang="en-US" sz="2400" b="1" dirty="0">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Slide Number Placeholder 2"/>
          <p:cNvSpPr>
            <a:spLocks noGrp="1"/>
          </p:cNvSpPr>
          <p:nvPr>
            <p:ph type="sldNum" sz="quarter" idx="10"/>
          </p:nvPr>
        </p:nvSpPr>
        <p:spPr/>
        <p:txBody>
          <a:bodyPr/>
          <a:lstStyle/>
          <a:p>
            <a:pPr>
              <a:defRPr/>
            </a:pPr>
            <a:fld id="{1CF860F4-4FA4-EE41-8ADB-46C5B0D62AB2}" type="slidenum">
              <a:rPr lang="en-US" smtClean="0"/>
              <a:pPr>
                <a:defRPr/>
              </a:pPr>
              <a:t>4</a:t>
            </a:fld>
            <a:endParaRPr lang="en-US" dirty="0"/>
          </a:p>
        </p:txBody>
      </p:sp>
      <p:pic>
        <p:nvPicPr>
          <p:cNvPr id="5" name="Picture 6" descr="data_backdrop"/>
          <p:cNvPicPr>
            <a:picLocks noChangeArrowheads="1"/>
          </p:cNvPicPr>
          <p:nvPr/>
        </p:nvPicPr>
        <p:blipFill>
          <a:blip r:embed="rId3" cstate="print"/>
          <a:srcRect/>
          <a:stretch>
            <a:fillRect/>
          </a:stretch>
        </p:blipFill>
        <p:spPr bwMode="auto">
          <a:xfrm>
            <a:off x="0" y="0"/>
            <a:ext cx="9157880" cy="5150440"/>
          </a:xfrm>
          <a:prstGeom prst="rect">
            <a:avLst/>
          </a:prstGeom>
          <a:noFill/>
        </p:spPr>
      </p:pic>
      <p:sp>
        <p:nvSpPr>
          <p:cNvPr id="6" name="Title 1"/>
          <p:cNvSpPr txBox="1">
            <a:spLocks/>
          </p:cNvSpPr>
          <p:nvPr/>
        </p:nvSpPr>
        <p:spPr bwMode="gray">
          <a:xfrm>
            <a:off x="15816" y="2757814"/>
            <a:ext cx="9144000" cy="121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26" tIns="25713" rIns="51426" bIns="25713" numCol="1" anchor="t" anchorCtr="0" compatLnSpc="1">
            <a:prstTxWarp prst="textNoShape">
              <a:avLst/>
            </a:prstTxWarp>
            <a:noAutofit/>
          </a:bodyPr>
          <a:lstStyle>
            <a:lvl1pPr algn="ctr" defTabSz="815975" rtl="0" eaLnBrk="1" fontAlgn="base" hangingPunct="1">
              <a:spcBef>
                <a:spcPct val="0"/>
              </a:spcBef>
              <a:spcAft>
                <a:spcPct val="0"/>
              </a:spcAft>
              <a:defRPr sz="3700" kern="1200">
                <a:solidFill>
                  <a:srgbClr val="000000"/>
                </a:solidFill>
                <a:latin typeface="+mj-lt"/>
                <a:ea typeface="ＭＳ Ｐゴシック" charset="0"/>
                <a:cs typeface="ＭＳ Ｐゴシック" charset="0"/>
              </a:defRPr>
            </a:lvl1pPr>
            <a:lvl2pPr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2pPr>
            <a:lvl3pPr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3pPr>
            <a:lvl4pPr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4pPr>
            <a:lvl5pPr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5pPr>
            <a:lvl6pPr marL="4572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6pPr>
            <a:lvl7pPr marL="9144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7pPr>
            <a:lvl8pPr marL="13716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8pPr>
            <a:lvl9pPr marL="18288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9pPr>
          </a:lstStyle>
          <a:p>
            <a:r>
              <a:rPr lang="en-US" sz="3400" dirty="0" smtClean="0">
                <a:solidFill>
                  <a:schemeClr val="bg1"/>
                </a:solidFill>
                <a:latin typeface="Calibri" charset="0"/>
              </a:rPr>
              <a:t>Make machine data accessible, usable </a:t>
            </a:r>
            <a:br>
              <a:rPr lang="en-US" sz="3400" dirty="0" smtClean="0">
                <a:solidFill>
                  <a:schemeClr val="bg1"/>
                </a:solidFill>
                <a:latin typeface="Calibri" charset="0"/>
              </a:rPr>
            </a:br>
            <a:r>
              <a:rPr lang="en-US" sz="3400" dirty="0" smtClean="0">
                <a:solidFill>
                  <a:schemeClr val="bg1"/>
                </a:solidFill>
                <a:latin typeface="Calibri" charset="0"/>
              </a:rPr>
              <a:t>and valuable to everyone. </a:t>
            </a:r>
            <a:endParaRPr lang="en-US" sz="3400" dirty="0">
              <a:solidFill>
                <a:schemeClr val="bg1"/>
              </a:solidFill>
              <a:latin typeface="Calibri" charset="0"/>
            </a:endParaRPr>
          </a:p>
        </p:txBody>
      </p:sp>
      <p:pic>
        <p:nvPicPr>
          <p:cNvPr id="7" name="Picture 6" descr="logo_splunk_W.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gray">
          <a:xfrm>
            <a:off x="2682943" y="1367307"/>
            <a:ext cx="3809746" cy="1127685"/>
          </a:xfrm>
          <a:prstGeom prst="rect">
            <a:avLst/>
          </a:prstGeom>
        </p:spPr>
      </p:pic>
    </p:spTree>
    <p:extLst>
      <p:ext uri="{BB962C8B-B14F-4D97-AF65-F5344CB8AC3E}">
        <p14:creationId xmlns:p14="http://schemas.microsoft.com/office/powerpoint/2010/main" val="310017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20436c01C.jpg"/>
          <p:cNvPicPr>
            <a:picLocks noChangeAspect="1"/>
          </p:cNvPicPr>
          <p:nvPr/>
        </p:nvPicPr>
        <p:blipFill rotWithShape="1">
          <a:blip r:embed="rId3">
            <a:extLst>
              <a:ext uri="{28A0092B-C50C-407E-A947-70E740481C1C}">
                <a14:useLocalDpi xmlns:a14="http://schemas.microsoft.com/office/drawing/2010/main" val="0"/>
              </a:ext>
            </a:extLst>
          </a:blip>
          <a:srcRect t="16852"/>
          <a:stretch/>
        </p:blipFill>
        <p:spPr>
          <a:xfrm>
            <a:off x="0" y="866775"/>
            <a:ext cx="9159875" cy="4276723"/>
          </a:xfrm>
          <a:prstGeom prst="rect">
            <a:avLst/>
          </a:prstGeom>
        </p:spPr>
      </p:pic>
      <p:sp>
        <p:nvSpPr>
          <p:cNvPr id="32" name="Rounded Rectangle 31"/>
          <p:cNvSpPr>
            <a:spLocks noChangeAspect="1"/>
          </p:cNvSpPr>
          <p:nvPr/>
        </p:nvSpPr>
        <p:spPr>
          <a:xfrm>
            <a:off x="602242" y="1425251"/>
            <a:ext cx="2403989" cy="2626404"/>
          </a:xfrm>
          <a:prstGeom prst="roundRect">
            <a:avLst>
              <a:gd name="adj" fmla="val 9919"/>
            </a:avLst>
          </a:prstGeom>
          <a:solidFill>
            <a:schemeClr val="bg1"/>
          </a:solidFill>
          <a:ln w="127000" cap="flat" cmpd="sng" algn="ctr">
            <a:solidFill>
              <a:schemeClr val="bg1">
                <a:lumMod val="9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1451519"/>
            <a:endParaRPr lang="en-US" sz="2900" dirty="0">
              <a:solidFill>
                <a:prstClr val="white"/>
              </a:solidFill>
            </a:endParaRPr>
          </a:p>
        </p:txBody>
      </p:sp>
      <p:sp>
        <p:nvSpPr>
          <p:cNvPr id="36" name="Rounded Rectangle 35"/>
          <p:cNvSpPr>
            <a:spLocks noChangeAspect="1"/>
          </p:cNvSpPr>
          <p:nvPr/>
        </p:nvSpPr>
        <p:spPr>
          <a:xfrm>
            <a:off x="3363534" y="1425251"/>
            <a:ext cx="2403989" cy="2626404"/>
          </a:xfrm>
          <a:prstGeom prst="roundRect">
            <a:avLst>
              <a:gd name="adj" fmla="val 9919"/>
            </a:avLst>
          </a:prstGeom>
          <a:solidFill>
            <a:schemeClr val="bg1"/>
          </a:solidFill>
          <a:ln w="127000" cap="flat" cmpd="sng" algn="ctr">
            <a:solidFill>
              <a:schemeClr val="bg1">
                <a:lumMod val="9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1451519"/>
            <a:endParaRPr lang="en-US" sz="2900" dirty="0">
              <a:solidFill>
                <a:prstClr val="white"/>
              </a:solidFill>
            </a:endParaRPr>
          </a:p>
        </p:txBody>
      </p:sp>
      <p:sp>
        <p:nvSpPr>
          <p:cNvPr id="37" name="Rounded Rectangle 36"/>
          <p:cNvSpPr>
            <a:spLocks noChangeAspect="1"/>
          </p:cNvSpPr>
          <p:nvPr/>
        </p:nvSpPr>
        <p:spPr>
          <a:xfrm>
            <a:off x="6124827" y="1425251"/>
            <a:ext cx="2403989" cy="2626404"/>
          </a:xfrm>
          <a:prstGeom prst="roundRect">
            <a:avLst>
              <a:gd name="adj" fmla="val 9919"/>
            </a:avLst>
          </a:prstGeom>
          <a:solidFill>
            <a:schemeClr val="bg1"/>
          </a:solidFill>
          <a:ln w="127000" cap="flat" cmpd="sng" algn="ctr">
            <a:solidFill>
              <a:schemeClr val="bg1">
                <a:lumMod val="9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1451519"/>
            <a:endParaRPr lang="en-US" sz="2900" dirty="0">
              <a:solidFill>
                <a:prstClr val="white"/>
              </a:solidFill>
            </a:endParaRPr>
          </a:p>
        </p:txBody>
      </p:sp>
      <p:sp>
        <p:nvSpPr>
          <p:cNvPr id="10" name="Content Placeholder 3"/>
          <p:cNvSpPr txBox="1">
            <a:spLocks/>
          </p:cNvSpPr>
          <p:nvPr/>
        </p:nvSpPr>
        <p:spPr bwMode="gray">
          <a:xfrm>
            <a:off x="691425" y="1566364"/>
            <a:ext cx="2108414" cy="654110"/>
          </a:xfrm>
          <a:prstGeom prst="rect">
            <a:avLst/>
          </a:prstGeom>
        </p:spPr>
        <p:txBody>
          <a:bodyPr lIns="51426" tIns="25713" rIns="51426" bIns="25713"/>
          <a:lstStyle>
            <a:lvl1pPr marL="257129" marR="0" indent="-257129" algn="l" defTabSz="816334" rtl="0" eaLnBrk="1" fontAlgn="auto" latinLnBrk="0" hangingPunct="1">
              <a:lnSpc>
                <a:spcPct val="100000"/>
              </a:lnSpc>
              <a:spcBef>
                <a:spcPts val="675"/>
              </a:spcBef>
              <a:spcAft>
                <a:spcPts val="0"/>
              </a:spcAft>
              <a:buClrTx/>
              <a:buSzPct val="80000"/>
              <a:buFontTx/>
              <a:buBlip>
                <a:blip r:embed="rId4"/>
              </a:buBlip>
              <a:tabLst/>
              <a:defRPr sz="2200" kern="1200">
                <a:solidFill>
                  <a:schemeClr val="tx1"/>
                </a:solidFill>
                <a:latin typeface="+mn-lt"/>
                <a:ea typeface="ＭＳ Ｐゴシック" charset="0"/>
                <a:cs typeface="ＭＳ Ｐゴシック" charset="0"/>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sz="1900" kern="1200">
                <a:solidFill>
                  <a:schemeClr val="tx1"/>
                </a:solidFill>
                <a:latin typeface="+mn-lt"/>
                <a:ea typeface="ＭＳ Ｐゴシック" charset="0"/>
                <a:cs typeface="+mn-cs"/>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kern="1200">
                <a:solidFill>
                  <a:schemeClr val="tx1"/>
                </a:solidFill>
                <a:latin typeface="+mn-lt"/>
                <a:ea typeface="ＭＳ Ｐゴシック" charset="0"/>
                <a:cs typeface="+mn-cs"/>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400"/>
              </a:spcBef>
              <a:spcAft>
                <a:spcPts val="300"/>
              </a:spcAft>
              <a:buNone/>
            </a:pPr>
            <a:r>
              <a:rPr lang="en-US" sz="1800" b="1" dirty="0">
                <a:latin typeface="Calibri"/>
                <a:cs typeface="Calibri"/>
              </a:rPr>
              <a:t>Company </a:t>
            </a:r>
            <a:r>
              <a:rPr lang="en-US" sz="1800" b="1" dirty="0" smtClean="0">
                <a:latin typeface="Calibri"/>
                <a:cs typeface="Calibri"/>
              </a:rPr>
              <a:t/>
            </a:r>
            <a:br>
              <a:rPr lang="en-US" sz="1800" b="1" dirty="0" smtClean="0">
                <a:latin typeface="Calibri"/>
                <a:cs typeface="Calibri"/>
              </a:rPr>
            </a:br>
            <a:r>
              <a:rPr lang="en-US" sz="1800" b="1" dirty="0" smtClean="0">
                <a:latin typeface="Calibri"/>
                <a:cs typeface="Calibri"/>
              </a:rPr>
              <a:t>(</a:t>
            </a:r>
            <a:r>
              <a:rPr lang="en-US" sz="1800" b="1" dirty="0">
                <a:latin typeface="Calibri"/>
                <a:cs typeface="Calibri"/>
              </a:rPr>
              <a:t>NASDAQ: SPLK</a:t>
            </a:r>
            <a:r>
              <a:rPr lang="en-US" sz="1800" b="1" dirty="0" smtClean="0">
                <a:latin typeface="Calibri"/>
                <a:cs typeface="Calibri"/>
              </a:rPr>
              <a:t>)</a:t>
            </a:r>
            <a:endParaRPr lang="en-US" sz="1800" b="1" dirty="0">
              <a:latin typeface="Calibri"/>
              <a:cs typeface="Calibri"/>
            </a:endParaRPr>
          </a:p>
        </p:txBody>
      </p:sp>
      <p:sp>
        <p:nvSpPr>
          <p:cNvPr id="11" name="Content Placeholder 3"/>
          <p:cNvSpPr txBox="1">
            <a:spLocks/>
          </p:cNvSpPr>
          <p:nvPr/>
        </p:nvSpPr>
        <p:spPr bwMode="gray">
          <a:xfrm>
            <a:off x="3440102" y="1566364"/>
            <a:ext cx="2250852" cy="654110"/>
          </a:xfrm>
          <a:prstGeom prst="rect">
            <a:avLst/>
          </a:prstGeom>
        </p:spPr>
        <p:txBody>
          <a:bodyPr lIns="51426" tIns="25713" rIns="51426" bIns="25713"/>
          <a:lstStyle>
            <a:lvl1pPr marL="257129" marR="0" indent="-257129" algn="l" defTabSz="816334" rtl="0" eaLnBrk="1" fontAlgn="auto" latinLnBrk="0" hangingPunct="1">
              <a:lnSpc>
                <a:spcPct val="100000"/>
              </a:lnSpc>
              <a:spcBef>
                <a:spcPts val="675"/>
              </a:spcBef>
              <a:spcAft>
                <a:spcPts val="0"/>
              </a:spcAft>
              <a:buClrTx/>
              <a:buSzPct val="80000"/>
              <a:buFontTx/>
              <a:buBlip>
                <a:blip r:embed="rId4"/>
              </a:buBlip>
              <a:tabLst/>
              <a:defRPr sz="2200" kern="1200">
                <a:solidFill>
                  <a:schemeClr val="tx1"/>
                </a:solidFill>
                <a:latin typeface="+mn-lt"/>
                <a:ea typeface="ＭＳ Ｐゴシック" charset="0"/>
                <a:cs typeface="ＭＳ Ｐゴシック" charset="0"/>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sz="1900" kern="1200">
                <a:solidFill>
                  <a:schemeClr val="tx1"/>
                </a:solidFill>
                <a:latin typeface="+mn-lt"/>
                <a:ea typeface="ＭＳ Ｐゴシック" charset="0"/>
                <a:cs typeface="+mn-cs"/>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kern="1200">
                <a:solidFill>
                  <a:schemeClr val="tx1"/>
                </a:solidFill>
                <a:latin typeface="+mn-lt"/>
                <a:ea typeface="ＭＳ Ｐゴシック" charset="0"/>
                <a:cs typeface="+mn-cs"/>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400"/>
              </a:spcBef>
              <a:spcAft>
                <a:spcPts val="300"/>
              </a:spcAft>
              <a:buNone/>
            </a:pPr>
            <a:r>
              <a:rPr lang="en-US" sz="1800" b="1" dirty="0" smtClean="0">
                <a:latin typeface="Calibri"/>
                <a:cs typeface="Calibri"/>
              </a:rPr>
              <a:t>Business </a:t>
            </a:r>
            <a:r>
              <a:rPr lang="en-US" sz="1800" b="1" dirty="0">
                <a:latin typeface="Calibri"/>
                <a:cs typeface="Calibri"/>
              </a:rPr>
              <a:t>Model / </a:t>
            </a:r>
            <a:r>
              <a:rPr lang="en-US" sz="1800" b="1" dirty="0" smtClean="0">
                <a:latin typeface="Calibri"/>
                <a:cs typeface="Calibri"/>
              </a:rPr>
              <a:t/>
            </a:r>
            <a:br>
              <a:rPr lang="en-US" sz="1800" b="1" dirty="0" smtClean="0">
                <a:latin typeface="Calibri"/>
                <a:cs typeface="Calibri"/>
              </a:rPr>
            </a:br>
            <a:r>
              <a:rPr lang="en-US" sz="1800" b="1" dirty="0" smtClean="0">
                <a:latin typeface="Calibri"/>
                <a:cs typeface="Calibri"/>
              </a:rPr>
              <a:t>Products</a:t>
            </a:r>
            <a:endParaRPr lang="en-US" sz="1800" b="1" dirty="0">
              <a:latin typeface="Calibri"/>
              <a:cs typeface="Calibri"/>
            </a:endParaRPr>
          </a:p>
        </p:txBody>
      </p:sp>
      <p:sp>
        <p:nvSpPr>
          <p:cNvPr id="12" name="Content Placeholder 3"/>
          <p:cNvSpPr txBox="1">
            <a:spLocks/>
          </p:cNvSpPr>
          <p:nvPr/>
        </p:nvSpPr>
        <p:spPr bwMode="gray">
          <a:xfrm>
            <a:off x="6329346" y="1566364"/>
            <a:ext cx="2066193" cy="654110"/>
          </a:xfrm>
          <a:prstGeom prst="rect">
            <a:avLst/>
          </a:prstGeom>
        </p:spPr>
        <p:txBody>
          <a:bodyPr lIns="51426" tIns="25713" rIns="51426" bIns="25713"/>
          <a:lstStyle>
            <a:lvl1pPr marL="257129" marR="0" indent="-257129" algn="l" defTabSz="816334" rtl="0" eaLnBrk="1" fontAlgn="auto" latinLnBrk="0" hangingPunct="1">
              <a:lnSpc>
                <a:spcPct val="100000"/>
              </a:lnSpc>
              <a:spcBef>
                <a:spcPts val="675"/>
              </a:spcBef>
              <a:spcAft>
                <a:spcPts val="0"/>
              </a:spcAft>
              <a:buClrTx/>
              <a:buSzPct val="80000"/>
              <a:buFontTx/>
              <a:buBlip>
                <a:blip r:embed="rId4"/>
              </a:buBlip>
              <a:tabLst/>
              <a:defRPr sz="2200" kern="1200">
                <a:solidFill>
                  <a:schemeClr val="tx1"/>
                </a:solidFill>
                <a:latin typeface="+mn-lt"/>
                <a:ea typeface="ＭＳ Ｐゴシック" charset="0"/>
                <a:cs typeface="ＭＳ Ｐゴシック" charset="0"/>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sz="1900" kern="1200">
                <a:solidFill>
                  <a:schemeClr val="tx1"/>
                </a:solidFill>
                <a:latin typeface="+mn-lt"/>
                <a:ea typeface="ＭＳ Ｐゴシック" charset="0"/>
                <a:cs typeface="+mn-cs"/>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kern="1200">
                <a:solidFill>
                  <a:schemeClr val="tx1"/>
                </a:solidFill>
                <a:latin typeface="+mn-lt"/>
                <a:ea typeface="ＭＳ Ｐゴシック" charset="0"/>
                <a:cs typeface="+mn-cs"/>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lnSpc>
                <a:spcPct val="90000"/>
              </a:lnSpc>
              <a:spcBef>
                <a:spcPts val="400"/>
              </a:spcBef>
              <a:spcAft>
                <a:spcPts val="300"/>
              </a:spcAft>
              <a:buNone/>
            </a:pPr>
            <a:r>
              <a:rPr lang="en-US" sz="1800" b="1" dirty="0" smtClean="0">
                <a:latin typeface="Calibri"/>
                <a:cs typeface="Calibri"/>
              </a:rPr>
              <a:t>Customers </a:t>
            </a:r>
            <a:br>
              <a:rPr lang="en-US" sz="1800" b="1" dirty="0" smtClean="0">
                <a:latin typeface="Calibri"/>
                <a:cs typeface="Calibri"/>
              </a:rPr>
            </a:br>
            <a:r>
              <a:rPr lang="en-US" sz="1800" b="1" dirty="0" smtClean="0">
                <a:latin typeface="Calibri"/>
                <a:cs typeface="Calibri"/>
              </a:rPr>
              <a:t>6000+</a:t>
            </a:r>
            <a:endParaRPr lang="en-US" sz="1800" b="1" dirty="0">
              <a:latin typeface="Calibri"/>
              <a:cs typeface="Calibri"/>
            </a:endParaRPr>
          </a:p>
        </p:txBody>
      </p:sp>
      <p:sp>
        <p:nvSpPr>
          <p:cNvPr id="18" name="Rectangle 17"/>
          <p:cNvSpPr/>
          <p:nvPr/>
        </p:nvSpPr>
        <p:spPr>
          <a:xfrm>
            <a:off x="1467373" y="2347430"/>
            <a:ext cx="1555768" cy="301624"/>
          </a:xfrm>
          <a:prstGeom prst="rect">
            <a:avLst/>
          </a:prstGeom>
          <a:noFill/>
        </p:spPr>
        <p:txBody>
          <a:bodyPr wrap="square">
            <a:noAutofit/>
          </a:bodyPr>
          <a:lstStyle/>
          <a:p>
            <a:r>
              <a:rPr lang="en-US" dirty="0" smtClean="0">
                <a:latin typeface="+mj-lt"/>
              </a:rPr>
              <a:t>founded</a:t>
            </a:r>
            <a:endParaRPr lang="en-US" dirty="0">
              <a:latin typeface="+mj-lt"/>
            </a:endParaRPr>
          </a:p>
        </p:txBody>
      </p:sp>
      <p:sp>
        <p:nvSpPr>
          <p:cNvPr id="19" name="Rectangle 18"/>
          <p:cNvSpPr/>
          <p:nvPr/>
        </p:nvSpPr>
        <p:spPr>
          <a:xfrm>
            <a:off x="591714" y="2257426"/>
            <a:ext cx="928616" cy="398640"/>
          </a:xfrm>
          <a:prstGeom prst="rect">
            <a:avLst/>
          </a:prstGeom>
          <a:noFill/>
        </p:spPr>
        <p:txBody>
          <a:bodyPr wrap="square">
            <a:noAutofit/>
          </a:bodyPr>
          <a:lstStyle/>
          <a:p>
            <a:pPr algn="r"/>
            <a:r>
              <a:rPr lang="en-US" sz="2400" b="1" dirty="0" smtClean="0">
                <a:latin typeface="+mj-lt"/>
              </a:rPr>
              <a:t>2004</a:t>
            </a:r>
            <a:endParaRPr lang="en-US" sz="2400" b="1" dirty="0">
              <a:latin typeface="+mj-lt"/>
            </a:endParaRPr>
          </a:p>
        </p:txBody>
      </p:sp>
      <p:sp>
        <p:nvSpPr>
          <p:cNvPr id="22" name="Rectangle 21"/>
          <p:cNvSpPr/>
          <p:nvPr/>
        </p:nvSpPr>
        <p:spPr>
          <a:xfrm>
            <a:off x="1467373" y="2802881"/>
            <a:ext cx="1555768" cy="540051"/>
          </a:xfrm>
          <a:prstGeom prst="rect">
            <a:avLst/>
          </a:prstGeom>
          <a:noFill/>
        </p:spPr>
        <p:txBody>
          <a:bodyPr wrap="square">
            <a:noAutofit/>
          </a:bodyPr>
          <a:lstStyle/>
          <a:p>
            <a:r>
              <a:rPr lang="en-US" dirty="0" smtClean="0">
                <a:latin typeface="+mj-lt"/>
              </a:rPr>
              <a:t>first software release</a:t>
            </a:r>
            <a:endParaRPr lang="en-US" dirty="0">
              <a:latin typeface="+mj-lt"/>
            </a:endParaRPr>
          </a:p>
        </p:txBody>
      </p:sp>
      <p:sp>
        <p:nvSpPr>
          <p:cNvPr id="23" name="Rectangle 22"/>
          <p:cNvSpPr/>
          <p:nvPr/>
        </p:nvSpPr>
        <p:spPr>
          <a:xfrm>
            <a:off x="591714" y="2879926"/>
            <a:ext cx="928616" cy="398640"/>
          </a:xfrm>
          <a:prstGeom prst="rect">
            <a:avLst/>
          </a:prstGeom>
          <a:noFill/>
        </p:spPr>
        <p:txBody>
          <a:bodyPr wrap="square">
            <a:noAutofit/>
          </a:bodyPr>
          <a:lstStyle/>
          <a:p>
            <a:pPr algn="r"/>
            <a:r>
              <a:rPr lang="en-US" sz="2400" b="1" dirty="0" smtClean="0">
                <a:latin typeface="+mj-lt"/>
              </a:rPr>
              <a:t>2006</a:t>
            </a:r>
            <a:endParaRPr lang="en-US" sz="2400" b="1" dirty="0">
              <a:latin typeface="+mj-lt"/>
            </a:endParaRPr>
          </a:p>
        </p:txBody>
      </p:sp>
      <p:sp>
        <p:nvSpPr>
          <p:cNvPr id="24" name="Rectangle 23"/>
          <p:cNvSpPr/>
          <p:nvPr/>
        </p:nvSpPr>
        <p:spPr>
          <a:xfrm>
            <a:off x="591714" y="3536667"/>
            <a:ext cx="928616" cy="398640"/>
          </a:xfrm>
          <a:prstGeom prst="rect">
            <a:avLst/>
          </a:prstGeom>
          <a:noFill/>
        </p:spPr>
        <p:txBody>
          <a:bodyPr wrap="square">
            <a:noAutofit/>
          </a:bodyPr>
          <a:lstStyle/>
          <a:p>
            <a:pPr algn="r"/>
            <a:r>
              <a:rPr lang="en-US" sz="2400" b="1" dirty="0" smtClean="0">
                <a:latin typeface="+mj-lt"/>
              </a:rPr>
              <a:t>HQ</a:t>
            </a:r>
            <a:endParaRPr lang="en-US" sz="2400" b="1" dirty="0">
              <a:latin typeface="+mj-lt"/>
            </a:endParaRPr>
          </a:p>
        </p:txBody>
      </p:sp>
      <p:sp>
        <p:nvSpPr>
          <p:cNvPr id="25" name="Rectangle 24"/>
          <p:cNvSpPr/>
          <p:nvPr/>
        </p:nvSpPr>
        <p:spPr>
          <a:xfrm>
            <a:off x="1467373" y="3585175"/>
            <a:ext cx="1555768" cy="301624"/>
          </a:xfrm>
          <a:prstGeom prst="rect">
            <a:avLst/>
          </a:prstGeom>
          <a:noFill/>
        </p:spPr>
        <p:txBody>
          <a:bodyPr wrap="square">
            <a:noAutofit/>
          </a:bodyPr>
          <a:lstStyle/>
          <a:p>
            <a:r>
              <a:rPr lang="en-US" dirty="0" smtClean="0">
                <a:latin typeface="+mj-lt"/>
              </a:rPr>
              <a:t>San Francisco</a:t>
            </a:r>
            <a:endParaRPr lang="en-US" dirty="0">
              <a:latin typeface="+mj-lt"/>
            </a:endParaRPr>
          </a:p>
        </p:txBody>
      </p:sp>
      <p:sp>
        <p:nvSpPr>
          <p:cNvPr id="26" name="Rectangle 25"/>
          <p:cNvSpPr/>
          <p:nvPr/>
        </p:nvSpPr>
        <p:spPr>
          <a:xfrm>
            <a:off x="3748993" y="2354043"/>
            <a:ext cx="1555768" cy="301624"/>
          </a:xfrm>
          <a:prstGeom prst="rect">
            <a:avLst/>
          </a:prstGeom>
          <a:noFill/>
        </p:spPr>
        <p:txBody>
          <a:bodyPr wrap="square">
            <a:noAutofit/>
          </a:bodyPr>
          <a:lstStyle/>
          <a:p>
            <a:pPr algn="ctr"/>
            <a:r>
              <a:rPr lang="en-US" dirty="0" smtClean="0">
                <a:latin typeface="+mj-lt"/>
              </a:rPr>
              <a:t>On-premise</a:t>
            </a:r>
            <a:endParaRPr lang="en-US" dirty="0">
              <a:latin typeface="+mj-lt"/>
            </a:endParaRPr>
          </a:p>
        </p:txBody>
      </p:sp>
      <p:sp>
        <p:nvSpPr>
          <p:cNvPr id="27" name="Rectangle 26"/>
          <p:cNvSpPr/>
          <p:nvPr/>
        </p:nvSpPr>
        <p:spPr>
          <a:xfrm>
            <a:off x="3748993" y="2921172"/>
            <a:ext cx="1555768" cy="301624"/>
          </a:xfrm>
          <a:prstGeom prst="rect">
            <a:avLst/>
          </a:prstGeom>
          <a:noFill/>
        </p:spPr>
        <p:txBody>
          <a:bodyPr wrap="square">
            <a:noAutofit/>
          </a:bodyPr>
          <a:lstStyle/>
          <a:p>
            <a:pPr algn="ctr"/>
            <a:r>
              <a:rPr lang="en-US" dirty="0" smtClean="0">
                <a:latin typeface="+mj-lt"/>
              </a:rPr>
              <a:t>In the </a:t>
            </a:r>
            <a:r>
              <a:rPr lang="en-US" sz="2400" b="1" dirty="0" smtClean="0">
                <a:latin typeface="+mj-lt"/>
              </a:rPr>
              <a:t>cloud</a:t>
            </a:r>
            <a:endParaRPr lang="en-US" sz="2400" b="1" dirty="0">
              <a:latin typeface="+mj-lt"/>
            </a:endParaRPr>
          </a:p>
        </p:txBody>
      </p:sp>
      <p:sp>
        <p:nvSpPr>
          <p:cNvPr id="28" name="Rectangle 27"/>
          <p:cNvSpPr/>
          <p:nvPr/>
        </p:nvSpPr>
        <p:spPr>
          <a:xfrm>
            <a:off x="4032428" y="3492535"/>
            <a:ext cx="988899" cy="301624"/>
          </a:xfrm>
          <a:prstGeom prst="rect">
            <a:avLst/>
          </a:prstGeom>
          <a:noFill/>
        </p:spPr>
        <p:txBody>
          <a:bodyPr wrap="square">
            <a:noAutofit/>
          </a:bodyPr>
          <a:lstStyle/>
          <a:p>
            <a:pPr algn="ctr"/>
            <a:r>
              <a:rPr lang="en-US" sz="2400" b="1" dirty="0" smtClean="0">
                <a:latin typeface="+mj-lt"/>
              </a:rPr>
              <a:t>SaaS</a:t>
            </a:r>
            <a:endParaRPr lang="en-US" sz="2400" b="1" dirty="0">
              <a:latin typeface="+mj-lt"/>
            </a:endParaRPr>
          </a:p>
        </p:txBody>
      </p:sp>
      <p:sp>
        <p:nvSpPr>
          <p:cNvPr id="29" name="Rectangle 28"/>
          <p:cNvSpPr/>
          <p:nvPr/>
        </p:nvSpPr>
        <p:spPr>
          <a:xfrm>
            <a:off x="6418301" y="2258227"/>
            <a:ext cx="712920" cy="402218"/>
          </a:xfrm>
          <a:prstGeom prst="rect">
            <a:avLst/>
          </a:prstGeom>
          <a:noFill/>
        </p:spPr>
        <p:txBody>
          <a:bodyPr wrap="square">
            <a:noAutofit/>
          </a:bodyPr>
          <a:lstStyle/>
          <a:p>
            <a:r>
              <a:rPr lang="en-US" sz="2400" b="1" dirty="0" smtClean="0">
                <a:latin typeface="+mj-lt"/>
              </a:rPr>
              <a:t>60+</a:t>
            </a:r>
            <a:endParaRPr lang="en-US" sz="2400" b="1" dirty="0">
              <a:latin typeface="+mj-lt"/>
            </a:endParaRPr>
          </a:p>
        </p:txBody>
      </p:sp>
      <p:sp>
        <p:nvSpPr>
          <p:cNvPr id="30" name="Rectangle 29"/>
          <p:cNvSpPr/>
          <p:nvPr/>
        </p:nvSpPr>
        <p:spPr>
          <a:xfrm>
            <a:off x="6441985" y="3268707"/>
            <a:ext cx="928616" cy="398640"/>
          </a:xfrm>
          <a:prstGeom prst="rect">
            <a:avLst/>
          </a:prstGeom>
          <a:noFill/>
        </p:spPr>
        <p:txBody>
          <a:bodyPr wrap="square">
            <a:noAutofit/>
          </a:bodyPr>
          <a:lstStyle/>
          <a:p>
            <a:r>
              <a:rPr lang="en-US" sz="2400" b="1" dirty="0" smtClean="0">
                <a:latin typeface="+mj-lt"/>
              </a:rPr>
              <a:t>100</a:t>
            </a:r>
            <a:endParaRPr lang="en-US" sz="2400" b="1" dirty="0">
              <a:latin typeface="+mj-lt"/>
            </a:endParaRPr>
          </a:p>
        </p:txBody>
      </p:sp>
      <p:sp>
        <p:nvSpPr>
          <p:cNvPr id="31" name="Rectangle 30"/>
          <p:cNvSpPr/>
          <p:nvPr/>
        </p:nvSpPr>
        <p:spPr>
          <a:xfrm>
            <a:off x="6994346" y="2196072"/>
            <a:ext cx="1318864" cy="584613"/>
          </a:xfrm>
          <a:prstGeom prst="rect">
            <a:avLst/>
          </a:prstGeom>
          <a:noFill/>
        </p:spPr>
        <p:txBody>
          <a:bodyPr wrap="square">
            <a:noAutofit/>
          </a:bodyPr>
          <a:lstStyle/>
          <a:p>
            <a:r>
              <a:rPr lang="en-US" dirty="0">
                <a:latin typeface="+mj-lt"/>
              </a:rPr>
              <a:t>o</a:t>
            </a:r>
            <a:r>
              <a:rPr lang="en-US" dirty="0" smtClean="0">
                <a:latin typeface="+mj-lt"/>
              </a:rPr>
              <a:t>f the </a:t>
            </a:r>
            <a:br>
              <a:rPr lang="en-US" dirty="0" smtClean="0">
                <a:latin typeface="+mj-lt"/>
              </a:rPr>
            </a:br>
            <a:r>
              <a:rPr lang="en-US" dirty="0" smtClean="0">
                <a:latin typeface="+mj-lt"/>
              </a:rPr>
              <a:t>Fortune 100</a:t>
            </a:r>
            <a:endParaRPr lang="en-US" dirty="0">
              <a:latin typeface="+mj-lt"/>
            </a:endParaRPr>
          </a:p>
        </p:txBody>
      </p:sp>
      <p:sp>
        <p:nvSpPr>
          <p:cNvPr id="33" name="Rectangle 32"/>
          <p:cNvSpPr/>
          <p:nvPr/>
        </p:nvSpPr>
        <p:spPr>
          <a:xfrm>
            <a:off x="6416633" y="2979368"/>
            <a:ext cx="1555768" cy="301624"/>
          </a:xfrm>
          <a:prstGeom prst="rect">
            <a:avLst/>
          </a:prstGeom>
          <a:noFill/>
        </p:spPr>
        <p:txBody>
          <a:bodyPr wrap="square">
            <a:noAutofit/>
          </a:bodyPr>
          <a:lstStyle/>
          <a:p>
            <a:r>
              <a:rPr lang="en-US" dirty="0" smtClean="0">
                <a:latin typeface="+mj-lt"/>
              </a:rPr>
              <a:t>Largest license:</a:t>
            </a:r>
            <a:endParaRPr lang="en-US" dirty="0">
              <a:latin typeface="+mj-lt"/>
            </a:endParaRPr>
          </a:p>
        </p:txBody>
      </p:sp>
      <p:sp>
        <p:nvSpPr>
          <p:cNvPr id="34" name="Rectangle 33"/>
          <p:cNvSpPr/>
          <p:nvPr/>
        </p:nvSpPr>
        <p:spPr>
          <a:xfrm>
            <a:off x="6991648" y="3338379"/>
            <a:ext cx="1421218" cy="301624"/>
          </a:xfrm>
          <a:prstGeom prst="rect">
            <a:avLst/>
          </a:prstGeom>
          <a:noFill/>
        </p:spPr>
        <p:txBody>
          <a:bodyPr wrap="square">
            <a:noAutofit/>
          </a:bodyPr>
          <a:lstStyle/>
          <a:p>
            <a:r>
              <a:rPr lang="en-US" dirty="0" smtClean="0">
                <a:latin typeface="+mj-lt"/>
              </a:rPr>
              <a:t>Terabytes/day</a:t>
            </a:r>
            <a:endParaRPr lang="en-US" dirty="0">
              <a:latin typeface="+mj-lt"/>
            </a:endParaRPr>
          </a:p>
        </p:txBody>
      </p:sp>
      <p:sp>
        <p:nvSpPr>
          <p:cNvPr id="3" name="Title 2"/>
          <p:cNvSpPr>
            <a:spLocks noGrp="1"/>
          </p:cNvSpPr>
          <p:nvPr>
            <p:ph type="title"/>
          </p:nvPr>
        </p:nvSpPr>
        <p:spPr/>
        <p:txBody>
          <a:bodyPr/>
          <a:lstStyle/>
          <a:p>
            <a:r>
              <a:rPr lang="en-US" sz="3200" dirty="0">
                <a:solidFill>
                  <a:schemeClr val="tx1"/>
                </a:solidFill>
              </a:rPr>
              <a:t>Splunk Company </a:t>
            </a:r>
            <a:r>
              <a:rPr lang="en-US" sz="3200" dirty="0" smtClean="0">
                <a:solidFill>
                  <a:schemeClr val="tx1"/>
                </a:solidFill>
              </a:rPr>
              <a:t>Overview</a:t>
            </a:r>
            <a:endParaRPr lang="en-US" sz="3200" dirty="0"/>
          </a:p>
        </p:txBody>
      </p:sp>
      <p:sp>
        <p:nvSpPr>
          <p:cNvPr id="35" name="Slide Number Placeholder 2"/>
          <p:cNvSpPr>
            <a:spLocks noGrp="1"/>
          </p:cNvSpPr>
          <p:nvPr>
            <p:ph type="sldNum" sz="quarter" idx="10"/>
          </p:nvPr>
        </p:nvSpPr>
        <p:spPr>
          <a:xfrm>
            <a:off x="4379913" y="4770438"/>
            <a:ext cx="385762" cy="257175"/>
          </a:xfrm>
        </p:spPr>
        <p:txBody>
          <a:bodyPr/>
          <a:lstStyle/>
          <a:p>
            <a:pPr>
              <a:defRPr/>
            </a:pPr>
            <a:fld id="{1CF860F4-4FA4-EE41-8ADB-46C5B0D62AB2}" type="slidenum">
              <a:rPr lang="en-US" smtClean="0"/>
              <a:pPr>
                <a:defRPr/>
              </a:pPr>
              <a:t>5</a:t>
            </a:fld>
            <a:endParaRPr lang="en-US" dirty="0"/>
          </a:p>
        </p:txBody>
      </p:sp>
    </p:spTree>
    <p:extLst>
      <p:ext uri="{BB962C8B-B14F-4D97-AF65-F5344CB8AC3E}">
        <p14:creationId xmlns:p14="http://schemas.microsoft.com/office/powerpoint/2010/main" val="204648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gray">
          <a:xfrm>
            <a:off x="691359" y="3274185"/>
            <a:ext cx="7810295" cy="1177809"/>
          </a:xfrm>
          <a:prstGeom prst="roundRect">
            <a:avLst>
              <a:gd name="adj" fmla="val 5129"/>
            </a:avLst>
          </a:prstGeom>
          <a:gradFill flip="none" rotWithShape="1">
            <a:gsLst>
              <a:gs pos="0">
                <a:srgbClr val="656565"/>
              </a:gs>
              <a:gs pos="50000">
                <a:srgbClr val="383A39"/>
              </a:gs>
              <a:gs pos="100000">
                <a:srgbClr val="080A09"/>
              </a:gs>
            </a:gsLst>
            <a:lin ang="540000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lIns="91425" tIns="45712" rIns="91425" bIns="45712" anchor="ctr"/>
          <a:lstStyle/>
          <a:p>
            <a:pPr algn="ctr"/>
            <a:endParaRPr lang="en-US" dirty="0"/>
          </a:p>
        </p:txBody>
      </p:sp>
      <p:sp>
        <p:nvSpPr>
          <p:cNvPr id="5" name="Rounded Rectangle 4"/>
          <p:cNvSpPr/>
          <p:nvPr/>
        </p:nvSpPr>
        <p:spPr bwMode="gray">
          <a:xfrm>
            <a:off x="1999042" y="1131245"/>
            <a:ext cx="1241387" cy="1636674"/>
          </a:xfrm>
          <a:prstGeom prst="roundRect">
            <a:avLst>
              <a:gd name="adj" fmla="val 10370"/>
            </a:avLst>
          </a:prstGeom>
          <a:ln>
            <a:headEnd/>
            <a:tailEnd/>
          </a:ln>
          <a:scene3d>
            <a:camera prst="orthographicFront"/>
            <a:lightRig rig="threePt" dir="t"/>
          </a:scene3d>
        </p:spPr>
        <p:style>
          <a:lnRef idx="1">
            <a:schemeClr val="accent5"/>
          </a:lnRef>
          <a:fillRef idx="3">
            <a:schemeClr val="accent5"/>
          </a:fillRef>
          <a:effectRef idx="2">
            <a:schemeClr val="accent5"/>
          </a:effectRef>
          <a:fontRef idx="minor">
            <a:schemeClr val="lt1"/>
          </a:fontRef>
        </p:style>
        <p:txBody>
          <a:bodyPr lIns="91425" tIns="182820" rIns="91425" bIns="182820" anchor="ctr" anchorCtr="1"/>
          <a:lstStyle/>
          <a:p>
            <a:pPr algn="ctr" defTabSz="514089">
              <a:lnSpc>
                <a:spcPct val="90000"/>
              </a:lnSpc>
              <a:defRPr/>
            </a:pPr>
            <a:r>
              <a:rPr lang="en-US" sz="1500" kern="0" dirty="0">
                <a:solidFill>
                  <a:prstClr val="white"/>
                </a:solidFill>
              </a:rPr>
              <a:t>IT</a:t>
            </a:r>
          </a:p>
          <a:p>
            <a:pPr algn="ctr" defTabSz="514089">
              <a:lnSpc>
                <a:spcPct val="90000"/>
              </a:lnSpc>
              <a:defRPr/>
            </a:pPr>
            <a:r>
              <a:rPr lang="en-US" sz="1500" kern="0" dirty="0">
                <a:solidFill>
                  <a:prstClr val="white"/>
                </a:solidFill>
              </a:rPr>
              <a:t>Operations</a:t>
            </a:r>
          </a:p>
        </p:txBody>
      </p:sp>
      <p:sp>
        <p:nvSpPr>
          <p:cNvPr id="6" name="Rounded Rectangle 5"/>
          <p:cNvSpPr/>
          <p:nvPr/>
        </p:nvSpPr>
        <p:spPr bwMode="gray">
          <a:xfrm>
            <a:off x="3313272" y="1131245"/>
            <a:ext cx="1241387" cy="1636674"/>
          </a:xfrm>
          <a:prstGeom prst="roundRect">
            <a:avLst>
              <a:gd name="adj" fmla="val 10370"/>
            </a:avLst>
          </a:prstGeom>
          <a:ln>
            <a:headEnd/>
            <a:tailEnd/>
          </a:ln>
          <a:scene3d>
            <a:camera prst="orthographicFront"/>
            <a:lightRig rig="threePt" dir="t"/>
          </a:scene3d>
        </p:spPr>
        <p:style>
          <a:lnRef idx="1">
            <a:schemeClr val="accent5"/>
          </a:lnRef>
          <a:fillRef idx="3">
            <a:schemeClr val="accent5"/>
          </a:fillRef>
          <a:effectRef idx="2">
            <a:schemeClr val="accent5"/>
          </a:effectRef>
          <a:fontRef idx="minor">
            <a:schemeClr val="lt1"/>
          </a:fontRef>
        </p:style>
        <p:txBody>
          <a:bodyPr lIns="91425" tIns="182820" rIns="91425" bIns="182820" anchor="ctr" anchorCtr="1"/>
          <a:lstStyle/>
          <a:p>
            <a:pPr algn="ctr" defTabSz="514089">
              <a:defRPr/>
            </a:pPr>
            <a:r>
              <a:rPr lang="en-US" sz="1500" kern="0" dirty="0">
                <a:solidFill>
                  <a:prstClr val="white"/>
                </a:solidFill>
              </a:rPr>
              <a:t>Security and Compliance</a:t>
            </a:r>
          </a:p>
        </p:txBody>
      </p:sp>
      <p:sp>
        <p:nvSpPr>
          <p:cNvPr id="7" name="Rounded Rectangle 6"/>
          <p:cNvSpPr/>
          <p:nvPr/>
        </p:nvSpPr>
        <p:spPr bwMode="gray">
          <a:xfrm>
            <a:off x="4627500" y="1131245"/>
            <a:ext cx="1241387" cy="1636674"/>
          </a:xfrm>
          <a:prstGeom prst="roundRect">
            <a:avLst>
              <a:gd name="adj" fmla="val 10370"/>
            </a:avLst>
          </a:prstGeom>
          <a:ln>
            <a:headEnd/>
            <a:tailEnd/>
          </a:ln>
          <a:scene3d>
            <a:camera prst="orthographicFront"/>
            <a:lightRig rig="threePt" dir="t"/>
          </a:scene3d>
        </p:spPr>
        <p:style>
          <a:lnRef idx="1">
            <a:schemeClr val="accent5"/>
          </a:lnRef>
          <a:fillRef idx="3">
            <a:schemeClr val="accent5"/>
          </a:fillRef>
          <a:effectRef idx="2">
            <a:schemeClr val="accent5"/>
          </a:effectRef>
          <a:fontRef idx="minor">
            <a:schemeClr val="lt1"/>
          </a:fontRef>
        </p:style>
        <p:txBody>
          <a:bodyPr lIns="0" tIns="182820" rIns="0" bIns="182820" anchor="ctr" anchorCtr="1"/>
          <a:lstStyle/>
          <a:p>
            <a:pPr algn="ctr" defTabSz="514089">
              <a:lnSpc>
                <a:spcPct val="90000"/>
              </a:lnSpc>
              <a:defRPr/>
            </a:pPr>
            <a:r>
              <a:rPr lang="en-US" sz="1500" kern="0" dirty="0" smtClean="0">
                <a:solidFill>
                  <a:prstClr val="white"/>
                </a:solidFill>
              </a:rPr>
              <a:t>Digital Intelligence</a:t>
            </a:r>
            <a:endParaRPr lang="en-US" sz="1500" kern="0" dirty="0">
              <a:solidFill>
                <a:prstClr val="white"/>
              </a:solidFill>
            </a:endParaRPr>
          </a:p>
        </p:txBody>
      </p:sp>
      <p:sp>
        <p:nvSpPr>
          <p:cNvPr id="8" name="Rounded Rectangle 7"/>
          <p:cNvSpPr/>
          <p:nvPr/>
        </p:nvSpPr>
        <p:spPr bwMode="gray">
          <a:xfrm>
            <a:off x="684813" y="1131245"/>
            <a:ext cx="1241387" cy="1636674"/>
          </a:xfrm>
          <a:prstGeom prst="roundRect">
            <a:avLst>
              <a:gd name="adj" fmla="val 10370"/>
            </a:avLst>
          </a:prstGeom>
          <a:ln>
            <a:headEnd/>
            <a:tailEnd/>
          </a:ln>
          <a:scene3d>
            <a:camera prst="orthographicFront"/>
            <a:lightRig rig="threePt" dir="t"/>
          </a:scene3d>
        </p:spPr>
        <p:style>
          <a:lnRef idx="1">
            <a:schemeClr val="accent5"/>
          </a:lnRef>
          <a:fillRef idx="3">
            <a:schemeClr val="accent5"/>
          </a:fillRef>
          <a:effectRef idx="2">
            <a:schemeClr val="accent5"/>
          </a:effectRef>
          <a:fontRef idx="minor">
            <a:schemeClr val="lt1"/>
          </a:fontRef>
        </p:style>
        <p:txBody>
          <a:bodyPr lIns="91425" tIns="182820" rIns="91425" bIns="182820" anchor="ctr" anchorCtr="1"/>
          <a:lstStyle/>
          <a:p>
            <a:pPr algn="ctr" defTabSz="514089">
              <a:lnSpc>
                <a:spcPct val="90000"/>
              </a:lnSpc>
              <a:defRPr/>
            </a:pPr>
            <a:r>
              <a:rPr lang="en-US" sz="1500" kern="0" dirty="0">
                <a:solidFill>
                  <a:prstClr val="white"/>
                </a:solidFill>
              </a:rPr>
              <a:t>App </a:t>
            </a:r>
            <a:r>
              <a:rPr lang="en-US" sz="1500" kern="0" dirty="0" err="1">
                <a:solidFill>
                  <a:prstClr val="white"/>
                </a:solidFill>
              </a:rPr>
              <a:t>Dev</a:t>
            </a:r>
            <a:r>
              <a:rPr lang="en-US" sz="1500" kern="0" dirty="0">
                <a:solidFill>
                  <a:prstClr val="white"/>
                </a:solidFill>
              </a:rPr>
              <a:t> and</a:t>
            </a:r>
          </a:p>
          <a:p>
            <a:pPr algn="ctr" defTabSz="514089">
              <a:lnSpc>
                <a:spcPct val="90000"/>
              </a:lnSpc>
              <a:defRPr/>
            </a:pPr>
            <a:r>
              <a:rPr lang="en-US" sz="1500" kern="0" dirty="0">
                <a:solidFill>
                  <a:prstClr val="white"/>
                </a:solidFill>
              </a:rPr>
              <a:t>App Mgmt.</a:t>
            </a:r>
          </a:p>
        </p:txBody>
      </p:sp>
      <p:sp>
        <p:nvSpPr>
          <p:cNvPr id="9" name="Rectangle 8"/>
          <p:cNvSpPr/>
          <p:nvPr/>
        </p:nvSpPr>
        <p:spPr bwMode="gray">
          <a:xfrm>
            <a:off x="690238" y="2848457"/>
            <a:ext cx="7812534" cy="351425"/>
          </a:xfrm>
          <a:prstGeom prst="rect">
            <a:avLst/>
          </a:prstGeom>
          <a:solidFill>
            <a:schemeClr val="tx1">
              <a:lumMod val="65000"/>
              <a:lumOff val="35000"/>
            </a:schemeClr>
          </a:solidFill>
          <a:ln w="25400">
            <a:noFill/>
            <a:round/>
            <a:headEnd/>
            <a:tailEnd/>
          </a:ln>
          <a:effectLst>
            <a:innerShdw blurRad="165100" dist="50800" dir="16200000">
              <a:schemeClr val="bg1">
                <a:alpha val="28000"/>
              </a:schemeClr>
            </a:innerShdw>
          </a:effectLst>
          <a:sp3d prstMaterial="softEdge"/>
        </p:spPr>
        <p:txBody>
          <a:bodyPr lIns="102835" tIns="102835" rIns="102835" bIns="102835" anchor="ctr" anchorCtr="1"/>
          <a:lstStyle/>
          <a:p>
            <a:pPr algn="ctr" defTabSz="514089">
              <a:lnSpc>
                <a:spcPct val="90000"/>
              </a:lnSpc>
            </a:pPr>
            <a:r>
              <a:rPr lang="en-US" sz="1500" kern="0" dirty="0">
                <a:solidFill>
                  <a:srgbClr val="FFFFFF"/>
                </a:solidFill>
              </a:rPr>
              <a:t>Developer Platform (REST API, SDKs)</a:t>
            </a:r>
          </a:p>
        </p:txBody>
      </p:sp>
      <p:pic>
        <p:nvPicPr>
          <p:cNvPr id="10" name="Picture 48" descr="logo_splunk_W_product.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gray">
          <a:xfrm>
            <a:off x="3531961" y="3390016"/>
            <a:ext cx="2148485" cy="638111"/>
          </a:xfrm>
          <a:prstGeom prst="rect">
            <a:avLst/>
          </a:prstGeom>
          <a:noFill/>
          <a:ln>
            <a:noFill/>
          </a:ln>
          <a:scene3d>
            <a:camera prst="orthographicFront"/>
            <a:lightRig rig="threePt" dir="t"/>
          </a:scene3d>
          <a:sp3d prstMaterial="softEdge"/>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bwMode="gray">
          <a:xfrm>
            <a:off x="5941730" y="1131245"/>
            <a:ext cx="1241387" cy="1636674"/>
          </a:xfrm>
          <a:prstGeom prst="roundRect">
            <a:avLst>
              <a:gd name="adj" fmla="val 10370"/>
            </a:avLst>
          </a:prstGeom>
          <a:ln>
            <a:headEnd/>
            <a:tailEnd/>
          </a:ln>
          <a:scene3d>
            <a:camera prst="orthographicFront"/>
            <a:lightRig rig="threePt" dir="t"/>
          </a:scene3d>
        </p:spPr>
        <p:style>
          <a:lnRef idx="1">
            <a:schemeClr val="accent5"/>
          </a:lnRef>
          <a:fillRef idx="3">
            <a:schemeClr val="accent5"/>
          </a:fillRef>
          <a:effectRef idx="2">
            <a:schemeClr val="accent5"/>
          </a:effectRef>
          <a:fontRef idx="minor">
            <a:schemeClr val="lt1"/>
          </a:fontRef>
        </p:style>
        <p:txBody>
          <a:bodyPr lIns="0" tIns="182820" rIns="0" bIns="182820" anchor="ctr" anchorCtr="1"/>
          <a:lstStyle/>
          <a:p>
            <a:pPr algn="ctr" defTabSz="514089">
              <a:lnSpc>
                <a:spcPct val="90000"/>
              </a:lnSpc>
              <a:defRPr/>
            </a:pPr>
            <a:r>
              <a:rPr lang="en-US" sz="1500" kern="0" dirty="0">
                <a:solidFill>
                  <a:prstClr val="white"/>
                </a:solidFill>
              </a:rPr>
              <a:t>Business Analytics</a:t>
            </a:r>
          </a:p>
        </p:txBody>
      </p:sp>
      <p:sp>
        <p:nvSpPr>
          <p:cNvPr id="12" name="Rounded Rectangle 11"/>
          <p:cNvSpPr/>
          <p:nvPr/>
        </p:nvSpPr>
        <p:spPr bwMode="gray">
          <a:xfrm>
            <a:off x="7255961" y="1131245"/>
            <a:ext cx="1241387" cy="1636674"/>
          </a:xfrm>
          <a:prstGeom prst="roundRect">
            <a:avLst>
              <a:gd name="adj" fmla="val 10370"/>
            </a:avLst>
          </a:prstGeom>
          <a:ln>
            <a:headEnd/>
            <a:tailEnd/>
          </a:ln>
          <a:scene3d>
            <a:camera prst="orthographicFront"/>
            <a:lightRig rig="threePt" dir="t"/>
          </a:scene3d>
        </p:spPr>
        <p:style>
          <a:lnRef idx="1">
            <a:schemeClr val="accent5"/>
          </a:lnRef>
          <a:fillRef idx="3">
            <a:schemeClr val="accent5"/>
          </a:fillRef>
          <a:effectRef idx="2">
            <a:schemeClr val="accent5"/>
          </a:effectRef>
          <a:fontRef idx="minor">
            <a:schemeClr val="lt1"/>
          </a:fontRef>
        </p:style>
        <p:txBody>
          <a:bodyPr lIns="0" tIns="182820" rIns="0" bIns="182820" anchor="ctr" anchorCtr="1"/>
          <a:lstStyle/>
          <a:p>
            <a:pPr algn="ctr" defTabSz="514089">
              <a:lnSpc>
                <a:spcPct val="90000"/>
              </a:lnSpc>
              <a:defRPr/>
            </a:pPr>
            <a:r>
              <a:rPr lang="en-US" sz="1500" kern="0" dirty="0">
                <a:solidFill>
                  <a:srgbClr val="FFFFFF"/>
                </a:solidFill>
              </a:rPr>
              <a:t>Industrial Data and Internet of Things</a:t>
            </a:r>
          </a:p>
        </p:txBody>
      </p:sp>
      <p:sp>
        <p:nvSpPr>
          <p:cNvPr id="13" name="TextBox 12"/>
          <p:cNvSpPr txBox="1"/>
          <p:nvPr/>
        </p:nvSpPr>
        <p:spPr bwMode="gray">
          <a:xfrm>
            <a:off x="697905" y="4036997"/>
            <a:ext cx="7806485" cy="400079"/>
          </a:xfrm>
          <a:prstGeom prst="rect">
            <a:avLst/>
          </a:prstGeom>
          <a:noFill/>
          <a:scene3d>
            <a:camera prst="orthographicFront"/>
            <a:lightRig rig="threePt" dir="t"/>
          </a:scene3d>
          <a:sp3d prstMaterial="softEdge"/>
        </p:spPr>
        <p:txBody>
          <a:bodyPr wrap="square" lIns="91394" tIns="45697" rIns="91394" bIns="45697" rtlCol="0">
            <a:spAutoFit/>
          </a:bodyPr>
          <a:lstStyle/>
          <a:p>
            <a:pPr algn="ctr" defTabSz="816199"/>
            <a:r>
              <a:rPr lang="en-US" sz="2000" dirty="0">
                <a:solidFill>
                  <a:srgbClr val="FFFFFF"/>
                </a:solidFill>
              </a:rPr>
              <a:t>Small Data. Big Data. Huge Data.</a:t>
            </a:r>
          </a:p>
        </p:txBody>
      </p:sp>
      <p:sp>
        <p:nvSpPr>
          <p:cNvPr id="14" name="Title 1"/>
          <p:cNvSpPr>
            <a:spLocks noGrp="1"/>
          </p:cNvSpPr>
          <p:nvPr>
            <p:ph type="title" idx="4294967295"/>
          </p:nvPr>
        </p:nvSpPr>
        <p:spPr>
          <a:xfrm>
            <a:off x="0" y="12214"/>
            <a:ext cx="9144000" cy="857250"/>
          </a:xfrm>
          <a:noFill/>
          <a:ln>
            <a:noFill/>
          </a:ln>
        </p:spPr>
        <p:txBody>
          <a:bodyPr vert="horz" wrap="square" lIns="81619" tIns="40810" rIns="81619" bIns="40810" numCol="1" anchor="ctr" anchorCtr="0" compatLnSpc="1">
            <a:prstTxWarp prst="textNoShape">
              <a:avLst/>
            </a:prstTxWarp>
            <a:noAutofit/>
          </a:bodyPr>
          <a:lstStyle/>
          <a:p>
            <a:r>
              <a:rPr lang="en-US" sz="3200" dirty="0" smtClean="0">
                <a:ea typeface="Tahoma" pitchFamily="34" charset="0"/>
                <a:cs typeface="Tahoma" pitchFamily="34" charset="0"/>
              </a:rPr>
              <a:t>Delivers </a:t>
            </a:r>
            <a:r>
              <a:rPr lang="en-US" sz="3200" dirty="0">
                <a:ea typeface="Tahoma" pitchFamily="34" charset="0"/>
                <a:cs typeface="Tahoma" pitchFamily="34" charset="0"/>
              </a:rPr>
              <a:t>Value Across IT and the Business</a:t>
            </a:r>
          </a:p>
        </p:txBody>
      </p:sp>
      <p:sp>
        <p:nvSpPr>
          <p:cNvPr id="16" name="Slide Number Placeholder 2"/>
          <p:cNvSpPr txBox="1">
            <a:spLocks/>
          </p:cNvSpPr>
          <p:nvPr/>
        </p:nvSpPr>
        <p:spPr>
          <a:xfrm>
            <a:off x="4439477" y="4781826"/>
            <a:ext cx="326197" cy="245787"/>
          </a:xfrm>
          <a:prstGeom prst="rect">
            <a:avLst/>
          </a:prstGeom>
        </p:spPr>
        <p:txBody>
          <a:bodyPr/>
          <a:lstStyle>
            <a:defPPr>
              <a:defRPr lang="en-US"/>
            </a:defPPr>
            <a:lvl1pPr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1pPr>
            <a:lvl2pPr marL="407988" indent="49213"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2pPr>
            <a:lvl3pPr marL="815975" indent="98425"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3pPr>
            <a:lvl4pPr marL="1223963" indent="147638"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4pPr>
            <a:lvl5pPr marL="1631950" indent="196850"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6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6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6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600" kern="1200">
                <a:solidFill>
                  <a:schemeClr val="tx1"/>
                </a:solidFill>
                <a:latin typeface="Calibri" charset="0"/>
                <a:ea typeface="ＭＳ Ｐゴシック" charset="0"/>
                <a:cs typeface="ＭＳ Ｐゴシック" charset="0"/>
              </a:defRPr>
            </a:lvl9pPr>
          </a:lstStyle>
          <a:p>
            <a:pPr>
              <a:defRPr/>
            </a:pPr>
            <a:fld id="{1CF860F4-4FA4-EE41-8ADB-46C5B0D62AB2}" type="slidenum">
              <a:rPr lang="en-US" sz="1100" smtClean="0">
                <a:solidFill>
                  <a:schemeClr val="bg2">
                    <a:lumMod val="75000"/>
                  </a:schemeClr>
                </a:solidFill>
              </a:rPr>
              <a:pPr>
                <a:defRPr/>
              </a:pPr>
              <a:t>6</a:t>
            </a:fld>
            <a:endParaRPr lang="en-US" sz="1100" dirty="0">
              <a:solidFill>
                <a:schemeClr val="bg2">
                  <a:lumMod val="75000"/>
                </a:schemeClr>
              </a:solidFill>
            </a:endParaRPr>
          </a:p>
        </p:txBody>
      </p:sp>
    </p:spTree>
    <p:extLst>
      <p:ext uri="{BB962C8B-B14F-4D97-AF65-F5344CB8AC3E}">
        <p14:creationId xmlns:p14="http://schemas.microsoft.com/office/powerpoint/2010/main" val="80653840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bwMode="gray">
          <a:xfrm>
            <a:off x="4775201" y="948266"/>
            <a:ext cx="4165600" cy="2099734"/>
          </a:xfrm>
          <a:prstGeom prst="roundRect">
            <a:avLst>
              <a:gd name="adj" fmla="val 8252"/>
            </a:avLst>
          </a:prstGeom>
          <a:solidFill>
            <a:schemeClr val="bg1"/>
          </a:solidFill>
          <a:ln w="12700" cmpd="sng">
            <a:noFill/>
          </a:ln>
          <a:effectLst>
            <a:innerShdw blurRad="152400">
              <a:schemeClr val="accent1"/>
            </a:inn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380" tIns="45689" rIns="91380" bIns="45689"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4" name="Content Placeholder 3"/>
          <p:cNvSpPr>
            <a:spLocks noGrp="1"/>
          </p:cNvSpPr>
          <p:nvPr>
            <p:ph idx="4294967295"/>
          </p:nvPr>
        </p:nvSpPr>
        <p:spPr bwMode="gray">
          <a:xfrm>
            <a:off x="237067" y="880884"/>
            <a:ext cx="4227231" cy="3708049"/>
          </a:xfrm>
          <a:prstGeom prst="rect">
            <a:avLst/>
          </a:prstGeom>
        </p:spPr>
        <p:txBody>
          <a:bodyPr lIns="91425" tIns="45712" rIns="91425" bIns="45712">
            <a:noAutofit/>
          </a:bodyPr>
          <a:lstStyle/>
          <a:p>
            <a:pPr marL="260701" indent="-260701" defTabSz="459106">
              <a:spcBef>
                <a:spcPts val="300"/>
              </a:spcBef>
              <a:spcAft>
                <a:spcPts val="1650"/>
              </a:spcAft>
              <a:buBlip>
                <a:blip r:embed="rId3"/>
              </a:buBlip>
            </a:pPr>
            <a:r>
              <a:rPr lang="en-US" sz="2100" b="1" dirty="0">
                <a:latin typeface="Calibri" pitchFamily="34" charset="0"/>
                <a:cs typeface="Tahoma"/>
              </a:rPr>
              <a:t>Easy </a:t>
            </a:r>
            <a:r>
              <a:rPr lang="en-US" sz="2100" b="1" dirty="0" smtClean="0">
                <a:latin typeface="Calibri" pitchFamily="34" charset="0"/>
                <a:cs typeface="Tahoma"/>
              </a:rPr>
              <a:t>storage but hard </a:t>
            </a:r>
            <a:r>
              <a:rPr lang="en-US" sz="2100" b="1" dirty="0">
                <a:latin typeface="Calibri" pitchFamily="34" charset="0"/>
                <a:cs typeface="Tahoma"/>
              </a:rPr>
              <a:t>analytics: </a:t>
            </a:r>
            <a:r>
              <a:rPr lang="en-US" sz="2100" dirty="0">
                <a:latin typeface="Calibri" pitchFamily="34" charset="0"/>
                <a:cs typeface="Tahoma"/>
              </a:rPr>
              <a:t>difficult to explore, </a:t>
            </a:r>
            <a:r>
              <a:rPr lang="en-US" sz="2100" dirty="0" smtClean="0">
                <a:latin typeface="Calibri" pitchFamily="34" charset="0"/>
                <a:cs typeface="Tahoma"/>
              </a:rPr>
              <a:t>analyze, visualize</a:t>
            </a:r>
          </a:p>
          <a:p>
            <a:pPr marL="260701" indent="-260701" defTabSz="459106">
              <a:spcBef>
                <a:spcPts val="300"/>
              </a:spcBef>
              <a:spcAft>
                <a:spcPts val="1650"/>
              </a:spcAft>
              <a:buBlip>
                <a:blip r:embed="rId3"/>
              </a:buBlip>
            </a:pPr>
            <a:r>
              <a:rPr lang="en-US" sz="2100" b="1" dirty="0" smtClean="0">
                <a:latin typeface="Calibri" pitchFamily="34" charset="0"/>
                <a:cs typeface="Tahoma"/>
              </a:rPr>
              <a:t>Complex </a:t>
            </a:r>
            <a:r>
              <a:rPr lang="en-US" sz="2100" b="1" dirty="0">
                <a:latin typeface="Calibri" pitchFamily="34" charset="0"/>
                <a:cs typeface="Tahoma"/>
              </a:rPr>
              <a:t>technology: </a:t>
            </a:r>
            <a:r>
              <a:rPr lang="en-US" sz="2100" dirty="0">
                <a:latin typeface="Calibri" pitchFamily="34" charset="0"/>
                <a:cs typeface="Tahoma"/>
              </a:rPr>
              <a:t>many open source projects</a:t>
            </a:r>
          </a:p>
          <a:p>
            <a:pPr marL="260701" indent="-260701" defTabSz="459106">
              <a:spcBef>
                <a:spcPts val="300"/>
              </a:spcBef>
              <a:spcAft>
                <a:spcPts val="1650"/>
              </a:spcAft>
              <a:buBlip>
                <a:blip r:embed="rId3"/>
              </a:buBlip>
            </a:pPr>
            <a:r>
              <a:rPr lang="en-US" sz="2100" b="1" dirty="0">
                <a:latin typeface="Calibri" pitchFamily="34" charset="0"/>
                <a:cs typeface="Tahoma"/>
              </a:rPr>
              <a:t>Hard-to-staff skills: </a:t>
            </a:r>
            <a:r>
              <a:rPr lang="en-US" sz="2100" dirty="0">
                <a:latin typeface="Calibri" pitchFamily="34" charset="0"/>
                <a:cs typeface="Tahoma"/>
              </a:rPr>
              <a:t>must write MapReduce jobs or fixed schemas </a:t>
            </a:r>
          </a:p>
        </p:txBody>
      </p:sp>
      <p:sp>
        <p:nvSpPr>
          <p:cNvPr id="5" name="Slide Number Placeholder 4"/>
          <p:cNvSpPr>
            <a:spLocks noGrp="1"/>
          </p:cNvSpPr>
          <p:nvPr>
            <p:ph type="sldNum" sz="quarter" idx="4294967295"/>
          </p:nvPr>
        </p:nvSpPr>
        <p:spPr>
          <a:xfrm>
            <a:off x="4379913" y="4770439"/>
            <a:ext cx="385762" cy="257175"/>
          </a:xfrm>
          <a:prstGeom prst="rect">
            <a:avLst/>
          </a:prstGeom>
        </p:spPr>
        <p:txBody>
          <a:bodyPr lIns="91425" tIns="45712" rIns="91425" bIns="45712"/>
          <a:lstStyle/>
          <a:p>
            <a:pPr>
              <a:defRPr/>
            </a:pPr>
            <a:fld id="{366CB8CA-683D-874C-98C9-D2FFAF4B4EE5}" type="slidenum">
              <a:rPr lang="en-US" smtClean="0"/>
              <a:pPr>
                <a:defRPr/>
              </a:pPr>
              <a:t>7</a:t>
            </a:fld>
            <a:endParaRPr lang="en-US" dirty="0"/>
          </a:p>
        </p:txBody>
      </p:sp>
      <p:sp>
        <p:nvSpPr>
          <p:cNvPr id="6" name="Rounded Rectangle 5"/>
          <p:cNvSpPr/>
          <p:nvPr/>
        </p:nvSpPr>
        <p:spPr bwMode="gray">
          <a:xfrm>
            <a:off x="4690533" y="3320288"/>
            <a:ext cx="4299621" cy="903843"/>
          </a:xfrm>
          <a:prstGeom prst="roundRect">
            <a:avLst>
              <a:gd name="adj" fmla="val 13566"/>
            </a:avLst>
          </a:prstGeom>
          <a:solidFill>
            <a:schemeClr val="bg1"/>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51390" tIns="25695" rIns="51390" bIns="25695" rtlCol="0" anchor="ctr"/>
          <a:lstStyle/>
          <a:p>
            <a:pPr algn="ctr"/>
            <a:endParaRPr lang="en-US" dirty="0"/>
          </a:p>
        </p:txBody>
      </p:sp>
      <p:sp>
        <p:nvSpPr>
          <p:cNvPr id="7" name="TextBox 6"/>
          <p:cNvSpPr txBox="1"/>
          <p:nvPr/>
        </p:nvSpPr>
        <p:spPr bwMode="gray">
          <a:xfrm>
            <a:off x="4690534" y="3450934"/>
            <a:ext cx="1176997" cy="698233"/>
          </a:xfrm>
          <a:prstGeom prst="rect">
            <a:avLst/>
          </a:prstGeom>
          <a:noFill/>
        </p:spPr>
        <p:txBody>
          <a:bodyPr wrap="square" lIns="51390" tIns="25695" rIns="51390" bIns="25695" rtlCol="0">
            <a:spAutoFit/>
          </a:bodyPr>
          <a:lstStyle/>
          <a:p>
            <a:pPr algn="ctr"/>
            <a:r>
              <a:rPr lang="en-US" sz="1400" b="1" dirty="0">
                <a:latin typeface="+mj-lt"/>
              </a:rPr>
              <a:t>Hadoop (MapReduce &amp; HDFS)</a:t>
            </a:r>
          </a:p>
        </p:txBody>
      </p:sp>
      <p:sp>
        <p:nvSpPr>
          <p:cNvPr id="25" name="TextBox 24"/>
          <p:cNvSpPr txBox="1"/>
          <p:nvPr/>
        </p:nvSpPr>
        <p:spPr bwMode="gray">
          <a:xfrm>
            <a:off x="5283907" y="2204261"/>
            <a:ext cx="980659" cy="482815"/>
          </a:xfrm>
          <a:prstGeom prst="rect">
            <a:avLst/>
          </a:prstGeom>
        </p:spPr>
        <p:txBody>
          <a:bodyPr wrap="square" lIns="51390" tIns="25695" rIns="51390" bIns="25695" rtlCol="0">
            <a:spAutoFit/>
          </a:bodyPr>
          <a:lstStyle/>
          <a:p>
            <a:pPr algn="ctr"/>
            <a:r>
              <a:rPr lang="en-US" sz="2800" b="1" dirty="0">
                <a:solidFill>
                  <a:schemeClr val="accent2"/>
                </a:solidFill>
              </a:rPr>
              <a:t>YARN</a:t>
            </a:r>
          </a:p>
        </p:txBody>
      </p:sp>
      <p:sp>
        <p:nvSpPr>
          <p:cNvPr id="28" name="TextBox 27"/>
          <p:cNvSpPr txBox="1"/>
          <p:nvPr/>
        </p:nvSpPr>
        <p:spPr bwMode="gray">
          <a:xfrm>
            <a:off x="6967231" y="2497809"/>
            <a:ext cx="1175635" cy="398150"/>
          </a:xfrm>
          <a:prstGeom prst="rect">
            <a:avLst/>
          </a:prstGeom>
        </p:spPr>
        <p:txBody>
          <a:bodyPr wrap="square" lIns="51390" tIns="25695" rIns="51390" bIns="25695" rtlCol="0">
            <a:spAutoFit/>
          </a:bodyPr>
          <a:lstStyle/>
          <a:p>
            <a:pPr algn="ctr"/>
            <a:r>
              <a:rPr lang="en-US" sz="2200" b="1" i="1" dirty="0">
                <a:solidFill>
                  <a:schemeClr val="accent2"/>
                </a:solidFill>
                <a:latin typeface="Arial Narrow" pitchFamily="34" charset="0"/>
              </a:rPr>
              <a:t>DataFu</a:t>
            </a:r>
          </a:p>
        </p:txBody>
      </p:sp>
      <p:sp>
        <p:nvSpPr>
          <p:cNvPr id="30" name="TextBox 29"/>
          <p:cNvSpPr txBox="1"/>
          <p:nvPr/>
        </p:nvSpPr>
        <p:spPr bwMode="gray">
          <a:xfrm>
            <a:off x="7698331" y="1728745"/>
            <a:ext cx="1086990" cy="1098679"/>
          </a:xfrm>
          <a:prstGeom prst="rect">
            <a:avLst/>
          </a:prstGeom>
        </p:spPr>
        <p:txBody>
          <a:bodyPr wrap="square" lIns="51390" tIns="25695" rIns="51390" bIns="25695" rtlCol="0">
            <a:spAutoFit/>
          </a:bodyPr>
          <a:lstStyle/>
          <a:p>
            <a:pPr algn="ctr">
              <a:lnSpc>
                <a:spcPts val="2000"/>
              </a:lnSpc>
            </a:pPr>
            <a:r>
              <a:rPr lang="en-US" sz="2500" b="1" dirty="0">
                <a:solidFill>
                  <a:schemeClr val="accent2"/>
                </a:solidFill>
              </a:rPr>
              <a:t>H</a:t>
            </a:r>
          </a:p>
          <a:p>
            <a:pPr algn="ctr">
              <a:lnSpc>
                <a:spcPts val="2000"/>
              </a:lnSpc>
            </a:pPr>
            <a:r>
              <a:rPr lang="en-US" sz="2500" b="1" dirty="0">
                <a:solidFill>
                  <a:schemeClr val="accent2"/>
                </a:solidFill>
              </a:rPr>
              <a:t>i</a:t>
            </a:r>
          </a:p>
          <a:p>
            <a:pPr algn="ctr">
              <a:lnSpc>
                <a:spcPts val="2000"/>
              </a:lnSpc>
            </a:pPr>
            <a:r>
              <a:rPr lang="en-US" sz="2500" b="1" dirty="0">
                <a:solidFill>
                  <a:schemeClr val="accent2"/>
                </a:solidFill>
              </a:rPr>
              <a:t>v</a:t>
            </a:r>
          </a:p>
          <a:p>
            <a:pPr algn="ctr">
              <a:lnSpc>
                <a:spcPts val="2000"/>
              </a:lnSpc>
            </a:pPr>
            <a:r>
              <a:rPr lang="en-US" sz="2500" b="1" dirty="0">
                <a:solidFill>
                  <a:schemeClr val="accent2"/>
                </a:solidFill>
              </a:rPr>
              <a:t>e</a:t>
            </a:r>
          </a:p>
        </p:txBody>
      </p:sp>
      <p:sp>
        <p:nvSpPr>
          <p:cNvPr id="31" name="TextBox 30"/>
          <p:cNvSpPr txBox="1"/>
          <p:nvPr/>
        </p:nvSpPr>
        <p:spPr bwMode="gray">
          <a:xfrm>
            <a:off x="5533043" y="1684173"/>
            <a:ext cx="1175635" cy="363553"/>
          </a:xfrm>
          <a:prstGeom prst="rect">
            <a:avLst/>
          </a:prstGeom>
        </p:spPr>
        <p:txBody>
          <a:bodyPr wrap="square" lIns="51390" tIns="25695" rIns="51390" bIns="25695" rtlCol="0">
            <a:spAutoFit/>
          </a:bodyPr>
          <a:lstStyle/>
          <a:p>
            <a:pPr algn="ctr"/>
            <a:r>
              <a:rPr lang="en-US" sz="2000" b="1" dirty="0">
                <a:solidFill>
                  <a:schemeClr val="accent2"/>
                </a:solidFill>
                <a:latin typeface="Times New Roman" pitchFamily="18" charset="0"/>
                <a:cs typeface="Times New Roman" pitchFamily="18" charset="0"/>
              </a:rPr>
              <a:t>Mahout</a:t>
            </a:r>
          </a:p>
        </p:txBody>
      </p:sp>
      <p:sp>
        <p:nvSpPr>
          <p:cNvPr id="33" name="TextBox 32"/>
          <p:cNvSpPr txBox="1"/>
          <p:nvPr/>
        </p:nvSpPr>
        <p:spPr bwMode="gray">
          <a:xfrm>
            <a:off x="7081149" y="1716285"/>
            <a:ext cx="1175635" cy="432776"/>
          </a:xfrm>
          <a:prstGeom prst="rect">
            <a:avLst/>
          </a:prstGeom>
        </p:spPr>
        <p:txBody>
          <a:bodyPr wrap="square" lIns="51390" tIns="25695" rIns="51390" bIns="25695" rtlCol="0">
            <a:spAutoFit/>
          </a:bodyPr>
          <a:lstStyle/>
          <a:p>
            <a:pPr algn="ctr"/>
            <a:r>
              <a:rPr lang="en-US" sz="2500" b="1" i="1" dirty="0">
                <a:solidFill>
                  <a:schemeClr val="accent2"/>
                </a:solidFill>
              </a:rPr>
              <a:t>Pig</a:t>
            </a:r>
          </a:p>
        </p:txBody>
      </p:sp>
      <p:sp>
        <p:nvSpPr>
          <p:cNvPr id="34" name="TextBox 33"/>
          <p:cNvSpPr txBox="1"/>
          <p:nvPr/>
        </p:nvSpPr>
        <p:spPr bwMode="gray">
          <a:xfrm>
            <a:off x="5864507" y="1965157"/>
            <a:ext cx="2057756" cy="544371"/>
          </a:xfrm>
          <a:prstGeom prst="rect">
            <a:avLst/>
          </a:prstGeom>
        </p:spPr>
        <p:txBody>
          <a:bodyPr wrap="square" lIns="51390" tIns="25695" rIns="51390" bIns="25695" rtlCol="0">
            <a:spAutoFit/>
          </a:bodyPr>
          <a:lstStyle/>
          <a:p>
            <a:pPr algn="ctr"/>
            <a:r>
              <a:rPr lang="en-US" sz="3200" b="1" dirty="0">
                <a:solidFill>
                  <a:schemeClr val="accent2"/>
                </a:solidFill>
              </a:rPr>
              <a:t>Sqoop</a:t>
            </a:r>
          </a:p>
        </p:txBody>
      </p:sp>
      <p:sp>
        <p:nvSpPr>
          <p:cNvPr id="36" name="TextBox 35"/>
          <p:cNvSpPr txBox="1"/>
          <p:nvPr/>
        </p:nvSpPr>
        <p:spPr bwMode="gray">
          <a:xfrm>
            <a:off x="4775201" y="959224"/>
            <a:ext cx="4165600" cy="675150"/>
          </a:xfrm>
          <a:prstGeom prst="rect">
            <a:avLst/>
          </a:prstGeom>
        </p:spPr>
        <p:txBody>
          <a:bodyPr wrap="square" lIns="51390" tIns="25695" rIns="51390" bIns="25695" rtlCol="0">
            <a:spAutoFit/>
          </a:bodyPr>
          <a:lstStyle/>
          <a:p>
            <a:pPr algn="ctr"/>
            <a:r>
              <a:rPr lang="en-US" sz="2000" dirty="0"/>
              <a:t>Wide Range of Open Source</a:t>
            </a:r>
          </a:p>
          <a:p>
            <a:pPr algn="ctr"/>
            <a:r>
              <a:rPr lang="en-US" sz="2000" dirty="0"/>
              <a:t>Projects for Hadoop Analytics</a:t>
            </a:r>
          </a:p>
        </p:txBody>
      </p:sp>
      <p:pic>
        <p:nvPicPr>
          <p:cNvPr id="37" name="Picture 36"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1154" y="3440385"/>
            <a:ext cx="758953" cy="758953"/>
          </a:xfrm>
          <a:prstGeom prst="rect">
            <a:avLst/>
          </a:prstGeom>
        </p:spPr>
      </p:pic>
      <p:pic>
        <p:nvPicPr>
          <p:cNvPr id="38" name="Picture 37"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2838" y="3440385"/>
            <a:ext cx="758953" cy="758953"/>
          </a:xfrm>
          <a:prstGeom prst="rect">
            <a:avLst/>
          </a:prstGeom>
        </p:spPr>
      </p:pic>
      <p:pic>
        <p:nvPicPr>
          <p:cNvPr id="39" name="Picture 38" descr="storage-hado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3438" y="3440385"/>
            <a:ext cx="758953" cy="758953"/>
          </a:xfrm>
          <a:prstGeom prst="rect">
            <a:avLst/>
          </a:prstGeom>
        </p:spPr>
      </p:pic>
      <p:sp>
        <p:nvSpPr>
          <p:cNvPr id="22" name="TextBox 21"/>
          <p:cNvSpPr txBox="1"/>
          <p:nvPr/>
        </p:nvSpPr>
        <p:spPr bwMode="gray">
          <a:xfrm>
            <a:off x="5948217" y="2653917"/>
            <a:ext cx="1127380" cy="363526"/>
          </a:xfrm>
          <a:prstGeom prst="rect">
            <a:avLst/>
          </a:prstGeom>
        </p:spPr>
        <p:txBody>
          <a:bodyPr wrap="square" lIns="51390" tIns="25695" rIns="51390" bIns="25695" rtlCol="0">
            <a:spAutoFit/>
          </a:bodyPr>
          <a:lstStyle/>
          <a:p>
            <a:pPr algn="ctr"/>
            <a:r>
              <a:rPr lang="en-US" sz="2000" b="1" dirty="0">
                <a:solidFill>
                  <a:schemeClr val="accent2"/>
                </a:solidFill>
              </a:rPr>
              <a:t>Azkaban</a:t>
            </a:r>
          </a:p>
        </p:txBody>
      </p:sp>
      <p:sp>
        <p:nvSpPr>
          <p:cNvPr id="8" name="Title 7"/>
          <p:cNvSpPr>
            <a:spLocks noGrp="1"/>
          </p:cNvSpPr>
          <p:nvPr>
            <p:ph type="title"/>
          </p:nvPr>
        </p:nvSpPr>
        <p:spPr/>
        <p:txBody>
          <a:bodyPr/>
          <a:lstStyle/>
          <a:p>
            <a:r>
              <a:rPr lang="en-US" sz="3200" dirty="0" smtClean="0"/>
              <a:t>Getting Value from Data in Hadoop is Challenging</a:t>
            </a:r>
            <a:endParaRPr lang="en-US" sz="3200" dirty="0"/>
          </a:p>
        </p:txBody>
      </p:sp>
    </p:spTree>
    <p:extLst>
      <p:ext uri="{BB962C8B-B14F-4D97-AF65-F5344CB8AC3E}">
        <p14:creationId xmlns:p14="http://schemas.microsoft.com/office/powerpoint/2010/main" val="109767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Does Gartner Say?</a:t>
            </a:r>
            <a:endParaRPr lang="en-US" sz="3200" dirty="0"/>
          </a:p>
        </p:txBody>
      </p:sp>
      <p:sp>
        <p:nvSpPr>
          <p:cNvPr id="5" name="Slide Number Placeholder 4"/>
          <p:cNvSpPr>
            <a:spLocks noGrp="1"/>
          </p:cNvSpPr>
          <p:nvPr>
            <p:ph type="sldNum" sz="quarter" idx="17"/>
          </p:nvPr>
        </p:nvSpPr>
        <p:spPr>
          <a:xfrm>
            <a:off x="4379914" y="4305839"/>
            <a:ext cx="385762" cy="257175"/>
          </a:xfrm>
        </p:spPr>
        <p:txBody>
          <a:bodyPr/>
          <a:lstStyle/>
          <a:p>
            <a:pPr>
              <a:defRPr/>
            </a:pPr>
            <a:fld id="{366CB8CA-683D-874C-98C9-D2FFAF4B4EE5}" type="slidenum">
              <a:rPr lang="en-US" smtClean="0"/>
              <a:pPr>
                <a:defRPr/>
              </a:pPr>
              <a:t>8</a:t>
            </a:fld>
            <a:endParaRPr lang="en-US" dirty="0"/>
          </a:p>
        </p:txBody>
      </p:sp>
      <p:sp>
        <p:nvSpPr>
          <p:cNvPr id="6" name="Rectangle 5"/>
          <p:cNvSpPr/>
          <p:nvPr/>
        </p:nvSpPr>
        <p:spPr>
          <a:xfrm>
            <a:off x="1" y="4150419"/>
            <a:ext cx="9144000" cy="52848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305" tIns="45651" rIns="91305" bIns="45651" spcCol="0" rtlCol="0" anchor="ctr"/>
          <a:lstStyle/>
          <a:p>
            <a:pPr algn="ctr"/>
            <a:endParaRPr lang="en-US" dirty="0"/>
          </a:p>
        </p:txBody>
      </p:sp>
      <p:pic>
        <p:nvPicPr>
          <p:cNvPr id="7" name="Picture 6" descr="graph-with-data.png"/>
          <p:cNvPicPr>
            <a:picLocks noChangeAspect="1"/>
          </p:cNvPicPr>
          <p:nvPr/>
        </p:nvPicPr>
        <p:blipFill>
          <a:blip r:embed="rId3"/>
          <a:srcRect r="13964" b="7365"/>
          <a:stretch>
            <a:fillRect/>
          </a:stretch>
        </p:blipFill>
        <p:spPr>
          <a:xfrm>
            <a:off x="223612" y="603979"/>
            <a:ext cx="8920388" cy="4074929"/>
          </a:xfrm>
          <a:prstGeom prst="rect">
            <a:avLst/>
          </a:prstGeom>
        </p:spPr>
      </p:pic>
      <p:sp>
        <p:nvSpPr>
          <p:cNvPr id="8" name="TextBox 7"/>
          <p:cNvSpPr txBox="1"/>
          <p:nvPr/>
        </p:nvSpPr>
        <p:spPr>
          <a:xfrm>
            <a:off x="2947846" y="3580642"/>
            <a:ext cx="2472267" cy="544280"/>
          </a:xfrm>
          <a:prstGeom prst="rect">
            <a:avLst/>
          </a:prstGeom>
          <a:noFill/>
        </p:spPr>
        <p:txBody>
          <a:bodyPr wrap="square" lIns="51336" tIns="25668" rIns="51336" bIns="25668" rtlCol="0">
            <a:spAutoFit/>
          </a:bodyPr>
          <a:lstStyle/>
          <a:p>
            <a:r>
              <a:rPr lang="en-US" b="1" cap="all" dirty="0" smtClean="0">
                <a:latin typeface="Arial"/>
                <a:cs typeface="Arial"/>
              </a:rPr>
              <a:t>trough </a:t>
            </a:r>
            <a:r>
              <a:rPr lang="en-US" b="1" cap="all" dirty="0">
                <a:latin typeface="Arial"/>
                <a:cs typeface="Arial"/>
              </a:rPr>
              <a:t>of disillusionment</a:t>
            </a:r>
          </a:p>
        </p:txBody>
      </p:sp>
      <p:grpSp>
        <p:nvGrpSpPr>
          <p:cNvPr id="9" name="Group 22"/>
          <p:cNvGrpSpPr/>
          <p:nvPr/>
        </p:nvGrpSpPr>
        <p:grpSpPr>
          <a:xfrm>
            <a:off x="271983" y="791222"/>
            <a:ext cx="8872017" cy="3223503"/>
            <a:chOff x="150113" y="2192081"/>
            <a:chExt cx="15234573" cy="5933449"/>
          </a:xfrm>
        </p:grpSpPr>
        <p:sp>
          <p:nvSpPr>
            <p:cNvPr id="10" name="TextBox 9"/>
            <p:cNvSpPr txBox="1"/>
            <p:nvPr/>
          </p:nvSpPr>
          <p:spPr>
            <a:xfrm>
              <a:off x="150113" y="7049143"/>
              <a:ext cx="2934980" cy="1076387"/>
            </a:xfrm>
            <a:prstGeom prst="rect">
              <a:avLst/>
            </a:prstGeom>
            <a:noFill/>
          </p:spPr>
          <p:txBody>
            <a:bodyPr wrap="square" rtlCol="0">
              <a:spAutoFit/>
            </a:bodyPr>
            <a:lstStyle/>
            <a:p>
              <a:pPr algn="ctr"/>
              <a:r>
                <a:rPr lang="en-US" b="1" cap="all" dirty="0">
                  <a:latin typeface="Arial"/>
                  <a:cs typeface="Arial"/>
                </a:rPr>
                <a:t>Technology Trigger</a:t>
              </a:r>
            </a:p>
          </p:txBody>
        </p:sp>
        <p:sp>
          <p:nvSpPr>
            <p:cNvPr id="11" name="TextBox 10"/>
            <p:cNvSpPr txBox="1"/>
            <p:nvPr/>
          </p:nvSpPr>
          <p:spPr>
            <a:xfrm>
              <a:off x="1456779" y="2192081"/>
              <a:ext cx="3227553" cy="1529602"/>
            </a:xfrm>
            <a:prstGeom prst="rect">
              <a:avLst/>
            </a:prstGeom>
            <a:noFill/>
          </p:spPr>
          <p:txBody>
            <a:bodyPr wrap="square" rtlCol="0">
              <a:spAutoFit/>
            </a:bodyPr>
            <a:lstStyle/>
            <a:p>
              <a:pPr algn="ctr"/>
              <a:r>
                <a:rPr lang="en-US" b="1" cap="all" dirty="0">
                  <a:latin typeface="Arial"/>
                  <a:cs typeface="Arial"/>
                </a:rPr>
                <a:t>Peak of inflated expectations</a:t>
              </a:r>
            </a:p>
          </p:txBody>
        </p:sp>
        <p:sp>
          <p:nvSpPr>
            <p:cNvPr id="12" name="TextBox 11"/>
            <p:cNvSpPr txBox="1"/>
            <p:nvPr/>
          </p:nvSpPr>
          <p:spPr>
            <a:xfrm>
              <a:off x="8609736" y="5596450"/>
              <a:ext cx="3389191" cy="1076387"/>
            </a:xfrm>
            <a:prstGeom prst="rect">
              <a:avLst/>
            </a:prstGeom>
            <a:noFill/>
          </p:spPr>
          <p:txBody>
            <a:bodyPr wrap="square" rtlCol="0">
              <a:spAutoFit/>
            </a:bodyPr>
            <a:lstStyle/>
            <a:p>
              <a:pPr algn="ctr"/>
              <a:r>
                <a:rPr lang="en-US" b="1" cap="all" dirty="0">
                  <a:latin typeface="Arial"/>
                  <a:cs typeface="Arial"/>
                </a:rPr>
                <a:t>Slope of enlightenment</a:t>
              </a:r>
            </a:p>
          </p:txBody>
        </p:sp>
        <p:sp>
          <p:nvSpPr>
            <p:cNvPr id="13" name="TextBox 12"/>
            <p:cNvSpPr txBox="1"/>
            <p:nvPr/>
          </p:nvSpPr>
          <p:spPr>
            <a:xfrm>
              <a:off x="12382840" y="5000344"/>
              <a:ext cx="3001846" cy="1076387"/>
            </a:xfrm>
            <a:prstGeom prst="rect">
              <a:avLst/>
            </a:prstGeom>
            <a:noFill/>
          </p:spPr>
          <p:txBody>
            <a:bodyPr wrap="square" rtlCol="0">
              <a:spAutoFit/>
            </a:bodyPr>
            <a:lstStyle/>
            <a:p>
              <a:pPr algn="ctr"/>
              <a:r>
                <a:rPr lang="en-US" b="1" cap="all" dirty="0">
                  <a:latin typeface="Arial"/>
                  <a:cs typeface="Arial"/>
                </a:rPr>
                <a:t>Plateau of productivity</a:t>
              </a:r>
            </a:p>
          </p:txBody>
        </p:sp>
      </p:grpSp>
      <p:sp>
        <p:nvSpPr>
          <p:cNvPr id="14" name="Pentagon 13"/>
          <p:cNvSpPr/>
          <p:nvPr/>
        </p:nvSpPr>
        <p:spPr>
          <a:xfrm>
            <a:off x="0" y="4413692"/>
            <a:ext cx="9143999" cy="265219"/>
          </a:xfrm>
          <a:prstGeom prst="homePlate">
            <a:avLst/>
          </a:prstGeom>
          <a:gradFill flip="none" rotWithShape="1">
            <a:gsLst>
              <a:gs pos="100000">
                <a:schemeClr val="bg1">
                  <a:lumMod val="50000"/>
                </a:schemeClr>
              </a:gs>
              <a:gs pos="3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51336" tIns="25668" rIns="51336" bIns="25668" rtlCol="0" anchor="ctr"/>
          <a:lstStyle/>
          <a:p>
            <a:pPr algn="ctr"/>
            <a:endParaRPr lang="en-US" dirty="0"/>
          </a:p>
        </p:txBody>
      </p:sp>
      <p:sp>
        <p:nvSpPr>
          <p:cNvPr id="15" name="Pentagon 14"/>
          <p:cNvSpPr/>
          <p:nvPr/>
        </p:nvSpPr>
        <p:spPr>
          <a:xfrm rot="16200000">
            <a:off x="-1828376" y="2602709"/>
            <a:ext cx="3904569" cy="247813"/>
          </a:xfrm>
          <a:prstGeom prst="homePlate">
            <a:avLst/>
          </a:prstGeom>
          <a:gradFill flip="none" rotWithShape="1">
            <a:gsLst>
              <a:gs pos="100000">
                <a:schemeClr val="bg1">
                  <a:lumMod val="50000"/>
                </a:schemeClr>
              </a:gs>
              <a:gs pos="3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51336" tIns="25668" rIns="51336" bIns="25668" rtlCol="0" anchor="ctr"/>
          <a:lstStyle/>
          <a:p>
            <a:pPr algn="ctr"/>
            <a:endParaRPr lang="en-US" dirty="0"/>
          </a:p>
        </p:txBody>
      </p:sp>
      <p:sp>
        <p:nvSpPr>
          <p:cNvPr id="16" name="TextBox 15"/>
          <p:cNvSpPr txBox="1"/>
          <p:nvPr/>
        </p:nvSpPr>
        <p:spPr>
          <a:xfrm rot="16200000">
            <a:off x="-722103" y="1422999"/>
            <a:ext cx="1688313" cy="298059"/>
          </a:xfrm>
          <a:prstGeom prst="rect">
            <a:avLst/>
          </a:prstGeom>
          <a:noFill/>
        </p:spPr>
        <p:txBody>
          <a:bodyPr wrap="square" lIns="51336" tIns="25668" rIns="51336" bIns="25668" rtlCol="0">
            <a:spAutoFit/>
          </a:bodyPr>
          <a:lstStyle/>
          <a:p>
            <a:r>
              <a:rPr lang="en-US" dirty="0">
                <a:solidFill>
                  <a:schemeClr val="bg1"/>
                </a:solidFill>
                <a:latin typeface="Arial Black"/>
                <a:cs typeface="Arial Black"/>
              </a:rPr>
              <a:t>VISIBILITY</a:t>
            </a:r>
          </a:p>
        </p:txBody>
      </p:sp>
      <p:sp>
        <p:nvSpPr>
          <p:cNvPr id="17" name="TextBox 16"/>
          <p:cNvSpPr txBox="1"/>
          <p:nvPr/>
        </p:nvSpPr>
        <p:spPr>
          <a:xfrm>
            <a:off x="7992534" y="4429134"/>
            <a:ext cx="1102660" cy="298059"/>
          </a:xfrm>
          <a:prstGeom prst="rect">
            <a:avLst/>
          </a:prstGeom>
          <a:noFill/>
        </p:spPr>
        <p:txBody>
          <a:bodyPr wrap="square" lIns="51336" tIns="25668" rIns="51336" bIns="25668" rtlCol="0">
            <a:spAutoFit/>
          </a:bodyPr>
          <a:lstStyle/>
          <a:p>
            <a:r>
              <a:rPr lang="en-US" dirty="0">
                <a:solidFill>
                  <a:schemeClr val="bg1"/>
                </a:solidFill>
                <a:latin typeface="Arial Black"/>
                <a:cs typeface="Arial Black"/>
              </a:rPr>
              <a:t>TIME</a:t>
            </a:r>
          </a:p>
        </p:txBody>
      </p:sp>
      <p:grpSp>
        <p:nvGrpSpPr>
          <p:cNvPr id="18" name="Group 17"/>
          <p:cNvGrpSpPr/>
          <p:nvPr/>
        </p:nvGrpSpPr>
        <p:grpSpPr>
          <a:xfrm>
            <a:off x="3080848" y="805325"/>
            <a:ext cx="5875669" cy="1385649"/>
            <a:chOff x="6977408" y="1003534"/>
            <a:chExt cx="8699567" cy="2463376"/>
          </a:xfrm>
        </p:grpSpPr>
        <p:grpSp>
          <p:nvGrpSpPr>
            <p:cNvPr id="19" name="Group 18"/>
            <p:cNvGrpSpPr/>
            <p:nvPr/>
          </p:nvGrpSpPr>
          <p:grpSpPr>
            <a:xfrm>
              <a:off x="6977408" y="1196371"/>
              <a:ext cx="8699567" cy="2270539"/>
              <a:chOff x="8178368" y="465236"/>
              <a:chExt cx="7996913" cy="2270539"/>
            </a:xfrm>
          </p:grpSpPr>
          <p:sp>
            <p:nvSpPr>
              <p:cNvPr id="22" name="Rectangle 21"/>
              <p:cNvSpPr/>
              <p:nvPr/>
            </p:nvSpPr>
            <p:spPr>
              <a:xfrm>
                <a:off x="8685372" y="465236"/>
                <a:ext cx="7467109" cy="1569645"/>
              </a:xfrm>
              <a:prstGeom prst="rect">
                <a:avLst/>
              </a:prstGeom>
            </p:spPr>
            <p:txBody>
              <a:bodyPr wrap="square" lIns="51426" tIns="25713" rIns="51426" bIns="25713">
                <a:spAutoFit/>
              </a:bodyPr>
              <a:lstStyle/>
              <a:p>
                <a:r>
                  <a:rPr lang="en-US" sz="1800" dirty="0">
                    <a:latin typeface="+mj-lt"/>
                    <a:cs typeface="Georgia"/>
                  </a:rPr>
                  <a:t>My most advanced Hadoop clients are also getting disillusioned … </a:t>
                </a:r>
                <a:r>
                  <a:rPr lang="en-US" sz="1800" b="1" dirty="0">
                    <a:latin typeface="+mj-lt"/>
                    <a:cs typeface="Georgia"/>
                  </a:rPr>
                  <a:t>The only consistent success, reported by my clients, is with Splunk</a:t>
                </a:r>
                <a:r>
                  <a:rPr lang="en-US" sz="1800" dirty="0">
                    <a:latin typeface="Georgia"/>
                    <a:cs typeface="Georgia"/>
                  </a:rPr>
                  <a:t>.</a:t>
                </a:r>
              </a:p>
            </p:txBody>
          </p:sp>
          <p:sp>
            <p:nvSpPr>
              <p:cNvPr id="23" name="Rectangle 22"/>
              <p:cNvSpPr/>
              <p:nvPr/>
            </p:nvSpPr>
            <p:spPr>
              <a:xfrm>
                <a:off x="8178368" y="2205732"/>
                <a:ext cx="7996913" cy="530043"/>
              </a:xfrm>
              <a:prstGeom prst="rect">
                <a:avLst/>
              </a:prstGeom>
            </p:spPr>
            <p:txBody>
              <a:bodyPr wrap="square" lIns="51426" tIns="25713" rIns="51426" bIns="25713">
                <a:spAutoFit/>
              </a:bodyPr>
              <a:lstStyle/>
              <a:p>
                <a:pPr algn="r"/>
                <a:r>
                  <a:rPr lang="en-US" i="1" dirty="0">
                    <a:latin typeface="+mj-lt"/>
                    <a:cs typeface="Georgia"/>
                  </a:rPr>
                  <a:t>Svetlana </a:t>
                </a:r>
                <a:r>
                  <a:rPr lang="en-US" i="1" dirty="0" smtClean="0">
                    <a:latin typeface="+mj-lt"/>
                    <a:cs typeface="Georgia"/>
                  </a:rPr>
                  <a:t>Sicular, Gartner </a:t>
                </a:r>
                <a:r>
                  <a:rPr lang="en-US" i="1" dirty="0">
                    <a:latin typeface="+mj-lt"/>
                    <a:cs typeface="Georgia"/>
                  </a:rPr>
                  <a:t>Research </a:t>
                </a:r>
                <a:r>
                  <a:rPr lang="en-US" i="1" dirty="0" smtClean="0">
                    <a:latin typeface="+mj-lt"/>
                    <a:cs typeface="Georgia"/>
                  </a:rPr>
                  <a:t>Director, January </a:t>
                </a:r>
                <a:r>
                  <a:rPr lang="en-US" i="1" dirty="0">
                    <a:latin typeface="+mj-lt"/>
                    <a:cs typeface="Georgia"/>
                  </a:rPr>
                  <a:t>22, 2013</a:t>
                </a:r>
              </a:p>
            </p:txBody>
          </p:sp>
        </p:grpSp>
        <p:sp>
          <p:nvSpPr>
            <p:cNvPr id="20" name="TextBox 19"/>
            <p:cNvSpPr txBox="1"/>
            <p:nvPr/>
          </p:nvSpPr>
          <p:spPr>
            <a:xfrm>
              <a:off x="7106236" y="1003534"/>
              <a:ext cx="1122230" cy="1395253"/>
            </a:xfrm>
            <a:prstGeom prst="rect">
              <a:avLst/>
            </a:prstGeom>
            <a:noFill/>
          </p:spPr>
          <p:txBody>
            <a:bodyPr wrap="square" rtlCol="0">
              <a:spAutoFit/>
            </a:bodyPr>
            <a:lstStyle/>
            <a:p>
              <a:r>
                <a:rPr lang="en-US" sz="4500" dirty="0">
                  <a:solidFill>
                    <a:srgbClr val="1F497D"/>
                  </a:solidFill>
                  <a:latin typeface="Georgia"/>
                  <a:cs typeface="Georgia"/>
                </a:rPr>
                <a:t>“</a:t>
              </a:r>
            </a:p>
          </p:txBody>
        </p:sp>
        <p:sp>
          <p:nvSpPr>
            <p:cNvPr id="21" name="TextBox 20"/>
            <p:cNvSpPr txBox="1"/>
            <p:nvPr/>
          </p:nvSpPr>
          <p:spPr>
            <a:xfrm rot="10800000">
              <a:off x="10685191" y="1549205"/>
              <a:ext cx="1122230" cy="1395253"/>
            </a:xfrm>
            <a:prstGeom prst="rect">
              <a:avLst/>
            </a:prstGeom>
            <a:noFill/>
          </p:spPr>
          <p:txBody>
            <a:bodyPr wrap="square" rtlCol="0">
              <a:spAutoFit/>
            </a:bodyPr>
            <a:lstStyle/>
            <a:p>
              <a:r>
                <a:rPr lang="en-US" sz="4500" dirty="0">
                  <a:solidFill>
                    <a:srgbClr val="1F497D"/>
                  </a:solidFill>
                  <a:latin typeface="Georgia"/>
                  <a:cs typeface="Georgia"/>
                </a:rPr>
                <a:t>“</a:t>
              </a:r>
            </a:p>
          </p:txBody>
        </p:sp>
      </p:grpSp>
      <p:sp>
        <p:nvSpPr>
          <p:cNvPr id="24" name="Oval 23"/>
          <p:cNvSpPr/>
          <p:nvPr/>
        </p:nvSpPr>
        <p:spPr>
          <a:xfrm>
            <a:off x="1794934" y="1779183"/>
            <a:ext cx="1513638" cy="1396884"/>
          </a:xfrm>
          <a:prstGeom prst="ellipse">
            <a:avLst/>
          </a:prstGeom>
          <a:solidFill>
            <a:schemeClr val="bg1">
              <a:lumMod val="65000"/>
              <a:alpha val="36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lIns="0" tIns="25677" rIns="0" bIns="25677" rtlCol="0" anchor="ctr"/>
          <a:lstStyle/>
          <a:p>
            <a:pPr algn="ctr" defTabSz="815254"/>
            <a:r>
              <a:rPr lang="en-US" b="1" dirty="0" smtClean="0">
                <a:solidFill>
                  <a:schemeClr val="tx1"/>
                </a:solidFill>
                <a:latin typeface="Tahoma"/>
                <a:cs typeface="Tahoma"/>
              </a:rPr>
              <a:t>Many </a:t>
            </a:r>
            <a:r>
              <a:rPr lang="en-US" b="1" dirty="0">
                <a:solidFill>
                  <a:schemeClr val="tx1"/>
                </a:solidFill>
                <a:latin typeface="Tahoma"/>
                <a:cs typeface="Tahoma"/>
              </a:rPr>
              <a:t>Hadoop customers</a:t>
            </a:r>
          </a:p>
        </p:txBody>
      </p:sp>
      <p:sp>
        <p:nvSpPr>
          <p:cNvPr id="25" name="Slide Number Placeholder 4"/>
          <p:cNvSpPr txBox="1">
            <a:spLocks/>
          </p:cNvSpPr>
          <p:nvPr/>
        </p:nvSpPr>
        <p:spPr bwMode="gray">
          <a:xfrm>
            <a:off x="4379913" y="4770439"/>
            <a:ext cx="385762" cy="257175"/>
          </a:xfrm>
          <a:prstGeom prst="rect">
            <a:avLst/>
          </a:prstGeom>
        </p:spPr>
        <p:txBody>
          <a:bodyPr vert="horz" lIns="91425" tIns="45712" rIns="91425" bIns="45712" rtlCol="0" anchor="ctr"/>
          <a:lstStyle>
            <a:defPPr>
              <a:defRPr lang="en-US"/>
            </a:defPPr>
            <a:lvl1pPr algn="ctr" defTabSz="816334" rtl="0" fontAlgn="auto">
              <a:spcBef>
                <a:spcPts val="0"/>
              </a:spcBef>
              <a:spcAft>
                <a:spcPts val="0"/>
              </a:spcAft>
              <a:defRPr sz="1100" kern="1200" smtClean="0">
                <a:solidFill>
                  <a:srgbClr val="C0C0C0"/>
                </a:solidFill>
                <a:latin typeface="+mn-lt"/>
                <a:ea typeface="+mn-ea"/>
                <a:cs typeface="+mn-cs"/>
              </a:defRPr>
            </a:lvl1pPr>
            <a:lvl2pPr marL="407988" indent="49213"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2pPr>
            <a:lvl3pPr marL="815975" indent="98425"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3pPr>
            <a:lvl4pPr marL="1223963" indent="147638"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4pPr>
            <a:lvl5pPr marL="1631950" indent="196850"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6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6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6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600" kern="1200">
                <a:solidFill>
                  <a:schemeClr val="tx1"/>
                </a:solidFill>
                <a:latin typeface="Calibri" charset="0"/>
                <a:ea typeface="ＭＳ Ｐゴシック" charset="0"/>
                <a:cs typeface="ＭＳ Ｐゴシック" charset="0"/>
              </a:defRPr>
            </a:lvl9pPr>
          </a:lstStyle>
          <a:p>
            <a:pPr>
              <a:defRPr/>
            </a:pPr>
            <a:fld id="{366CB8CA-683D-874C-98C9-D2FFAF4B4EE5}" type="slidenum">
              <a:rPr lang="en-US" smtClean="0"/>
              <a:pPr>
                <a:defRPr/>
              </a:pPr>
              <a:t>8</a:t>
            </a:fld>
            <a:endParaRPr lang="en-US" dirty="0"/>
          </a:p>
        </p:txBody>
      </p:sp>
    </p:spTree>
    <p:extLst>
      <p:ext uri="{BB962C8B-B14F-4D97-AF65-F5344CB8AC3E}">
        <p14:creationId xmlns:p14="http://schemas.microsoft.com/office/powerpoint/2010/main" val="41734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1"/>
                </a:solidFill>
              </a:rPr>
              <a:t>We Began to Address This Challenge</a:t>
            </a:r>
            <a:endParaRPr lang="en-US" sz="3200" dirty="0"/>
          </a:p>
        </p:txBody>
      </p:sp>
      <p:sp>
        <p:nvSpPr>
          <p:cNvPr id="3" name="Slide Number Placeholder 2"/>
          <p:cNvSpPr>
            <a:spLocks noGrp="1"/>
          </p:cNvSpPr>
          <p:nvPr>
            <p:ph type="sldNum" sz="quarter" idx="10"/>
          </p:nvPr>
        </p:nvSpPr>
        <p:spPr/>
        <p:txBody>
          <a:bodyPr/>
          <a:lstStyle/>
          <a:p>
            <a:pPr>
              <a:defRPr/>
            </a:pPr>
            <a:fld id="{1CF860F4-4FA4-EE41-8ADB-46C5B0D62AB2}" type="slidenum">
              <a:rPr lang="en-US" smtClean="0"/>
              <a:pPr>
                <a:defRPr/>
              </a:pPr>
              <a:t>9</a:t>
            </a:fld>
            <a:endParaRPr lang="en-US" dirty="0"/>
          </a:p>
        </p:txBody>
      </p:sp>
      <p:sp>
        <p:nvSpPr>
          <p:cNvPr id="4" name="Freeform 3"/>
          <p:cNvSpPr/>
          <p:nvPr/>
        </p:nvSpPr>
        <p:spPr bwMode="gray">
          <a:xfrm>
            <a:off x="3660671" y="2779331"/>
            <a:ext cx="1447800" cy="457200"/>
          </a:xfrm>
          <a:custGeom>
            <a:avLst/>
            <a:gdLst>
              <a:gd name="connsiteX0" fmla="*/ 0 w 1447800"/>
              <a:gd name="connsiteY0" fmla="*/ 245533 h 457200"/>
              <a:gd name="connsiteX1" fmla="*/ 1439333 w 1447800"/>
              <a:gd name="connsiteY1" fmla="*/ 0 h 457200"/>
              <a:gd name="connsiteX2" fmla="*/ 1447800 w 1447800"/>
              <a:gd name="connsiteY2" fmla="*/ 457200 h 457200"/>
              <a:gd name="connsiteX3" fmla="*/ 0 w 1447800"/>
              <a:gd name="connsiteY3" fmla="*/ 245533 h 457200"/>
            </a:gdLst>
            <a:ahLst/>
            <a:cxnLst>
              <a:cxn ang="0">
                <a:pos x="connsiteX0" y="connsiteY0"/>
              </a:cxn>
              <a:cxn ang="0">
                <a:pos x="connsiteX1" y="connsiteY1"/>
              </a:cxn>
              <a:cxn ang="0">
                <a:pos x="connsiteX2" y="connsiteY2"/>
              </a:cxn>
              <a:cxn ang="0">
                <a:pos x="connsiteX3" y="connsiteY3"/>
              </a:cxn>
            </a:cxnLst>
            <a:rect l="l" t="t" r="r" b="b"/>
            <a:pathLst>
              <a:path w="1447800" h="457200">
                <a:moveTo>
                  <a:pt x="0" y="245533"/>
                </a:moveTo>
                <a:lnTo>
                  <a:pt x="1439333" y="0"/>
                </a:lnTo>
                <a:lnTo>
                  <a:pt x="1447800" y="457200"/>
                </a:lnTo>
                <a:lnTo>
                  <a:pt x="0" y="245533"/>
                </a:lnTo>
                <a:close/>
              </a:path>
            </a:pathLst>
          </a:custGeom>
          <a:gradFill flip="none" rotWithShape="1">
            <a:gsLst>
              <a:gs pos="0">
                <a:schemeClr val="bg1">
                  <a:lumMod val="65000"/>
                </a:schemeClr>
              </a:gs>
              <a:gs pos="100000">
                <a:schemeClr val="bg1"/>
              </a:gs>
            </a:gsLst>
            <a:lin ang="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endParaRPr lang="en-US" dirty="0"/>
          </a:p>
        </p:txBody>
      </p:sp>
      <p:grpSp>
        <p:nvGrpSpPr>
          <p:cNvPr id="5" name="Group 4"/>
          <p:cNvGrpSpPr/>
          <p:nvPr/>
        </p:nvGrpSpPr>
        <p:grpSpPr bwMode="gray">
          <a:xfrm>
            <a:off x="698853" y="2903847"/>
            <a:ext cx="1364179" cy="696418"/>
            <a:chOff x="590100" y="3581366"/>
            <a:chExt cx="1895142" cy="967476"/>
          </a:xfrm>
        </p:grpSpPr>
        <p:sp>
          <p:nvSpPr>
            <p:cNvPr id="6" name="Magnetic Disk 35"/>
            <p:cNvSpPr/>
            <p:nvPr/>
          </p:nvSpPr>
          <p:spPr bwMode="gray">
            <a:xfrm>
              <a:off x="590100" y="3581366"/>
              <a:ext cx="889371" cy="967476"/>
            </a:xfrm>
            <a:prstGeom prst="flowChartMagneticDisk">
              <a:avLst/>
            </a:prstGeom>
            <a:solidFill>
              <a:srgbClr val="65A637"/>
            </a:solidFill>
            <a:ln w="12700" cmpd="sng">
              <a:solidFill>
                <a:srgbClr val="FFFFFF"/>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Magnetic Disk 36"/>
            <p:cNvSpPr/>
            <p:nvPr/>
          </p:nvSpPr>
          <p:spPr bwMode="gray">
            <a:xfrm>
              <a:off x="1595871" y="3581366"/>
              <a:ext cx="889371" cy="967476"/>
            </a:xfrm>
            <a:prstGeom prst="flowChartMagneticDisk">
              <a:avLst/>
            </a:prstGeom>
            <a:solidFill>
              <a:srgbClr val="65A637"/>
            </a:solidFill>
            <a:ln w="12700" cmpd="sng">
              <a:solidFill>
                <a:srgbClr val="FFFFFF"/>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bwMode="gray">
            <a:xfrm>
              <a:off x="1960641" y="3884554"/>
              <a:ext cx="171700" cy="585222"/>
            </a:xfrm>
            <a:prstGeom prst="rect">
              <a:avLst/>
            </a:prstGeom>
          </p:spPr>
          <p:txBody>
            <a:bodyPr wrap="square" lIns="51426" tIns="25713" rIns="51426" bIns="25713" rtlCol="0">
              <a:spAutoFit/>
            </a:bodyPr>
            <a:lstStyle/>
            <a:p>
              <a:r>
                <a:rPr lang="en-US" sz="2400" b="1" dirty="0">
                  <a:solidFill>
                    <a:srgbClr val="FFFFFF"/>
                  </a:solidFill>
                </a:rPr>
                <a:t>&gt;</a:t>
              </a:r>
            </a:p>
          </p:txBody>
        </p:sp>
        <p:sp>
          <p:nvSpPr>
            <p:cNvPr id="9" name="TextBox 8"/>
            <p:cNvSpPr txBox="1"/>
            <p:nvPr/>
          </p:nvSpPr>
          <p:spPr bwMode="gray">
            <a:xfrm>
              <a:off x="937957" y="3884554"/>
              <a:ext cx="171700" cy="585222"/>
            </a:xfrm>
            <a:prstGeom prst="rect">
              <a:avLst/>
            </a:prstGeom>
          </p:spPr>
          <p:txBody>
            <a:bodyPr wrap="square" lIns="51426" tIns="25713" rIns="51426" bIns="25713" rtlCol="0">
              <a:spAutoFit/>
            </a:bodyPr>
            <a:lstStyle/>
            <a:p>
              <a:r>
                <a:rPr lang="en-US" sz="2400" b="1" dirty="0">
                  <a:solidFill>
                    <a:srgbClr val="FFFFFF"/>
                  </a:solidFill>
                </a:rPr>
                <a:t>&gt;</a:t>
              </a:r>
            </a:p>
          </p:txBody>
        </p:sp>
      </p:grpSp>
      <p:grpSp>
        <p:nvGrpSpPr>
          <p:cNvPr id="10" name="Group 9"/>
          <p:cNvGrpSpPr/>
          <p:nvPr/>
        </p:nvGrpSpPr>
        <p:grpSpPr bwMode="gray">
          <a:xfrm>
            <a:off x="581324" y="3154199"/>
            <a:ext cx="1604660" cy="819184"/>
            <a:chOff x="590100" y="3581366"/>
            <a:chExt cx="1895142" cy="967476"/>
          </a:xfrm>
        </p:grpSpPr>
        <p:sp>
          <p:nvSpPr>
            <p:cNvPr id="11" name="Magnetic Disk 27"/>
            <p:cNvSpPr/>
            <p:nvPr/>
          </p:nvSpPr>
          <p:spPr bwMode="gray">
            <a:xfrm>
              <a:off x="590100" y="3581366"/>
              <a:ext cx="889371" cy="967476"/>
            </a:xfrm>
            <a:prstGeom prst="flowChartMagneticDisk">
              <a:avLst/>
            </a:prstGeom>
            <a:solidFill>
              <a:srgbClr val="65A637"/>
            </a:solidFill>
            <a:ln w="12700" cmpd="sng">
              <a:solidFill>
                <a:srgbClr val="FFFFFF"/>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Magnetic Disk 31"/>
            <p:cNvSpPr/>
            <p:nvPr/>
          </p:nvSpPr>
          <p:spPr bwMode="gray">
            <a:xfrm>
              <a:off x="1595871" y="3581366"/>
              <a:ext cx="889371" cy="967476"/>
            </a:xfrm>
            <a:prstGeom prst="flowChartMagneticDisk">
              <a:avLst/>
            </a:prstGeom>
            <a:solidFill>
              <a:srgbClr val="65A637"/>
            </a:solidFill>
            <a:ln w="12700" cmpd="sng">
              <a:solidFill>
                <a:srgbClr val="FFFFFF"/>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TextBox 12"/>
            <p:cNvSpPr txBox="1"/>
            <p:nvPr/>
          </p:nvSpPr>
          <p:spPr bwMode="gray">
            <a:xfrm>
              <a:off x="1960642" y="3884555"/>
              <a:ext cx="171701" cy="497518"/>
            </a:xfrm>
            <a:prstGeom prst="rect">
              <a:avLst/>
            </a:prstGeom>
          </p:spPr>
          <p:txBody>
            <a:bodyPr wrap="square" lIns="51426" tIns="25713" rIns="51426" bIns="25713" rtlCol="0">
              <a:spAutoFit/>
            </a:bodyPr>
            <a:lstStyle/>
            <a:p>
              <a:r>
                <a:rPr lang="en-US" sz="2400" b="1" dirty="0">
                  <a:solidFill>
                    <a:srgbClr val="FFFFFF"/>
                  </a:solidFill>
                </a:rPr>
                <a:t>&gt;</a:t>
              </a:r>
            </a:p>
          </p:txBody>
        </p:sp>
        <p:sp>
          <p:nvSpPr>
            <p:cNvPr id="14" name="TextBox 13"/>
            <p:cNvSpPr txBox="1"/>
            <p:nvPr/>
          </p:nvSpPr>
          <p:spPr bwMode="gray">
            <a:xfrm>
              <a:off x="937958" y="3884555"/>
              <a:ext cx="171701" cy="497518"/>
            </a:xfrm>
            <a:prstGeom prst="rect">
              <a:avLst/>
            </a:prstGeom>
          </p:spPr>
          <p:txBody>
            <a:bodyPr wrap="square" lIns="51426" tIns="25713" rIns="51426" bIns="25713" rtlCol="0">
              <a:spAutoFit/>
            </a:bodyPr>
            <a:lstStyle/>
            <a:p>
              <a:r>
                <a:rPr lang="en-US" sz="2400" b="1" dirty="0">
                  <a:solidFill>
                    <a:srgbClr val="FFFFFF"/>
                  </a:solidFill>
                </a:rPr>
                <a:t>&gt;</a:t>
              </a:r>
            </a:p>
          </p:txBody>
        </p:sp>
      </p:grpSp>
      <p:sp>
        <p:nvSpPr>
          <p:cNvPr id="15" name="Rounded Rectangle 14"/>
          <p:cNvSpPr/>
          <p:nvPr/>
        </p:nvSpPr>
        <p:spPr bwMode="gray">
          <a:xfrm>
            <a:off x="5076563" y="2782628"/>
            <a:ext cx="3722562" cy="1685007"/>
          </a:xfrm>
          <a:prstGeom prst="roundRect">
            <a:avLst>
              <a:gd name="adj" fmla="val 11072"/>
            </a:avLst>
          </a:prstGeom>
          <a:solidFill>
            <a:srgbClr val="FFFFFF"/>
          </a:solidFill>
          <a:ln w="76200" cap="flat" cmpd="sng" algn="ctr">
            <a:solidFill>
              <a:schemeClr val="bg1">
                <a:lumMod val="95000"/>
              </a:schemeClr>
            </a:solidFill>
            <a:prstDash val="solid"/>
            <a:round/>
            <a:headEnd type="none" w="med" len="med"/>
            <a:tailEnd type="none" w="med" len="med"/>
          </a:ln>
          <a:effectLst>
            <a:outerShdw blurRad="228600" dist="38100" dir="270000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endParaRPr lang="en-US" dirty="0">
              <a:solidFill>
                <a:srgbClr val="000000"/>
              </a:solidFill>
            </a:endParaRPr>
          </a:p>
        </p:txBody>
      </p:sp>
      <p:cxnSp>
        <p:nvCxnSpPr>
          <p:cNvPr id="16" name="Straight Connector 15"/>
          <p:cNvCxnSpPr/>
          <p:nvPr/>
        </p:nvCxnSpPr>
        <p:spPr bwMode="gray">
          <a:xfrm flipH="1" flipV="1">
            <a:off x="3624733" y="2655641"/>
            <a:ext cx="11138" cy="753137"/>
          </a:xfrm>
          <a:prstGeom prst="line">
            <a:avLst/>
          </a:prstGeom>
          <a:noFill/>
          <a:ln w="57150" cmpd="sng">
            <a:solidFill>
              <a:srgbClr val="C0C0C0"/>
            </a:solidFill>
          </a:ln>
          <a:effectLst/>
        </p:spPr>
        <p:style>
          <a:lnRef idx="1">
            <a:schemeClr val="accent1"/>
          </a:lnRef>
          <a:fillRef idx="2">
            <a:schemeClr val="accent1"/>
          </a:fillRef>
          <a:effectRef idx="1">
            <a:schemeClr val="accent1"/>
          </a:effectRef>
          <a:fontRef idx="minor">
            <a:schemeClr val="dk1"/>
          </a:fontRef>
        </p:style>
      </p:cxnSp>
      <p:sp>
        <p:nvSpPr>
          <p:cNvPr id="17" name="Rounded Rectangle 16"/>
          <p:cNvSpPr/>
          <p:nvPr/>
        </p:nvSpPr>
        <p:spPr bwMode="gray">
          <a:xfrm>
            <a:off x="2697253" y="3408778"/>
            <a:ext cx="1877235" cy="970067"/>
          </a:xfrm>
          <a:prstGeom prst="roundRect">
            <a:avLst/>
          </a:prstGeom>
          <a:noFill/>
          <a:ln w="57150" cmpd="sng">
            <a:solidFill>
              <a:srgbClr val="C0C0C0"/>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endParaRPr lang="en-US" dirty="0"/>
          </a:p>
        </p:txBody>
      </p:sp>
      <p:sp>
        <p:nvSpPr>
          <p:cNvPr id="18" name="TextBox 17"/>
          <p:cNvSpPr txBox="1"/>
          <p:nvPr/>
        </p:nvSpPr>
        <p:spPr bwMode="gray">
          <a:xfrm>
            <a:off x="721152" y="909303"/>
            <a:ext cx="1586414" cy="804442"/>
          </a:xfrm>
          <a:prstGeom prst="rect">
            <a:avLst/>
          </a:prstGeom>
          <a:noFill/>
        </p:spPr>
        <p:txBody>
          <a:bodyPr wrap="square" lIns="51417" tIns="25709" rIns="51417" bIns="25709" rtlCol="0" anchor="t">
            <a:spAutoFit/>
          </a:bodyPr>
          <a:lstStyle/>
          <a:p>
            <a:pPr algn="ctr">
              <a:lnSpc>
                <a:spcPct val="90000"/>
              </a:lnSpc>
            </a:pPr>
            <a:r>
              <a:rPr lang="en-US" sz="1800" b="1" dirty="0">
                <a:latin typeface="+mn-lt"/>
                <a:cs typeface="Optima"/>
              </a:rPr>
              <a:t>Real-time </a:t>
            </a:r>
            <a:br>
              <a:rPr lang="en-US" sz="1800" b="1" dirty="0">
                <a:latin typeface="+mn-lt"/>
                <a:cs typeface="Optima"/>
              </a:rPr>
            </a:br>
            <a:r>
              <a:rPr lang="en-US" sz="1800" b="1" dirty="0">
                <a:latin typeface="+mn-lt"/>
                <a:cs typeface="Optima"/>
              </a:rPr>
              <a:t>Collection and Analysis</a:t>
            </a:r>
          </a:p>
        </p:txBody>
      </p:sp>
      <p:sp>
        <p:nvSpPr>
          <p:cNvPr id="19" name="TextBox 18"/>
          <p:cNvSpPr txBox="1"/>
          <p:nvPr/>
        </p:nvSpPr>
        <p:spPr bwMode="gray">
          <a:xfrm>
            <a:off x="2487872" y="909303"/>
            <a:ext cx="2279048" cy="804442"/>
          </a:xfrm>
          <a:prstGeom prst="rect">
            <a:avLst/>
          </a:prstGeom>
          <a:noFill/>
        </p:spPr>
        <p:txBody>
          <a:bodyPr wrap="square" lIns="51417" tIns="25709" rIns="51417" bIns="25709" rtlCol="0" anchor="t">
            <a:spAutoFit/>
          </a:bodyPr>
          <a:lstStyle/>
          <a:p>
            <a:pPr algn="ctr">
              <a:lnSpc>
                <a:spcPct val="90000"/>
              </a:lnSpc>
            </a:pPr>
            <a:r>
              <a:rPr lang="en-US" sz="1800" b="1" dirty="0">
                <a:latin typeface="+mn-lt"/>
                <a:cs typeface="Optima"/>
              </a:rPr>
              <a:t>Dashboards, </a:t>
            </a:r>
            <a:br>
              <a:rPr lang="en-US" sz="1800" b="1" dirty="0">
                <a:latin typeface="+mn-lt"/>
                <a:cs typeface="Optima"/>
              </a:rPr>
            </a:br>
            <a:r>
              <a:rPr lang="en-US" sz="1800" b="1" dirty="0">
                <a:latin typeface="+mn-lt"/>
                <a:cs typeface="Optima"/>
              </a:rPr>
              <a:t>Reports, </a:t>
            </a:r>
            <a:br>
              <a:rPr lang="en-US" sz="1800" b="1" dirty="0">
                <a:latin typeface="+mn-lt"/>
                <a:cs typeface="Optima"/>
              </a:rPr>
            </a:br>
            <a:r>
              <a:rPr lang="en-US" sz="1800" b="1" dirty="0">
                <a:latin typeface="+mn-lt"/>
                <a:cs typeface="Optima"/>
              </a:rPr>
              <a:t>Access Controls</a:t>
            </a:r>
          </a:p>
        </p:txBody>
      </p:sp>
      <p:sp>
        <p:nvSpPr>
          <p:cNvPr id="20" name="TextBox 19"/>
          <p:cNvSpPr txBox="1"/>
          <p:nvPr/>
        </p:nvSpPr>
        <p:spPr bwMode="gray">
          <a:xfrm>
            <a:off x="5225048" y="2897874"/>
            <a:ext cx="4043052" cy="359697"/>
          </a:xfrm>
          <a:prstGeom prst="rect">
            <a:avLst/>
          </a:prstGeom>
        </p:spPr>
        <p:txBody>
          <a:bodyPr wrap="square" lIns="51417" tIns="25709" rIns="51417" bIns="25709" rtlCol="0">
            <a:spAutoFit/>
          </a:bodyPr>
          <a:lstStyle/>
          <a:p>
            <a:r>
              <a:rPr lang="en-US" sz="2000" b="1" dirty="0">
                <a:solidFill>
                  <a:srgbClr val="000000"/>
                </a:solidFill>
                <a:latin typeface="+mn-lt"/>
                <a:cs typeface="Tahoma"/>
              </a:rPr>
              <a:t>Splunk Hadoop Connect</a:t>
            </a:r>
            <a:endParaRPr lang="en-US" sz="2000" b="1" baseline="30000" dirty="0">
              <a:solidFill>
                <a:srgbClr val="000000"/>
              </a:solidFill>
              <a:latin typeface="+mn-lt"/>
              <a:cs typeface="Tahoma"/>
            </a:endParaRPr>
          </a:p>
        </p:txBody>
      </p:sp>
      <p:sp>
        <p:nvSpPr>
          <p:cNvPr id="21" name="Rectangle 20"/>
          <p:cNvSpPr/>
          <p:nvPr/>
        </p:nvSpPr>
        <p:spPr bwMode="gray">
          <a:xfrm>
            <a:off x="5198677" y="3232397"/>
            <a:ext cx="3289682" cy="369316"/>
          </a:xfrm>
          <a:prstGeom prst="rect">
            <a:avLst/>
          </a:prstGeom>
        </p:spPr>
        <p:txBody>
          <a:bodyPr wrap="square" lIns="91425" tIns="45712" rIns="91425" bIns="45712">
            <a:spAutoFit/>
          </a:bodyPr>
          <a:lstStyle/>
          <a:p>
            <a:pPr marL="285703" indent="-285703">
              <a:spcBef>
                <a:spcPts val="0"/>
              </a:spcBef>
              <a:spcAft>
                <a:spcPts val="300"/>
              </a:spcAft>
              <a:buClr>
                <a:schemeClr val="accent4"/>
              </a:buClr>
              <a:buFont typeface="Arial"/>
              <a:buChar char="•"/>
            </a:pPr>
            <a:r>
              <a:rPr lang="en-US" sz="1800" dirty="0" smtClean="0">
                <a:solidFill>
                  <a:srgbClr val="000000"/>
                </a:solidFill>
                <a:latin typeface="+mn-lt"/>
                <a:cs typeface="Optima"/>
              </a:rPr>
              <a:t>Bi-directional data transfer</a:t>
            </a:r>
          </a:p>
        </p:txBody>
      </p:sp>
      <p:grpSp>
        <p:nvGrpSpPr>
          <p:cNvPr id="27" name="Group 26"/>
          <p:cNvGrpSpPr/>
          <p:nvPr/>
        </p:nvGrpSpPr>
        <p:grpSpPr bwMode="gray">
          <a:xfrm>
            <a:off x="440769" y="3439697"/>
            <a:ext cx="1895142" cy="967476"/>
            <a:chOff x="590100" y="3581366"/>
            <a:chExt cx="1895142" cy="967476"/>
          </a:xfrm>
        </p:grpSpPr>
        <p:sp>
          <p:nvSpPr>
            <p:cNvPr id="28" name="Magnetic Disk 7"/>
            <p:cNvSpPr/>
            <p:nvPr/>
          </p:nvSpPr>
          <p:spPr bwMode="gray">
            <a:xfrm>
              <a:off x="590100" y="3581366"/>
              <a:ext cx="889371" cy="967476"/>
            </a:xfrm>
            <a:prstGeom prst="flowChartMagneticDisk">
              <a:avLst/>
            </a:prstGeom>
            <a:solidFill>
              <a:srgbClr val="65A637"/>
            </a:solidFill>
            <a:ln w="12700" cmpd="sng">
              <a:solidFill>
                <a:srgbClr val="FFFFFF"/>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Magnetic Disk 59"/>
            <p:cNvSpPr/>
            <p:nvPr/>
          </p:nvSpPr>
          <p:spPr bwMode="gray">
            <a:xfrm>
              <a:off x="1595871" y="3581366"/>
              <a:ext cx="889371" cy="967476"/>
            </a:xfrm>
            <a:prstGeom prst="flowChartMagneticDisk">
              <a:avLst/>
            </a:prstGeom>
            <a:solidFill>
              <a:srgbClr val="65A637"/>
            </a:solidFill>
            <a:ln w="12700" cmpd="sng">
              <a:solidFill>
                <a:srgbClr val="FFFFFF"/>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TextBox 29"/>
            <p:cNvSpPr txBox="1"/>
            <p:nvPr/>
          </p:nvSpPr>
          <p:spPr bwMode="gray">
            <a:xfrm>
              <a:off x="1960642" y="3884555"/>
              <a:ext cx="171701" cy="421260"/>
            </a:xfrm>
            <a:prstGeom prst="rect">
              <a:avLst/>
            </a:prstGeom>
          </p:spPr>
          <p:txBody>
            <a:bodyPr wrap="square" lIns="51426" tIns="25713" rIns="51426" bIns="25713" rtlCol="0">
              <a:spAutoFit/>
            </a:bodyPr>
            <a:lstStyle/>
            <a:p>
              <a:r>
                <a:rPr lang="en-US" sz="2400" b="1" dirty="0">
                  <a:solidFill>
                    <a:srgbClr val="FFFFFF"/>
                  </a:solidFill>
                </a:rPr>
                <a:t>&gt;</a:t>
              </a:r>
            </a:p>
          </p:txBody>
        </p:sp>
        <p:sp>
          <p:nvSpPr>
            <p:cNvPr id="31" name="TextBox 30"/>
            <p:cNvSpPr txBox="1"/>
            <p:nvPr/>
          </p:nvSpPr>
          <p:spPr bwMode="gray">
            <a:xfrm>
              <a:off x="937958" y="3884555"/>
              <a:ext cx="171701" cy="421260"/>
            </a:xfrm>
            <a:prstGeom prst="rect">
              <a:avLst/>
            </a:prstGeom>
          </p:spPr>
          <p:txBody>
            <a:bodyPr wrap="square" lIns="51426" tIns="25713" rIns="51426" bIns="25713" rtlCol="0">
              <a:spAutoFit/>
            </a:bodyPr>
            <a:lstStyle/>
            <a:p>
              <a:r>
                <a:rPr lang="en-US" sz="2400" b="1" dirty="0">
                  <a:solidFill>
                    <a:srgbClr val="FFFFFF"/>
                  </a:solidFill>
                </a:rPr>
                <a:t>&gt;</a:t>
              </a:r>
            </a:p>
          </p:txBody>
        </p:sp>
      </p:grpSp>
      <p:sp>
        <p:nvSpPr>
          <p:cNvPr id="32" name="TextBox 31"/>
          <p:cNvSpPr txBox="1"/>
          <p:nvPr/>
        </p:nvSpPr>
        <p:spPr bwMode="gray">
          <a:xfrm>
            <a:off x="5214100" y="3651260"/>
            <a:ext cx="3279170" cy="359697"/>
          </a:xfrm>
          <a:prstGeom prst="rect">
            <a:avLst/>
          </a:prstGeom>
        </p:spPr>
        <p:txBody>
          <a:bodyPr wrap="square" lIns="51417" tIns="25709" rIns="51417" bIns="25709" rtlCol="0">
            <a:spAutoFit/>
          </a:bodyPr>
          <a:lstStyle/>
          <a:p>
            <a:r>
              <a:rPr lang="en-US" sz="2000" b="1" dirty="0">
                <a:solidFill>
                  <a:srgbClr val="000000"/>
                </a:solidFill>
                <a:latin typeface="+mn-lt"/>
                <a:cs typeface="Tahoma"/>
              </a:rPr>
              <a:t>Splunk </a:t>
            </a:r>
            <a:r>
              <a:rPr lang="en-US" sz="2000" b="1" dirty="0" smtClean="0">
                <a:solidFill>
                  <a:srgbClr val="000000"/>
                </a:solidFill>
                <a:latin typeface="+mn-lt"/>
                <a:cs typeface="Tahoma"/>
              </a:rPr>
              <a:t>App for Hadoop Ops</a:t>
            </a:r>
            <a:endParaRPr lang="en-US" sz="2000" b="1" baseline="30000" dirty="0">
              <a:solidFill>
                <a:srgbClr val="000000"/>
              </a:solidFill>
              <a:latin typeface="+mn-lt"/>
              <a:cs typeface="Tahoma"/>
            </a:endParaRPr>
          </a:p>
        </p:txBody>
      </p:sp>
      <p:sp>
        <p:nvSpPr>
          <p:cNvPr id="33" name="Rectangle 32"/>
          <p:cNvSpPr/>
          <p:nvPr/>
        </p:nvSpPr>
        <p:spPr bwMode="gray">
          <a:xfrm>
            <a:off x="5173298" y="3965481"/>
            <a:ext cx="3469459" cy="369316"/>
          </a:xfrm>
          <a:prstGeom prst="rect">
            <a:avLst/>
          </a:prstGeom>
        </p:spPr>
        <p:txBody>
          <a:bodyPr wrap="square" lIns="91425" tIns="45712" rIns="91425" bIns="45712">
            <a:spAutoFit/>
          </a:bodyPr>
          <a:lstStyle/>
          <a:p>
            <a:pPr marL="285703" indent="-285703">
              <a:spcAft>
                <a:spcPts val="1200"/>
              </a:spcAft>
              <a:buClr>
                <a:schemeClr val="accent4"/>
              </a:buClr>
              <a:buFont typeface="Arial"/>
              <a:buChar char="•"/>
            </a:pPr>
            <a:r>
              <a:rPr lang="en-US" sz="1800" dirty="0" smtClean="0">
                <a:solidFill>
                  <a:srgbClr val="000000"/>
                </a:solidFill>
                <a:latin typeface="+mn-lt"/>
                <a:cs typeface="Optima"/>
              </a:rPr>
              <a:t>Troubleshoot</a:t>
            </a:r>
            <a:r>
              <a:rPr lang="en-US" sz="1800" dirty="0">
                <a:solidFill>
                  <a:srgbClr val="000000"/>
                </a:solidFill>
                <a:latin typeface="+mn-lt"/>
                <a:cs typeface="Optima"/>
              </a:rPr>
              <a:t> </a:t>
            </a:r>
            <a:r>
              <a:rPr lang="en-US" sz="1800" dirty="0" smtClean="0">
                <a:solidFill>
                  <a:srgbClr val="000000"/>
                </a:solidFill>
                <a:latin typeface="+mn-lt"/>
                <a:cs typeface="Optima"/>
              </a:rPr>
              <a:t>and monitor</a:t>
            </a:r>
            <a:endParaRPr lang="en-US" sz="1800" dirty="0">
              <a:solidFill>
                <a:srgbClr val="000000"/>
              </a:solidFill>
              <a:latin typeface="+mn-lt"/>
              <a:cs typeface="Optima"/>
            </a:endParaRPr>
          </a:p>
        </p:txBody>
      </p:sp>
      <p:cxnSp>
        <p:nvCxnSpPr>
          <p:cNvPr id="34" name="Straight Connector 33"/>
          <p:cNvCxnSpPr/>
          <p:nvPr/>
        </p:nvCxnSpPr>
        <p:spPr bwMode="gray">
          <a:xfrm rot="5400000" flipH="1" flipV="1">
            <a:off x="995532" y="3039440"/>
            <a:ext cx="768391" cy="794"/>
          </a:xfrm>
          <a:prstGeom prst="line">
            <a:avLst/>
          </a:prstGeom>
          <a:noFill/>
          <a:ln w="57150" cmpd="sng">
            <a:solidFill>
              <a:schemeClr val="accent3"/>
            </a:solidFill>
          </a:ln>
          <a:effectLst/>
        </p:spPr>
        <p:style>
          <a:lnRef idx="1">
            <a:schemeClr val="accent1"/>
          </a:lnRef>
          <a:fillRef idx="2">
            <a:schemeClr val="accent1"/>
          </a:fillRef>
          <a:effectRef idx="1">
            <a:schemeClr val="accent1"/>
          </a:effectRef>
          <a:fontRef idx="minor">
            <a:schemeClr val="dk1"/>
          </a:fontRef>
        </p:style>
      </p:cxnSp>
      <p:sp>
        <p:nvSpPr>
          <p:cNvPr id="40" name="Rounded Rectangle 39"/>
          <p:cNvSpPr/>
          <p:nvPr/>
        </p:nvSpPr>
        <p:spPr>
          <a:xfrm>
            <a:off x="440769" y="1785631"/>
            <a:ext cx="4133719" cy="941832"/>
          </a:xfrm>
          <a:prstGeom prst="roundRect">
            <a:avLst>
              <a:gd name="adj" fmla="val 5129"/>
            </a:avLst>
          </a:prstGeom>
          <a:gradFill flip="none" rotWithShape="1">
            <a:gsLst>
              <a:gs pos="0">
                <a:srgbClr val="656565"/>
              </a:gs>
              <a:gs pos="50000">
                <a:srgbClr val="383A39"/>
              </a:gs>
              <a:gs pos="100000">
                <a:srgbClr val="080A09"/>
              </a:gs>
            </a:gsLst>
            <a:lin ang="540000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7" name="Picture 36" descr="storage-hadoo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018" y="3530623"/>
            <a:ext cx="758953" cy="758953"/>
          </a:xfrm>
          <a:prstGeom prst="rect">
            <a:avLst/>
          </a:prstGeom>
        </p:spPr>
      </p:pic>
      <p:pic>
        <p:nvPicPr>
          <p:cNvPr id="39" name="Picture 38" descr="storage-hadoo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4518" y="3538694"/>
            <a:ext cx="758953" cy="758953"/>
          </a:xfrm>
          <a:prstGeom prst="rect">
            <a:avLst/>
          </a:prstGeom>
        </p:spPr>
      </p:pic>
      <p:pic>
        <p:nvPicPr>
          <p:cNvPr id="35" name="Picture 34" descr="LGO-Splunk-Enterprise-RGB-rev-W.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558" y="2055196"/>
            <a:ext cx="3359554" cy="428910"/>
          </a:xfrm>
          <a:prstGeom prst="rect">
            <a:avLst/>
          </a:prstGeom>
        </p:spPr>
      </p:pic>
    </p:spTree>
    <p:extLst>
      <p:ext uri="{BB962C8B-B14F-4D97-AF65-F5344CB8AC3E}">
        <p14:creationId xmlns:p14="http://schemas.microsoft.com/office/powerpoint/2010/main" val="93804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PT-TMPLT-Splunk-Corp-112">
  <a:themeElements>
    <a:clrScheme name="Splunk Test">
      <a:dk1>
        <a:sysClr val="windowText" lastClr="000000"/>
      </a:dk1>
      <a:lt1>
        <a:sysClr val="window" lastClr="FFFFFF"/>
      </a:lt1>
      <a:dk2>
        <a:srgbClr val="000000"/>
      </a:dk2>
      <a:lt2>
        <a:srgbClr val="EBEBEB"/>
      </a:lt2>
      <a:accent1>
        <a:srgbClr val="5F5F5F"/>
      </a:accent1>
      <a:accent2>
        <a:srgbClr val="00A9E1"/>
      </a:accent2>
      <a:accent3>
        <a:srgbClr val="65A637"/>
      </a:accent3>
      <a:accent4>
        <a:srgbClr val="C0C0C0"/>
      </a:accent4>
      <a:accent5>
        <a:srgbClr val="005F86"/>
      </a:accent5>
      <a:accent6>
        <a:srgbClr val="F2A900"/>
      </a:accent6>
      <a:hlink>
        <a:srgbClr val="00A9FF"/>
      </a:hlink>
      <a:folHlink>
        <a:srgbClr val="396B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tx1">
              <a:lumMod val="50000"/>
              <a:lumOff val="50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2">
          <a:schemeClr val="accent1"/>
        </a:fillRef>
        <a:effectRef idx="1">
          <a:schemeClr val="accent1"/>
        </a:effectRef>
        <a:fontRef idx="minor">
          <a:schemeClr val="dk1"/>
        </a:fontRef>
      </a:style>
    </a:spDef>
    <a:txDef>
      <a:spPr/>
      <a:bodyPr lIns="51426" tIns="25713" rIns="51426" bIns="25713"/>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22611</TotalTime>
  <Words>6275</Words>
  <Application>Microsoft Macintosh PowerPoint</Application>
  <PresentationFormat>On-screen Show (16:9)</PresentationFormat>
  <Paragraphs>528</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PPT-TMPLT-Splunk-Corp-112</vt:lpstr>
      <vt:lpstr>Introducing Hunk ™ Splunk Analytics for Hadoop  Brett Sheppard Director, Big Data Product Marketing data@splunk.com</vt:lpstr>
      <vt:lpstr>Safe Harbor Statement</vt:lpstr>
      <vt:lpstr>The Accelerating Pace of Data</vt:lpstr>
      <vt:lpstr>PowerPoint Presentation</vt:lpstr>
      <vt:lpstr>Splunk Company Overview</vt:lpstr>
      <vt:lpstr>Delivers Value Across IT and the Business</vt:lpstr>
      <vt:lpstr>Getting Value from Data in Hadoop is Challenging</vt:lpstr>
      <vt:lpstr>What Does Gartner Say?</vt:lpstr>
      <vt:lpstr>We Began to Address This Challenge</vt:lpstr>
      <vt:lpstr>PowerPoint Presentation</vt:lpstr>
      <vt:lpstr>Integrated Analytics Platform for Hadoop Data</vt:lpstr>
      <vt:lpstr>Validation from Partners</vt:lpstr>
      <vt:lpstr>Explore, Analyze and Visualize Data On-the-fly</vt:lpstr>
      <vt:lpstr>Derive Actionable Insights from Raw Data </vt:lpstr>
      <vt:lpstr>Challenges With Alternative Approaches</vt:lpstr>
      <vt:lpstr>Powerful Analytics Anyone Can Use – Now on Hadoop</vt:lpstr>
      <vt:lpstr>Empowering Business and IT Stakeholders</vt:lpstr>
      <vt:lpstr>Fast Deployment and Configuration</vt:lpstr>
      <vt:lpstr>Connect Hunk to HDFS and MapReduce</vt:lpstr>
      <vt:lpstr>Hunk Scales With Your Hadoop Deployments</vt:lpstr>
      <vt:lpstr>Search and Explore from One Place</vt:lpstr>
      <vt:lpstr>Powerful, Easy-to-use Analytics</vt:lpstr>
      <vt:lpstr>Define Relationships in Big Data</vt:lpstr>
      <vt:lpstr>Visualize and Share Data with Role-based Security</vt:lpstr>
      <vt:lpstr>Build Big Data Apps on Top of Hadoop</vt:lpstr>
      <vt:lpstr>Drive Value Across the Enterprise</vt:lpstr>
      <vt:lpstr>Multi-Channel Retailer Otto Group</vt:lpstr>
      <vt:lpstr>PowerPoint Presentation</vt:lpstr>
      <vt:lpstr>PowerPoint Presentation</vt:lpstr>
      <vt:lpstr>Demo</vt:lpstr>
      <vt:lpstr>Hunk™: Splunk Analytics for Hadoop</vt:lpstr>
      <vt:lpstr>Thank You www.splunk.com/hunk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Brett Sheppard</cp:lastModifiedBy>
  <cp:revision>1151</cp:revision>
  <cp:lastPrinted>2013-08-13T16:54:08Z</cp:lastPrinted>
  <dcterms:created xsi:type="dcterms:W3CDTF">2011-03-03T00:36:28Z</dcterms:created>
  <dcterms:modified xsi:type="dcterms:W3CDTF">2013-11-10T22:05:19Z</dcterms:modified>
</cp:coreProperties>
</file>