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4" r:id="rId4"/>
    <p:sldId id="302" r:id="rId5"/>
    <p:sldId id="320" r:id="rId6"/>
    <p:sldId id="304" r:id="rId7"/>
    <p:sldId id="305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06" r:id="rId16"/>
    <p:sldId id="307" r:id="rId17"/>
    <p:sldId id="321" r:id="rId18"/>
    <p:sldId id="267" r:id="rId19"/>
    <p:sldId id="317" r:id="rId20"/>
    <p:sldId id="31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 autoAdjust="0"/>
    <p:restoredTop sz="73768" autoAdjust="0"/>
  </p:normalViewPr>
  <p:slideViewPr>
    <p:cSldViewPr snapToGrid="0" snapToObjects="1">
      <p:cViewPr>
        <p:scale>
          <a:sx n="68" d="100"/>
          <a:sy n="68" d="100"/>
        </p:scale>
        <p:origin x="-1496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D0E37-3FE5-C74B-85C1-6024069F2490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2542B-2DE7-C54E-8A06-4FA46794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B1B60-082C-0B46-B92D-BFF8BFDAACF9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7A1E-B0BB-DB4E-ABB1-D1126A62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4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D08FC-6C63-2847-B563-FCDF04288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2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D08FC-6C63-2847-B563-FCDF04288A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9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Isolated aggregator groups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Sustaining intense write-through rates while </a:t>
            </a:r>
            <a:endParaRPr lang="en-US" sz="105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en-US" sz="2800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3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D08FC-6C63-2847-B563-FCDF04288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D08FC-6C63-2847-B563-FCDF04288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D08FC-6C63-2847-B563-FCDF04288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D08FC-6C63-2847-B563-FCDF04288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7A1E-B0BB-DB4E-ABB1-D1126A62D2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D08FC-6C63-2847-B563-FCDF04288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buSzPct val="98000"/>
              <a:buFont typeface="Courier New" pitchFamily="49" charset="0"/>
              <a:buChar char="o"/>
              <a:defRPr sz="2600"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363538"/>
            <a:ext cx="1943100" cy="5148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9613" y="363538"/>
            <a:ext cx="5676900" cy="5148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F6F41-97AF-4541-9782-066AD03E1600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613" y="1397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97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975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67593"/>
            <a:ext cx="4040188" cy="393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9479"/>
            <a:ext cx="4040188" cy="243444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467593"/>
            <a:ext cx="4041775" cy="393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859479"/>
            <a:ext cx="4041775" cy="243444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60152" y="1196023"/>
            <a:ext cx="8241888" cy="2256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9738" y="819150"/>
            <a:ext cx="8253000" cy="344488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3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1971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1732"/>
            <a:ext cx="4040188" cy="4736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81971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1732"/>
            <a:ext cx="4041775" cy="4736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506" y="190005"/>
            <a:ext cx="8704613" cy="7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973777"/>
            <a:ext cx="7772400" cy="52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92875"/>
            <a:ext cx="296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fld id="{EA2AB62D-F5BF-994F-A5D0-23C5951C3B3B}" type="slidenum">
              <a:rPr lang="en-US" smtClean="0"/>
              <a:t>‹#›</a:t>
            </a:fld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581275" y="6515099"/>
            <a:ext cx="31083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1" charset="-128"/>
                <a:cs typeface="+mn-cs"/>
              </a:rPr>
              <a:t>	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1546" y="6259520"/>
            <a:ext cx="1250573" cy="45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6850" y="6203213"/>
            <a:ext cx="1248836" cy="511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_lintz@cable.comcast.com" TargetMode="External"/><Relationship Id="rId4" Type="http://schemas.openxmlformats.org/officeDocument/2006/relationships/hyperlink" Target="mailto:Gabriel_commea@cable.comcast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Real-time Stream Processing Architecture for Comcast IP Video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Strata Conference +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World 2013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Chris Lintz</a:t>
            </a:r>
          </a:p>
          <a:p>
            <a:r>
              <a:rPr lang="en-US" dirty="0" smtClean="0"/>
              <a:t>Gabriel </a:t>
            </a:r>
            <a:r>
              <a:rPr lang="en-US" dirty="0" err="1" smtClean="0"/>
              <a:t>Commeau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1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Sessions in Flume?</a:t>
            </a:r>
          </a:p>
          <a:p>
            <a:pPr lvl="1"/>
            <a:r>
              <a:rPr lang="en-US" dirty="0" smtClean="0"/>
              <a:t>Technical issues: consistent h</a:t>
            </a:r>
            <a:r>
              <a:rPr lang="en-US" sz="2000" dirty="0" smtClean="0"/>
              <a:t>ash and exactly-once semantics</a:t>
            </a:r>
          </a:p>
          <a:p>
            <a:pPr lvl="1"/>
            <a:r>
              <a:rPr lang="en-US" dirty="0" smtClean="0"/>
              <a:t>Design goals</a:t>
            </a:r>
            <a:endParaRPr lang="en-US" sz="2000" dirty="0" smtClean="0"/>
          </a:p>
          <a:p>
            <a:pPr lvl="1"/>
            <a:r>
              <a:rPr lang="en-US" sz="2000" dirty="0" smtClean="0"/>
              <a:t>Separation </a:t>
            </a:r>
            <a:r>
              <a:rPr lang="en-US" sz="2000" dirty="0"/>
              <a:t>of </a:t>
            </a:r>
            <a:r>
              <a:rPr lang="en-US" sz="2000" dirty="0" smtClean="0"/>
              <a:t>concerns</a:t>
            </a:r>
          </a:p>
          <a:p>
            <a:r>
              <a:rPr lang="en-US" dirty="0"/>
              <a:t>S</a:t>
            </a:r>
            <a:r>
              <a:rPr lang="en-US" dirty="0" smtClean="0"/>
              <a:t>ession write-through rate</a:t>
            </a:r>
            <a:r>
              <a:rPr lang="en-US" sz="2400" dirty="0" smtClean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Sessions in Real-time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59" y="3056985"/>
            <a:ext cx="7151829" cy="36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1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Analytics events over HTTPS</a:t>
            </a:r>
          </a:p>
          <a:p>
            <a:r>
              <a:rPr lang="en-US" dirty="0" smtClean="0"/>
              <a:t>HTTP Source</a:t>
            </a:r>
          </a:p>
          <a:p>
            <a:r>
              <a:rPr lang="en-US" dirty="0" smtClean="0"/>
              <a:t>Re-batch with inner sink and source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Flume Edge Tier: Video Player Analytics End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2975361"/>
            <a:ext cx="8092661" cy="28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Player Event processing</a:t>
            </a:r>
          </a:p>
          <a:p>
            <a:pPr lvl="1"/>
            <a:r>
              <a:rPr lang="en-US" dirty="0" smtClean="0"/>
              <a:t>Geo</a:t>
            </a:r>
            <a:r>
              <a:rPr lang="en-US" dirty="0"/>
              <a:t>-</a:t>
            </a:r>
            <a:r>
              <a:rPr lang="en-US" dirty="0" smtClean="0"/>
              <a:t>location, asset metadata, validation, to-storm</a:t>
            </a:r>
          </a:p>
          <a:p>
            <a:r>
              <a:rPr lang="en-US" dirty="0" smtClean="0"/>
              <a:t>Replication channel processor:</a:t>
            </a:r>
          </a:p>
          <a:p>
            <a:pPr lvl="1"/>
            <a:r>
              <a:rPr lang="en-US" dirty="0" smtClean="0"/>
              <a:t>HDFS sink</a:t>
            </a:r>
          </a:p>
          <a:p>
            <a:pPr lvl="1"/>
            <a:r>
              <a:rPr lang="en-US" dirty="0" smtClean="0"/>
              <a:t>Storm sink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Flume Mid Tier: Processing and Routing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3189959"/>
            <a:ext cx="7772401" cy="29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discovery</a:t>
            </a:r>
          </a:p>
          <a:p>
            <a:r>
              <a:rPr lang="en-US" dirty="0" smtClean="0"/>
              <a:t>Distributed, scalable and reliable</a:t>
            </a:r>
          </a:p>
          <a:p>
            <a:r>
              <a:rPr lang="en-US" dirty="0" smtClean="0"/>
              <a:t>Low latency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Flume to Storm: Flume2Storm Connector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6" y="2764117"/>
            <a:ext cx="8297331" cy="32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6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Video Player Storm Topology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6" y="1161143"/>
            <a:ext cx="8349650" cy="49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8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 </a:t>
            </a:r>
            <a:r>
              <a:rPr lang="en-US" dirty="0"/>
              <a:t>beyond key/value </a:t>
            </a:r>
            <a:r>
              <a:rPr lang="en-US" dirty="0" smtClean="0"/>
              <a:t>stores</a:t>
            </a:r>
          </a:p>
          <a:p>
            <a:r>
              <a:rPr lang="en-US" dirty="0"/>
              <a:t>Real-time and historic window </a:t>
            </a:r>
            <a:r>
              <a:rPr lang="en-US" dirty="0" smtClean="0"/>
              <a:t>queries</a:t>
            </a:r>
          </a:p>
          <a:p>
            <a:r>
              <a:rPr lang="en-US" dirty="0" smtClean="0"/>
              <a:t>Speed of in-memory writes and durability of disk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Read/Writes from Storm Bolts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1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</a:t>
            </a:r>
            <a:r>
              <a:rPr lang="en-US" dirty="0" err="1" smtClean="0"/>
              <a:t>MemSQL</a:t>
            </a:r>
            <a:r>
              <a:rPr lang="en-US" dirty="0" smtClean="0"/>
              <a:t> for Persistence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7506" y="985837"/>
            <a:ext cx="3810000" cy="4114800"/>
          </a:xfrm>
        </p:spPr>
        <p:txBody>
          <a:bodyPr/>
          <a:lstStyle/>
          <a:p>
            <a:r>
              <a:rPr lang="en-US" sz="2000" dirty="0" smtClean="0"/>
              <a:t>Distributed in-memory SQL database</a:t>
            </a:r>
          </a:p>
          <a:p>
            <a:r>
              <a:rPr lang="en-US" sz="2000" dirty="0"/>
              <a:t>ACID, highly available, fault </a:t>
            </a:r>
            <a:r>
              <a:rPr lang="en-US" sz="2000" dirty="0" smtClean="0"/>
              <a:t>tolerant</a:t>
            </a:r>
          </a:p>
          <a:p>
            <a:r>
              <a:rPr lang="en-US" sz="2000" dirty="0" smtClean="0"/>
              <a:t>Aggregators route queries to leaves</a:t>
            </a:r>
            <a:endParaRPr lang="en-US" sz="2000" dirty="0"/>
          </a:p>
          <a:p>
            <a:r>
              <a:rPr lang="en-US" sz="2000" dirty="0" smtClean="0"/>
              <a:t>Leaves are auto-</a:t>
            </a:r>
            <a:r>
              <a:rPr lang="en-US" sz="2000" dirty="0" err="1" smtClean="0"/>
              <a:t>sharded</a:t>
            </a:r>
            <a:endParaRPr lang="en-US" sz="2000" dirty="0" smtClean="0"/>
          </a:p>
          <a:p>
            <a:r>
              <a:rPr lang="en-US" sz="2000" dirty="0" smtClean="0"/>
              <a:t>Solves our intense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read</a:t>
            </a:r>
            <a:r>
              <a:rPr lang="en-US" sz="2000" dirty="0"/>
              <a:t>/</a:t>
            </a:r>
            <a:r>
              <a:rPr lang="en-US" sz="2000" dirty="0" smtClean="0"/>
              <a:t>writes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863" b="-6863"/>
          <a:stretch>
            <a:fillRect/>
          </a:stretch>
        </p:blipFill>
        <p:spPr>
          <a:xfrm>
            <a:off x="3740233" y="651604"/>
            <a:ext cx="5201886" cy="5618036"/>
          </a:xfrm>
        </p:spPr>
      </p:pic>
    </p:spTree>
    <p:extLst>
      <p:ext uri="{BB962C8B-B14F-4D97-AF65-F5344CB8AC3E}">
        <p14:creationId xmlns:p14="http://schemas.microsoft.com/office/powerpoint/2010/main" val="38923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Analysts and Ingest Aggregators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5823" r="-5823"/>
          <a:stretch>
            <a:fillRect/>
          </a:stretch>
        </p:blipFill>
        <p:spPr>
          <a:xfrm>
            <a:off x="829142" y="985837"/>
            <a:ext cx="7772400" cy="5201392"/>
          </a:xfrm>
        </p:spPr>
      </p:pic>
    </p:spTree>
    <p:extLst>
      <p:ext uri="{BB962C8B-B14F-4D97-AF65-F5344CB8AC3E}">
        <p14:creationId xmlns:p14="http://schemas.microsoft.com/office/powerpoint/2010/main" val="35505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In Utilizing </a:t>
            </a:r>
            <a:r>
              <a:rPr lang="en-US" dirty="0" err="1" smtClean="0"/>
              <a:t>MemSQL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7505" y="985837"/>
            <a:ext cx="3348377" cy="4114800"/>
          </a:xfrm>
        </p:spPr>
        <p:txBody>
          <a:bodyPr/>
          <a:lstStyle/>
          <a:p>
            <a:r>
              <a:rPr lang="en-US" sz="2000" dirty="0" smtClean="0"/>
              <a:t>Complex queries </a:t>
            </a:r>
            <a:r>
              <a:rPr lang="en-US" sz="2000" dirty="0"/>
              <a:t>in </a:t>
            </a:r>
            <a:r>
              <a:rPr lang="en-US" sz="2000" dirty="0" smtClean="0"/>
              <a:t>milliseconds </a:t>
            </a:r>
          </a:p>
          <a:p>
            <a:r>
              <a:rPr lang="en-US" sz="2000" dirty="0" smtClean="0"/>
              <a:t>Fault-tolerant Storm bolt state</a:t>
            </a:r>
          </a:p>
          <a:p>
            <a:r>
              <a:rPr lang="en-US" sz="2000" dirty="0" smtClean="0"/>
              <a:t>Joins now available outside </a:t>
            </a:r>
            <a:r>
              <a:rPr lang="en-US" sz="2000" dirty="0"/>
              <a:t>of </a:t>
            </a:r>
            <a:r>
              <a:rPr lang="en-US" sz="2000" dirty="0" smtClean="0"/>
              <a:t>Storm bolts</a:t>
            </a:r>
          </a:p>
          <a:p>
            <a:pPr lvl="1"/>
            <a:r>
              <a:rPr lang="en-US" sz="1600" dirty="0"/>
              <a:t>Foreign key </a:t>
            </a:r>
            <a:r>
              <a:rPr lang="en-US" sz="1600" dirty="0" smtClean="0"/>
              <a:t>shards</a:t>
            </a:r>
            <a:endParaRPr lang="en-US" sz="1600" dirty="0"/>
          </a:p>
          <a:p>
            <a:r>
              <a:rPr lang="en-US" sz="2000" dirty="0" smtClean="0"/>
              <a:t>Complex data streams </a:t>
            </a:r>
          </a:p>
          <a:p>
            <a:pPr lvl="1"/>
            <a:r>
              <a:rPr lang="en-US" sz="1600" dirty="0" smtClean="0"/>
              <a:t>Dynamic alters without locks or down time</a:t>
            </a:r>
          </a:p>
          <a:p>
            <a:pPr lvl="1"/>
            <a:r>
              <a:rPr lang="en-US" sz="1600" dirty="0" smtClean="0"/>
              <a:t>JSON </a:t>
            </a:r>
            <a:r>
              <a:rPr lang="en-US" sz="1600" dirty="0"/>
              <a:t>type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2275" b="-22275"/>
          <a:stretch>
            <a:fillRect/>
          </a:stretch>
        </p:blipFill>
        <p:spPr>
          <a:xfrm>
            <a:off x="3731736" y="414123"/>
            <a:ext cx="5210383" cy="5627214"/>
          </a:xfrm>
        </p:spPr>
      </p:pic>
    </p:spTree>
    <p:extLst>
      <p:ext uri="{BB962C8B-B14F-4D97-AF65-F5344CB8AC3E}">
        <p14:creationId xmlns:p14="http://schemas.microsoft.com/office/powerpoint/2010/main" val="159607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Real-time at Comcast scale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Millions of video players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Horizontal scale everywhere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Aggregated metrics across US and complex analysis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Real-time API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Builds foundation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Advanced real-time analytics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Better platform for innovation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Alerts on complex objects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Supplemental real-time data back to </a:t>
            </a:r>
            <a:r>
              <a:rPr lang="en-US" dirty="0" smtClean="0">
                <a:solidFill>
                  <a:srgbClr val="000000"/>
                </a:solidFill>
              </a:rPr>
              <a:t>clients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Popularity-based </a:t>
            </a:r>
            <a:r>
              <a:rPr lang="en-US" dirty="0" smtClean="0">
                <a:solidFill>
                  <a:srgbClr val="000000"/>
                </a:solidFill>
              </a:rPr>
              <a:t>CDN</a:t>
            </a:r>
            <a:endParaRPr lang="en-US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0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Comcast VIPER Overview</a:t>
            </a:r>
          </a:p>
          <a:p>
            <a:r>
              <a:rPr lang="en-US" dirty="0" smtClean="0"/>
              <a:t>Architecture </a:t>
            </a:r>
            <a:r>
              <a:rPr lang="en-US" dirty="0"/>
              <a:t>Overview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2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39738" y="190500"/>
            <a:ext cx="8704262" cy="795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9738" y="1529040"/>
            <a:ext cx="8704262" cy="4646336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0000"/>
                </a:solidFill>
              </a:rPr>
              <a:t>Thank </a:t>
            </a:r>
            <a:r>
              <a:rPr lang="en-US" sz="7200" dirty="0" smtClean="0">
                <a:solidFill>
                  <a:srgbClr val="000000"/>
                </a:solidFill>
              </a:rPr>
              <a:t>You</a:t>
            </a:r>
          </a:p>
          <a:p>
            <a:pPr marL="0" indent="0" algn="ctr">
              <a:buNone/>
            </a:pPr>
            <a:endParaRPr lang="en-US" sz="72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christopher_lintz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@cable.comcast.com</a:t>
            </a:r>
            <a:r>
              <a:rPr lang="en-US" dirty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hlinkClick r:id="rId4"/>
              </a:rPr>
              <a:t>gabriel_commea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@cable.comcast.com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marL="0" indent="0" algn="ctr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8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5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Comcast Video IP Engineering and Research (VIPER)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511372" y="416393"/>
            <a:ext cx="6002795" cy="6057608"/>
            <a:chOff x="1511372" y="59563"/>
            <a:chExt cx="6002795" cy="6057608"/>
          </a:xfrm>
        </p:grpSpPr>
        <p:grpSp>
          <p:nvGrpSpPr>
            <p:cNvPr id="66" name="Group 65"/>
            <p:cNvGrpSpPr/>
            <p:nvPr/>
          </p:nvGrpSpPr>
          <p:grpSpPr>
            <a:xfrm>
              <a:off x="1511372" y="59563"/>
              <a:ext cx="6002795" cy="6057608"/>
              <a:chOff x="1511372" y="59563"/>
              <a:chExt cx="6002795" cy="6057608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511372" y="59563"/>
                <a:ext cx="6002795" cy="6057608"/>
                <a:chOff x="1511372" y="214795"/>
                <a:chExt cx="6002795" cy="6057608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1511372" y="214795"/>
                  <a:ext cx="6002795" cy="6057608"/>
                  <a:chOff x="1511372" y="10170"/>
                  <a:chExt cx="6701295" cy="6646333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082174" y="430579"/>
                    <a:ext cx="4762500" cy="48046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Circle">
                      <a:avLst>
                        <a:gd name="adj" fmla="val 11144984"/>
                      </a:avLst>
                    </a:prstTxWarp>
                    <a:spAutoFit/>
                  </a:bodyPr>
                  <a:lstStyle/>
                  <a:p>
                    <a:r>
                      <a:rPr lang="en-US" sz="2400" dirty="0" smtClean="0"/>
                      <a:t>          </a:t>
                    </a:r>
                    <a:r>
                      <a:rPr lang="en-US" sz="2400" dirty="0"/>
                      <a:t> </a:t>
                    </a:r>
                    <a:r>
                      <a:rPr lang="en-US" sz="2400" dirty="0" smtClean="0"/>
                      <a:t>Preparation                                  Delivery																					Video Players</a:t>
                    </a:r>
                  </a:p>
                </p:txBody>
              </p:sp>
              <p:sp>
                <p:nvSpPr>
                  <p:cNvPr id="76" name="Pie 75"/>
                  <p:cNvSpPr/>
                  <p:nvPr/>
                </p:nvSpPr>
                <p:spPr bwMode="auto">
                  <a:xfrm>
                    <a:off x="3287889" y="691443"/>
                    <a:ext cx="4360332" cy="4360333"/>
                  </a:xfrm>
                  <a:prstGeom prst="pie">
                    <a:avLst>
                      <a:gd name="adj1" fmla="val 10767987"/>
                      <a:gd name="adj2" fmla="val 5378326"/>
                    </a:avLst>
                  </a:prstGeom>
                  <a:gradFill flip="none" rotWithShape="1">
                    <a:gsLst>
                      <a:gs pos="44000">
                        <a:schemeClr val="bg1"/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i="0" u="none" strike="noStrike" normalizeH="0" baseline="0" dirty="0" smtClean="0"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77" name="Pie 76"/>
                  <p:cNvSpPr/>
                  <p:nvPr/>
                </p:nvSpPr>
                <p:spPr bwMode="auto">
                  <a:xfrm>
                    <a:off x="1566334" y="10170"/>
                    <a:ext cx="6646333" cy="6646333"/>
                  </a:xfrm>
                  <a:prstGeom prst="pie">
                    <a:avLst>
                      <a:gd name="adj1" fmla="val 5390453"/>
                      <a:gd name="adj2" fmla="val 10791893"/>
                    </a:avLst>
                  </a:prstGeom>
                  <a:gradFill flip="none" rotWithShape="1">
                    <a:gsLst>
                      <a:gs pos="23000">
                        <a:schemeClr val="bg1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9525" cap="flat" cmpd="sng" algn="ctr">
                    <a:solidFill>
                      <a:schemeClr val="accent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 extrusionH="76200">
                    <a:extrusionClr>
                      <a:schemeClr val="accent6">
                        <a:lumMod val="50000"/>
                      </a:schemeClr>
                    </a:extrusionClr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7" idx="2"/>
                    <a:endCxn id="76" idx="2"/>
                  </p:cNvCxnSpPr>
                  <p:nvPr/>
                </p:nvCxnSpPr>
                <p:spPr bwMode="auto">
                  <a:xfrm flipV="1">
                    <a:off x="1566334" y="2871610"/>
                    <a:ext cx="1721555" cy="4617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7" idx="1"/>
                    <a:endCxn id="76" idx="1"/>
                  </p:cNvCxnSpPr>
                  <p:nvPr/>
                </p:nvCxnSpPr>
                <p:spPr bwMode="auto">
                  <a:xfrm flipV="1">
                    <a:off x="4889501" y="5051776"/>
                    <a:ext cx="578554" cy="16047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A6A6A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0" name="TextBox 79"/>
                  <p:cNvSpPr txBox="1"/>
                  <p:nvPr/>
                </p:nvSpPr>
                <p:spPr>
                  <a:xfrm rot="19023972">
                    <a:off x="5631411" y="3782955"/>
                    <a:ext cx="2337907" cy="10290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ArchDown">
                      <a:avLst>
                        <a:gd name="adj" fmla="val 2804317"/>
                      </a:avLst>
                    </a:prstTxWarp>
                    <a:spAutoFit/>
                  </a:bodyPr>
                  <a:lstStyle/>
                  <a:p>
                    <a:r>
                      <a:rPr lang="en-US" sz="2400" dirty="0" smtClean="0"/>
                      <a:t>Video Players</a:t>
                    </a: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 rot="2541686">
                    <a:off x="1511372" y="4604523"/>
                    <a:ext cx="2389585" cy="13332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ArchDown">
                      <a:avLst>
                        <a:gd name="adj" fmla="val 2725958"/>
                      </a:avLst>
                    </a:prstTxWarp>
                    <a:spAutoFit/>
                  </a:bodyPr>
                  <a:lstStyle/>
                  <a:p>
                    <a:r>
                      <a:rPr lang="en-US" sz="2400" dirty="0" smtClean="0"/>
                      <a:t>Analysis</a:t>
                    </a:r>
                  </a:p>
                </p:txBody>
              </p: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>
                    <a:off x="5468055" y="691444"/>
                    <a:ext cx="0" cy="21801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/>
                  <p:nvPr/>
                </p:nvCxnSpPr>
                <p:spPr bwMode="auto">
                  <a:xfrm>
                    <a:off x="5468055" y="2871610"/>
                    <a:ext cx="218016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pic>
                <p:nvPicPr>
                  <p:cNvPr id="84" name="Picture 83" descr="cloudera_logo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82860" y="3755341"/>
                    <a:ext cx="1204875" cy="345978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 descr="xfinity_logo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1819" y="3397061"/>
                    <a:ext cx="945444" cy="531269"/>
                  </a:xfrm>
                  <a:prstGeom prst="rect">
                    <a:avLst/>
                  </a:prstGeom>
                </p:spPr>
              </p:pic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033945" y="1358748"/>
                    <a:ext cx="111915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Packaging</a:t>
                    </a: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5942095" y="1954362"/>
                    <a:ext cx="12360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E46C0A"/>
                        </a:solidFill>
                      </a:rPr>
                      <a:t>Origination</a:t>
                    </a: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5868439" y="1358748"/>
                    <a:ext cx="9043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E46C0A"/>
                        </a:solidFill>
                      </a:rPr>
                      <a:t>Storage</a:t>
                    </a: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676686" y="1954362"/>
                    <a:ext cx="1323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Transcoding</a:t>
                    </a:r>
                  </a:p>
                </p:txBody>
              </p:sp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925061" y="4154072"/>
                    <a:ext cx="1210733" cy="390389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10244" y="4476677"/>
                    <a:ext cx="1447800" cy="261538"/>
                  </a:xfrm>
                  <a:prstGeom prst="rect">
                    <a:avLst/>
                  </a:prstGeom>
                </p:spPr>
              </p:pic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flipV="1">
                    <a:off x="4889501" y="2871610"/>
                    <a:ext cx="578554" cy="4617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A6A6A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6885132" y="3212395"/>
                    <a:ext cx="49653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iOS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587927" y="4296224"/>
                    <a:ext cx="93723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Android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6065365" y="3842563"/>
                    <a:ext cx="10687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Xbox Live</a:t>
                    </a:r>
                  </a:p>
                </p:txBody>
              </p:sp>
            </p:grpSp>
            <p:pic>
              <p:nvPicPr>
                <p:cNvPr id="72" name="Picture 71" descr="hadoop_elephant_rgb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5330" y="3282447"/>
                  <a:ext cx="1559841" cy="557221"/>
                </a:xfrm>
                <a:prstGeom prst="rect">
                  <a:avLst/>
                </a:prstGeom>
              </p:spPr>
            </p:pic>
            <p:pic>
              <p:nvPicPr>
                <p:cNvPr id="73" name="Picture 72" descr="hive_logo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359" y="5416716"/>
                  <a:ext cx="718155" cy="60325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pache_pig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5175" y="5125794"/>
                  <a:ext cx="926647" cy="782333"/>
                </a:xfrm>
                <a:prstGeom prst="rect">
                  <a:avLst/>
                </a:prstGeom>
              </p:spPr>
            </p:pic>
          </p:grpSp>
          <p:sp>
            <p:nvSpPr>
              <p:cNvPr id="69" name="TextBox 68"/>
              <p:cNvSpPr txBox="1"/>
              <p:nvPr/>
            </p:nvSpPr>
            <p:spPr>
              <a:xfrm>
                <a:off x="5163013" y="2742221"/>
                <a:ext cx="10271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Samsung</a:t>
                </a:r>
              </a:p>
              <a:p>
                <a:endParaRPr lang="en-US" dirty="0" smtClean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652759" y="4621731"/>
                <a:ext cx="8179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Storm</a:t>
                </a:r>
              </a:p>
            </p:txBody>
          </p:sp>
        </p:grpSp>
        <p:pic>
          <p:nvPicPr>
            <p:cNvPr id="67" name="Picture 66" descr="flume-logo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4192212"/>
              <a:ext cx="855823" cy="855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41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Focus on Real-time?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Proactively diagnose issues</a:t>
            </a:r>
          </a:p>
          <a:p>
            <a:r>
              <a:rPr lang="en-US" dirty="0" smtClean="0"/>
              <a:t>Form real-time intelligence </a:t>
            </a:r>
            <a:endParaRPr lang="en-US" dirty="0"/>
          </a:p>
          <a:p>
            <a:r>
              <a:rPr lang="en-US" dirty="0" smtClean="0"/>
              <a:t>Help deliver best possible video experience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519613" y="1638300"/>
            <a:ext cx="4422506" cy="3759200"/>
            <a:chOff x="1865984" y="1411582"/>
            <a:chExt cx="5257436" cy="2474628"/>
          </a:xfrm>
        </p:grpSpPr>
        <p:sp>
          <p:nvSpPr>
            <p:cNvPr id="7" name="Rectangle 6"/>
            <p:cNvSpPr/>
            <p:nvPr/>
          </p:nvSpPr>
          <p:spPr>
            <a:xfrm>
              <a:off x="5204451" y="1427616"/>
              <a:ext cx="1494667" cy="2458594"/>
            </a:xfrm>
            <a:prstGeom prst="rect">
              <a:avLst/>
            </a:prstGeom>
            <a:solidFill>
              <a:schemeClr val="bg1">
                <a:lumMod val="85000"/>
                <a:alpha val="3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18810" y="1772415"/>
              <a:ext cx="4864540" cy="1746109"/>
            </a:xfrm>
            <a:custGeom>
              <a:avLst/>
              <a:gdLst>
                <a:gd name="connsiteX0" fmla="*/ 0 w 7098613"/>
                <a:gd name="connsiteY0" fmla="*/ 1682179 h 3228077"/>
                <a:gd name="connsiteX1" fmla="*/ 805114 w 7098613"/>
                <a:gd name="connsiteY1" fmla="*/ 389393 h 3228077"/>
                <a:gd name="connsiteX2" fmla="*/ 1632908 w 7098613"/>
                <a:gd name="connsiteY2" fmla="*/ 219290 h 3228077"/>
                <a:gd name="connsiteX3" fmla="*/ 2959645 w 7098613"/>
                <a:gd name="connsiteY3" fmla="*/ 3213109 h 3228077"/>
                <a:gd name="connsiteX4" fmla="*/ 7098613 w 7098613"/>
                <a:gd name="connsiteY4" fmla="*/ 1364652 h 3228077"/>
                <a:gd name="connsiteX0" fmla="*/ 0 w 7098613"/>
                <a:gd name="connsiteY0" fmla="*/ 1717536 h 3263434"/>
                <a:gd name="connsiteX1" fmla="*/ 676826 w 7098613"/>
                <a:gd name="connsiteY1" fmla="*/ 329057 h 3263434"/>
                <a:gd name="connsiteX2" fmla="*/ 1632908 w 7098613"/>
                <a:gd name="connsiteY2" fmla="*/ 254647 h 3263434"/>
                <a:gd name="connsiteX3" fmla="*/ 2959645 w 7098613"/>
                <a:gd name="connsiteY3" fmla="*/ 3248466 h 3263434"/>
                <a:gd name="connsiteX4" fmla="*/ 7098613 w 7098613"/>
                <a:gd name="connsiteY4" fmla="*/ 1400009 h 3263434"/>
                <a:gd name="connsiteX0" fmla="*/ 0 w 7098613"/>
                <a:gd name="connsiteY0" fmla="*/ 1493533 h 3039431"/>
                <a:gd name="connsiteX1" fmla="*/ 1632908 w 7098613"/>
                <a:gd name="connsiteY1" fmla="*/ 30644 h 3039431"/>
                <a:gd name="connsiteX2" fmla="*/ 2959645 w 7098613"/>
                <a:gd name="connsiteY2" fmla="*/ 3024463 h 3039431"/>
                <a:gd name="connsiteX3" fmla="*/ 7098613 w 7098613"/>
                <a:gd name="connsiteY3" fmla="*/ 1176006 h 3039431"/>
                <a:gd name="connsiteX0" fmla="*/ 0 w 7098613"/>
                <a:gd name="connsiteY0" fmla="*/ 1278305 h 2819349"/>
                <a:gd name="connsiteX1" fmla="*/ 1397713 w 7098613"/>
                <a:gd name="connsiteY1" fmla="*/ 35510 h 2819349"/>
                <a:gd name="connsiteX2" fmla="*/ 2959645 w 7098613"/>
                <a:gd name="connsiteY2" fmla="*/ 2809235 h 2819349"/>
                <a:gd name="connsiteX3" fmla="*/ 7098613 w 7098613"/>
                <a:gd name="connsiteY3" fmla="*/ 960778 h 2819349"/>
                <a:gd name="connsiteX0" fmla="*/ 0 w 7098613"/>
                <a:gd name="connsiteY0" fmla="*/ 1251067 h 2792111"/>
                <a:gd name="connsiteX1" fmla="*/ 1397713 w 7098613"/>
                <a:gd name="connsiteY1" fmla="*/ 8272 h 2792111"/>
                <a:gd name="connsiteX2" fmla="*/ 2959645 w 7098613"/>
                <a:gd name="connsiteY2" fmla="*/ 2781997 h 2792111"/>
                <a:gd name="connsiteX3" fmla="*/ 7098613 w 7098613"/>
                <a:gd name="connsiteY3" fmla="*/ 933540 h 2792111"/>
                <a:gd name="connsiteX0" fmla="*/ 0 w 7098613"/>
                <a:gd name="connsiteY0" fmla="*/ 1276820 h 2779811"/>
                <a:gd name="connsiteX1" fmla="*/ 1397713 w 7098613"/>
                <a:gd name="connsiteY1" fmla="*/ 34025 h 2779811"/>
                <a:gd name="connsiteX2" fmla="*/ 3291057 w 7098613"/>
                <a:gd name="connsiteY2" fmla="*/ 2769473 h 2779811"/>
                <a:gd name="connsiteX3" fmla="*/ 7098613 w 7098613"/>
                <a:gd name="connsiteY3" fmla="*/ 959293 h 2779811"/>
                <a:gd name="connsiteX0" fmla="*/ 0 w 7098613"/>
                <a:gd name="connsiteY0" fmla="*/ 1276820 h 2834494"/>
                <a:gd name="connsiteX1" fmla="*/ 1397713 w 7098613"/>
                <a:gd name="connsiteY1" fmla="*/ 34025 h 2834494"/>
                <a:gd name="connsiteX2" fmla="*/ 3291057 w 7098613"/>
                <a:gd name="connsiteY2" fmla="*/ 2769473 h 2834494"/>
                <a:gd name="connsiteX3" fmla="*/ 5163599 w 7098613"/>
                <a:gd name="connsiteY3" fmla="*/ 1894497 h 2834494"/>
                <a:gd name="connsiteX4" fmla="*/ 7098613 w 7098613"/>
                <a:gd name="connsiteY4" fmla="*/ 959293 h 2834494"/>
                <a:gd name="connsiteX0" fmla="*/ 0 w 7098613"/>
                <a:gd name="connsiteY0" fmla="*/ 1276820 h 2769505"/>
                <a:gd name="connsiteX1" fmla="*/ 1397713 w 7098613"/>
                <a:gd name="connsiteY1" fmla="*/ 34025 h 2769505"/>
                <a:gd name="connsiteX2" fmla="*/ 3291057 w 7098613"/>
                <a:gd name="connsiteY2" fmla="*/ 2769473 h 2769505"/>
                <a:gd name="connsiteX3" fmla="*/ 5727127 w 7098613"/>
                <a:gd name="connsiteY3" fmla="*/ 96339 h 2769505"/>
                <a:gd name="connsiteX4" fmla="*/ 7098613 w 7098613"/>
                <a:gd name="connsiteY4" fmla="*/ 959293 h 2769505"/>
                <a:gd name="connsiteX0" fmla="*/ 0 w 7098613"/>
                <a:gd name="connsiteY0" fmla="*/ 1276820 h 2769507"/>
                <a:gd name="connsiteX1" fmla="*/ 1397713 w 7098613"/>
                <a:gd name="connsiteY1" fmla="*/ 34025 h 2769507"/>
                <a:gd name="connsiteX2" fmla="*/ 3291057 w 7098613"/>
                <a:gd name="connsiteY2" fmla="*/ 2769473 h 2769507"/>
                <a:gd name="connsiteX3" fmla="*/ 5727127 w 7098613"/>
                <a:gd name="connsiteY3" fmla="*/ 96339 h 2769507"/>
                <a:gd name="connsiteX4" fmla="*/ 7098613 w 7098613"/>
                <a:gd name="connsiteY4" fmla="*/ 1551867 h 2769507"/>
                <a:gd name="connsiteX0" fmla="*/ 0 w 7098613"/>
                <a:gd name="connsiteY0" fmla="*/ 1276820 h 2769505"/>
                <a:gd name="connsiteX1" fmla="*/ 1397713 w 7098613"/>
                <a:gd name="connsiteY1" fmla="*/ 34025 h 2769505"/>
                <a:gd name="connsiteX2" fmla="*/ 3291057 w 7098613"/>
                <a:gd name="connsiteY2" fmla="*/ 2769473 h 2769505"/>
                <a:gd name="connsiteX3" fmla="*/ 5727127 w 7098613"/>
                <a:gd name="connsiteY3" fmla="*/ 96339 h 2769505"/>
                <a:gd name="connsiteX4" fmla="*/ 7098613 w 7098613"/>
                <a:gd name="connsiteY4" fmla="*/ 1551867 h 2769505"/>
                <a:gd name="connsiteX0" fmla="*/ 0 w 7098613"/>
                <a:gd name="connsiteY0" fmla="*/ 1276820 h 2769507"/>
                <a:gd name="connsiteX1" fmla="*/ 1397713 w 7098613"/>
                <a:gd name="connsiteY1" fmla="*/ 34025 h 2769507"/>
                <a:gd name="connsiteX2" fmla="*/ 3291057 w 7098613"/>
                <a:gd name="connsiteY2" fmla="*/ 2769473 h 2769507"/>
                <a:gd name="connsiteX3" fmla="*/ 5727127 w 7098613"/>
                <a:gd name="connsiteY3" fmla="*/ 96339 h 2769507"/>
                <a:gd name="connsiteX4" fmla="*/ 7098613 w 7098613"/>
                <a:gd name="connsiteY4" fmla="*/ 1306663 h 2769507"/>
                <a:gd name="connsiteX0" fmla="*/ 0 w 7098613"/>
                <a:gd name="connsiteY0" fmla="*/ 1275260 h 2727079"/>
                <a:gd name="connsiteX1" fmla="*/ 1397713 w 7098613"/>
                <a:gd name="connsiteY1" fmla="*/ 32465 h 2727079"/>
                <a:gd name="connsiteX2" fmla="*/ 4290864 w 7098613"/>
                <a:gd name="connsiteY2" fmla="*/ 2727045 h 2727079"/>
                <a:gd name="connsiteX3" fmla="*/ 5727127 w 7098613"/>
                <a:gd name="connsiteY3" fmla="*/ 94779 h 2727079"/>
                <a:gd name="connsiteX4" fmla="*/ 7098613 w 7098613"/>
                <a:gd name="connsiteY4" fmla="*/ 1305103 h 2727079"/>
                <a:gd name="connsiteX0" fmla="*/ 0 w 7098613"/>
                <a:gd name="connsiteY0" fmla="*/ 1241022 h 2741752"/>
                <a:gd name="connsiteX1" fmla="*/ 2306629 w 7098613"/>
                <a:gd name="connsiteY1" fmla="*/ 1735084 h 2741752"/>
                <a:gd name="connsiteX2" fmla="*/ 4290864 w 7098613"/>
                <a:gd name="connsiteY2" fmla="*/ 2692807 h 2741752"/>
                <a:gd name="connsiteX3" fmla="*/ 5727127 w 7098613"/>
                <a:gd name="connsiteY3" fmla="*/ 60541 h 2741752"/>
                <a:gd name="connsiteX4" fmla="*/ 7098613 w 7098613"/>
                <a:gd name="connsiteY4" fmla="*/ 1270865 h 2741752"/>
                <a:gd name="connsiteX0" fmla="*/ 0 w 7098613"/>
                <a:gd name="connsiteY0" fmla="*/ 1241022 h 2741752"/>
                <a:gd name="connsiteX1" fmla="*/ 2306629 w 7098613"/>
                <a:gd name="connsiteY1" fmla="*/ 1735084 h 2741752"/>
                <a:gd name="connsiteX2" fmla="*/ 3945475 w 7098613"/>
                <a:gd name="connsiteY2" fmla="*/ 2692807 h 2741752"/>
                <a:gd name="connsiteX3" fmla="*/ 5727127 w 7098613"/>
                <a:gd name="connsiteY3" fmla="*/ 60541 h 2741752"/>
                <a:gd name="connsiteX4" fmla="*/ 7098613 w 7098613"/>
                <a:gd name="connsiteY4" fmla="*/ 1270865 h 2741752"/>
                <a:gd name="connsiteX0" fmla="*/ 0 w 7098613"/>
                <a:gd name="connsiteY0" fmla="*/ 1057120 h 2742967"/>
                <a:gd name="connsiteX1" fmla="*/ 2306629 w 7098613"/>
                <a:gd name="connsiteY1" fmla="*/ 1735084 h 2742967"/>
                <a:gd name="connsiteX2" fmla="*/ 3945475 w 7098613"/>
                <a:gd name="connsiteY2" fmla="*/ 2692807 h 2742967"/>
                <a:gd name="connsiteX3" fmla="*/ 5727127 w 7098613"/>
                <a:gd name="connsiteY3" fmla="*/ 60541 h 2742967"/>
                <a:gd name="connsiteX4" fmla="*/ 7098613 w 7098613"/>
                <a:gd name="connsiteY4" fmla="*/ 1270865 h 2742967"/>
                <a:gd name="connsiteX0" fmla="*/ 0 w 7098613"/>
                <a:gd name="connsiteY0" fmla="*/ 1057120 h 2742967"/>
                <a:gd name="connsiteX1" fmla="*/ 2306629 w 7098613"/>
                <a:gd name="connsiteY1" fmla="*/ 1735084 h 2742967"/>
                <a:gd name="connsiteX2" fmla="*/ 3945475 w 7098613"/>
                <a:gd name="connsiteY2" fmla="*/ 2692807 h 2742967"/>
                <a:gd name="connsiteX3" fmla="*/ 5727127 w 7098613"/>
                <a:gd name="connsiteY3" fmla="*/ 60541 h 2742967"/>
                <a:gd name="connsiteX4" fmla="*/ 7098613 w 7098613"/>
                <a:gd name="connsiteY4" fmla="*/ 1270865 h 2742967"/>
                <a:gd name="connsiteX0" fmla="*/ 0 w 7098613"/>
                <a:gd name="connsiteY0" fmla="*/ 1057120 h 2762244"/>
                <a:gd name="connsiteX1" fmla="*/ 2270273 w 7098613"/>
                <a:gd name="connsiteY1" fmla="*/ 1918985 h 2762244"/>
                <a:gd name="connsiteX2" fmla="*/ 3945475 w 7098613"/>
                <a:gd name="connsiteY2" fmla="*/ 2692807 h 2762244"/>
                <a:gd name="connsiteX3" fmla="*/ 5727127 w 7098613"/>
                <a:gd name="connsiteY3" fmla="*/ 60541 h 2762244"/>
                <a:gd name="connsiteX4" fmla="*/ 7098613 w 7098613"/>
                <a:gd name="connsiteY4" fmla="*/ 1270865 h 2762244"/>
                <a:gd name="connsiteX0" fmla="*/ 0 w 7098613"/>
                <a:gd name="connsiteY0" fmla="*/ 1046914 h 2752038"/>
                <a:gd name="connsiteX1" fmla="*/ 2270273 w 7098613"/>
                <a:gd name="connsiteY1" fmla="*/ 1908779 h 2752038"/>
                <a:gd name="connsiteX2" fmla="*/ 3945475 w 7098613"/>
                <a:gd name="connsiteY2" fmla="*/ 2682601 h 2752038"/>
                <a:gd name="connsiteX3" fmla="*/ 5727127 w 7098613"/>
                <a:gd name="connsiteY3" fmla="*/ 50335 h 2752038"/>
                <a:gd name="connsiteX4" fmla="*/ 7098613 w 7098613"/>
                <a:gd name="connsiteY4" fmla="*/ 1260659 h 2752038"/>
                <a:gd name="connsiteX0" fmla="*/ 0 w 7098613"/>
                <a:gd name="connsiteY0" fmla="*/ 1046914 h 2935647"/>
                <a:gd name="connsiteX1" fmla="*/ 1057075 w 7098613"/>
                <a:gd name="connsiteY1" fmla="*/ 2645876 h 2935647"/>
                <a:gd name="connsiteX2" fmla="*/ 3945475 w 7098613"/>
                <a:gd name="connsiteY2" fmla="*/ 2682601 h 2935647"/>
                <a:gd name="connsiteX3" fmla="*/ 5727127 w 7098613"/>
                <a:gd name="connsiteY3" fmla="*/ 50335 h 2935647"/>
                <a:gd name="connsiteX4" fmla="*/ 7098613 w 7098613"/>
                <a:gd name="connsiteY4" fmla="*/ 1260659 h 2935647"/>
                <a:gd name="connsiteX0" fmla="*/ 0 w 7098613"/>
                <a:gd name="connsiteY0" fmla="*/ 1046914 h 2688305"/>
                <a:gd name="connsiteX1" fmla="*/ 1057075 w 7098613"/>
                <a:gd name="connsiteY1" fmla="*/ 2645876 h 2688305"/>
                <a:gd name="connsiteX2" fmla="*/ 4125815 w 7098613"/>
                <a:gd name="connsiteY2" fmla="*/ 2037642 h 2688305"/>
                <a:gd name="connsiteX3" fmla="*/ 5727127 w 7098613"/>
                <a:gd name="connsiteY3" fmla="*/ 50335 h 2688305"/>
                <a:gd name="connsiteX4" fmla="*/ 7098613 w 7098613"/>
                <a:gd name="connsiteY4" fmla="*/ 1260659 h 2688305"/>
                <a:gd name="connsiteX0" fmla="*/ 0 w 7098613"/>
                <a:gd name="connsiteY0" fmla="*/ 1046914 h 2688307"/>
                <a:gd name="connsiteX1" fmla="*/ 1057075 w 7098613"/>
                <a:gd name="connsiteY1" fmla="*/ 2645876 h 2688307"/>
                <a:gd name="connsiteX2" fmla="*/ 4125815 w 7098613"/>
                <a:gd name="connsiteY2" fmla="*/ 2037642 h 2688307"/>
                <a:gd name="connsiteX3" fmla="*/ 5727127 w 7098613"/>
                <a:gd name="connsiteY3" fmla="*/ 50335 h 2688307"/>
                <a:gd name="connsiteX4" fmla="*/ 7098613 w 7098613"/>
                <a:gd name="connsiteY4" fmla="*/ 1260659 h 2688307"/>
                <a:gd name="connsiteX0" fmla="*/ 0 w 7098613"/>
                <a:gd name="connsiteY0" fmla="*/ 1046914 h 2862669"/>
                <a:gd name="connsiteX1" fmla="*/ 1024286 w 7098613"/>
                <a:gd name="connsiteY1" fmla="*/ 2830151 h 2862669"/>
                <a:gd name="connsiteX2" fmla="*/ 4125815 w 7098613"/>
                <a:gd name="connsiteY2" fmla="*/ 2037642 h 2862669"/>
                <a:gd name="connsiteX3" fmla="*/ 5727127 w 7098613"/>
                <a:gd name="connsiteY3" fmla="*/ 50335 h 2862669"/>
                <a:gd name="connsiteX4" fmla="*/ 7098613 w 7098613"/>
                <a:gd name="connsiteY4" fmla="*/ 1260659 h 2862669"/>
                <a:gd name="connsiteX0" fmla="*/ 0 w 7098613"/>
                <a:gd name="connsiteY0" fmla="*/ 1046914 h 2830976"/>
                <a:gd name="connsiteX1" fmla="*/ 1024286 w 7098613"/>
                <a:gd name="connsiteY1" fmla="*/ 2830151 h 2830976"/>
                <a:gd name="connsiteX2" fmla="*/ 4125815 w 7098613"/>
                <a:gd name="connsiteY2" fmla="*/ 2037642 h 2830976"/>
                <a:gd name="connsiteX3" fmla="*/ 5727127 w 7098613"/>
                <a:gd name="connsiteY3" fmla="*/ 50335 h 2830976"/>
                <a:gd name="connsiteX4" fmla="*/ 7098613 w 7098613"/>
                <a:gd name="connsiteY4" fmla="*/ 1260659 h 2830976"/>
                <a:gd name="connsiteX0" fmla="*/ 0 w 7098613"/>
                <a:gd name="connsiteY0" fmla="*/ 1046914 h 2854510"/>
                <a:gd name="connsiteX1" fmla="*/ 1024286 w 7098613"/>
                <a:gd name="connsiteY1" fmla="*/ 2830151 h 2854510"/>
                <a:gd name="connsiteX2" fmla="*/ 3404454 w 7098613"/>
                <a:gd name="connsiteY2" fmla="*/ 1945506 h 2854510"/>
                <a:gd name="connsiteX3" fmla="*/ 5727127 w 7098613"/>
                <a:gd name="connsiteY3" fmla="*/ 50335 h 2854510"/>
                <a:gd name="connsiteX4" fmla="*/ 7098613 w 7098613"/>
                <a:gd name="connsiteY4" fmla="*/ 1260659 h 2854510"/>
                <a:gd name="connsiteX0" fmla="*/ 0 w 7098613"/>
                <a:gd name="connsiteY0" fmla="*/ 1046914 h 2848839"/>
                <a:gd name="connsiteX1" fmla="*/ 1024286 w 7098613"/>
                <a:gd name="connsiteY1" fmla="*/ 2830151 h 2848839"/>
                <a:gd name="connsiteX2" fmla="*/ 3404454 w 7098613"/>
                <a:gd name="connsiteY2" fmla="*/ 1945506 h 2848839"/>
                <a:gd name="connsiteX3" fmla="*/ 5727127 w 7098613"/>
                <a:gd name="connsiteY3" fmla="*/ 50335 h 2848839"/>
                <a:gd name="connsiteX4" fmla="*/ 7098613 w 7098613"/>
                <a:gd name="connsiteY4" fmla="*/ 1260659 h 2848839"/>
                <a:gd name="connsiteX0" fmla="*/ 0 w 7098613"/>
                <a:gd name="connsiteY0" fmla="*/ 1046914 h 2836998"/>
                <a:gd name="connsiteX1" fmla="*/ 1024286 w 7098613"/>
                <a:gd name="connsiteY1" fmla="*/ 2830151 h 2836998"/>
                <a:gd name="connsiteX2" fmla="*/ 3978265 w 7098613"/>
                <a:gd name="connsiteY2" fmla="*/ 1650668 h 2836998"/>
                <a:gd name="connsiteX3" fmla="*/ 5727127 w 7098613"/>
                <a:gd name="connsiteY3" fmla="*/ 50335 h 2836998"/>
                <a:gd name="connsiteX4" fmla="*/ 7098613 w 7098613"/>
                <a:gd name="connsiteY4" fmla="*/ 1260659 h 2836998"/>
                <a:gd name="connsiteX0" fmla="*/ 0 w 7098613"/>
                <a:gd name="connsiteY0" fmla="*/ 1046914 h 2838322"/>
                <a:gd name="connsiteX1" fmla="*/ 1024286 w 7098613"/>
                <a:gd name="connsiteY1" fmla="*/ 2830151 h 2838322"/>
                <a:gd name="connsiteX2" fmla="*/ 3978265 w 7098613"/>
                <a:gd name="connsiteY2" fmla="*/ 1650668 h 2838322"/>
                <a:gd name="connsiteX3" fmla="*/ 5727127 w 7098613"/>
                <a:gd name="connsiteY3" fmla="*/ 50335 h 2838322"/>
                <a:gd name="connsiteX4" fmla="*/ 7098613 w 7098613"/>
                <a:gd name="connsiteY4" fmla="*/ 1260659 h 2838322"/>
                <a:gd name="connsiteX0" fmla="*/ 0 w 7098613"/>
                <a:gd name="connsiteY0" fmla="*/ 1046914 h 2844375"/>
                <a:gd name="connsiteX1" fmla="*/ 1024286 w 7098613"/>
                <a:gd name="connsiteY1" fmla="*/ 2830151 h 2844375"/>
                <a:gd name="connsiteX2" fmla="*/ 4011056 w 7098613"/>
                <a:gd name="connsiteY2" fmla="*/ 1798087 h 2844375"/>
                <a:gd name="connsiteX3" fmla="*/ 5727127 w 7098613"/>
                <a:gd name="connsiteY3" fmla="*/ 50335 h 2844375"/>
                <a:gd name="connsiteX4" fmla="*/ 7098613 w 7098613"/>
                <a:gd name="connsiteY4" fmla="*/ 1260659 h 2844375"/>
                <a:gd name="connsiteX0" fmla="*/ 0 w 7033035"/>
                <a:gd name="connsiteY0" fmla="*/ 1286470 h 2837358"/>
                <a:gd name="connsiteX1" fmla="*/ 958708 w 7033035"/>
                <a:gd name="connsiteY1" fmla="*/ 2830151 h 2837358"/>
                <a:gd name="connsiteX2" fmla="*/ 3945478 w 7033035"/>
                <a:gd name="connsiteY2" fmla="*/ 1798087 h 2837358"/>
                <a:gd name="connsiteX3" fmla="*/ 5661549 w 7033035"/>
                <a:gd name="connsiteY3" fmla="*/ 50335 h 2837358"/>
                <a:gd name="connsiteX4" fmla="*/ 7033035 w 7033035"/>
                <a:gd name="connsiteY4" fmla="*/ 1260659 h 283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035" h="2837358">
                  <a:moveTo>
                    <a:pt x="0" y="1286470"/>
                  </a:moveTo>
                  <a:cubicBezTo>
                    <a:pt x="266795" y="1852693"/>
                    <a:pt x="301128" y="2744882"/>
                    <a:pt x="958708" y="2830151"/>
                  </a:cubicBezTo>
                  <a:cubicBezTo>
                    <a:pt x="1616288" y="2915420"/>
                    <a:pt x="3079696" y="2224534"/>
                    <a:pt x="3945478" y="1798087"/>
                  </a:cubicBezTo>
                  <a:cubicBezTo>
                    <a:pt x="4811260" y="1371640"/>
                    <a:pt x="5026956" y="352032"/>
                    <a:pt x="5661549" y="50335"/>
                  </a:cubicBezTo>
                  <a:cubicBezTo>
                    <a:pt x="6296142" y="-251362"/>
                    <a:pt x="6660645" y="886151"/>
                    <a:pt x="7033035" y="1260659"/>
                  </a:cubicBezTo>
                </a:path>
              </a:pathLst>
            </a:custGeom>
            <a:ln w="34925" cap="flat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865984" y="1411582"/>
              <a:ext cx="0" cy="2458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65984" y="3870176"/>
              <a:ext cx="52574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04451" y="2733185"/>
              <a:ext cx="1494667" cy="24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Prime Time</a:t>
              </a:r>
              <a:endParaRPr lang="en-US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3489" y="1611637"/>
              <a:ext cx="3339482" cy="263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Viewership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0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Player Analytics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and On Demand</a:t>
            </a:r>
          </a:p>
          <a:p>
            <a:r>
              <a:rPr lang="en-US" dirty="0" smtClean="0"/>
              <a:t>JSON event objects</a:t>
            </a:r>
            <a:endParaRPr lang="en-US" dirty="0"/>
          </a:p>
          <a:p>
            <a:r>
              <a:rPr lang="en-US" dirty="0" smtClean="0"/>
              <a:t>Key metrics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itrate</a:t>
            </a:r>
          </a:p>
          <a:p>
            <a:pPr lvl="1"/>
            <a:r>
              <a:rPr lang="en-US" dirty="0" smtClean="0"/>
              <a:t>Frame rate</a:t>
            </a:r>
          </a:p>
          <a:p>
            <a:pPr lvl="1"/>
            <a:r>
              <a:rPr lang="en-US" dirty="0" smtClean="0"/>
              <a:t>Fragments</a:t>
            </a:r>
          </a:p>
          <a:p>
            <a:pPr lvl="1"/>
            <a:r>
              <a:rPr lang="en-US" dirty="0" smtClean="0"/>
              <a:t>Errors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079" y="6276388"/>
            <a:ext cx="46747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We collect and use all data in accordance with best consumer </a:t>
            </a:r>
          </a:p>
          <a:p>
            <a:pPr algn="ctr"/>
            <a:r>
              <a:rPr lang="en-US" sz="1400" dirty="0"/>
              <a:t>privacy practices and applicable laws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90" y="1538660"/>
            <a:ext cx="4848229" cy="42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3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Sessions: Key In Understanding Video Experience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0"/>
            <a:ext cx="8842359" cy="4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1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Architecture And Data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6587" r="-6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736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Collect, aggregate and move large amounts of data</a:t>
            </a:r>
          </a:p>
          <a:p>
            <a:r>
              <a:rPr lang="en-US" dirty="0" smtClean="0"/>
              <a:t>Distributed, scalable, reliable, customizable</a:t>
            </a:r>
          </a:p>
          <a:p>
            <a:r>
              <a:rPr lang="en-US" dirty="0" smtClean="0"/>
              <a:t>Multi-tier architecture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Flume: Data collection Tier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15" y="2970980"/>
            <a:ext cx="8253198" cy="27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1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Storm: Stream Processing Tier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985837"/>
            <a:ext cx="52451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per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omcast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cast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cast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cast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cast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cast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cast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cast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cast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cast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cast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cast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viper-white.thmx</Template>
  <TotalTime>21245</TotalTime>
  <Words>458</Words>
  <Application>Microsoft Macintosh PowerPoint</Application>
  <PresentationFormat>On-screen Show (4:3)</PresentationFormat>
  <Paragraphs>129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viper-white</vt:lpstr>
      <vt:lpstr>Real-time Stream Processing Architecture for Comcast IP Video  </vt:lpstr>
      <vt:lpstr>Agenda</vt:lpstr>
      <vt:lpstr>Comcast Video IP Engineering and Research (VIPER)</vt:lpstr>
      <vt:lpstr>Why Do We Focus on Real-time?</vt:lpstr>
      <vt:lpstr>Video Player Analytics Protocol</vt:lpstr>
      <vt:lpstr>Player Sessions: Key In Understanding Video Experience</vt:lpstr>
      <vt:lpstr>High Level Architecture And Data Flow</vt:lpstr>
      <vt:lpstr>Flume: Data collection Tier </vt:lpstr>
      <vt:lpstr>Storm: Stream Processing Tier</vt:lpstr>
      <vt:lpstr>Player Sessions in Real-time</vt:lpstr>
      <vt:lpstr>Flume Edge Tier: Video Player Analytics End Point</vt:lpstr>
      <vt:lpstr>Flume Mid Tier: Processing and Routing Data</vt:lpstr>
      <vt:lpstr>Bridging Flume to Storm: Flume2Storm Connector</vt:lpstr>
      <vt:lpstr>Simplified Video Player Storm Topology</vt:lpstr>
      <vt:lpstr>Requirements for Read/Writes from Storm Bolts</vt:lpstr>
      <vt:lpstr>Utilizing MemSQL for Persistence</vt:lpstr>
      <vt:lpstr>Isolated Analysts and Ingest Aggregators</vt:lpstr>
      <vt:lpstr>Achievements In Utilizing MemSQL</vt:lpstr>
      <vt:lpstr>Wrapping Up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Stream Processing Architecture for Comcast IP Video  </dc:title>
  <dc:creator>Chris Lintz</dc:creator>
  <cp:lastModifiedBy>Gabriel Commeau</cp:lastModifiedBy>
  <cp:revision>507</cp:revision>
  <cp:lastPrinted>2013-10-24T22:13:00Z</cp:lastPrinted>
  <dcterms:created xsi:type="dcterms:W3CDTF">2013-09-30T18:41:00Z</dcterms:created>
  <dcterms:modified xsi:type="dcterms:W3CDTF">2013-10-30T13:56:09Z</dcterms:modified>
</cp:coreProperties>
</file>