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4" r:id="rId1"/>
    <p:sldMasterId id="2147483662" r:id="rId2"/>
    <p:sldMasterId id="2147483664" r:id="rId3"/>
    <p:sldMasterId id="2147484365" r:id="rId4"/>
    <p:sldMasterId id="2147484374" r:id="rId5"/>
    <p:sldMasterId id="2147484383" r:id="rId6"/>
    <p:sldMasterId id="2147484392" r:id="rId7"/>
  </p:sldMasterIdLst>
  <p:notesMasterIdLst>
    <p:notesMasterId r:id="rId39"/>
  </p:notesMasterIdLst>
  <p:handoutMasterIdLst>
    <p:handoutMasterId r:id="rId40"/>
  </p:handoutMasterIdLst>
  <p:sldIdLst>
    <p:sldId id="366" r:id="rId8"/>
    <p:sldId id="483" r:id="rId9"/>
    <p:sldId id="543" r:id="rId10"/>
    <p:sldId id="542" r:id="rId11"/>
    <p:sldId id="486" r:id="rId12"/>
    <p:sldId id="549" r:id="rId13"/>
    <p:sldId id="474" r:id="rId14"/>
    <p:sldId id="527" r:id="rId15"/>
    <p:sldId id="493" r:id="rId16"/>
    <p:sldId id="388" r:id="rId17"/>
    <p:sldId id="494" r:id="rId18"/>
    <p:sldId id="496" r:id="rId19"/>
    <p:sldId id="550" r:id="rId20"/>
    <p:sldId id="513" r:id="rId21"/>
    <p:sldId id="514" r:id="rId22"/>
    <p:sldId id="419" r:id="rId23"/>
    <p:sldId id="518" r:id="rId24"/>
    <p:sldId id="521" r:id="rId25"/>
    <p:sldId id="519" r:id="rId26"/>
    <p:sldId id="520" r:id="rId27"/>
    <p:sldId id="531" r:id="rId28"/>
    <p:sldId id="544" r:id="rId29"/>
    <p:sldId id="547" r:id="rId30"/>
    <p:sldId id="548" r:id="rId31"/>
    <p:sldId id="529" r:id="rId32"/>
    <p:sldId id="545" r:id="rId33"/>
    <p:sldId id="546" r:id="rId34"/>
    <p:sldId id="536" r:id="rId35"/>
    <p:sldId id="538" r:id="rId36"/>
    <p:sldId id="537" r:id="rId37"/>
    <p:sldId id="539" r:id="rId3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Trebuchet MS" charset="0"/>
        <a:ea typeface="MS PGothic" charset="0"/>
        <a:cs typeface="MS PGothic" charset="0"/>
      </a:defRPr>
    </a:lvl1pPr>
    <a:lvl2pPr marL="457200" algn="l" defTabSz="457200" rtl="0" fontAlgn="base">
      <a:spcBef>
        <a:spcPct val="0"/>
      </a:spcBef>
      <a:spcAft>
        <a:spcPct val="0"/>
      </a:spcAft>
      <a:defRPr kern="1200">
        <a:solidFill>
          <a:schemeClr val="tx1"/>
        </a:solidFill>
        <a:latin typeface="Trebuchet MS" charset="0"/>
        <a:ea typeface="MS PGothic" charset="0"/>
        <a:cs typeface="MS PGothic" charset="0"/>
      </a:defRPr>
    </a:lvl2pPr>
    <a:lvl3pPr marL="914400" algn="l" defTabSz="457200" rtl="0" fontAlgn="base">
      <a:spcBef>
        <a:spcPct val="0"/>
      </a:spcBef>
      <a:spcAft>
        <a:spcPct val="0"/>
      </a:spcAft>
      <a:defRPr kern="1200">
        <a:solidFill>
          <a:schemeClr val="tx1"/>
        </a:solidFill>
        <a:latin typeface="Trebuchet MS" charset="0"/>
        <a:ea typeface="MS PGothic" charset="0"/>
        <a:cs typeface="MS PGothic" charset="0"/>
      </a:defRPr>
    </a:lvl3pPr>
    <a:lvl4pPr marL="1371600" algn="l" defTabSz="457200" rtl="0" fontAlgn="base">
      <a:spcBef>
        <a:spcPct val="0"/>
      </a:spcBef>
      <a:spcAft>
        <a:spcPct val="0"/>
      </a:spcAft>
      <a:defRPr kern="1200">
        <a:solidFill>
          <a:schemeClr val="tx1"/>
        </a:solidFill>
        <a:latin typeface="Trebuchet MS" charset="0"/>
        <a:ea typeface="MS PGothic" charset="0"/>
        <a:cs typeface="MS PGothic" charset="0"/>
      </a:defRPr>
    </a:lvl4pPr>
    <a:lvl5pPr marL="1828800" algn="l" defTabSz="457200" rtl="0" fontAlgn="base">
      <a:spcBef>
        <a:spcPct val="0"/>
      </a:spcBef>
      <a:spcAft>
        <a:spcPct val="0"/>
      </a:spcAft>
      <a:defRPr kern="1200">
        <a:solidFill>
          <a:schemeClr val="tx1"/>
        </a:solidFill>
        <a:latin typeface="Trebuchet MS" charset="0"/>
        <a:ea typeface="MS PGothic" charset="0"/>
        <a:cs typeface="MS PGothic" charset="0"/>
      </a:defRPr>
    </a:lvl5pPr>
    <a:lvl6pPr marL="2286000" algn="l" defTabSz="457200" rtl="0" eaLnBrk="1" latinLnBrk="0" hangingPunct="1">
      <a:defRPr kern="1200">
        <a:solidFill>
          <a:schemeClr val="tx1"/>
        </a:solidFill>
        <a:latin typeface="Trebuchet MS" charset="0"/>
        <a:ea typeface="MS PGothic" charset="0"/>
        <a:cs typeface="MS PGothic" charset="0"/>
      </a:defRPr>
    </a:lvl6pPr>
    <a:lvl7pPr marL="2743200" algn="l" defTabSz="457200" rtl="0" eaLnBrk="1" latinLnBrk="0" hangingPunct="1">
      <a:defRPr kern="1200">
        <a:solidFill>
          <a:schemeClr val="tx1"/>
        </a:solidFill>
        <a:latin typeface="Trebuchet MS" charset="0"/>
        <a:ea typeface="MS PGothic" charset="0"/>
        <a:cs typeface="MS PGothic" charset="0"/>
      </a:defRPr>
    </a:lvl7pPr>
    <a:lvl8pPr marL="3200400" algn="l" defTabSz="457200" rtl="0" eaLnBrk="1" latinLnBrk="0" hangingPunct="1">
      <a:defRPr kern="1200">
        <a:solidFill>
          <a:schemeClr val="tx1"/>
        </a:solidFill>
        <a:latin typeface="Trebuchet MS" charset="0"/>
        <a:ea typeface="MS PGothic" charset="0"/>
        <a:cs typeface="MS PGothic" charset="0"/>
      </a:defRPr>
    </a:lvl8pPr>
    <a:lvl9pPr marL="3657600" algn="l" defTabSz="457200" rtl="0" eaLnBrk="1" latinLnBrk="0" hangingPunct="1">
      <a:defRPr kern="1200">
        <a:solidFill>
          <a:schemeClr val="tx1"/>
        </a:solidFill>
        <a:latin typeface="Trebuchet MS" charset="0"/>
        <a:ea typeface="MS PGothic" charset="0"/>
        <a:cs typeface="MS P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5CCAFF"/>
    <a:srgbClr val="00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912" y="-96"/>
      </p:cViewPr>
      <p:guideLst>
        <p:guide orient="horz" pos="2160"/>
        <p:guide pos="2880"/>
      </p:guideLst>
    </p:cSldViewPr>
  </p:slideViewPr>
  <p:outlineViewPr>
    <p:cViewPr>
      <p:scale>
        <a:sx n="33" d="100"/>
        <a:sy n="33" d="100"/>
      </p:scale>
      <p:origin x="0" y="328"/>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9" Type="http://schemas.openxmlformats.org/officeDocument/2006/relationships/slide" Target="slides/slide2.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bengber:Documents:Business:Aerospike:Benchmarking:Latest%20Docs:Benchmark%20Test%20Results%203.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bengber:Documents:Business:Aerospike:Benchmarking:Latest%20Docs:Benchmark%20Test%20Results%203.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Macintosh%20HD:Users:bengber:Documents:Business:Aerospike:Benchmarking:Latest%20Docs:Benchmark%20Test%20Results%203.xlsx"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Macintosh%20HD:Users:bengber:Documents:Business:Aerospike:Benchmarking:Latest%20Docs:Benchmark%20Test%20Results%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b="1">
                <a:solidFill>
                  <a:srgbClr val="000000"/>
                </a:solidFill>
              </a:defRPr>
            </a:pPr>
            <a:r>
              <a:rPr lang="en-US" sz="1000"/>
              <a:t>Balanced</a:t>
            </a:r>
            <a:r>
              <a:rPr lang="en-US" sz="1000" baseline="0"/>
              <a:t> Workload</a:t>
            </a:r>
            <a:r>
              <a:rPr lang="en-US" sz="1000"/>
              <a:t> Read Latency (Full view)</a:t>
            </a:r>
          </a:p>
        </c:rich>
      </c:tx>
      <c:layout/>
      <c:overlay val="0"/>
    </c:title>
    <c:autoTitleDeleted val="0"/>
    <c:plotArea>
      <c:layout>
        <c:manualLayout>
          <c:layoutTarget val="inner"/>
          <c:xMode val="edge"/>
          <c:yMode val="edge"/>
          <c:x val="0.184039236620846"/>
          <c:y val="0.169671261930011"/>
          <c:w val="0.57341678900307"/>
          <c:h val="0.548427284341313"/>
        </c:manualLayout>
      </c:layout>
      <c:scatterChart>
        <c:scatterStyle val="lineMarker"/>
        <c:varyColors val="1"/>
        <c:ser>
          <c:idx val="0"/>
          <c:order val="0"/>
          <c:tx>
            <c:strRef>
              <c:f>'Heavy Update SSD'!$X$2</c:f>
              <c:strCache>
                <c:ptCount val="1"/>
                <c:pt idx="0">
                  <c:v>Aerospike</c:v>
                </c:pt>
              </c:strCache>
            </c:strRef>
          </c:tx>
          <c:spPr>
            <a:ln w="47625">
              <a:noFill/>
            </a:ln>
          </c:spPr>
          <c:marker>
            <c:symbol val="circle"/>
            <c:size val="7"/>
            <c:spPr>
              <a:solidFill>
                <a:srgbClr val="DC3912"/>
              </a:solidFill>
              <a:ln cmpd="sng">
                <a:solidFill>
                  <a:srgbClr val="DC3912"/>
                </a:solidFill>
              </a:ln>
            </c:spPr>
          </c:marker>
          <c:xVal>
            <c:numRef>
              <c:f>'Heavy Update SSD'!$E$3:$E$98</c:f>
              <c:numCache>
                <c:formatCode>#,##0</c:formatCode>
                <c:ptCount val="96"/>
                <c:pt idx="0">
                  <c:v>168069.131204</c:v>
                </c:pt>
                <c:pt idx="1">
                  <c:v>184711.398652</c:v>
                </c:pt>
                <c:pt idx="2">
                  <c:v>191351.515987</c:v>
                </c:pt>
                <c:pt idx="3">
                  <c:v>173799.564992</c:v>
                </c:pt>
                <c:pt idx="4">
                  <c:v>24209.2821839</c:v>
                </c:pt>
                <c:pt idx="5">
                  <c:v>37875.1009849</c:v>
                </c:pt>
                <c:pt idx="6">
                  <c:v>44227.1183367</c:v>
                </c:pt>
                <c:pt idx="7">
                  <c:v>37944.7376396</c:v>
                </c:pt>
                <c:pt idx="8">
                  <c:v>16261.5614023</c:v>
                </c:pt>
                <c:pt idx="9">
                  <c:v>14825.1340963</c:v>
                </c:pt>
                <c:pt idx="10">
                  <c:v>999.57253283</c:v>
                </c:pt>
                <c:pt idx="11">
                  <c:v>1999.07143133</c:v>
                </c:pt>
                <c:pt idx="12">
                  <c:v>3997.93706641</c:v>
                </c:pt>
                <c:pt idx="13">
                  <c:v>5977.78655415</c:v>
                </c:pt>
                <c:pt idx="14">
                  <c:v>7994.57971246</c:v>
                </c:pt>
                <c:pt idx="15">
                  <c:v>9934.67455526</c:v>
                </c:pt>
                <c:pt idx="16">
                  <c:v>14901.0423532</c:v>
                </c:pt>
                <c:pt idx="17">
                  <c:v>19858.5876135</c:v>
                </c:pt>
                <c:pt idx="18">
                  <c:v>24827.3413745</c:v>
                </c:pt>
                <c:pt idx="19">
                  <c:v>49618.19735279999</c:v>
                </c:pt>
                <c:pt idx="20">
                  <c:v>74565.24920729907</c:v>
                </c:pt>
                <c:pt idx="21">
                  <c:v>98539.01343539931</c:v>
                </c:pt>
                <c:pt idx="22">
                  <c:v>122753.701276</c:v>
                </c:pt>
                <c:pt idx="23">
                  <c:v>146511.878822</c:v>
                </c:pt>
                <c:pt idx="24">
                  <c:v>167291.478365</c:v>
                </c:pt>
                <c:pt idx="25">
                  <c:v>999.8689172329994</c:v>
                </c:pt>
                <c:pt idx="26">
                  <c:v>1999.71374105</c:v>
                </c:pt>
                <c:pt idx="27">
                  <c:v>3998.00779374</c:v>
                </c:pt>
                <c:pt idx="28">
                  <c:v>5988.49640305</c:v>
                </c:pt>
                <c:pt idx="29">
                  <c:v>7970.05679003</c:v>
                </c:pt>
                <c:pt idx="30">
                  <c:v>9933.44352599</c:v>
                </c:pt>
                <c:pt idx="31">
                  <c:v>14718.5088014</c:v>
                </c:pt>
                <c:pt idx="32">
                  <c:v>18889.041893</c:v>
                </c:pt>
                <c:pt idx="33">
                  <c:v>37739.2773291</c:v>
                </c:pt>
                <c:pt idx="34">
                  <c:v>13299.3636214</c:v>
                </c:pt>
                <c:pt idx="35">
                  <c:v>1673.46564571</c:v>
                </c:pt>
                <c:pt idx="36">
                  <c:v>999.8632438159896</c:v>
                </c:pt>
                <c:pt idx="37">
                  <c:v>1999.51191942</c:v>
                </c:pt>
                <c:pt idx="38">
                  <c:v>3982.12035119</c:v>
                </c:pt>
                <c:pt idx="39">
                  <c:v>5919.82994602</c:v>
                </c:pt>
                <c:pt idx="40">
                  <c:v>7764.06754424</c:v>
                </c:pt>
                <c:pt idx="41">
                  <c:v>9480.49045038</c:v>
                </c:pt>
                <c:pt idx="42">
                  <c:v>13496.9130115</c:v>
                </c:pt>
                <c:pt idx="43">
                  <c:v>186247.948462</c:v>
                </c:pt>
                <c:pt idx="44">
                  <c:v>211788.143889</c:v>
                </c:pt>
                <c:pt idx="45">
                  <c:v>205059.851226</c:v>
                </c:pt>
                <c:pt idx="46">
                  <c:v>181612.525648</c:v>
                </c:pt>
              </c:numCache>
            </c:numRef>
          </c:xVal>
          <c:yVal>
            <c:numRef>
              <c:f>'Heavy Update SSD'!$X$3:$X$98</c:f>
              <c:numCache>
                <c:formatCode>General</c:formatCode>
                <c:ptCount val="96"/>
                <c:pt idx="0">
                  <c:v>0.656764514316</c:v>
                </c:pt>
                <c:pt idx="1">
                  <c:v>#N/A</c:v>
                </c:pt>
                <c:pt idx="2">
                  <c:v>#N/A</c:v>
                </c:pt>
                <c:pt idx="3">
                  <c:v>#N/A</c:v>
                </c:pt>
                <c:pt idx="4">
                  <c:v>#N/A</c:v>
                </c:pt>
                <c:pt idx="5">
                  <c:v>#N/A</c:v>
                </c:pt>
                <c:pt idx="6">
                  <c:v>#N/A</c:v>
                </c:pt>
                <c:pt idx="7">
                  <c:v>#N/A</c:v>
                </c:pt>
                <c:pt idx="8">
                  <c:v>#N/A</c:v>
                </c:pt>
                <c:pt idx="9">
                  <c:v>#N/A</c:v>
                </c:pt>
                <c:pt idx="10">
                  <c:v>0.381846306773</c:v>
                </c:pt>
                <c:pt idx="11">
                  <c:v>0.370589052128</c:v>
                </c:pt>
                <c:pt idx="12">
                  <c:v>0.343992789202</c:v>
                </c:pt>
                <c:pt idx="13">
                  <c:v>0.308952502284</c:v>
                </c:pt>
                <c:pt idx="14">
                  <c:v>0.289640367634</c:v>
                </c:pt>
                <c:pt idx="15">
                  <c:v>0.281076006806</c:v>
                </c:pt>
                <c:pt idx="16">
                  <c:v>0.281273242721</c:v>
                </c:pt>
                <c:pt idx="17">
                  <c:v>0.282714065826</c:v>
                </c:pt>
                <c:pt idx="18">
                  <c:v>0.287940594385</c:v>
                </c:pt>
                <c:pt idx="19">
                  <c:v>0.319219548139</c:v>
                </c:pt>
                <c:pt idx="20">
                  <c:v>0.345063078087</c:v>
                </c:pt>
                <c:pt idx="21">
                  <c:v>0.390458869414</c:v>
                </c:pt>
                <c:pt idx="22">
                  <c:v>0.414394666212</c:v>
                </c:pt>
                <c:pt idx="23">
                  <c:v>0.447954133876</c:v>
                </c:pt>
                <c:pt idx="24">
                  <c:v>0.50731815397</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numCache>
            </c:numRef>
          </c:yVal>
          <c:smooth val="1"/>
        </c:ser>
        <c:ser>
          <c:idx val="2"/>
          <c:order val="1"/>
          <c:tx>
            <c:strRef>
              <c:f>'Heavy Update SSD'!$Z$2</c:f>
              <c:strCache>
                <c:ptCount val="1"/>
                <c:pt idx="0">
                  <c:v>Cassandra</c:v>
                </c:pt>
              </c:strCache>
            </c:strRef>
          </c:tx>
          <c:spPr>
            <a:ln w="47625">
              <a:noFill/>
            </a:ln>
          </c:spPr>
          <c:marker>
            <c:symbol val="circle"/>
            <c:size val="7"/>
            <c:spPr>
              <a:solidFill>
                <a:srgbClr val="FFC000"/>
              </a:solidFill>
              <a:ln cmpd="sng">
                <a:solidFill>
                  <a:srgbClr val="FFC000"/>
                </a:solidFill>
              </a:ln>
            </c:spPr>
          </c:marker>
          <c:xVal>
            <c:numRef>
              <c:f>'Heavy Update SSD'!$E$3:$E$98</c:f>
              <c:numCache>
                <c:formatCode>#,##0</c:formatCode>
                <c:ptCount val="96"/>
                <c:pt idx="0">
                  <c:v>168069.131204</c:v>
                </c:pt>
                <c:pt idx="1">
                  <c:v>184711.398652</c:v>
                </c:pt>
                <c:pt idx="2">
                  <c:v>191351.515987</c:v>
                </c:pt>
                <c:pt idx="3">
                  <c:v>173799.564992</c:v>
                </c:pt>
                <c:pt idx="4">
                  <c:v>24209.2821839</c:v>
                </c:pt>
                <c:pt idx="5">
                  <c:v>37875.1009849</c:v>
                </c:pt>
                <c:pt idx="6">
                  <c:v>44227.1183367</c:v>
                </c:pt>
                <c:pt idx="7">
                  <c:v>37944.7376396</c:v>
                </c:pt>
                <c:pt idx="8">
                  <c:v>16261.5614023</c:v>
                </c:pt>
                <c:pt idx="9">
                  <c:v>14825.1340963</c:v>
                </c:pt>
                <c:pt idx="10">
                  <c:v>999.57253283</c:v>
                </c:pt>
                <c:pt idx="11">
                  <c:v>1999.07143133</c:v>
                </c:pt>
                <c:pt idx="12">
                  <c:v>3997.93706641</c:v>
                </c:pt>
                <c:pt idx="13">
                  <c:v>5977.78655415</c:v>
                </c:pt>
                <c:pt idx="14">
                  <c:v>7994.57971246</c:v>
                </c:pt>
                <c:pt idx="15">
                  <c:v>9934.67455526</c:v>
                </c:pt>
                <c:pt idx="16">
                  <c:v>14901.0423532</c:v>
                </c:pt>
                <c:pt idx="17">
                  <c:v>19858.5876135</c:v>
                </c:pt>
                <c:pt idx="18">
                  <c:v>24827.3413745</c:v>
                </c:pt>
                <c:pt idx="19">
                  <c:v>49618.19735279999</c:v>
                </c:pt>
                <c:pt idx="20">
                  <c:v>74565.24920729907</c:v>
                </c:pt>
                <c:pt idx="21">
                  <c:v>98539.01343539931</c:v>
                </c:pt>
                <c:pt idx="22">
                  <c:v>122753.701276</c:v>
                </c:pt>
                <c:pt idx="23">
                  <c:v>146511.878822</c:v>
                </c:pt>
                <c:pt idx="24">
                  <c:v>167291.478365</c:v>
                </c:pt>
                <c:pt idx="25">
                  <c:v>999.8689172329994</c:v>
                </c:pt>
                <c:pt idx="26">
                  <c:v>1999.71374105</c:v>
                </c:pt>
                <c:pt idx="27">
                  <c:v>3998.00779374</c:v>
                </c:pt>
                <c:pt idx="28">
                  <c:v>5988.49640305</c:v>
                </c:pt>
                <c:pt idx="29">
                  <c:v>7970.05679003</c:v>
                </c:pt>
                <c:pt idx="30">
                  <c:v>9933.44352599</c:v>
                </c:pt>
                <c:pt idx="31">
                  <c:v>14718.5088014</c:v>
                </c:pt>
                <c:pt idx="32">
                  <c:v>18889.041893</c:v>
                </c:pt>
                <c:pt idx="33">
                  <c:v>37739.2773291</c:v>
                </c:pt>
                <c:pt idx="34">
                  <c:v>13299.3636214</c:v>
                </c:pt>
                <c:pt idx="35">
                  <c:v>1673.46564571</c:v>
                </c:pt>
                <c:pt idx="36">
                  <c:v>999.8632438159896</c:v>
                </c:pt>
                <c:pt idx="37">
                  <c:v>1999.51191942</c:v>
                </c:pt>
                <c:pt idx="38">
                  <c:v>3982.12035119</c:v>
                </c:pt>
                <c:pt idx="39">
                  <c:v>5919.82994602</c:v>
                </c:pt>
                <c:pt idx="40">
                  <c:v>7764.06754424</c:v>
                </c:pt>
                <c:pt idx="41">
                  <c:v>9480.49045038</c:v>
                </c:pt>
                <c:pt idx="42">
                  <c:v>13496.9130115</c:v>
                </c:pt>
                <c:pt idx="43">
                  <c:v>186247.948462</c:v>
                </c:pt>
                <c:pt idx="44">
                  <c:v>211788.143889</c:v>
                </c:pt>
                <c:pt idx="45">
                  <c:v>205059.851226</c:v>
                </c:pt>
                <c:pt idx="46">
                  <c:v>181612.525648</c:v>
                </c:pt>
              </c:numCache>
            </c:numRef>
          </c:xVal>
          <c:yVal>
            <c:numRef>
              <c:f>'Heavy Update SSD'!$Z$3:$Z$98</c:f>
              <c:numCache>
                <c:formatCode>General</c:formatCode>
                <c:ptCount val="96"/>
                <c:pt idx="0">
                  <c:v>#N/A</c:v>
                </c:pt>
                <c:pt idx="1">
                  <c:v>#N/A</c:v>
                </c:pt>
                <c:pt idx="2">
                  <c:v>#N/A</c:v>
                </c:pt>
                <c:pt idx="3">
                  <c:v>#N/A</c:v>
                </c:pt>
                <c:pt idx="4">
                  <c:v>8.91435094812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1.89936222878</c:v>
                </c:pt>
                <c:pt idx="26">
                  <c:v>2.11306756747</c:v>
                </c:pt>
                <c:pt idx="27">
                  <c:v>2.30837180811</c:v>
                </c:pt>
                <c:pt idx="28">
                  <c:v>2.94488462919</c:v>
                </c:pt>
                <c:pt idx="29">
                  <c:v>2.54112012915</c:v>
                </c:pt>
                <c:pt idx="30">
                  <c:v>3.2050431594</c:v>
                </c:pt>
                <c:pt idx="31">
                  <c:v>3.94685279863</c:v>
                </c:pt>
                <c:pt idx="32">
                  <c:v>5.9961688831</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numCache>
            </c:numRef>
          </c:yVal>
          <c:smooth val="1"/>
        </c:ser>
        <c:ser>
          <c:idx val="3"/>
          <c:order val="2"/>
          <c:tx>
            <c:strRef>
              <c:f>'Heavy Update SSD'!$AA$2</c:f>
              <c:strCache>
                <c:ptCount val="1"/>
                <c:pt idx="0">
                  <c:v>MongoDB</c:v>
                </c:pt>
              </c:strCache>
            </c:strRef>
          </c:tx>
          <c:spPr>
            <a:ln w="47625">
              <a:noFill/>
            </a:ln>
          </c:spPr>
          <c:marker>
            <c:symbol val="circle"/>
            <c:size val="7"/>
            <c:spPr>
              <a:solidFill>
                <a:srgbClr val="008000"/>
              </a:solidFill>
              <a:ln cmpd="sng">
                <a:solidFill>
                  <a:srgbClr val="008000"/>
                </a:solidFill>
              </a:ln>
            </c:spPr>
          </c:marker>
          <c:xVal>
            <c:numRef>
              <c:f>'Heavy Update SSD'!$E$3:$E$98</c:f>
              <c:numCache>
                <c:formatCode>#,##0</c:formatCode>
                <c:ptCount val="96"/>
                <c:pt idx="0">
                  <c:v>168069.131204</c:v>
                </c:pt>
                <c:pt idx="1">
                  <c:v>184711.398652</c:v>
                </c:pt>
                <c:pt idx="2">
                  <c:v>191351.515987</c:v>
                </c:pt>
                <c:pt idx="3">
                  <c:v>173799.564992</c:v>
                </c:pt>
                <c:pt idx="4">
                  <c:v>24209.2821839</c:v>
                </c:pt>
                <c:pt idx="5">
                  <c:v>37875.1009849</c:v>
                </c:pt>
                <c:pt idx="6">
                  <c:v>44227.1183367</c:v>
                </c:pt>
                <c:pt idx="7">
                  <c:v>37944.7376396</c:v>
                </c:pt>
                <c:pt idx="8">
                  <c:v>16261.5614023</c:v>
                </c:pt>
                <c:pt idx="9">
                  <c:v>14825.1340963</c:v>
                </c:pt>
                <c:pt idx="10">
                  <c:v>999.57253283</c:v>
                </c:pt>
                <c:pt idx="11">
                  <c:v>1999.07143133</c:v>
                </c:pt>
                <c:pt idx="12">
                  <c:v>3997.93706641</c:v>
                </c:pt>
                <c:pt idx="13">
                  <c:v>5977.78655415</c:v>
                </c:pt>
                <c:pt idx="14">
                  <c:v>7994.57971246</c:v>
                </c:pt>
                <c:pt idx="15">
                  <c:v>9934.67455526</c:v>
                </c:pt>
                <c:pt idx="16">
                  <c:v>14901.0423532</c:v>
                </c:pt>
                <c:pt idx="17">
                  <c:v>19858.5876135</c:v>
                </c:pt>
                <c:pt idx="18">
                  <c:v>24827.3413745</c:v>
                </c:pt>
                <c:pt idx="19">
                  <c:v>49618.19735279999</c:v>
                </c:pt>
                <c:pt idx="20">
                  <c:v>74565.24920729907</c:v>
                </c:pt>
                <c:pt idx="21">
                  <c:v>98539.01343539931</c:v>
                </c:pt>
                <c:pt idx="22">
                  <c:v>122753.701276</c:v>
                </c:pt>
                <c:pt idx="23">
                  <c:v>146511.878822</c:v>
                </c:pt>
                <c:pt idx="24">
                  <c:v>167291.478365</c:v>
                </c:pt>
                <c:pt idx="25">
                  <c:v>999.8689172329994</c:v>
                </c:pt>
                <c:pt idx="26">
                  <c:v>1999.71374105</c:v>
                </c:pt>
                <c:pt idx="27">
                  <c:v>3998.00779374</c:v>
                </c:pt>
                <c:pt idx="28">
                  <c:v>5988.49640305</c:v>
                </c:pt>
                <c:pt idx="29">
                  <c:v>7970.05679003</c:v>
                </c:pt>
                <c:pt idx="30">
                  <c:v>9933.44352599</c:v>
                </c:pt>
                <c:pt idx="31">
                  <c:v>14718.5088014</c:v>
                </c:pt>
                <c:pt idx="32">
                  <c:v>18889.041893</c:v>
                </c:pt>
                <c:pt idx="33">
                  <c:v>37739.2773291</c:v>
                </c:pt>
                <c:pt idx="34">
                  <c:v>13299.3636214</c:v>
                </c:pt>
                <c:pt idx="35">
                  <c:v>1673.46564571</c:v>
                </c:pt>
                <c:pt idx="36">
                  <c:v>999.8632438159896</c:v>
                </c:pt>
                <c:pt idx="37">
                  <c:v>1999.51191942</c:v>
                </c:pt>
                <c:pt idx="38">
                  <c:v>3982.12035119</c:v>
                </c:pt>
                <c:pt idx="39">
                  <c:v>5919.82994602</c:v>
                </c:pt>
                <c:pt idx="40">
                  <c:v>7764.06754424</c:v>
                </c:pt>
                <c:pt idx="41">
                  <c:v>9480.49045038</c:v>
                </c:pt>
                <c:pt idx="42">
                  <c:v>13496.9130115</c:v>
                </c:pt>
                <c:pt idx="43">
                  <c:v>186247.948462</c:v>
                </c:pt>
                <c:pt idx="44">
                  <c:v>211788.143889</c:v>
                </c:pt>
                <c:pt idx="45">
                  <c:v>205059.851226</c:v>
                </c:pt>
                <c:pt idx="46">
                  <c:v>181612.525648</c:v>
                </c:pt>
              </c:numCache>
            </c:numRef>
          </c:xVal>
          <c:yVal>
            <c:numRef>
              <c:f>'Heavy Update SSD'!$AA$3:$AA$98</c:f>
              <c:numCache>
                <c:formatCode>General</c:formatCode>
                <c:ptCount val="96"/>
                <c:pt idx="0">
                  <c:v>#N/A</c:v>
                </c:pt>
                <c:pt idx="1">
                  <c:v>#N/A</c:v>
                </c:pt>
                <c:pt idx="2">
                  <c:v>#N/A</c:v>
                </c:pt>
                <c:pt idx="3">
                  <c:v>#N/A</c:v>
                </c:pt>
                <c:pt idx="4">
                  <c:v>#N/A</c:v>
                </c:pt>
                <c:pt idx="5">
                  <c:v>#N/A</c:v>
                </c:pt>
                <c:pt idx="6">
                  <c:v>#N/A</c:v>
                </c:pt>
                <c:pt idx="7">
                  <c:v>#N/A</c:v>
                </c:pt>
                <c:pt idx="8">
                  <c:v>1.81239942453</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0.656740173414</c:v>
                </c:pt>
                <c:pt idx="37">
                  <c:v>0.669190157354</c:v>
                </c:pt>
                <c:pt idx="38">
                  <c:v>0.781659776279</c:v>
                </c:pt>
                <c:pt idx="39">
                  <c:v>0.824687198514</c:v>
                </c:pt>
                <c:pt idx="40">
                  <c:v>0.888472738042</c:v>
                </c:pt>
                <c:pt idx="41">
                  <c:v>1.06621911328</c:v>
                </c:pt>
                <c:pt idx="42">
                  <c:v>1.31038315565</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numCache>
            </c:numRef>
          </c:yVal>
          <c:smooth val="1"/>
        </c:ser>
        <c:dLbls>
          <c:showLegendKey val="0"/>
          <c:showVal val="0"/>
          <c:showCatName val="0"/>
          <c:showSerName val="0"/>
          <c:showPercent val="0"/>
          <c:showBubbleSize val="0"/>
        </c:dLbls>
        <c:axId val="2064517544"/>
        <c:axId val="-2036013800"/>
      </c:scatterChart>
      <c:valAx>
        <c:axId val="2064517544"/>
        <c:scaling>
          <c:orientation val="minMax"/>
          <c:max val="200000.0"/>
        </c:scaling>
        <c:delete val="0"/>
        <c:axPos val="b"/>
        <c:majorGridlines/>
        <c:title>
          <c:tx>
            <c:rich>
              <a:bodyPr/>
              <a:lstStyle/>
              <a:p>
                <a:pPr>
                  <a:defRPr/>
                </a:pPr>
                <a:r>
                  <a:rPr lang="en-US"/>
                  <a:t>Throughput, ops/sec</a:t>
                </a:r>
              </a:p>
            </c:rich>
          </c:tx>
          <c:layout/>
          <c:overlay val="0"/>
        </c:title>
        <c:numFmt formatCode="#,##0" sourceLinked="1"/>
        <c:majorTickMark val="cross"/>
        <c:minorTickMark val="cross"/>
        <c:tickLblPos val="nextTo"/>
        <c:spPr>
          <a:ln w="47625">
            <a:noFill/>
          </a:ln>
        </c:spPr>
        <c:txPr>
          <a:bodyPr/>
          <a:lstStyle/>
          <a:p>
            <a:pPr>
              <a:defRPr/>
            </a:pPr>
            <a:endParaRPr lang="en-US"/>
          </a:p>
        </c:txPr>
        <c:crossAx val="-2036013800"/>
        <c:crosses val="autoZero"/>
        <c:crossBetween val="midCat"/>
      </c:valAx>
      <c:valAx>
        <c:axId val="-2036013800"/>
        <c:scaling>
          <c:orientation val="minMax"/>
        </c:scaling>
        <c:delete val="0"/>
        <c:axPos val="l"/>
        <c:majorGridlines/>
        <c:title>
          <c:tx>
            <c:rich>
              <a:bodyPr/>
              <a:lstStyle/>
              <a:p>
                <a:pPr>
                  <a:defRPr/>
                </a:pPr>
                <a:r>
                  <a:rPr lang="en-US"/>
                  <a:t>Average Latency, ms</a:t>
                </a:r>
              </a:p>
            </c:rich>
          </c:tx>
          <c:layout/>
          <c:overlay val="0"/>
        </c:title>
        <c:numFmt formatCode="General" sourceLinked="1"/>
        <c:majorTickMark val="cross"/>
        <c:minorTickMark val="cross"/>
        <c:tickLblPos val="nextTo"/>
        <c:spPr>
          <a:ln w="47625">
            <a:noFill/>
          </a:ln>
        </c:spPr>
        <c:txPr>
          <a:bodyPr/>
          <a:lstStyle/>
          <a:p>
            <a:pPr>
              <a:defRPr/>
            </a:pPr>
            <a:endParaRPr lang="en-US"/>
          </a:p>
        </c:txPr>
        <c:crossAx val="2064517544"/>
        <c:crosses val="autoZero"/>
        <c:crossBetween val="midCat"/>
        <c:majorUnit val="2.5"/>
      </c:valAx>
    </c:plotArea>
    <c:legend>
      <c:legendPos val="r"/>
      <c:layout>
        <c:manualLayout>
          <c:xMode val="edge"/>
          <c:yMode val="edge"/>
          <c:x val="0.78458321099693"/>
          <c:y val="0.246002037391137"/>
          <c:w val="0.205247297477646"/>
          <c:h val="0.280000166999274"/>
        </c:manualLayout>
      </c:layout>
      <c:overlay val="0"/>
    </c:legend>
    <c:plotVisOnly val="1"/>
    <c:dispBlanksAs val="zero"/>
    <c:showDLblsOverMax val="1"/>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1">
                <a:solidFill>
                  <a:srgbClr val="000000"/>
                </a:solidFill>
              </a:defRPr>
            </a:pPr>
            <a:r>
              <a:rPr lang="en-US" sz="1000"/>
              <a:t>Balanced Workload Update Latency (Full view)</a:t>
            </a:r>
          </a:p>
        </c:rich>
      </c:tx>
      <c:layout/>
      <c:overlay val="0"/>
    </c:title>
    <c:autoTitleDeleted val="0"/>
    <c:plotArea>
      <c:layout>
        <c:manualLayout>
          <c:layoutTarget val="inner"/>
          <c:xMode val="edge"/>
          <c:yMode val="edge"/>
          <c:x val="0.180225810756706"/>
          <c:y val="0.172043010752688"/>
          <c:w val="0.577230214867209"/>
          <c:h val="0.542114977563288"/>
        </c:manualLayout>
      </c:layout>
      <c:scatterChart>
        <c:scatterStyle val="lineMarker"/>
        <c:varyColors val="1"/>
        <c:ser>
          <c:idx val="0"/>
          <c:order val="0"/>
          <c:tx>
            <c:strRef>
              <c:f>'Heavy Update SSD'!$AB$2</c:f>
              <c:strCache>
                <c:ptCount val="1"/>
                <c:pt idx="0">
                  <c:v>Aerospike</c:v>
                </c:pt>
              </c:strCache>
            </c:strRef>
          </c:tx>
          <c:spPr>
            <a:ln w="47625">
              <a:noFill/>
            </a:ln>
          </c:spPr>
          <c:marker>
            <c:symbol val="circle"/>
            <c:size val="7"/>
            <c:spPr>
              <a:solidFill>
                <a:srgbClr val="DC3912"/>
              </a:solidFill>
              <a:ln cmpd="sng">
                <a:solidFill>
                  <a:srgbClr val="DC3912"/>
                </a:solidFill>
              </a:ln>
            </c:spPr>
          </c:marker>
          <c:xVal>
            <c:numRef>
              <c:f>'Heavy Update SSD'!$E$3:$E$98</c:f>
              <c:numCache>
                <c:formatCode>#,##0</c:formatCode>
                <c:ptCount val="96"/>
                <c:pt idx="0">
                  <c:v>168069.131204</c:v>
                </c:pt>
                <c:pt idx="1">
                  <c:v>184711.398652</c:v>
                </c:pt>
                <c:pt idx="2">
                  <c:v>191351.515987</c:v>
                </c:pt>
                <c:pt idx="3">
                  <c:v>173799.564992</c:v>
                </c:pt>
                <c:pt idx="4">
                  <c:v>24209.2821839</c:v>
                </c:pt>
                <c:pt idx="5">
                  <c:v>37875.1009849</c:v>
                </c:pt>
                <c:pt idx="6">
                  <c:v>44227.1183367</c:v>
                </c:pt>
                <c:pt idx="7">
                  <c:v>37944.7376396</c:v>
                </c:pt>
                <c:pt idx="8">
                  <c:v>16261.5614023</c:v>
                </c:pt>
                <c:pt idx="9">
                  <c:v>14825.1340963</c:v>
                </c:pt>
                <c:pt idx="10">
                  <c:v>999.57253283</c:v>
                </c:pt>
                <c:pt idx="11">
                  <c:v>1999.07143133</c:v>
                </c:pt>
                <c:pt idx="12">
                  <c:v>3997.93706641</c:v>
                </c:pt>
                <c:pt idx="13">
                  <c:v>5977.78655415</c:v>
                </c:pt>
                <c:pt idx="14">
                  <c:v>7994.57971246</c:v>
                </c:pt>
                <c:pt idx="15">
                  <c:v>9934.67455526</c:v>
                </c:pt>
                <c:pt idx="16">
                  <c:v>14901.0423532</c:v>
                </c:pt>
                <c:pt idx="17">
                  <c:v>19858.5876135</c:v>
                </c:pt>
                <c:pt idx="18">
                  <c:v>24827.3413745</c:v>
                </c:pt>
                <c:pt idx="19">
                  <c:v>49618.19735279999</c:v>
                </c:pt>
                <c:pt idx="20">
                  <c:v>74565.24920729907</c:v>
                </c:pt>
                <c:pt idx="21">
                  <c:v>98539.01343539931</c:v>
                </c:pt>
                <c:pt idx="22">
                  <c:v>122753.701276</c:v>
                </c:pt>
                <c:pt idx="23">
                  <c:v>146511.878822</c:v>
                </c:pt>
                <c:pt idx="24">
                  <c:v>167291.478365</c:v>
                </c:pt>
                <c:pt idx="25">
                  <c:v>999.8689172329994</c:v>
                </c:pt>
                <c:pt idx="26">
                  <c:v>1999.71374105</c:v>
                </c:pt>
                <c:pt idx="27">
                  <c:v>3998.00779374</c:v>
                </c:pt>
                <c:pt idx="28">
                  <c:v>5988.49640305</c:v>
                </c:pt>
                <c:pt idx="29">
                  <c:v>7970.05679003</c:v>
                </c:pt>
                <c:pt idx="30">
                  <c:v>9933.44352599</c:v>
                </c:pt>
                <c:pt idx="31">
                  <c:v>14718.5088014</c:v>
                </c:pt>
                <c:pt idx="32">
                  <c:v>18889.041893</c:v>
                </c:pt>
                <c:pt idx="33">
                  <c:v>37739.2773291</c:v>
                </c:pt>
                <c:pt idx="34">
                  <c:v>13299.3636214</c:v>
                </c:pt>
                <c:pt idx="35">
                  <c:v>1673.46564571</c:v>
                </c:pt>
                <c:pt idx="36">
                  <c:v>999.8632438159896</c:v>
                </c:pt>
                <c:pt idx="37">
                  <c:v>1999.51191942</c:v>
                </c:pt>
                <c:pt idx="38">
                  <c:v>3982.12035119</c:v>
                </c:pt>
                <c:pt idx="39">
                  <c:v>5919.82994602</c:v>
                </c:pt>
                <c:pt idx="40">
                  <c:v>7764.06754424</c:v>
                </c:pt>
                <c:pt idx="41">
                  <c:v>9480.49045038</c:v>
                </c:pt>
                <c:pt idx="42">
                  <c:v>13496.9130115</c:v>
                </c:pt>
                <c:pt idx="43">
                  <c:v>186247.948462</c:v>
                </c:pt>
                <c:pt idx="44">
                  <c:v>211788.143889</c:v>
                </c:pt>
                <c:pt idx="45">
                  <c:v>205059.851226</c:v>
                </c:pt>
                <c:pt idx="46">
                  <c:v>181612.525648</c:v>
                </c:pt>
              </c:numCache>
            </c:numRef>
          </c:xVal>
          <c:yVal>
            <c:numRef>
              <c:f>'Heavy Update SSD'!$AB$3:$AB$98</c:f>
              <c:numCache>
                <c:formatCode>General</c:formatCode>
                <c:ptCount val="96"/>
                <c:pt idx="0">
                  <c:v>0.851133354572</c:v>
                </c:pt>
                <c:pt idx="1">
                  <c:v>#N/A</c:v>
                </c:pt>
                <c:pt idx="2">
                  <c:v>#N/A</c:v>
                </c:pt>
                <c:pt idx="3">
                  <c:v>#N/A</c:v>
                </c:pt>
                <c:pt idx="4">
                  <c:v>#N/A</c:v>
                </c:pt>
                <c:pt idx="5">
                  <c:v>#N/A</c:v>
                </c:pt>
                <c:pt idx="6">
                  <c:v>#N/A</c:v>
                </c:pt>
                <c:pt idx="7">
                  <c:v>#N/A</c:v>
                </c:pt>
                <c:pt idx="8">
                  <c:v>#N/A</c:v>
                </c:pt>
                <c:pt idx="9">
                  <c:v>#N/A</c:v>
                </c:pt>
                <c:pt idx="10">
                  <c:v>0.674471045624</c:v>
                </c:pt>
                <c:pt idx="11">
                  <c:v>0.653651269294</c:v>
                </c:pt>
                <c:pt idx="12">
                  <c:v>0.605226762101</c:v>
                </c:pt>
                <c:pt idx="13">
                  <c:v>0.524652472034</c:v>
                </c:pt>
                <c:pt idx="14">
                  <c:v>0.457864579475</c:v>
                </c:pt>
                <c:pt idx="15">
                  <c:v>0.419037495738</c:v>
                </c:pt>
                <c:pt idx="16">
                  <c:v>0.401463538137</c:v>
                </c:pt>
                <c:pt idx="17">
                  <c:v>0.401970927151</c:v>
                </c:pt>
                <c:pt idx="18">
                  <c:v>0.408384919554</c:v>
                </c:pt>
                <c:pt idx="19">
                  <c:v>0.446767895026</c:v>
                </c:pt>
                <c:pt idx="20">
                  <c:v>0.478313309836</c:v>
                </c:pt>
                <c:pt idx="21">
                  <c:v>0.529856767656</c:v>
                </c:pt>
                <c:pt idx="22">
                  <c:v>0.554586906259</c:v>
                </c:pt>
                <c:pt idx="23">
                  <c:v>0.589402371844</c:v>
                </c:pt>
                <c:pt idx="24">
                  <c:v>0.656792181906</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numCache>
            </c:numRef>
          </c:yVal>
          <c:smooth val="1"/>
        </c:ser>
        <c:ser>
          <c:idx val="2"/>
          <c:order val="1"/>
          <c:tx>
            <c:strRef>
              <c:f>'Heavy Update SSD'!$AD$2</c:f>
              <c:strCache>
                <c:ptCount val="1"/>
                <c:pt idx="0">
                  <c:v>Cassandra</c:v>
                </c:pt>
              </c:strCache>
            </c:strRef>
          </c:tx>
          <c:spPr>
            <a:ln w="47625">
              <a:noFill/>
            </a:ln>
          </c:spPr>
          <c:marker>
            <c:symbol val="circle"/>
            <c:size val="7"/>
            <c:spPr>
              <a:solidFill>
                <a:srgbClr val="FFC000"/>
              </a:solidFill>
              <a:ln cmpd="sng">
                <a:solidFill>
                  <a:srgbClr val="FFC000"/>
                </a:solidFill>
              </a:ln>
            </c:spPr>
          </c:marker>
          <c:xVal>
            <c:numRef>
              <c:f>'Heavy Update SSD'!$E$3:$E$98</c:f>
              <c:numCache>
                <c:formatCode>#,##0</c:formatCode>
                <c:ptCount val="96"/>
                <c:pt idx="0">
                  <c:v>168069.131204</c:v>
                </c:pt>
                <c:pt idx="1">
                  <c:v>184711.398652</c:v>
                </c:pt>
                <c:pt idx="2">
                  <c:v>191351.515987</c:v>
                </c:pt>
                <c:pt idx="3">
                  <c:v>173799.564992</c:v>
                </c:pt>
                <c:pt idx="4">
                  <c:v>24209.2821839</c:v>
                </c:pt>
                <c:pt idx="5">
                  <c:v>37875.1009849</c:v>
                </c:pt>
                <c:pt idx="6">
                  <c:v>44227.1183367</c:v>
                </c:pt>
                <c:pt idx="7">
                  <c:v>37944.7376396</c:v>
                </c:pt>
                <c:pt idx="8">
                  <c:v>16261.5614023</c:v>
                </c:pt>
                <c:pt idx="9">
                  <c:v>14825.1340963</c:v>
                </c:pt>
                <c:pt idx="10">
                  <c:v>999.57253283</c:v>
                </c:pt>
                <c:pt idx="11">
                  <c:v>1999.07143133</c:v>
                </c:pt>
                <c:pt idx="12">
                  <c:v>3997.93706641</c:v>
                </c:pt>
                <c:pt idx="13">
                  <c:v>5977.78655415</c:v>
                </c:pt>
                <c:pt idx="14">
                  <c:v>7994.57971246</c:v>
                </c:pt>
                <c:pt idx="15">
                  <c:v>9934.67455526</c:v>
                </c:pt>
                <c:pt idx="16">
                  <c:v>14901.0423532</c:v>
                </c:pt>
                <c:pt idx="17">
                  <c:v>19858.5876135</c:v>
                </c:pt>
                <c:pt idx="18">
                  <c:v>24827.3413745</c:v>
                </c:pt>
                <c:pt idx="19">
                  <c:v>49618.19735279999</c:v>
                </c:pt>
                <c:pt idx="20">
                  <c:v>74565.24920729907</c:v>
                </c:pt>
                <c:pt idx="21">
                  <c:v>98539.01343539931</c:v>
                </c:pt>
                <c:pt idx="22">
                  <c:v>122753.701276</c:v>
                </c:pt>
                <c:pt idx="23">
                  <c:v>146511.878822</c:v>
                </c:pt>
                <c:pt idx="24">
                  <c:v>167291.478365</c:v>
                </c:pt>
                <c:pt idx="25">
                  <c:v>999.8689172329994</c:v>
                </c:pt>
                <c:pt idx="26">
                  <c:v>1999.71374105</c:v>
                </c:pt>
                <c:pt idx="27">
                  <c:v>3998.00779374</c:v>
                </c:pt>
                <c:pt idx="28">
                  <c:v>5988.49640305</c:v>
                </c:pt>
                <c:pt idx="29">
                  <c:v>7970.05679003</c:v>
                </c:pt>
                <c:pt idx="30">
                  <c:v>9933.44352599</c:v>
                </c:pt>
                <c:pt idx="31">
                  <c:v>14718.5088014</c:v>
                </c:pt>
                <c:pt idx="32">
                  <c:v>18889.041893</c:v>
                </c:pt>
                <c:pt idx="33">
                  <c:v>37739.2773291</c:v>
                </c:pt>
                <c:pt idx="34">
                  <c:v>13299.3636214</c:v>
                </c:pt>
                <c:pt idx="35">
                  <c:v>1673.46564571</c:v>
                </c:pt>
                <c:pt idx="36">
                  <c:v>999.8632438159896</c:v>
                </c:pt>
                <c:pt idx="37">
                  <c:v>1999.51191942</c:v>
                </c:pt>
                <c:pt idx="38">
                  <c:v>3982.12035119</c:v>
                </c:pt>
                <c:pt idx="39">
                  <c:v>5919.82994602</c:v>
                </c:pt>
                <c:pt idx="40">
                  <c:v>7764.06754424</c:v>
                </c:pt>
                <c:pt idx="41">
                  <c:v>9480.49045038</c:v>
                </c:pt>
                <c:pt idx="42">
                  <c:v>13496.9130115</c:v>
                </c:pt>
                <c:pt idx="43">
                  <c:v>186247.948462</c:v>
                </c:pt>
                <c:pt idx="44">
                  <c:v>211788.143889</c:v>
                </c:pt>
                <c:pt idx="45">
                  <c:v>205059.851226</c:v>
                </c:pt>
                <c:pt idx="46">
                  <c:v>181612.525648</c:v>
                </c:pt>
              </c:numCache>
            </c:numRef>
          </c:xVal>
          <c:yVal>
            <c:numRef>
              <c:f>'Heavy Update SSD'!$AD$3:$AD$98</c:f>
              <c:numCache>
                <c:formatCode>General</c:formatCode>
                <c:ptCount val="96"/>
                <c:pt idx="0">
                  <c:v>#N/A</c:v>
                </c:pt>
                <c:pt idx="1">
                  <c:v>#N/A</c:v>
                </c:pt>
                <c:pt idx="2">
                  <c:v>#N/A</c:v>
                </c:pt>
                <c:pt idx="3">
                  <c:v>#N/A</c:v>
                </c:pt>
                <c:pt idx="4">
                  <c:v>0.972586192843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0.60123515232</c:v>
                </c:pt>
                <c:pt idx="26">
                  <c:v>0.605643048792</c:v>
                </c:pt>
                <c:pt idx="27">
                  <c:v>0.612912225568</c:v>
                </c:pt>
                <c:pt idx="28">
                  <c:v>0.704161672906</c:v>
                </c:pt>
                <c:pt idx="29">
                  <c:v>0.616492209851</c:v>
                </c:pt>
                <c:pt idx="30">
                  <c:v>0.710907798164</c:v>
                </c:pt>
                <c:pt idx="31">
                  <c:v>0.777615129716</c:v>
                </c:pt>
                <c:pt idx="32">
                  <c:v>0.981397905589</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numCache>
            </c:numRef>
          </c:yVal>
          <c:smooth val="1"/>
        </c:ser>
        <c:ser>
          <c:idx val="3"/>
          <c:order val="2"/>
          <c:tx>
            <c:strRef>
              <c:f>'Heavy Update SSD'!$AE$2</c:f>
              <c:strCache>
                <c:ptCount val="1"/>
                <c:pt idx="0">
                  <c:v>MongoDB</c:v>
                </c:pt>
              </c:strCache>
            </c:strRef>
          </c:tx>
          <c:spPr>
            <a:ln w="47625">
              <a:noFill/>
            </a:ln>
          </c:spPr>
          <c:marker>
            <c:symbol val="circle"/>
            <c:size val="7"/>
            <c:spPr>
              <a:solidFill>
                <a:srgbClr val="008000"/>
              </a:solidFill>
              <a:ln cmpd="sng">
                <a:solidFill>
                  <a:srgbClr val="008000"/>
                </a:solidFill>
              </a:ln>
            </c:spPr>
          </c:marker>
          <c:xVal>
            <c:numRef>
              <c:f>'Heavy Update SSD'!$E$3:$E$98</c:f>
              <c:numCache>
                <c:formatCode>#,##0</c:formatCode>
                <c:ptCount val="96"/>
                <c:pt idx="0">
                  <c:v>168069.131204</c:v>
                </c:pt>
                <c:pt idx="1">
                  <c:v>184711.398652</c:v>
                </c:pt>
                <c:pt idx="2">
                  <c:v>191351.515987</c:v>
                </c:pt>
                <c:pt idx="3">
                  <c:v>173799.564992</c:v>
                </c:pt>
                <c:pt idx="4">
                  <c:v>24209.2821839</c:v>
                </c:pt>
                <c:pt idx="5">
                  <c:v>37875.1009849</c:v>
                </c:pt>
                <c:pt idx="6">
                  <c:v>44227.1183367</c:v>
                </c:pt>
                <c:pt idx="7">
                  <c:v>37944.7376396</c:v>
                </c:pt>
                <c:pt idx="8">
                  <c:v>16261.5614023</c:v>
                </c:pt>
                <c:pt idx="9">
                  <c:v>14825.1340963</c:v>
                </c:pt>
                <c:pt idx="10">
                  <c:v>999.57253283</c:v>
                </c:pt>
                <c:pt idx="11">
                  <c:v>1999.07143133</c:v>
                </c:pt>
                <c:pt idx="12">
                  <c:v>3997.93706641</c:v>
                </c:pt>
                <c:pt idx="13">
                  <c:v>5977.78655415</c:v>
                </c:pt>
                <c:pt idx="14">
                  <c:v>7994.57971246</c:v>
                </c:pt>
                <c:pt idx="15">
                  <c:v>9934.67455526</c:v>
                </c:pt>
                <c:pt idx="16">
                  <c:v>14901.0423532</c:v>
                </c:pt>
                <c:pt idx="17">
                  <c:v>19858.5876135</c:v>
                </c:pt>
                <c:pt idx="18">
                  <c:v>24827.3413745</c:v>
                </c:pt>
                <c:pt idx="19">
                  <c:v>49618.19735279999</c:v>
                </c:pt>
                <c:pt idx="20">
                  <c:v>74565.24920729907</c:v>
                </c:pt>
                <c:pt idx="21">
                  <c:v>98539.01343539931</c:v>
                </c:pt>
                <c:pt idx="22">
                  <c:v>122753.701276</c:v>
                </c:pt>
                <c:pt idx="23">
                  <c:v>146511.878822</c:v>
                </c:pt>
                <c:pt idx="24">
                  <c:v>167291.478365</c:v>
                </c:pt>
                <c:pt idx="25">
                  <c:v>999.8689172329994</c:v>
                </c:pt>
                <c:pt idx="26">
                  <c:v>1999.71374105</c:v>
                </c:pt>
                <c:pt idx="27">
                  <c:v>3998.00779374</c:v>
                </c:pt>
                <c:pt idx="28">
                  <c:v>5988.49640305</c:v>
                </c:pt>
                <c:pt idx="29">
                  <c:v>7970.05679003</c:v>
                </c:pt>
                <c:pt idx="30">
                  <c:v>9933.44352599</c:v>
                </c:pt>
                <c:pt idx="31">
                  <c:v>14718.5088014</c:v>
                </c:pt>
                <c:pt idx="32">
                  <c:v>18889.041893</c:v>
                </c:pt>
                <c:pt idx="33">
                  <c:v>37739.2773291</c:v>
                </c:pt>
                <c:pt idx="34">
                  <c:v>13299.3636214</c:v>
                </c:pt>
                <c:pt idx="35">
                  <c:v>1673.46564571</c:v>
                </c:pt>
                <c:pt idx="36">
                  <c:v>999.8632438159896</c:v>
                </c:pt>
                <c:pt idx="37">
                  <c:v>1999.51191942</c:v>
                </c:pt>
                <c:pt idx="38">
                  <c:v>3982.12035119</c:v>
                </c:pt>
                <c:pt idx="39">
                  <c:v>5919.82994602</c:v>
                </c:pt>
                <c:pt idx="40">
                  <c:v>7764.06754424</c:v>
                </c:pt>
                <c:pt idx="41">
                  <c:v>9480.49045038</c:v>
                </c:pt>
                <c:pt idx="42">
                  <c:v>13496.9130115</c:v>
                </c:pt>
                <c:pt idx="43">
                  <c:v>186247.948462</c:v>
                </c:pt>
                <c:pt idx="44">
                  <c:v>211788.143889</c:v>
                </c:pt>
                <c:pt idx="45">
                  <c:v>205059.851226</c:v>
                </c:pt>
                <c:pt idx="46">
                  <c:v>181612.525648</c:v>
                </c:pt>
              </c:numCache>
            </c:numRef>
          </c:xVal>
          <c:yVal>
            <c:numRef>
              <c:f>'Heavy Update SSD'!$AE$3:$AE$98</c:f>
              <c:numCache>
                <c:formatCode>General</c:formatCode>
                <c:ptCount val="96"/>
                <c:pt idx="0">
                  <c:v>#N/A</c:v>
                </c:pt>
                <c:pt idx="1">
                  <c:v>#N/A</c:v>
                </c:pt>
                <c:pt idx="2">
                  <c:v>#N/A</c:v>
                </c:pt>
                <c:pt idx="3">
                  <c:v>#N/A</c:v>
                </c:pt>
                <c:pt idx="4">
                  <c:v>#N/A</c:v>
                </c:pt>
                <c:pt idx="5">
                  <c:v>#N/A</c:v>
                </c:pt>
                <c:pt idx="6">
                  <c:v>#N/A</c:v>
                </c:pt>
                <c:pt idx="7">
                  <c:v>#N/A</c:v>
                </c:pt>
                <c:pt idx="8">
                  <c:v>13.6281629106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0.760726797091</c:v>
                </c:pt>
                <c:pt idx="37">
                  <c:v>0.830867649408</c:v>
                </c:pt>
                <c:pt idx="38">
                  <c:v>1.4734810682</c:v>
                </c:pt>
                <c:pt idx="39">
                  <c:v>1.93241167548</c:v>
                </c:pt>
                <c:pt idx="40">
                  <c:v>2.59447473711</c:v>
                </c:pt>
                <c:pt idx="41">
                  <c:v>3.67995095974</c:v>
                </c:pt>
                <c:pt idx="42">
                  <c:v>4.63421720695993</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numCache>
            </c:numRef>
          </c:yVal>
          <c:smooth val="1"/>
        </c:ser>
        <c:dLbls>
          <c:showLegendKey val="0"/>
          <c:showVal val="0"/>
          <c:showCatName val="0"/>
          <c:showSerName val="0"/>
          <c:showPercent val="0"/>
          <c:showBubbleSize val="0"/>
        </c:dLbls>
        <c:axId val="-2109593336"/>
        <c:axId val="-2109519192"/>
      </c:scatterChart>
      <c:valAx>
        <c:axId val="-2109593336"/>
        <c:scaling>
          <c:orientation val="minMax"/>
          <c:max val="200000.0"/>
        </c:scaling>
        <c:delete val="0"/>
        <c:axPos val="b"/>
        <c:majorGridlines/>
        <c:title>
          <c:tx>
            <c:rich>
              <a:bodyPr/>
              <a:lstStyle/>
              <a:p>
                <a:pPr>
                  <a:defRPr/>
                </a:pPr>
                <a:r>
                  <a:rPr lang="en-US"/>
                  <a:t>Throughput, ops/sec</a:t>
                </a:r>
              </a:p>
            </c:rich>
          </c:tx>
          <c:layout/>
          <c:overlay val="0"/>
        </c:title>
        <c:numFmt formatCode="#,##0" sourceLinked="1"/>
        <c:majorTickMark val="cross"/>
        <c:minorTickMark val="cross"/>
        <c:tickLblPos val="nextTo"/>
        <c:spPr>
          <a:ln w="47625">
            <a:noFill/>
          </a:ln>
        </c:spPr>
        <c:txPr>
          <a:bodyPr/>
          <a:lstStyle/>
          <a:p>
            <a:pPr>
              <a:defRPr/>
            </a:pPr>
            <a:endParaRPr lang="en-US"/>
          </a:p>
        </c:txPr>
        <c:crossAx val="-2109519192"/>
        <c:crosses val="autoZero"/>
        <c:crossBetween val="midCat"/>
        <c:majorUnit val="50000.0"/>
      </c:valAx>
      <c:valAx>
        <c:axId val="-2109519192"/>
        <c:scaling>
          <c:orientation val="minMax"/>
        </c:scaling>
        <c:delete val="0"/>
        <c:axPos val="l"/>
        <c:majorGridlines/>
        <c:title>
          <c:tx>
            <c:rich>
              <a:bodyPr/>
              <a:lstStyle/>
              <a:p>
                <a:pPr>
                  <a:defRPr/>
                </a:pPr>
                <a:r>
                  <a:rPr lang="en-US"/>
                  <a:t>Average Latency, ms</a:t>
                </a:r>
              </a:p>
            </c:rich>
          </c:tx>
          <c:layout/>
          <c:overlay val="0"/>
        </c:title>
        <c:numFmt formatCode="General" sourceLinked="1"/>
        <c:majorTickMark val="cross"/>
        <c:minorTickMark val="cross"/>
        <c:tickLblPos val="nextTo"/>
        <c:spPr>
          <a:ln w="47625">
            <a:noFill/>
          </a:ln>
        </c:spPr>
        <c:txPr>
          <a:bodyPr/>
          <a:lstStyle/>
          <a:p>
            <a:pPr>
              <a:defRPr/>
            </a:pPr>
            <a:endParaRPr lang="en-US"/>
          </a:p>
        </c:txPr>
        <c:crossAx val="-2109593336"/>
        <c:crosses val="autoZero"/>
        <c:crossBetween val="midCat"/>
        <c:majorUnit val="4.0"/>
      </c:valAx>
    </c:plotArea>
    <c:legend>
      <c:legendPos val="r"/>
      <c:layout>
        <c:manualLayout>
          <c:xMode val="edge"/>
          <c:yMode val="edge"/>
          <c:x val="0.78458321099693"/>
          <c:y val="0.247827872322411"/>
          <c:w val="0.205247297477646"/>
          <c:h val="0.283914147828296"/>
        </c:manualLayout>
      </c:layout>
      <c:overlay val="0"/>
    </c:legend>
    <c:plotVisOnly val="1"/>
    <c:dispBlanksAs val="zero"/>
    <c:showDLblsOverMax val="1"/>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1">
                <a:solidFill>
                  <a:srgbClr val="000000"/>
                </a:solidFill>
              </a:defRPr>
            </a:pPr>
            <a:r>
              <a:rPr lang="en-US" sz="1000"/>
              <a:t>Read-Heavy</a:t>
            </a:r>
            <a:r>
              <a:rPr lang="en-US" sz="1000" baseline="0"/>
              <a:t> Workload </a:t>
            </a:r>
            <a:r>
              <a:rPr lang="en-US" sz="1000"/>
              <a:t>Read Latency (Full view)</a:t>
            </a:r>
          </a:p>
        </c:rich>
      </c:tx>
      <c:layout/>
      <c:overlay val="0"/>
    </c:title>
    <c:autoTitleDeleted val="0"/>
    <c:plotArea>
      <c:layout>
        <c:manualLayout>
          <c:layoutTarget val="inner"/>
          <c:xMode val="edge"/>
          <c:yMode val="edge"/>
          <c:x val="0.153428714807495"/>
          <c:y val="0.161943319838057"/>
          <c:w val="0.608355406789657"/>
          <c:h val="0.568994867544391"/>
        </c:manualLayout>
      </c:layout>
      <c:scatterChart>
        <c:scatterStyle val="lineMarker"/>
        <c:varyColors val="1"/>
        <c:ser>
          <c:idx val="0"/>
          <c:order val="0"/>
          <c:tx>
            <c:strRef>
              <c:f>'Mostly Read SSD'!$X$2</c:f>
              <c:strCache>
                <c:ptCount val="1"/>
                <c:pt idx="0">
                  <c:v>Aerospike</c:v>
                </c:pt>
              </c:strCache>
            </c:strRef>
          </c:tx>
          <c:spPr>
            <a:ln w="47625">
              <a:noFill/>
            </a:ln>
          </c:spPr>
          <c:marker>
            <c:symbol val="circle"/>
            <c:size val="7"/>
            <c:spPr>
              <a:solidFill>
                <a:srgbClr val="DC3912"/>
              </a:solidFill>
              <a:ln cmpd="sng">
                <a:solidFill>
                  <a:srgbClr val="DC3912"/>
                </a:solidFill>
              </a:ln>
            </c:spPr>
          </c:marker>
          <c:xVal>
            <c:numRef>
              <c:f>'Mostly Read SSD'!$E$3:$E$99</c:f>
              <c:numCache>
                <c:formatCode>#,##0</c:formatCode>
                <c:ptCount val="97"/>
                <c:pt idx="0">
                  <c:v>293511.750717</c:v>
                </c:pt>
                <c:pt idx="1">
                  <c:v>316368.234472</c:v>
                </c:pt>
                <c:pt idx="2">
                  <c:v>324924.1571059998</c:v>
                </c:pt>
                <c:pt idx="3">
                  <c:v>281357.837675</c:v>
                </c:pt>
                <c:pt idx="4">
                  <c:v>35146.8169709</c:v>
                </c:pt>
                <c:pt idx="5">
                  <c:v>36932.675456</c:v>
                </c:pt>
                <c:pt idx="6">
                  <c:v>36867.827227</c:v>
                </c:pt>
                <c:pt idx="7">
                  <c:v>37182.4808237</c:v>
                </c:pt>
                <c:pt idx="8">
                  <c:v>32145.1069282</c:v>
                </c:pt>
                <c:pt idx="9">
                  <c:v>32937.4112136</c:v>
                </c:pt>
                <c:pt idx="10">
                  <c:v>999.5516511379979</c:v>
                </c:pt>
                <c:pt idx="11">
                  <c:v>1999.05764447</c:v>
                </c:pt>
                <c:pt idx="12">
                  <c:v>3997.95984459</c:v>
                </c:pt>
                <c:pt idx="13">
                  <c:v>5977.419412319999</c:v>
                </c:pt>
                <c:pt idx="14">
                  <c:v>7994.573313209999</c:v>
                </c:pt>
                <c:pt idx="15">
                  <c:v>9934.459886799987</c:v>
                </c:pt>
                <c:pt idx="16">
                  <c:v>14900.5926865</c:v>
                </c:pt>
                <c:pt idx="17">
                  <c:v>19861.9301195</c:v>
                </c:pt>
                <c:pt idx="18">
                  <c:v>24827.7728767</c:v>
                </c:pt>
                <c:pt idx="19">
                  <c:v>49623.9793731</c:v>
                </c:pt>
                <c:pt idx="20">
                  <c:v>74578.6049641</c:v>
                </c:pt>
                <c:pt idx="21">
                  <c:v>98701.838023</c:v>
                </c:pt>
                <c:pt idx="22">
                  <c:v>123114.077823</c:v>
                </c:pt>
                <c:pt idx="23">
                  <c:v>147397.051674</c:v>
                </c:pt>
                <c:pt idx="24">
                  <c:v>170294.905628</c:v>
                </c:pt>
                <c:pt idx="25">
                  <c:v>191691.249307</c:v>
                </c:pt>
                <c:pt idx="26">
                  <c:v>236500.413716</c:v>
                </c:pt>
                <c:pt idx="27">
                  <c:v>269433.446493</c:v>
                </c:pt>
                <c:pt idx="28">
                  <c:v>999.883313627</c:v>
                </c:pt>
                <c:pt idx="29">
                  <c:v>1999.68335055</c:v>
                </c:pt>
                <c:pt idx="30">
                  <c:v>3998.53933713</c:v>
                </c:pt>
                <c:pt idx="31">
                  <c:v>5992.11708063</c:v>
                </c:pt>
                <c:pt idx="32">
                  <c:v>7982.83537165</c:v>
                </c:pt>
                <c:pt idx="33">
                  <c:v>9953.25470741</c:v>
                </c:pt>
                <c:pt idx="34">
                  <c:v>14808.2238429</c:v>
                </c:pt>
                <c:pt idx="35">
                  <c:v>19433.7209561</c:v>
                </c:pt>
                <c:pt idx="36">
                  <c:v>24108.5216431</c:v>
                </c:pt>
                <c:pt idx="37">
                  <c:v>20351.4530528</c:v>
                </c:pt>
                <c:pt idx="38">
                  <c:v>7369.92062402</c:v>
                </c:pt>
                <c:pt idx="39">
                  <c:v>814.322870366</c:v>
                </c:pt>
                <c:pt idx="40">
                  <c:v>1769.21094844</c:v>
                </c:pt>
                <c:pt idx="41">
                  <c:v>999.8425248169898</c:v>
                </c:pt>
                <c:pt idx="42">
                  <c:v>1999.65375998</c:v>
                </c:pt>
                <c:pt idx="43">
                  <c:v>3999.34650757</c:v>
                </c:pt>
                <c:pt idx="44">
                  <c:v>5997.82768559</c:v>
                </c:pt>
                <c:pt idx="45">
                  <c:v>7997.59116564</c:v>
                </c:pt>
                <c:pt idx="46">
                  <c:v>9990.08504061</c:v>
                </c:pt>
                <c:pt idx="47">
                  <c:v>14906.3126416</c:v>
                </c:pt>
                <c:pt idx="48">
                  <c:v>19840.9949487</c:v>
                </c:pt>
                <c:pt idx="49">
                  <c:v>24571.7743652</c:v>
                </c:pt>
                <c:pt idx="50">
                  <c:v>347132.251346</c:v>
                </c:pt>
                <c:pt idx="51">
                  <c:v>368164.133459</c:v>
                </c:pt>
                <c:pt idx="52">
                  <c:v>392885.064263</c:v>
                </c:pt>
                <c:pt idx="53">
                  <c:v>358394.737318</c:v>
                </c:pt>
              </c:numCache>
            </c:numRef>
          </c:xVal>
          <c:yVal>
            <c:numRef>
              <c:f>'Mostly Read SSD'!$X$3:$X$99</c:f>
              <c:numCache>
                <c:formatCode>General</c:formatCode>
                <c:ptCount val="97"/>
                <c:pt idx="0">
                  <c:v>0.425131638828</c:v>
                </c:pt>
                <c:pt idx="1">
                  <c:v>#N/A</c:v>
                </c:pt>
                <c:pt idx="2">
                  <c:v>#N/A</c:v>
                </c:pt>
                <c:pt idx="3">
                  <c:v>#N/A</c:v>
                </c:pt>
                <c:pt idx="4">
                  <c:v>#N/A</c:v>
                </c:pt>
                <c:pt idx="5">
                  <c:v>#N/A</c:v>
                </c:pt>
                <c:pt idx="6">
                  <c:v>#N/A</c:v>
                </c:pt>
                <c:pt idx="7">
                  <c:v>#N/A</c:v>
                </c:pt>
                <c:pt idx="8">
                  <c:v>#N/A</c:v>
                </c:pt>
                <c:pt idx="9">
                  <c:v>#N/A</c:v>
                </c:pt>
                <c:pt idx="10">
                  <c:v>0.393163870343</c:v>
                </c:pt>
                <c:pt idx="11">
                  <c:v>0.379101033202</c:v>
                </c:pt>
                <c:pt idx="12">
                  <c:v>0.372987538722</c:v>
                </c:pt>
                <c:pt idx="13">
                  <c:v>0.350738468709</c:v>
                </c:pt>
                <c:pt idx="14">
                  <c:v>0.329344239393</c:v>
                </c:pt>
                <c:pt idx="15">
                  <c:v>0.315464879452</c:v>
                </c:pt>
                <c:pt idx="16">
                  <c:v>0.288174480191</c:v>
                </c:pt>
                <c:pt idx="17">
                  <c:v>0.279024183558</c:v>
                </c:pt>
                <c:pt idx="18">
                  <c:v>0.272354199313</c:v>
                </c:pt>
                <c:pt idx="19">
                  <c:v>0.272271112619</c:v>
                </c:pt>
                <c:pt idx="20">
                  <c:v>0.293612706442</c:v>
                </c:pt>
                <c:pt idx="21">
                  <c:v>0.29595975586</c:v>
                </c:pt>
                <c:pt idx="22">
                  <c:v>0.321264628493</c:v>
                </c:pt>
                <c:pt idx="23">
                  <c:v>0.327290945195</c:v>
                </c:pt>
                <c:pt idx="24">
                  <c:v>0.332386933416</c:v>
                </c:pt>
                <c:pt idx="25">
                  <c:v>0.355593713953</c:v>
                </c:pt>
                <c:pt idx="26">
                  <c:v>0.387603693053</c:v>
                </c:pt>
                <c:pt idx="27">
                  <c:v>0.412325480817</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yVal>
          <c:smooth val="1"/>
        </c:ser>
        <c:ser>
          <c:idx val="2"/>
          <c:order val="1"/>
          <c:tx>
            <c:strRef>
              <c:f>'Mostly Read SSD'!$Z$2</c:f>
              <c:strCache>
                <c:ptCount val="1"/>
                <c:pt idx="0">
                  <c:v>Cassandra</c:v>
                </c:pt>
              </c:strCache>
            </c:strRef>
          </c:tx>
          <c:spPr>
            <a:ln w="47625">
              <a:noFill/>
            </a:ln>
          </c:spPr>
          <c:marker>
            <c:symbol val="circle"/>
            <c:size val="7"/>
            <c:spPr>
              <a:solidFill>
                <a:srgbClr val="FFC000"/>
              </a:solidFill>
              <a:ln cmpd="sng">
                <a:solidFill>
                  <a:srgbClr val="FFC000"/>
                </a:solidFill>
              </a:ln>
            </c:spPr>
          </c:marker>
          <c:xVal>
            <c:numRef>
              <c:f>'Mostly Read SSD'!$E$3:$E$99</c:f>
              <c:numCache>
                <c:formatCode>#,##0</c:formatCode>
                <c:ptCount val="97"/>
                <c:pt idx="0">
                  <c:v>293511.750717</c:v>
                </c:pt>
                <c:pt idx="1">
                  <c:v>316368.234472</c:v>
                </c:pt>
                <c:pt idx="2">
                  <c:v>324924.1571059998</c:v>
                </c:pt>
                <c:pt idx="3">
                  <c:v>281357.837675</c:v>
                </c:pt>
                <c:pt idx="4">
                  <c:v>35146.8169709</c:v>
                </c:pt>
                <c:pt idx="5">
                  <c:v>36932.675456</c:v>
                </c:pt>
                <c:pt idx="6">
                  <c:v>36867.827227</c:v>
                </c:pt>
                <c:pt idx="7">
                  <c:v>37182.4808237</c:v>
                </c:pt>
                <c:pt idx="8">
                  <c:v>32145.1069282</c:v>
                </c:pt>
                <c:pt idx="9">
                  <c:v>32937.4112136</c:v>
                </c:pt>
                <c:pt idx="10">
                  <c:v>999.5516511379979</c:v>
                </c:pt>
                <c:pt idx="11">
                  <c:v>1999.05764447</c:v>
                </c:pt>
                <c:pt idx="12">
                  <c:v>3997.95984459</c:v>
                </c:pt>
                <c:pt idx="13">
                  <c:v>5977.419412319999</c:v>
                </c:pt>
                <c:pt idx="14">
                  <c:v>7994.573313209999</c:v>
                </c:pt>
                <c:pt idx="15">
                  <c:v>9934.459886799987</c:v>
                </c:pt>
                <c:pt idx="16">
                  <c:v>14900.5926865</c:v>
                </c:pt>
                <c:pt idx="17">
                  <c:v>19861.9301195</c:v>
                </c:pt>
                <c:pt idx="18">
                  <c:v>24827.7728767</c:v>
                </c:pt>
                <c:pt idx="19">
                  <c:v>49623.9793731</c:v>
                </c:pt>
                <c:pt idx="20">
                  <c:v>74578.6049641</c:v>
                </c:pt>
                <c:pt idx="21">
                  <c:v>98701.838023</c:v>
                </c:pt>
                <c:pt idx="22">
                  <c:v>123114.077823</c:v>
                </c:pt>
                <c:pt idx="23">
                  <c:v>147397.051674</c:v>
                </c:pt>
                <c:pt idx="24">
                  <c:v>170294.905628</c:v>
                </c:pt>
                <c:pt idx="25">
                  <c:v>191691.249307</c:v>
                </c:pt>
                <c:pt idx="26">
                  <c:v>236500.413716</c:v>
                </c:pt>
                <c:pt idx="27">
                  <c:v>269433.446493</c:v>
                </c:pt>
                <c:pt idx="28">
                  <c:v>999.883313627</c:v>
                </c:pt>
                <c:pt idx="29">
                  <c:v>1999.68335055</c:v>
                </c:pt>
                <c:pt idx="30">
                  <c:v>3998.53933713</c:v>
                </c:pt>
                <c:pt idx="31">
                  <c:v>5992.11708063</c:v>
                </c:pt>
                <c:pt idx="32">
                  <c:v>7982.83537165</c:v>
                </c:pt>
                <c:pt idx="33">
                  <c:v>9953.25470741</c:v>
                </c:pt>
                <c:pt idx="34">
                  <c:v>14808.2238429</c:v>
                </c:pt>
                <c:pt idx="35">
                  <c:v>19433.7209561</c:v>
                </c:pt>
                <c:pt idx="36">
                  <c:v>24108.5216431</c:v>
                </c:pt>
                <c:pt idx="37">
                  <c:v>20351.4530528</c:v>
                </c:pt>
                <c:pt idx="38">
                  <c:v>7369.92062402</c:v>
                </c:pt>
                <c:pt idx="39">
                  <c:v>814.322870366</c:v>
                </c:pt>
                <c:pt idx="40">
                  <c:v>1769.21094844</c:v>
                </c:pt>
                <c:pt idx="41">
                  <c:v>999.8425248169898</c:v>
                </c:pt>
                <c:pt idx="42">
                  <c:v>1999.65375998</c:v>
                </c:pt>
                <c:pt idx="43">
                  <c:v>3999.34650757</c:v>
                </c:pt>
                <c:pt idx="44">
                  <c:v>5997.82768559</c:v>
                </c:pt>
                <c:pt idx="45">
                  <c:v>7997.59116564</c:v>
                </c:pt>
                <c:pt idx="46">
                  <c:v>9990.08504061</c:v>
                </c:pt>
                <c:pt idx="47">
                  <c:v>14906.3126416</c:v>
                </c:pt>
                <c:pt idx="48">
                  <c:v>19840.9949487</c:v>
                </c:pt>
                <c:pt idx="49">
                  <c:v>24571.7743652</c:v>
                </c:pt>
                <c:pt idx="50">
                  <c:v>347132.251346</c:v>
                </c:pt>
                <c:pt idx="51">
                  <c:v>368164.133459</c:v>
                </c:pt>
                <c:pt idx="52">
                  <c:v>392885.064263</c:v>
                </c:pt>
                <c:pt idx="53">
                  <c:v>358394.737318</c:v>
                </c:pt>
              </c:numCache>
            </c:numRef>
          </c:xVal>
          <c:yVal>
            <c:numRef>
              <c:f>'Mostly Read SSD'!$Z$3:$Z$99</c:f>
              <c:numCache>
                <c:formatCode>General</c:formatCode>
                <c:ptCount val="97"/>
                <c:pt idx="0">
                  <c:v>#N/A</c:v>
                </c:pt>
                <c:pt idx="1">
                  <c:v>#N/A</c:v>
                </c:pt>
                <c:pt idx="2">
                  <c:v>#N/A</c:v>
                </c:pt>
                <c:pt idx="3">
                  <c:v>#N/A</c:v>
                </c:pt>
                <c:pt idx="4">
                  <c:v>3.72071925319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1.43058768313</c:v>
                </c:pt>
                <c:pt idx="29">
                  <c:v>1.5414333449</c:v>
                </c:pt>
                <c:pt idx="30">
                  <c:v>1.66851471259</c:v>
                </c:pt>
                <c:pt idx="31">
                  <c:v>1.76434852967</c:v>
                </c:pt>
                <c:pt idx="32">
                  <c:v>1.71260706151</c:v>
                </c:pt>
                <c:pt idx="33">
                  <c:v>1.8720719526</c:v>
                </c:pt>
                <c:pt idx="34">
                  <c:v>2.332654607689998</c:v>
                </c:pt>
                <c:pt idx="35">
                  <c:v>2.78623427082</c:v>
                </c:pt>
                <c:pt idx="36">
                  <c:v>2.611540823059998</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yVal>
          <c:smooth val="1"/>
        </c:ser>
        <c:ser>
          <c:idx val="3"/>
          <c:order val="2"/>
          <c:tx>
            <c:strRef>
              <c:f>'Mostly Read SSD'!$AA$2</c:f>
              <c:strCache>
                <c:ptCount val="1"/>
                <c:pt idx="0">
                  <c:v>MongoDB</c:v>
                </c:pt>
              </c:strCache>
            </c:strRef>
          </c:tx>
          <c:spPr>
            <a:ln w="47625">
              <a:noFill/>
            </a:ln>
          </c:spPr>
          <c:marker>
            <c:symbol val="circle"/>
            <c:size val="7"/>
            <c:spPr>
              <a:solidFill>
                <a:srgbClr val="008000"/>
              </a:solidFill>
              <a:ln cmpd="sng">
                <a:solidFill>
                  <a:srgbClr val="008000"/>
                </a:solidFill>
              </a:ln>
            </c:spPr>
          </c:marker>
          <c:xVal>
            <c:numRef>
              <c:f>'Mostly Read SSD'!$E$3:$E$99</c:f>
              <c:numCache>
                <c:formatCode>#,##0</c:formatCode>
                <c:ptCount val="97"/>
                <c:pt idx="0">
                  <c:v>293511.750717</c:v>
                </c:pt>
                <c:pt idx="1">
                  <c:v>316368.234472</c:v>
                </c:pt>
                <c:pt idx="2">
                  <c:v>324924.1571059998</c:v>
                </c:pt>
                <c:pt idx="3">
                  <c:v>281357.837675</c:v>
                </c:pt>
                <c:pt idx="4">
                  <c:v>35146.8169709</c:v>
                </c:pt>
                <c:pt idx="5">
                  <c:v>36932.675456</c:v>
                </c:pt>
                <c:pt idx="6">
                  <c:v>36867.827227</c:v>
                </c:pt>
                <c:pt idx="7">
                  <c:v>37182.4808237</c:v>
                </c:pt>
                <c:pt idx="8">
                  <c:v>32145.1069282</c:v>
                </c:pt>
                <c:pt idx="9">
                  <c:v>32937.4112136</c:v>
                </c:pt>
                <c:pt idx="10">
                  <c:v>999.5516511379979</c:v>
                </c:pt>
                <c:pt idx="11">
                  <c:v>1999.05764447</c:v>
                </c:pt>
                <c:pt idx="12">
                  <c:v>3997.95984459</c:v>
                </c:pt>
                <c:pt idx="13">
                  <c:v>5977.419412319999</c:v>
                </c:pt>
                <c:pt idx="14">
                  <c:v>7994.573313209999</c:v>
                </c:pt>
                <c:pt idx="15">
                  <c:v>9934.459886799987</c:v>
                </c:pt>
                <c:pt idx="16">
                  <c:v>14900.5926865</c:v>
                </c:pt>
                <c:pt idx="17">
                  <c:v>19861.9301195</c:v>
                </c:pt>
                <c:pt idx="18">
                  <c:v>24827.7728767</c:v>
                </c:pt>
                <c:pt idx="19">
                  <c:v>49623.9793731</c:v>
                </c:pt>
                <c:pt idx="20">
                  <c:v>74578.6049641</c:v>
                </c:pt>
                <c:pt idx="21">
                  <c:v>98701.838023</c:v>
                </c:pt>
                <c:pt idx="22">
                  <c:v>123114.077823</c:v>
                </c:pt>
                <c:pt idx="23">
                  <c:v>147397.051674</c:v>
                </c:pt>
                <c:pt idx="24">
                  <c:v>170294.905628</c:v>
                </c:pt>
                <c:pt idx="25">
                  <c:v>191691.249307</c:v>
                </c:pt>
                <c:pt idx="26">
                  <c:v>236500.413716</c:v>
                </c:pt>
                <c:pt idx="27">
                  <c:v>269433.446493</c:v>
                </c:pt>
                <c:pt idx="28">
                  <c:v>999.883313627</c:v>
                </c:pt>
                <c:pt idx="29">
                  <c:v>1999.68335055</c:v>
                </c:pt>
                <c:pt idx="30">
                  <c:v>3998.53933713</c:v>
                </c:pt>
                <c:pt idx="31">
                  <c:v>5992.11708063</c:v>
                </c:pt>
                <c:pt idx="32">
                  <c:v>7982.83537165</c:v>
                </c:pt>
                <c:pt idx="33">
                  <c:v>9953.25470741</c:v>
                </c:pt>
                <c:pt idx="34">
                  <c:v>14808.2238429</c:v>
                </c:pt>
                <c:pt idx="35">
                  <c:v>19433.7209561</c:v>
                </c:pt>
                <c:pt idx="36">
                  <c:v>24108.5216431</c:v>
                </c:pt>
                <c:pt idx="37">
                  <c:v>20351.4530528</c:v>
                </c:pt>
                <c:pt idx="38">
                  <c:v>7369.92062402</c:v>
                </c:pt>
                <c:pt idx="39">
                  <c:v>814.322870366</c:v>
                </c:pt>
                <c:pt idx="40">
                  <c:v>1769.21094844</c:v>
                </c:pt>
                <c:pt idx="41">
                  <c:v>999.8425248169898</c:v>
                </c:pt>
                <c:pt idx="42">
                  <c:v>1999.65375998</c:v>
                </c:pt>
                <c:pt idx="43">
                  <c:v>3999.34650757</c:v>
                </c:pt>
                <c:pt idx="44">
                  <c:v>5997.82768559</c:v>
                </c:pt>
                <c:pt idx="45">
                  <c:v>7997.59116564</c:v>
                </c:pt>
                <c:pt idx="46">
                  <c:v>9990.08504061</c:v>
                </c:pt>
                <c:pt idx="47">
                  <c:v>14906.3126416</c:v>
                </c:pt>
                <c:pt idx="48">
                  <c:v>19840.9949487</c:v>
                </c:pt>
                <c:pt idx="49">
                  <c:v>24571.7743652</c:v>
                </c:pt>
                <c:pt idx="50">
                  <c:v>347132.251346</c:v>
                </c:pt>
                <c:pt idx="51">
                  <c:v>368164.133459</c:v>
                </c:pt>
                <c:pt idx="52">
                  <c:v>392885.064263</c:v>
                </c:pt>
                <c:pt idx="53">
                  <c:v>358394.737318</c:v>
                </c:pt>
              </c:numCache>
            </c:numRef>
          </c:xVal>
          <c:yVal>
            <c:numRef>
              <c:f>'Mostly Read SSD'!$AA$3:$AA$99</c:f>
              <c:numCache>
                <c:formatCode>General</c:formatCode>
                <c:ptCount val="97"/>
                <c:pt idx="0">
                  <c:v>#N/A</c:v>
                </c:pt>
                <c:pt idx="1">
                  <c:v>#N/A</c:v>
                </c:pt>
                <c:pt idx="2">
                  <c:v>#N/A</c:v>
                </c:pt>
                <c:pt idx="3">
                  <c:v>#N/A</c:v>
                </c:pt>
                <c:pt idx="4">
                  <c:v>#N/A</c:v>
                </c:pt>
                <c:pt idx="5">
                  <c:v>#N/A</c:v>
                </c:pt>
                <c:pt idx="6">
                  <c:v>#N/A</c:v>
                </c:pt>
                <c:pt idx="7">
                  <c:v>#N/A</c:v>
                </c:pt>
                <c:pt idx="8">
                  <c:v>3.00980352654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0.633522942877</c:v>
                </c:pt>
                <c:pt idx="42">
                  <c:v>0.61103348075</c:v>
                </c:pt>
                <c:pt idx="43">
                  <c:v>0.576231720615</c:v>
                </c:pt>
                <c:pt idx="44">
                  <c:v>0.58923340583</c:v>
                </c:pt>
                <c:pt idx="45">
                  <c:v>0.594295286456</c:v>
                </c:pt>
                <c:pt idx="46">
                  <c:v>0.62485861133</c:v>
                </c:pt>
                <c:pt idx="47">
                  <c:v>0.797731555947</c:v>
                </c:pt>
                <c:pt idx="48">
                  <c:v>0.886080724109</c:v>
                </c:pt>
                <c:pt idx="49">
                  <c:v>1.01506242918</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yVal>
          <c:smooth val="1"/>
        </c:ser>
        <c:dLbls>
          <c:showLegendKey val="0"/>
          <c:showVal val="0"/>
          <c:showCatName val="0"/>
          <c:showSerName val="0"/>
          <c:showPercent val="0"/>
          <c:showBubbleSize val="0"/>
        </c:dLbls>
        <c:axId val="-2108677640"/>
        <c:axId val="-2107767768"/>
      </c:scatterChart>
      <c:valAx>
        <c:axId val="-2108677640"/>
        <c:scaling>
          <c:orientation val="minMax"/>
          <c:max val="300000.0"/>
        </c:scaling>
        <c:delete val="0"/>
        <c:axPos val="b"/>
        <c:majorGridlines/>
        <c:title>
          <c:tx>
            <c:rich>
              <a:bodyPr/>
              <a:lstStyle/>
              <a:p>
                <a:pPr>
                  <a:defRPr/>
                </a:pPr>
                <a:r>
                  <a:rPr lang="en-US"/>
                  <a:t>Throughput, ops/sec</a:t>
                </a:r>
              </a:p>
            </c:rich>
          </c:tx>
          <c:layout/>
          <c:overlay val="0"/>
        </c:title>
        <c:numFmt formatCode="#,##0" sourceLinked="1"/>
        <c:majorTickMark val="cross"/>
        <c:minorTickMark val="cross"/>
        <c:tickLblPos val="nextTo"/>
        <c:spPr>
          <a:ln w="47625">
            <a:noFill/>
          </a:ln>
        </c:spPr>
        <c:txPr>
          <a:bodyPr/>
          <a:lstStyle/>
          <a:p>
            <a:pPr>
              <a:defRPr/>
            </a:pPr>
            <a:endParaRPr lang="en-US"/>
          </a:p>
        </c:txPr>
        <c:crossAx val="-2107767768"/>
        <c:crosses val="autoZero"/>
        <c:crossBetween val="midCat"/>
        <c:majorUnit val="75000.0"/>
      </c:valAx>
      <c:valAx>
        <c:axId val="-2107767768"/>
        <c:scaling>
          <c:orientation val="minMax"/>
        </c:scaling>
        <c:delete val="0"/>
        <c:axPos val="l"/>
        <c:majorGridlines/>
        <c:title>
          <c:tx>
            <c:rich>
              <a:bodyPr/>
              <a:lstStyle/>
              <a:p>
                <a:pPr>
                  <a:defRPr/>
                </a:pPr>
                <a:r>
                  <a:rPr lang="en-US"/>
                  <a:t>Average Latency, ms</a:t>
                </a:r>
              </a:p>
            </c:rich>
          </c:tx>
          <c:layout/>
          <c:overlay val="0"/>
        </c:title>
        <c:numFmt formatCode="General" sourceLinked="1"/>
        <c:majorTickMark val="cross"/>
        <c:minorTickMark val="cross"/>
        <c:tickLblPos val="nextTo"/>
        <c:spPr>
          <a:ln w="47625">
            <a:noFill/>
          </a:ln>
        </c:spPr>
        <c:txPr>
          <a:bodyPr/>
          <a:lstStyle/>
          <a:p>
            <a:pPr>
              <a:defRPr/>
            </a:pPr>
            <a:endParaRPr lang="en-US"/>
          </a:p>
        </c:txPr>
        <c:crossAx val="-2108677640"/>
        <c:crosses val="autoZero"/>
        <c:crossBetween val="midCat"/>
        <c:majorUnit val="1.0"/>
      </c:valAx>
    </c:plotArea>
    <c:legend>
      <c:legendPos val="r"/>
      <c:layout>
        <c:manualLayout>
          <c:xMode val="edge"/>
          <c:yMode val="edge"/>
          <c:x val="0.791235372023963"/>
          <c:y val="0.318299515445185"/>
          <c:w val="0.198909174625182"/>
          <c:h val="0.267247122955784"/>
        </c:manualLayout>
      </c:layout>
      <c:overlay val="0"/>
    </c:legend>
    <c:plotVisOnly val="1"/>
    <c:dispBlanksAs val="zero"/>
    <c:showDLblsOverMax val="1"/>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1">
                <a:solidFill>
                  <a:srgbClr val="000000"/>
                </a:solidFill>
              </a:defRPr>
            </a:pPr>
            <a:r>
              <a:rPr lang="en-US" sz="1000"/>
              <a:t>Read-Heavy</a:t>
            </a:r>
            <a:r>
              <a:rPr lang="en-US" sz="1000" baseline="0"/>
              <a:t> Workload </a:t>
            </a:r>
            <a:r>
              <a:rPr lang="en-US" sz="1000"/>
              <a:t>Update Latency (Full view)</a:t>
            </a:r>
          </a:p>
        </c:rich>
      </c:tx>
      <c:layout/>
      <c:overlay val="0"/>
    </c:title>
    <c:autoTitleDeleted val="0"/>
    <c:plotArea>
      <c:layout>
        <c:manualLayout>
          <c:layoutTarget val="inner"/>
          <c:xMode val="edge"/>
          <c:yMode val="edge"/>
          <c:x val="0.174890178201409"/>
          <c:y val="0.158415841584158"/>
          <c:w val="0.589869975134687"/>
          <c:h val="0.578383098152335"/>
        </c:manualLayout>
      </c:layout>
      <c:scatterChart>
        <c:scatterStyle val="lineMarker"/>
        <c:varyColors val="1"/>
        <c:ser>
          <c:idx val="0"/>
          <c:order val="0"/>
          <c:tx>
            <c:strRef>
              <c:f>'Mostly Read SSD'!$AB$2</c:f>
              <c:strCache>
                <c:ptCount val="1"/>
                <c:pt idx="0">
                  <c:v>Aerospike</c:v>
                </c:pt>
              </c:strCache>
            </c:strRef>
          </c:tx>
          <c:spPr>
            <a:ln w="47625">
              <a:noFill/>
            </a:ln>
          </c:spPr>
          <c:marker>
            <c:symbol val="circle"/>
            <c:size val="7"/>
            <c:spPr>
              <a:solidFill>
                <a:srgbClr val="DC3912"/>
              </a:solidFill>
              <a:ln cmpd="sng">
                <a:solidFill>
                  <a:srgbClr val="DC3912"/>
                </a:solidFill>
              </a:ln>
            </c:spPr>
          </c:marker>
          <c:xVal>
            <c:numRef>
              <c:f>'Mostly Read SSD'!$E$3:$E$99</c:f>
              <c:numCache>
                <c:formatCode>#,##0</c:formatCode>
                <c:ptCount val="97"/>
                <c:pt idx="0">
                  <c:v>293511.750717</c:v>
                </c:pt>
                <c:pt idx="1">
                  <c:v>316368.234472</c:v>
                </c:pt>
                <c:pt idx="2">
                  <c:v>324924.1571059998</c:v>
                </c:pt>
                <c:pt idx="3">
                  <c:v>281357.837675</c:v>
                </c:pt>
                <c:pt idx="4">
                  <c:v>35146.8169709</c:v>
                </c:pt>
                <c:pt idx="5">
                  <c:v>36932.675456</c:v>
                </c:pt>
                <c:pt idx="6">
                  <c:v>36867.827227</c:v>
                </c:pt>
                <c:pt idx="7">
                  <c:v>37182.4808237</c:v>
                </c:pt>
                <c:pt idx="8">
                  <c:v>32145.1069282</c:v>
                </c:pt>
                <c:pt idx="9">
                  <c:v>32937.4112136</c:v>
                </c:pt>
                <c:pt idx="10">
                  <c:v>999.5516511379979</c:v>
                </c:pt>
                <c:pt idx="11">
                  <c:v>1999.05764447</c:v>
                </c:pt>
                <c:pt idx="12">
                  <c:v>3997.95984459</c:v>
                </c:pt>
                <c:pt idx="13">
                  <c:v>5977.419412319999</c:v>
                </c:pt>
                <c:pt idx="14">
                  <c:v>7994.573313209999</c:v>
                </c:pt>
                <c:pt idx="15">
                  <c:v>9934.459886799987</c:v>
                </c:pt>
                <c:pt idx="16">
                  <c:v>14900.5926865</c:v>
                </c:pt>
                <c:pt idx="17">
                  <c:v>19861.9301195</c:v>
                </c:pt>
                <c:pt idx="18">
                  <c:v>24827.7728767</c:v>
                </c:pt>
                <c:pt idx="19">
                  <c:v>49623.9793731</c:v>
                </c:pt>
                <c:pt idx="20">
                  <c:v>74578.6049641</c:v>
                </c:pt>
                <c:pt idx="21">
                  <c:v>98701.838023</c:v>
                </c:pt>
                <c:pt idx="22">
                  <c:v>123114.077823</c:v>
                </c:pt>
                <c:pt idx="23">
                  <c:v>147397.051674</c:v>
                </c:pt>
                <c:pt idx="24">
                  <c:v>170294.905628</c:v>
                </c:pt>
                <c:pt idx="25">
                  <c:v>191691.249307</c:v>
                </c:pt>
                <c:pt idx="26">
                  <c:v>236500.413716</c:v>
                </c:pt>
                <c:pt idx="27">
                  <c:v>269433.446493</c:v>
                </c:pt>
                <c:pt idx="28">
                  <c:v>999.883313627</c:v>
                </c:pt>
                <c:pt idx="29">
                  <c:v>1999.68335055</c:v>
                </c:pt>
                <c:pt idx="30">
                  <c:v>3998.53933713</c:v>
                </c:pt>
                <c:pt idx="31">
                  <c:v>5992.11708063</c:v>
                </c:pt>
                <c:pt idx="32">
                  <c:v>7982.83537165</c:v>
                </c:pt>
                <c:pt idx="33">
                  <c:v>9953.25470741</c:v>
                </c:pt>
                <c:pt idx="34">
                  <c:v>14808.2238429</c:v>
                </c:pt>
                <c:pt idx="35">
                  <c:v>19433.7209561</c:v>
                </c:pt>
                <c:pt idx="36">
                  <c:v>24108.5216431</c:v>
                </c:pt>
                <c:pt idx="37">
                  <c:v>20351.4530528</c:v>
                </c:pt>
                <c:pt idx="38">
                  <c:v>7369.92062402</c:v>
                </c:pt>
                <c:pt idx="39">
                  <c:v>814.322870366</c:v>
                </c:pt>
                <c:pt idx="40">
                  <c:v>1769.21094844</c:v>
                </c:pt>
                <c:pt idx="41">
                  <c:v>999.8425248169898</c:v>
                </c:pt>
                <c:pt idx="42">
                  <c:v>1999.65375998</c:v>
                </c:pt>
                <c:pt idx="43">
                  <c:v>3999.34650757</c:v>
                </c:pt>
                <c:pt idx="44">
                  <c:v>5997.82768559</c:v>
                </c:pt>
                <c:pt idx="45">
                  <c:v>7997.59116564</c:v>
                </c:pt>
                <c:pt idx="46">
                  <c:v>9990.08504061</c:v>
                </c:pt>
                <c:pt idx="47">
                  <c:v>14906.3126416</c:v>
                </c:pt>
                <c:pt idx="48">
                  <c:v>19840.9949487</c:v>
                </c:pt>
                <c:pt idx="49">
                  <c:v>24571.7743652</c:v>
                </c:pt>
                <c:pt idx="50">
                  <c:v>347132.251346</c:v>
                </c:pt>
                <c:pt idx="51">
                  <c:v>368164.133459</c:v>
                </c:pt>
                <c:pt idx="52">
                  <c:v>392885.064263</c:v>
                </c:pt>
                <c:pt idx="53">
                  <c:v>358394.737318</c:v>
                </c:pt>
              </c:numCache>
            </c:numRef>
          </c:xVal>
          <c:yVal>
            <c:numRef>
              <c:f>'Mostly Read SSD'!$AB$3:$AB$99</c:f>
              <c:numCache>
                <c:formatCode>General</c:formatCode>
                <c:ptCount val="97"/>
                <c:pt idx="0">
                  <c:v>0.564566824893</c:v>
                </c:pt>
                <c:pt idx="1">
                  <c:v>#N/A</c:v>
                </c:pt>
                <c:pt idx="2">
                  <c:v>#N/A</c:v>
                </c:pt>
                <c:pt idx="3">
                  <c:v>#N/A</c:v>
                </c:pt>
                <c:pt idx="4">
                  <c:v>#N/A</c:v>
                </c:pt>
                <c:pt idx="5">
                  <c:v>#N/A</c:v>
                </c:pt>
                <c:pt idx="6">
                  <c:v>#N/A</c:v>
                </c:pt>
                <c:pt idx="7">
                  <c:v>#N/A</c:v>
                </c:pt>
                <c:pt idx="8">
                  <c:v>#N/A</c:v>
                </c:pt>
                <c:pt idx="9">
                  <c:v>#N/A</c:v>
                </c:pt>
                <c:pt idx="10">
                  <c:v>0.71006923238</c:v>
                </c:pt>
                <c:pt idx="11">
                  <c:v>0.692883237331</c:v>
                </c:pt>
                <c:pt idx="12">
                  <c:v>0.671021177963</c:v>
                </c:pt>
                <c:pt idx="13">
                  <c:v>0.637740960363</c:v>
                </c:pt>
                <c:pt idx="14">
                  <c:v>0.603652891083</c:v>
                </c:pt>
                <c:pt idx="15">
                  <c:v>0.575745221292</c:v>
                </c:pt>
                <c:pt idx="16">
                  <c:v>0.493092503559</c:v>
                </c:pt>
                <c:pt idx="17">
                  <c:v>0.450576237703</c:v>
                </c:pt>
                <c:pt idx="18">
                  <c:v>0.412312177631</c:v>
                </c:pt>
                <c:pt idx="19">
                  <c:v>0.396880710839</c:v>
                </c:pt>
                <c:pt idx="20">
                  <c:v>0.423537838902</c:v>
                </c:pt>
                <c:pt idx="21">
                  <c:v>0.422311968009</c:v>
                </c:pt>
                <c:pt idx="22">
                  <c:v>0.457888857665</c:v>
                </c:pt>
                <c:pt idx="23">
                  <c:v>0.46112207437</c:v>
                </c:pt>
                <c:pt idx="24">
                  <c:v>0.463765135373</c:v>
                </c:pt>
                <c:pt idx="25">
                  <c:v>0.488821763216</c:v>
                </c:pt>
                <c:pt idx="26">
                  <c:v>0.5252053187</c:v>
                </c:pt>
                <c:pt idx="27">
                  <c:v>0.551615552499</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yVal>
          <c:smooth val="1"/>
        </c:ser>
        <c:ser>
          <c:idx val="2"/>
          <c:order val="1"/>
          <c:tx>
            <c:strRef>
              <c:f>'Mostly Read SSD'!$AD$2</c:f>
              <c:strCache>
                <c:ptCount val="1"/>
                <c:pt idx="0">
                  <c:v>Cassandra</c:v>
                </c:pt>
              </c:strCache>
            </c:strRef>
          </c:tx>
          <c:spPr>
            <a:ln w="47625">
              <a:noFill/>
            </a:ln>
          </c:spPr>
          <c:marker>
            <c:symbol val="circle"/>
            <c:size val="7"/>
            <c:spPr>
              <a:solidFill>
                <a:srgbClr val="FFC000"/>
              </a:solidFill>
              <a:ln cmpd="sng">
                <a:solidFill>
                  <a:srgbClr val="FFC000"/>
                </a:solidFill>
              </a:ln>
            </c:spPr>
          </c:marker>
          <c:xVal>
            <c:numRef>
              <c:f>'Mostly Read SSD'!$E$3:$E$99</c:f>
              <c:numCache>
                <c:formatCode>#,##0</c:formatCode>
                <c:ptCount val="97"/>
                <c:pt idx="0">
                  <c:v>293511.750717</c:v>
                </c:pt>
                <c:pt idx="1">
                  <c:v>316368.234472</c:v>
                </c:pt>
                <c:pt idx="2">
                  <c:v>324924.1571059998</c:v>
                </c:pt>
                <c:pt idx="3">
                  <c:v>281357.837675</c:v>
                </c:pt>
                <c:pt idx="4">
                  <c:v>35146.8169709</c:v>
                </c:pt>
                <c:pt idx="5">
                  <c:v>36932.675456</c:v>
                </c:pt>
                <c:pt idx="6">
                  <c:v>36867.827227</c:v>
                </c:pt>
                <c:pt idx="7">
                  <c:v>37182.4808237</c:v>
                </c:pt>
                <c:pt idx="8">
                  <c:v>32145.1069282</c:v>
                </c:pt>
                <c:pt idx="9">
                  <c:v>32937.4112136</c:v>
                </c:pt>
                <c:pt idx="10">
                  <c:v>999.5516511379979</c:v>
                </c:pt>
                <c:pt idx="11">
                  <c:v>1999.05764447</c:v>
                </c:pt>
                <c:pt idx="12">
                  <c:v>3997.95984459</c:v>
                </c:pt>
                <c:pt idx="13">
                  <c:v>5977.419412319999</c:v>
                </c:pt>
                <c:pt idx="14">
                  <c:v>7994.573313209999</c:v>
                </c:pt>
                <c:pt idx="15">
                  <c:v>9934.459886799987</c:v>
                </c:pt>
                <c:pt idx="16">
                  <c:v>14900.5926865</c:v>
                </c:pt>
                <c:pt idx="17">
                  <c:v>19861.9301195</c:v>
                </c:pt>
                <c:pt idx="18">
                  <c:v>24827.7728767</c:v>
                </c:pt>
                <c:pt idx="19">
                  <c:v>49623.9793731</c:v>
                </c:pt>
                <c:pt idx="20">
                  <c:v>74578.6049641</c:v>
                </c:pt>
                <c:pt idx="21">
                  <c:v>98701.838023</c:v>
                </c:pt>
                <c:pt idx="22">
                  <c:v>123114.077823</c:v>
                </c:pt>
                <c:pt idx="23">
                  <c:v>147397.051674</c:v>
                </c:pt>
                <c:pt idx="24">
                  <c:v>170294.905628</c:v>
                </c:pt>
                <c:pt idx="25">
                  <c:v>191691.249307</c:v>
                </c:pt>
                <c:pt idx="26">
                  <c:v>236500.413716</c:v>
                </c:pt>
                <c:pt idx="27">
                  <c:v>269433.446493</c:v>
                </c:pt>
                <c:pt idx="28">
                  <c:v>999.883313627</c:v>
                </c:pt>
                <c:pt idx="29">
                  <c:v>1999.68335055</c:v>
                </c:pt>
                <c:pt idx="30">
                  <c:v>3998.53933713</c:v>
                </c:pt>
                <c:pt idx="31">
                  <c:v>5992.11708063</c:v>
                </c:pt>
                <c:pt idx="32">
                  <c:v>7982.83537165</c:v>
                </c:pt>
                <c:pt idx="33">
                  <c:v>9953.25470741</c:v>
                </c:pt>
                <c:pt idx="34">
                  <c:v>14808.2238429</c:v>
                </c:pt>
                <c:pt idx="35">
                  <c:v>19433.7209561</c:v>
                </c:pt>
                <c:pt idx="36">
                  <c:v>24108.5216431</c:v>
                </c:pt>
                <c:pt idx="37">
                  <c:v>20351.4530528</c:v>
                </c:pt>
                <c:pt idx="38">
                  <c:v>7369.92062402</c:v>
                </c:pt>
                <c:pt idx="39">
                  <c:v>814.322870366</c:v>
                </c:pt>
                <c:pt idx="40">
                  <c:v>1769.21094844</c:v>
                </c:pt>
                <c:pt idx="41">
                  <c:v>999.8425248169898</c:v>
                </c:pt>
                <c:pt idx="42">
                  <c:v>1999.65375998</c:v>
                </c:pt>
                <c:pt idx="43">
                  <c:v>3999.34650757</c:v>
                </c:pt>
                <c:pt idx="44">
                  <c:v>5997.82768559</c:v>
                </c:pt>
                <c:pt idx="45">
                  <c:v>7997.59116564</c:v>
                </c:pt>
                <c:pt idx="46">
                  <c:v>9990.08504061</c:v>
                </c:pt>
                <c:pt idx="47">
                  <c:v>14906.3126416</c:v>
                </c:pt>
                <c:pt idx="48">
                  <c:v>19840.9949487</c:v>
                </c:pt>
                <c:pt idx="49">
                  <c:v>24571.7743652</c:v>
                </c:pt>
                <c:pt idx="50">
                  <c:v>347132.251346</c:v>
                </c:pt>
                <c:pt idx="51">
                  <c:v>368164.133459</c:v>
                </c:pt>
                <c:pt idx="52">
                  <c:v>392885.064263</c:v>
                </c:pt>
                <c:pt idx="53">
                  <c:v>358394.737318</c:v>
                </c:pt>
              </c:numCache>
            </c:numRef>
          </c:xVal>
          <c:yVal>
            <c:numRef>
              <c:f>'Mostly Read SSD'!$AD$3:$AD$99</c:f>
              <c:numCache>
                <c:formatCode>General</c:formatCode>
                <c:ptCount val="97"/>
                <c:pt idx="0">
                  <c:v>#N/A</c:v>
                </c:pt>
                <c:pt idx="1">
                  <c:v>#N/A</c:v>
                </c:pt>
                <c:pt idx="2">
                  <c:v>#N/A</c:v>
                </c:pt>
                <c:pt idx="3">
                  <c:v>#N/A</c:v>
                </c:pt>
                <c:pt idx="4">
                  <c:v>0.527694907577</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0.604052150977</c:v>
                </c:pt>
                <c:pt idx="29">
                  <c:v>0.622286567674</c:v>
                </c:pt>
                <c:pt idx="30">
                  <c:v>0.616947368303</c:v>
                </c:pt>
                <c:pt idx="31">
                  <c:v>0.602566323315</c:v>
                </c:pt>
                <c:pt idx="32">
                  <c:v>0.55311507377</c:v>
                </c:pt>
                <c:pt idx="33">
                  <c:v>0.5660674106</c:v>
                </c:pt>
                <c:pt idx="34">
                  <c:v>0.608378764401</c:v>
                </c:pt>
                <c:pt idx="35">
                  <c:v>0.618812175496</c:v>
                </c:pt>
                <c:pt idx="36">
                  <c:v>0.566555190536</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yVal>
          <c:smooth val="1"/>
        </c:ser>
        <c:ser>
          <c:idx val="3"/>
          <c:order val="2"/>
          <c:tx>
            <c:strRef>
              <c:f>'Mostly Read SSD'!$AE$2</c:f>
              <c:strCache>
                <c:ptCount val="1"/>
                <c:pt idx="0">
                  <c:v>MongoDB</c:v>
                </c:pt>
              </c:strCache>
            </c:strRef>
          </c:tx>
          <c:spPr>
            <a:ln w="47625">
              <a:noFill/>
            </a:ln>
          </c:spPr>
          <c:marker>
            <c:symbol val="circle"/>
            <c:size val="7"/>
            <c:spPr>
              <a:solidFill>
                <a:srgbClr val="008000"/>
              </a:solidFill>
              <a:ln cmpd="sng">
                <a:solidFill>
                  <a:srgbClr val="008000"/>
                </a:solidFill>
              </a:ln>
            </c:spPr>
          </c:marker>
          <c:xVal>
            <c:numRef>
              <c:f>'Mostly Read SSD'!$E$3:$E$99</c:f>
              <c:numCache>
                <c:formatCode>#,##0</c:formatCode>
                <c:ptCount val="97"/>
                <c:pt idx="0">
                  <c:v>293511.750717</c:v>
                </c:pt>
                <c:pt idx="1">
                  <c:v>316368.234472</c:v>
                </c:pt>
                <c:pt idx="2">
                  <c:v>324924.1571059998</c:v>
                </c:pt>
                <c:pt idx="3">
                  <c:v>281357.837675</c:v>
                </c:pt>
                <c:pt idx="4">
                  <c:v>35146.8169709</c:v>
                </c:pt>
                <c:pt idx="5">
                  <c:v>36932.675456</c:v>
                </c:pt>
                <c:pt idx="6">
                  <c:v>36867.827227</c:v>
                </c:pt>
                <c:pt idx="7">
                  <c:v>37182.4808237</c:v>
                </c:pt>
                <c:pt idx="8">
                  <c:v>32145.1069282</c:v>
                </c:pt>
                <c:pt idx="9">
                  <c:v>32937.4112136</c:v>
                </c:pt>
                <c:pt idx="10">
                  <c:v>999.5516511379979</c:v>
                </c:pt>
                <c:pt idx="11">
                  <c:v>1999.05764447</c:v>
                </c:pt>
                <c:pt idx="12">
                  <c:v>3997.95984459</c:v>
                </c:pt>
                <c:pt idx="13">
                  <c:v>5977.419412319999</c:v>
                </c:pt>
                <c:pt idx="14">
                  <c:v>7994.573313209999</c:v>
                </c:pt>
                <c:pt idx="15">
                  <c:v>9934.459886799987</c:v>
                </c:pt>
                <c:pt idx="16">
                  <c:v>14900.5926865</c:v>
                </c:pt>
                <c:pt idx="17">
                  <c:v>19861.9301195</c:v>
                </c:pt>
                <c:pt idx="18">
                  <c:v>24827.7728767</c:v>
                </c:pt>
                <c:pt idx="19">
                  <c:v>49623.9793731</c:v>
                </c:pt>
                <c:pt idx="20">
                  <c:v>74578.6049641</c:v>
                </c:pt>
                <c:pt idx="21">
                  <c:v>98701.838023</c:v>
                </c:pt>
                <c:pt idx="22">
                  <c:v>123114.077823</c:v>
                </c:pt>
                <c:pt idx="23">
                  <c:v>147397.051674</c:v>
                </c:pt>
                <c:pt idx="24">
                  <c:v>170294.905628</c:v>
                </c:pt>
                <c:pt idx="25">
                  <c:v>191691.249307</c:v>
                </c:pt>
                <c:pt idx="26">
                  <c:v>236500.413716</c:v>
                </c:pt>
                <c:pt idx="27">
                  <c:v>269433.446493</c:v>
                </c:pt>
                <c:pt idx="28">
                  <c:v>999.883313627</c:v>
                </c:pt>
                <c:pt idx="29">
                  <c:v>1999.68335055</c:v>
                </c:pt>
                <c:pt idx="30">
                  <c:v>3998.53933713</c:v>
                </c:pt>
                <c:pt idx="31">
                  <c:v>5992.11708063</c:v>
                </c:pt>
                <c:pt idx="32">
                  <c:v>7982.83537165</c:v>
                </c:pt>
                <c:pt idx="33">
                  <c:v>9953.25470741</c:v>
                </c:pt>
                <c:pt idx="34">
                  <c:v>14808.2238429</c:v>
                </c:pt>
                <c:pt idx="35">
                  <c:v>19433.7209561</c:v>
                </c:pt>
                <c:pt idx="36">
                  <c:v>24108.5216431</c:v>
                </c:pt>
                <c:pt idx="37">
                  <c:v>20351.4530528</c:v>
                </c:pt>
                <c:pt idx="38">
                  <c:v>7369.92062402</c:v>
                </c:pt>
                <c:pt idx="39">
                  <c:v>814.322870366</c:v>
                </c:pt>
                <c:pt idx="40">
                  <c:v>1769.21094844</c:v>
                </c:pt>
                <c:pt idx="41">
                  <c:v>999.8425248169898</c:v>
                </c:pt>
                <c:pt idx="42">
                  <c:v>1999.65375998</c:v>
                </c:pt>
                <c:pt idx="43">
                  <c:v>3999.34650757</c:v>
                </c:pt>
                <c:pt idx="44">
                  <c:v>5997.82768559</c:v>
                </c:pt>
                <c:pt idx="45">
                  <c:v>7997.59116564</c:v>
                </c:pt>
                <c:pt idx="46">
                  <c:v>9990.08504061</c:v>
                </c:pt>
                <c:pt idx="47">
                  <c:v>14906.3126416</c:v>
                </c:pt>
                <c:pt idx="48">
                  <c:v>19840.9949487</c:v>
                </c:pt>
                <c:pt idx="49">
                  <c:v>24571.7743652</c:v>
                </c:pt>
                <c:pt idx="50">
                  <c:v>347132.251346</c:v>
                </c:pt>
                <c:pt idx="51">
                  <c:v>368164.133459</c:v>
                </c:pt>
                <c:pt idx="52">
                  <c:v>392885.064263</c:v>
                </c:pt>
                <c:pt idx="53">
                  <c:v>358394.737318</c:v>
                </c:pt>
              </c:numCache>
            </c:numRef>
          </c:xVal>
          <c:yVal>
            <c:numRef>
              <c:f>'Mostly Read SSD'!$AE$3:$AE$99</c:f>
              <c:numCache>
                <c:formatCode>General</c:formatCode>
                <c:ptCount val="97"/>
                <c:pt idx="0">
                  <c:v>#N/A</c:v>
                </c:pt>
                <c:pt idx="1">
                  <c:v>#N/A</c:v>
                </c:pt>
                <c:pt idx="2">
                  <c:v>#N/A</c:v>
                </c:pt>
                <c:pt idx="3">
                  <c:v>#N/A</c:v>
                </c:pt>
                <c:pt idx="4">
                  <c:v>#N/A</c:v>
                </c:pt>
                <c:pt idx="5">
                  <c:v>#N/A</c:v>
                </c:pt>
                <c:pt idx="6">
                  <c:v>#N/A</c:v>
                </c:pt>
                <c:pt idx="7">
                  <c:v>#N/A</c:v>
                </c:pt>
                <c:pt idx="8">
                  <c:v>21.1965211526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0.914178832652</c:v>
                </c:pt>
                <c:pt idx="42">
                  <c:v>0.924833030176</c:v>
                </c:pt>
                <c:pt idx="43">
                  <c:v>0.927701754316</c:v>
                </c:pt>
                <c:pt idx="44">
                  <c:v>1.01655099312</c:v>
                </c:pt>
                <c:pt idx="45">
                  <c:v>1.04306845683</c:v>
                </c:pt>
                <c:pt idx="46">
                  <c:v>1.14072877995</c:v>
                </c:pt>
                <c:pt idx="47">
                  <c:v>1.73662176497</c:v>
                </c:pt>
                <c:pt idx="48">
                  <c:v>1.91876746047</c:v>
                </c:pt>
                <c:pt idx="49">
                  <c:v>2.44822957069</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yVal>
          <c:smooth val="1"/>
        </c:ser>
        <c:dLbls>
          <c:showLegendKey val="0"/>
          <c:showVal val="0"/>
          <c:showCatName val="0"/>
          <c:showSerName val="0"/>
          <c:showPercent val="0"/>
          <c:showBubbleSize val="0"/>
        </c:dLbls>
        <c:axId val="-2108078696"/>
        <c:axId val="-2108117784"/>
      </c:scatterChart>
      <c:valAx>
        <c:axId val="-2108078696"/>
        <c:scaling>
          <c:orientation val="minMax"/>
          <c:max val="300000.0"/>
          <c:min val="0.0"/>
        </c:scaling>
        <c:delete val="0"/>
        <c:axPos val="b"/>
        <c:majorGridlines/>
        <c:title>
          <c:tx>
            <c:rich>
              <a:bodyPr/>
              <a:lstStyle/>
              <a:p>
                <a:pPr>
                  <a:defRPr/>
                </a:pPr>
                <a:r>
                  <a:rPr lang="en-US"/>
                  <a:t>Throughput, ops/sec</a:t>
                </a:r>
              </a:p>
            </c:rich>
          </c:tx>
          <c:layout/>
          <c:overlay val="0"/>
        </c:title>
        <c:numFmt formatCode="#,##0" sourceLinked="1"/>
        <c:majorTickMark val="cross"/>
        <c:minorTickMark val="cross"/>
        <c:tickLblPos val="nextTo"/>
        <c:spPr>
          <a:ln w="47625">
            <a:noFill/>
          </a:ln>
        </c:spPr>
        <c:txPr>
          <a:bodyPr/>
          <a:lstStyle/>
          <a:p>
            <a:pPr>
              <a:defRPr/>
            </a:pPr>
            <a:endParaRPr lang="en-US"/>
          </a:p>
        </c:txPr>
        <c:crossAx val="-2108117784"/>
        <c:crosses val="autoZero"/>
        <c:crossBetween val="midCat"/>
        <c:majorUnit val="75000.0"/>
      </c:valAx>
      <c:valAx>
        <c:axId val="-2108117784"/>
        <c:scaling>
          <c:orientation val="minMax"/>
          <c:max val="24.0"/>
          <c:min val="0.0"/>
        </c:scaling>
        <c:delete val="0"/>
        <c:axPos val="l"/>
        <c:majorGridlines/>
        <c:title>
          <c:tx>
            <c:rich>
              <a:bodyPr/>
              <a:lstStyle/>
              <a:p>
                <a:pPr>
                  <a:defRPr/>
                </a:pPr>
                <a:r>
                  <a:rPr lang="en-US"/>
                  <a:t>Average Latency, ms</a:t>
                </a:r>
              </a:p>
            </c:rich>
          </c:tx>
          <c:layout/>
          <c:overlay val="0"/>
        </c:title>
        <c:numFmt formatCode="General" sourceLinked="1"/>
        <c:majorTickMark val="cross"/>
        <c:minorTickMark val="cross"/>
        <c:tickLblPos val="nextTo"/>
        <c:spPr>
          <a:ln w="47625">
            <a:noFill/>
          </a:ln>
        </c:spPr>
        <c:txPr>
          <a:bodyPr/>
          <a:lstStyle/>
          <a:p>
            <a:pPr>
              <a:defRPr/>
            </a:pPr>
            <a:endParaRPr lang="en-US"/>
          </a:p>
        </c:txPr>
        <c:crossAx val="-2108078696"/>
        <c:crosses val="autoZero"/>
        <c:crossBetween val="midCat"/>
        <c:majorUnit val="6.0"/>
      </c:valAx>
    </c:plotArea>
    <c:legend>
      <c:legendPos val="r"/>
      <c:layout>
        <c:manualLayout>
          <c:xMode val="edge"/>
          <c:yMode val="edge"/>
          <c:x val="0.787671208039784"/>
          <c:y val="0.287603882435488"/>
          <c:w val="0.199170897223373"/>
          <c:h val="0.261425898495361"/>
        </c:manualLayout>
      </c:layout>
      <c:overlay val="0"/>
    </c:legend>
    <c:plotVisOnly val="1"/>
    <c:dispBlanksAs val="zero"/>
    <c:showDLblsOverMax val="1"/>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66A8AA7D-7A4E-7D46-87E6-8255CF7A7CE3}" type="datetimeFigureOut">
              <a:rPr lang="en-US"/>
              <a:pPr>
                <a:defRPr/>
              </a:pPr>
              <a:t>11/5/13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EBDA7E5D-08B8-8641-9EAC-65F1A5E57D9E}" type="slidenum">
              <a:rPr lang="en-US"/>
              <a:pPr>
                <a:defRPr/>
              </a:pPr>
              <a:t>‹#›</a:t>
            </a:fld>
            <a:endParaRPr lang="en-US"/>
          </a:p>
        </p:txBody>
      </p:sp>
    </p:spTree>
    <p:extLst>
      <p:ext uri="{BB962C8B-B14F-4D97-AF65-F5344CB8AC3E}">
        <p14:creationId xmlns:p14="http://schemas.microsoft.com/office/powerpoint/2010/main" val="28566332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3DE2A0E1-E444-E44A-9D1D-706223B06875}" type="datetimeFigureOut">
              <a:rPr lang="en-US"/>
              <a:pPr>
                <a:defRPr/>
              </a:pPr>
              <a:t>11/5/13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22AB94D0-8AE4-A44D-8D01-EA64AE1AE8D2}" type="slidenum">
              <a:rPr lang="en-US"/>
              <a:pPr>
                <a:defRPr/>
              </a:pPr>
              <a:t>‹#›</a:t>
            </a:fld>
            <a:endParaRPr lang="en-US"/>
          </a:p>
        </p:txBody>
      </p:sp>
    </p:spTree>
    <p:extLst>
      <p:ext uri="{BB962C8B-B14F-4D97-AF65-F5344CB8AC3E}">
        <p14:creationId xmlns:p14="http://schemas.microsoft.com/office/powerpoint/2010/main" val="265520752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26B03C0-24EC-4AF5-9D25-1D79F98923E0}" type="slidenum">
              <a:rPr lang="en-US" smtClean="0"/>
              <a:pPr>
                <a:defRPr/>
              </a:pPr>
              <a:t>3</a:t>
            </a:fld>
            <a:endParaRPr lang="en-US" dirty="0"/>
          </a:p>
        </p:txBody>
      </p:sp>
    </p:spTree>
    <p:extLst>
      <p:ext uri="{BB962C8B-B14F-4D97-AF65-F5344CB8AC3E}">
        <p14:creationId xmlns:p14="http://schemas.microsoft.com/office/powerpoint/2010/main" val="3769465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6B03C0-24EC-4AF5-9D25-1D79F98923E0}" type="slidenum">
              <a:rPr lang="en-US" smtClean="0"/>
              <a:pPr>
                <a:defRPr/>
              </a:pPr>
              <a:t>15</a:t>
            </a:fld>
            <a:endParaRPr lang="en-US"/>
          </a:p>
        </p:txBody>
      </p:sp>
    </p:spTree>
    <p:extLst>
      <p:ext uri="{BB962C8B-B14F-4D97-AF65-F5344CB8AC3E}">
        <p14:creationId xmlns:p14="http://schemas.microsoft.com/office/powerpoint/2010/main" val="1906318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charset="0"/>
                <a:ea typeface="MS PGothic" charset="0"/>
                <a:cs typeface="MS PGothic" charset="0"/>
              </a:defRPr>
            </a:lvl1pPr>
            <a:lvl2pPr marL="742950" indent="-285750" eaLnBrk="0" hangingPunct="0">
              <a:defRPr sz="2400">
                <a:solidFill>
                  <a:schemeClr val="tx1"/>
                </a:solidFill>
                <a:latin typeface="Trebuchet MS" charset="0"/>
                <a:ea typeface="MS PGothic" charset="0"/>
                <a:cs typeface="MS PGothic" charset="0"/>
              </a:defRPr>
            </a:lvl2pPr>
            <a:lvl3pPr marL="1143000" indent="-228600" eaLnBrk="0" hangingPunct="0">
              <a:defRPr sz="2400">
                <a:solidFill>
                  <a:schemeClr val="tx1"/>
                </a:solidFill>
                <a:latin typeface="Trebuchet MS" charset="0"/>
                <a:ea typeface="MS PGothic" charset="0"/>
                <a:cs typeface="MS PGothic" charset="0"/>
              </a:defRPr>
            </a:lvl3pPr>
            <a:lvl4pPr marL="1600200" indent="-228600" eaLnBrk="0" hangingPunct="0">
              <a:defRPr sz="2400">
                <a:solidFill>
                  <a:schemeClr val="tx1"/>
                </a:solidFill>
                <a:latin typeface="Trebuchet MS" charset="0"/>
                <a:ea typeface="MS PGothic" charset="0"/>
                <a:cs typeface="MS PGothic" charset="0"/>
              </a:defRPr>
            </a:lvl4pPr>
            <a:lvl5pPr marL="2057400" indent="-228600" eaLnBrk="0" hangingPunct="0">
              <a:defRPr sz="2400">
                <a:solidFill>
                  <a:schemeClr val="tx1"/>
                </a:solidFill>
                <a:latin typeface="Trebuchet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rebuchet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rebuchet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rebuchet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rebuchet MS" charset="0"/>
                <a:ea typeface="MS PGothic" charset="0"/>
                <a:cs typeface="MS PGothic" charset="0"/>
              </a:defRPr>
            </a:lvl9pPr>
          </a:lstStyle>
          <a:p>
            <a:pPr eaLnBrk="1" hangingPunct="1"/>
            <a:fld id="{F0E95003-3813-7C41-B4E1-F4DAC0DD3E87}" type="slidenum">
              <a:rPr lang="en-US" sz="1200">
                <a:solidFill>
                  <a:prstClr val="black"/>
                </a:solidFill>
                <a:latin typeface="Calibri" charset="0"/>
              </a:rPr>
              <a:pPr eaLnBrk="1" hangingPunct="1"/>
              <a:t>18</a:t>
            </a:fld>
            <a:endParaRPr lang="en-US" sz="1200">
              <a:solidFill>
                <a:prstClr val="black"/>
              </a:solidFill>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charset="0"/>
                <a:ea typeface="MS PGothic" charset="0"/>
                <a:cs typeface="MS PGothic" charset="0"/>
              </a:defRPr>
            </a:lvl1pPr>
            <a:lvl2pPr marL="742950" indent="-285750" eaLnBrk="0" hangingPunct="0">
              <a:defRPr sz="2400">
                <a:solidFill>
                  <a:schemeClr val="tx1"/>
                </a:solidFill>
                <a:latin typeface="Trebuchet MS" charset="0"/>
                <a:ea typeface="MS PGothic" charset="0"/>
                <a:cs typeface="MS PGothic" charset="0"/>
              </a:defRPr>
            </a:lvl2pPr>
            <a:lvl3pPr marL="1143000" indent="-228600" eaLnBrk="0" hangingPunct="0">
              <a:defRPr sz="2400">
                <a:solidFill>
                  <a:schemeClr val="tx1"/>
                </a:solidFill>
                <a:latin typeface="Trebuchet MS" charset="0"/>
                <a:ea typeface="MS PGothic" charset="0"/>
                <a:cs typeface="MS PGothic" charset="0"/>
              </a:defRPr>
            </a:lvl3pPr>
            <a:lvl4pPr marL="1600200" indent="-228600" eaLnBrk="0" hangingPunct="0">
              <a:defRPr sz="2400">
                <a:solidFill>
                  <a:schemeClr val="tx1"/>
                </a:solidFill>
                <a:latin typeface="Trebuchet MS" charset="0"/>
                <a:ea typeface="MS PGothic" charset="0"/>
                <a:cs typeface="MS PGothic" charset="0"/>
              </a:defRPr>
            </a:lvl4pPr>
            <a:lvl5pPr marL="2057400" indent="-228600" eaLnBrk="0" hangingPunct="0">
              <a:defRPr sz="2400">
                <a:solidFill>
                  <a:schemeClr val="tx1"/>
                </a:solidFill>
                <a:latin typeface="Trebuchet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rebuchet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rebuchet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rebuchet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rebuchet MS" charset="0"/>
                <a:ea typeface="MS PGothic" charset="0"/>
                <a:cs typeface="MS PGothic" charset="0"/>
              </a:defRPr>
            </a:lvl9pPr>
          </a:lstStyle>
          <a:p>
            <a:pPr eaLnBrk="1" hangingPunct="1"/>
            <a:fld id="{63EA92EE-4964-2643-A0D3-22552960CE0B}" type="slidenum">
              <a:rPr lang="en-US" sz="1200">
                <a:solidFill>
                  <a:prstClr val="black"/>
                </a:solidFill>
                <a:latin typeface="Calibri" charset="0"/>
              </a:rPr>
              <a:pPr eaLnBrk="1" hangingPunct="1"/>
              <a:t>19</a:t>
            </a:fld>
            <a:endParaRPr lang="en-US" sz="1200">
              <a:solidFill>
                <a:prstClr val="black"/>
              </a:solidFill>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charset="0"/>
                <a:ea typeface="MS PGothic" charset="0"/>
                <a:cs typeface="MS PGothic" charset="0"/>
              </a:defRPr>
            </a:lvl1pPr>
            <a:lvl2pPr marL="742950" indent="-285750" eaLnBrk="0" hangingPunct="0">
              <a:defRPr sz="2400">
                <a:solidFill>
                  <a:schemeClr val="tx1"/>
                </a:solidFill>
                <a:latin typeface="Trebuchet MS" charset="0"/>
                <a:ea typeface="MS PGothic" charset="0"/>
                <a:cs typeface="MS PGothic" charset="0"/>
              </a:defRPr>
            </a:lvl2pPr>
            <a:lvl3pPr marL="1143000" indent="-228600" eaLnBrk="0" hangingPunct="0">
              <a:defRPr sz="2400">
                <a:solidFill>
                  <a:schemeClr val="tx1"/>
                </a:solidFill>
                <a:latin typeface="Trebuchet MS" charset="0"/>
                <a:ea typeface="MS PGothic" charset="0"/>
                <a:cs typeface="MS PGothic" charset="0"/>
              </a:defRPr>
            </a:lvl3pPr>
            <a:lvl4pPr marL="1600200" indent="-228600" eaLnBrk="0" hangingPunct="0">
              <a:defRPr sz="2400">
                <a:solidFill>
                  <a:schemeClr val="tx1"/>
                </a:solidFill>
                <a:latin typeface="Trebuchet MS" charset="0"/>
                <a:ea typeface="MS PGothic" charset="0"/>
                <a:cs typeface="MS PGothic" charset="0"/>
              </a:defRPr>
            </a:lvl4pPr>
            <a:lvl5pPr marL="2057400" indent="-228600" eaLnBrk="0" hangingPunct="0">
              <a:defRPr sz="2400">
                <a:solidFill>
                  <a:schemeClr val="tx1"/>
                </a:solidFill>
                <a:latin typeface="Trebuchet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rebuchet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rebuchet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rebuchet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rebuchet MS" charset="0"/>
                <a:ea typeface="MS PGothic" charset="0"/>
                <a:cs typeface="MS PGothic" charset="0"/>
              </a:defRPr>
            </a:lvl9pPr>
          </a:lstStyle>
          <a:p>
            <a:pPr eaLnBrk="1" hangingPunct="1"/>
            <a:fld id="{1C691DF6-A89B-664F-BE62-DC1AA2DC23E4}" type="slidenum">
              <a:rPr lang="en-US" sz="1200">
                <a:solidFill>
                  <a:prstClr val="black"/>
                </a:solidFill>
                <a:latin typeface="Calibri" charset="0"/>
              </a:rPr>
              <a:pPr eaLnBrk="1" hangingPunct="1"/>
              <a:t>20</a:t>
            </a:fld>
            <a:endParaRPr lang="en-US" sz="1200">
              <a:solidFill>
                <a:prstClr val="black"/>
              </a:solidFill>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26473"/>
            <a:ext cx="7772400" cy="1470025"/>
          </a:xfrm>
          <a:prstGeom prst="rect">
            <a:avLst/>
          </a:prstGeom>
        </p:spPr>
        <p:txBody>
          <a:bodyPr/>
          <a:lstStyle>
            <a:lvl1pPr>
              <a:defRPr sz="6000" b="1" i="0" cap="all">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1744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4485"/>
          </a:xfrm>
          <a:prstGeom prst="rect">
            <a:avLst/>
          </a:prstGeom>
        </p:spPr>
        <p:txBody>
          <a:bodyPr/>
          <a:lstStyle>
            <a:lvl1pPr algn="l">
              <a:defRPr sz="3500" b="1" i="0" u="none" baseline="0">
                <a:solidFill>
                  <a:schemeClr val="accent1"/>
                </a:solidFill>
              </a:defRPr>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469971" y="1039042"/>
            <a:ext cx="8216829" cy="5208040"/>
          </a:xfrm>
          <a:prstGeom prst="rect">
            <a:avLst/>
          </a:prstGeom>
        </p:spPr>
        <p:txBody>
          <a:bodyPr vert="horz"/>
          <a:lstStyle>
            <a:lvl1pPr marL="342900" indent="-342900">
              <a:buClr>
                <a:schemeClr val="accent2"/>
              </a:buClr>
              <a:buSzPct val="75000"/>
              <a:buFont typeface="Lucida Grande"/>
              <a:buChar char="➤"/>
              <a:defRPr>
                <a:solidFill>
                  <a:schemeClr val="accent3"/>
                </a:solidFill>
              </a:defRPr>
            </a:lvl1pPr>
            <a:lvl2pPr marL="971550" indent="-514350" eaLnBrk="1" fontAlgn="auto" hangingPunct="1">
              <a:spcAft>
                <a:spcPts val="400"/>
              </a:spcAft>
              <a:buClr>
                <a:srgbClr val="F68623"/>
              </a:buClr>
              <a:buSzPct val="75000"/>
              <a:buFont typeface="Wingdings" charset="2"/>
              <a:buChar char="u"/>
              <a:defRPr>
                <a:solidFill>
                  <a:schemeClr val="accent3"/>
                </a:solidFill>
              </a:defRPr>
            </a:lvl2pPr>
            <a:lvl3pPr marL="1371600" indent="-457200" eaLnBrk="1" fontAlgn="auto" hangingPunct="1">
              <a:spcAft>
                <a:spcPts val="400"/>
              </a:spcAft>
              <a:buClr>
                <a:srgbClr val="F68623"/>
              </a:buClr>
              <a:buSzPct val="75000"/>
              <a:buFont typeface="+mj-lt"/>
              <a:buAutoNum type="alphaUcPeriod"/>
              <a:defRPr>
                <a:solidFill>
                  <a:schemeClr val="accent3"/>
                </a:solidFill>
              </a:defRPr>
            </a:lvl3pPr>
            <a:lvl4pPr marL="1771650" indent="-400050" eaLnBrk="1" fontAlgn="auto" hangingPunct="1">
              <a:spcAft>
                <a:spcPts val="400"/>
              </a:spcAft>
              <a:buClr>
                <a:srgbClr val="4D4D4F"/>
              </a:buClr>
              <a:buSzPct val="75000"/>
              <a:buFont typeface="+mj-lt"/>
              <a:buAutoNum type="romanLcPeriod"/>
              <a:defRPr>
                <a:solidFill>
                  <a:schemeClr val="accent3"/>
                </a:solidFill>
              </a:defRPr>
            </a:lvl4pPr>
            <a:lvl5pPr eaLnBrk="1" fontAlgn="auto" hangingPunct="1">
              <a:spcAft>
                <a:spcPts val="400"/>
              </a:spcAft>
              <a:buClr>
                <a:schemeClr val="tx1"/>
              </a:buClr>
              <a:buSzPct val="75000"/>
              <a:buFont typeface="Lucida Grande"/>
              <a:buChar char="•"/>
              <a:defRPr>
                <a:solidFill>
                  <a:schemeClr val="accent3"/>
                </a:solidFill>
              </a:defRPr>
            </a:lvl5pPr>
          </a:lstStyle>
          <a:p>
            <a:pPr lvl="0"/>
            <a:r>
              <a:rPr lang="en-US" dirty="0" smtClean="0"/>
              <a:t>Click to edit Master text styles</a:t>
            </a:r>
          </a:p>
          <a:p>
            <a:pPr lvl="1"/>
            <a:r>
              <a:rPr lang="en-US" dirty="0" smtClean="0"/>
              <a:t>Bullet 2</a:t>
            </a:r>
          </a:p>
          <a:p>
            <a:pPr lvl="2"/>
            <a:r>
              <a:rPr lang="en-US" dirty="0" smtClean="0"/>
              <a:t>Line 3</a:t>
            </a:r>
          </a:p>
          <a:p>
            <a:pPr lvl="3"/>
            <a:r>
              <a:rPr lang="en-US" dirty="0" err="1" smtClean="0"/>
              <a:t>Subpoint</a:t>
            </a:r>
            <a:r>
              <a:rPr lang="en-US" dirty="0" smtClean="0"/>
              <a:t> 4</a:t>
            </a:r>
          </a:p>
          <a:p>
            <a:pPr lvl="4"/>
            <a:r>
              <a:rPr lang="en-US" dirty="0" smtClean="0"/>
              <a:t>Entry 5</a:t>
            </a:r>
          </a:p>
        </p:txBody>
      </p:sp>
      <p:sp>
        <p:nvSpPr>
          <p:cNvPr id="4" name="Slide Number Placeholder 1"/>
          <p:cNvSpPr>
            <a:spLocks noGrp="1"/>
          </p:cNvSpPr>
          <p:nvPr>
            <p:ph type="sldNum" sz="quarter" idx="14"/>
          </p:nvPr>
        </p:nvSpPr>
        <p:spPr>
          <a:xfrm>
            <a:off x="1881188" y="6551613"/>
            <a:ext cx="7262812" cy="228600"/>
          </a:xfrm>
          <a:prstGeom prst="rect">
            <a:avLst/>
          </a:prstGeom>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r>
              <a:rPr lang="en-US"/>
              <a:t>© 2012 Aerospike. All rights reserved. Confidential       |       Title of Presentation       |       Pg. </a:t>
            </a:r>
            <a:fld id="{BD9F1198-11F2-C041-872E-C6372C390BAB}" type="slidenum">
              <a:rPr lang="en-US"/>
              <a:pPr>
                <a:defRPr/>
              </a:pPr>
              <a:t>‹#›</a:t>
            </a:fld>
            <a:endParaRPr lang="en-US"/>
          </a:p>
        </p:txBody>
      </p:sp>
    </p:spTree>
    <p:extLst>
      <p:ext uri="{BB962C8B-B14F-4D97-AF65-F5344CB8AC3E}">
        <p14:creationId xmlns:p14="http://schemas.microsoft.com/office/powerpoint/2010/main" val="3186786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8434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Title 1"/>
          <p:cNvSpPr>
            <a:spLocks noGrp="1"/>
          </p:cNvSpPr>
          <p:nvPr>
            <p:ph type="title"/>
          </p:nvPr>
        </p:nvSpPr>
        <p:spPr>
          <a:xfrm>
            <a:off x="457200" y="108858"/>
            <a:ext cx="8229600" cy="910150"/>
          </a:xfrm>
          <a:prstGeom prst="rect">
            <a:avLst/>
          </a:prstGeom>
        </p:spPr>
        <p:txBody>
          <a:bodyPr anchor="b"/>
          <a:lstStyle>
            <a:lvl1pPr algn="l">
              <a:defRPr sz="2800" b="1" i="0" u="none" baseline="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5143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Title 1"/>
          <p:cNvSpPr>
            <a:spLocks noGrp="1"/>
          </p:cNvSpPr>
          <p:nvPr>
            <p:ph type="title"/>
          </p:nvPr>
        </p:nvSpPr>
        <p:spPr>
          <a:xfrm>
            <a:off x="457200" y="108858"/>
            <a:ext cx="8229600" cy="910150"/>
          </a:xfrm>
          <a:prstGeom prst="rect">
            <a:avLst/>
          </a:prstGeom>
        </p:spPr>
        <p:txBody>
          <a:bodyPr anchor="b"/>
          <a:lstStyle>
            <a:lvl1pPr algn="l">
              <a:defRPr sz="2800" b="1" i="0" u="none" baseline="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89368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Title 1"/>
          <p:cNvSpPr>
            <a:spLocks noGrp="1"/>
          </p:cNvSpPr>
          <p:nvPr>
            <p:ph type="title"/>
          </p:nvPr>
        </p:nvSpPr>
        <p:spPr>
          <a:xfrm>
            <a:off x="457200" y="108858"/>
            <a:ext cx="8229600" cy="910150"/>
          </a:xfrm>
          <a:prstGeom prst="rect">
            <a:avLst/>
          </a:prstGeom>
        </p:spPr>
        <p:txBody>
          <a:bodyPr anchor="b"/>
          <a:lstStyle>
            <a:lvl1pPr algn="l">
              <a:defRPr sz="2800" b="1" i="0" u="none" baseline="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4686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Placeholder 9"/>
          <p:cNvSpPr>
            <a:spLocks noGrp="1"/>
          </p:cNvSpPr>
          <p:nvPr>
            <p:ph type="body" sz="quarter" idx="10"/>
          </p:nvPr>
        </p:nvSpPr>
        <p:spPr>
          <a:xfrm>
            <a:off x="1316038" y="3619493"/>
            <a:ext cx="6611937" cy="1323975"/>
          </a:xfrm>
          <a:prstGeom prst="rect">
            <a:avLst/>
          </a:prstGeom>
        </p:spPr>
        <p:txBody>
          <a:bodyPr vert="horz"/>
          <a:lstStyle>
            <a:lvl1pPr marL="0" indent="0" algn="ctr">
              <a:buNone/>
              <a:defRPr sz="3000" baseline="0">
                <a:solidFill>
                  <a:schemeClr val="accent3"/>
                </a:solidFill>
              </a:defRPr>
            </a:lvl1pPr>
          </a:lstStyle>
          <a:p>
            <a:pPr lvl="0"/>
            <a:r>
              <a:rPr lang="en-US" smtClean="0"/>
              <a:t>Click to edit Master text styles</a:t>
            </a:r>
          </a:p>
        </p:txBody>
      </p:sp>
      <p:sp>
        <p:nvSpPr>
          <p:cNvPr id="4" name="Title 1"/>
          <p:cNvSpPr>
            <a:spLocks noGrp="1"/>
          </p:cNvSpPr>
          <p:nvPr>
            <p:ph type="title"/>
          </p:nvPr>
        </p:nvSpPr>
        <p:spPr>
          <a:xfrm>
            <a:off x="457200" y="2476493"/>
            <a:ext cx="8229600" cy="1143000"/>
          </a:xfrm>
          <a:prstGeom prst="rect">
            <a:avLst/>
          </a:prstGeom>
        </p:spPr>
        <p:txBody>
          <a:bodyPr vert="horz"/>
          <a:lstStyle>
            <a:lvl1pPr>
              <a:defRPr sz="6000" b="1" i="0">
                <a:solidFill>
                  <a:schemeClr val="accent2"/>
                </a:solidFill>
              </a:defRPr>
            </a:lvl1pPr>
          </a:lstStyle>
          <a:p>
            <a:r>
              <a:rPr lang="en-US" smtClean="0"/>
              <a:t>Click to edit Master title style</a:t>
            </a:r>
            <a:endParaRPr lang="en-US" dirty="0"/>
          </a:p>
        </p:txBody>
      </p:sp>
      <p:sp>
        <p:nvSpPr>
          <p:cNvPr id="5" name="Slide Number Placeholder 1"/>
          <p:cNvSpPr>
            <a:spLocks noGrp="1"/>
          </p:cNvSpPr>
          <p:nvPr>
            <p:ph type="sldNum" sz="quarter" idx="11"/>
          </p:nvPr>
        </p:nvSpPr>
        <p:spPr>
          <a:xfrm>
            <a:off x="1881188" y="6551613"/>
            <a:ext cx="7262812" cy="228600"/>
          </a:xfrm>
          <a:prstGeom prst="rect">
            <a:avLst/>
          </a:prstGeom>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r>
              <a:rPr lang="en-US">
                <a:solidFill>
                  <a:prstClr val="white"/>
                </a:solidFill>
              </a:rPr>
              <a:t>© 2012 Aerospike. All rights reserved. Confidential                                                                            Pg. </a:t>
            </a:r>
            <a:fld id="{499306CA-0724-FE41-B992-396B69C413F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30675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99934"/>
            <a:ext cx="8229600" cy="664485"/>
          </a:xfrm>
          <a:prstGeom prst="rect">
            <a:avLst/>
          </a:prstGeom>
        </p:spPr>
        <p:txBody>
          <a:bodyPr/>
          <a:lstStyle>
            <a:lvl1pPr algn="l">
              <a:defRPr sz="3500" b="1" i="0" u="none" baseline="0">
                <a:solidFill>
                  <a:schemeClr val="accent1"/>
                </a:solidFill>
              </a:defRPr>
            </a:lvl1pPr>
          </a:lstStyle>
          <a:p>
            <a:r>
              <a:rPr lang="en-US" smtClean="0"/>
              <a:t>Click to edit Master title style</a:t>
            </a:r>
            <a:endParaRPr lang="en-US" dirty="0"/>
          </a:p>
        </p:txBody>
      </p:sp>
      <p:sp>
        <p:nvSpPr>
          <p:cNvPr id="4" name="Text Placeholder 3"/>
          <p:cNvSpPr>
            <a:spLocks noGrp="1"/>
          </p:cNvSpPr>
          <p:nvPr>
            <p:ph type="body" sz="quarter" idx="15"/>
          </p:nvPr>
        </p:nvSpPr>
        <p:spPr>
          <a:xfrm>
            <a:off x="457200" y="1019008"/>
            <a:ext cx="8229600" cy="5252837"/>
          </a:xfrm>
          <a:prstGeom prst="rect">
            <a:avLst/>
          </a:prstGeom>
        </p:spPr>
        <p:txBody>
          <a:bodyPr vert="horz">
            <a:normAutofit/>
          </a:bodyPr>
          <a:lstStyle>
            <a:lvl1pPr marL="342900" marR="0" indent="-342900" algn="l" defTabSz="457200" rtl="0" eaLnBrk="1" fontAlgn="auto" latinLnBrk="0" hangingPunct="1">
              <a:lnSpc>
                <a:spcPct val="100000"/>
              </a:lnSpc>
              <a:spcBef>
                <a:spcPct val="20000"/>
              </a:spcBef>
              <a:spcAft>
                <a:spcPts val="0"/>
              </a:spcAft>
              <a:buClr>
                <a:schemeClr val="accent2"/>
              </a:buClr>
              <a:buSzPct val="75000"/>
              <a:buFont typeface="Lucida Grande"/>
              <a:buChar char="➤"/>
              <a:tabLst/>
              <a:defRPr sz="2800" baseline="0">
                <a:solidFill>
                  <a:schemeClr val="accent3"/>
                </a:solidFill>
              </a:defRPr>
            </a:lvl1pPr>
            <a:lvl2pPr marL="800100" indent="-342900">
              <a:buClr>
                <a:schemeClr val="accent2"/>
              </a:buClr>
              <a:buSzPct val="75000"/>
              <a:buFont typeface="Wingdings" charset="2"/>
              <a:buChar char="§"/>
              <a:defRPr sz="2400" baseline="0">
                <a:solidFill>
                  <a:schemeClr val="accent3"/>
                </a:solidFill>
              </a:defRPr>
            </a:lvl2pPr>
            <a:lvl3pPr marL="1143000" indent="-228600">
              <a:buClr>
                <a:schemeClr val="accent2"/>
              </a:buClr>
              <a:buSzPct val="55000"/>
              <a:buFont typeface="Wingdings" charset="2"/>
              <a:buChar char="u"/>
              <a:defRPr sz="1800" baseline="0">
                <a:solidFill>
                  <a:schemeClr val="accent3"/>
                </a:solidFill>
              </a:defRPr>
            </a:lvl3pPr>
            <a:lvl4pPr marL="1600200" indent="-228600">
              <a:buClr>
                <a:schemeClr val="accent2"/>
              </a:buClr>
              <a:buSzPct val="75000"/>
              <a:buFont typeface="Arial"/>
              <a:buChar char="•"/>
              <a:defRPr sz="1800">
                <a:solidFill>
                  <a:schemeClr val="accent3"/>
                </a:solidFill>
              </a:defRPr>
            </a:lvl4pPr>
            <a:lvl5pPr marL="2057400" indent="-228600">
              <a:buClr>
                <a:schemeClr val="accent2"/>
              </a:buClr>
              <a:buSzPct val="75000"/>
              <a:buFont typeface="Lucida Grande"/>
              <a:buChar char="­"/>
              <a:defRPr sz="1800" baseline="0">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1"/>
          <p:cNvSpPr>
            <a:spLocks noGrp="1"/>
          </p:cNvSpPr>
          <p:nvPr>
            <p:ph type="sldNum" sz="quarter" idx="16"/>
          </p:nvPr>
        </p:nvSpPr>
        <p:spPr>
          <a:xfrm>
            <a:off x="1881188" y="6551613"/>
            <a:ext cx="7262812" cy="228600"/>
          </a:xfrm>
          <a:prstGeom prst="rect">
            <a:avLst/>
          </a:prstGeom>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r>
              <a:rPr lang="en-US">
                <a:solidFill>
                  <a:prstClr val="white"/>
                </a:solidFill>
              </a:rPr>
              <a:t>© 2012 Aerospike. All rights reserved. Confidential                                                                            Pg. </a:t>
            </a:r>
            <a:fld id="{BED00C40-910A-5B4C-88D6-3B0802D1C1D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668314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4648"/>
          </a:xfrm>
          <a:prstGeom prst="rect">
            <a:avLst/>
          </a:prstGeom>
        </p:spPr>
        <p:txBody>
          <a:bodyPr/>
          <a:lstStyle>
            <a:lvl1pPr>
              <a:defRPr sz="3500" b="1" i="0">
                <a:solidFill>
                  <a:schemeClr val="bg1"/>
                </a:solidFill>
              </a:defRPr>
            </a:lvl1pPr>
          </a:lstStyle>
          <a:p>
            <a:r>
              <a:rPr lang="en-US" dirty="0" smtClean="0"/>
              <a:t>Click to edit Master title style</a:t>
            </a:r>
            <a:endParaRPr lang="en-US" dirty="0"/>
          </a:p>
        </p:txBody>
      </p:sp>
      <p:sp>
        <p:nvSpPr>
          <p:cNvPr id="9" name="Text Placeholder 2"/>
          <p:cNvSpPr>
            <a:spLocks noGrp="1"/>
          </p:cNvSpPr>
          <p:nvPr>
            <p:ph type="body" idx="1"/>
          </p:nvPr>
        </p:nvSpPr>
        <p:spPr>
          <a:xfrm>
            <a:off x="429987" y="1398013"/>
            <a:ext cx="4040188" cy="905187"/>
          </a:xfrm>
          <a:prstGeom prst="rect">
            <a:avLst/>
          </a:prstGeom>
        </p:spPr>
        <p:txBody>
          <a:bodyPr anchor="b"/>
          <a:lstStyle>
            <a:lvl1pPr marL="0" indent="0">
              <a:buNone/>
              <a:defRPr sz="3000" b="0" i="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2"/>
          <p:cNvSpPr>
            <a:spLocks noGrp="1"/>
          </p:cNvSpPr>
          <p:nvPr>
            <p:ph type="body" idx="13"/>
          </p:nvPr>
        </p:nvSpPr>
        <p:spPr>
          <a:xfrm>
            <a:off x="4856837" y="1398013"/>
            <a:ext cx="4040188" cy="905187"/>
          </a:xfrm>
          <a:prstGeom prst="rect">
            <a:avLst/>
          </a:prstGeom>
        </p:spPr>
        <p:txBody>
          <a:bodyPr anchor="b"/>
          <a:lstStyle>
            <a:lvl1pPr marL="0" indent="0">
              <a:buNone/>
              <a:defRPr sz="3000" b="0" i="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quarter" idx="15"/>
          </p:nvPr>
        </p:nvSpPr>
        <p:spPr>
          <a:xfrm>
            <a:off x="429987" y="2303200"/>
            <a:ext cx="4040188" cy="4248150"/>
          </a:xfrm>
          <a:prstGeom prst="rect">
            <a:avLst/>
          </a:prstGeom>
        </p:spPr>
        <p:txBody>
          <a:bodyPr vert="horz">
            <a:normAutofit/>
          </a:bodyPr>
          <a:lstStyle>
            <a:lvl1pPr marL="457200" indent="-457200">
              <a:buClr>
                <a:schemeClr val="accent2"/>
              </a:buClr>
              <a:buSzPct val="75000"/>
              <a:buFont typeface="Lucida Grande"/>
              <a:buChar char="➤"/>
              <a:defRPr sz="2400" baseline="0">
                <a:solidFill>
                  <a:schemeClr val="accent3"/>
                </a:solidFill>
              </a:defRPr>
            </a:lvl1pPr>
            <a:lvl2pPr marL="800100" indent="-342900">
              <a:buClr>
                <a:schemeClr val="accent2"/>
              </a:buClr>
              <a:buSzPct val="75000"/>
              <a:buFont typeface="Wingdings" charset="2"/>
              <a:buChar char="§"/>
              <a:defRPr sz="2400" baseline="0">
                <a:solidFill>
                  <a:schemeClr val="accent3"/>
                </a:solidFill>
              </a:defRPr>
            </a:lvl2pPr>
            <a:lvl3pPr marL="1143000" indent="-228600">
              <a:buClr>
                <a:schemeClr val="accent2"/>
              </a:buClr>
              <a:buSzPct val="55000"/>
              <a:buFont typeface="Wingdings" charset="2"/>
              <a:buChar char="u"/>
              <a:defRPr sz="1800" baseline="0">
                <a:solidFill>
                  <a:schemeClr val="accent3"/>
                </a:solidFill>
              </a:defRPr>
            </a:lvl3pPr>
            <a:lvl4pPr marL="1600200" indent="-228600">
              <a:buClr>
                <a:schemeClr val="accent2"/>
              </a:buClr>
              <a:buSzPct val="75000"/>
              <a:buFont typeface="Arial"/>
              <a:buChar char="•"/>
              <a:defRPr sz="1800">
                <a:solidFill>
                  <a:schemeClr val="accent3"/>
                </a:solidFill>
              </a:defRPr>
            </a:lvl4pPr>
            <a:lvl5pPr marL="2057400" indent="-228600">
              <a:buClr>
                <a:schemeClr val="accent2"/>
              </a:buClr>
              <a:buSzPct val="75000"/>
              <a:buFont typeface="Lucida Grande"/>
              <a:buChar char="­"/>
              <a:defRPr sz="1800" baseline="0">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quarter" idx="16"/>
          </p:nvPr>
        </p:nvSpPr>
        <p:spPr>
          <a:xfrm>
            <a:off x="4856837" y="2303200"/>
            <a:ext cx="4040188" cy="4248150"/>
          </a:xfrm>
          <a:prstGeom prst="rect">
            <a:avLst/>
          </a:prstGeom>
        </p:spPr>
        <p:txBody>
          <a:bodyPr vert="horz">
            <a:normAutofit/>
          </a:bodyPr>
          <a:lstStyle>
            <a:lvl1pPr marL="457200" indent="-457200">
              <a:buClr>
                <a:schemeClr val="accent2"/>
              </a:buClr>
              <a:buSzPct val="75000"/>
              <a:buFont typeface="Lucida Grande"/>
              <a:buChar char="➤"/>
              <a:defRPr sz="2400" baseline="0">
                <a:solidFill>
                  <a:schemeClr val="accent3"/>
                </a:solidFill>
              </a:defRPr>
            </a:lvl1pPr>
            <a:lvl2pPr marL="800100" indent="-342900">
              <a:buClr>
                <a:schemeClr val="accent2"/>
              </a:buClr>
              <a:buSzPct val="75000"/>
              <a:buFont typeface="Wingdings" charset="2"/>
              <a:buChar char="§"/>
              <a:defRPr sz="2400" baseline="0">
                <a:solidFill>
                  <a:schemeClr val="accent3"/>
                </a:solidFill>
              </a:defRPr>
            </a:lvl2pPr>
            <a:lvl3pPr marL="1143000" indent="-228600">
              <a:buClr>
                <a:schemeClr val="accent2"/>
              </a:buClr>
              <a:buSzPct val="55000"/>
              <a:buFont typeface="Wingdings" charset="2"/>
              <a:buChar char="u"/>
              <a:defRPr sz="1800" baseline="0">
                <a:solidFill>
                  <a:schemeClr val="accent3"/>
                </a:solidFill>
              </a:defRPr>
            </a:lvl3pPr>
            <a:lvl4pPr marL="1600200" indent="-228600">
              <a:buClr>
                <a:schemeClr val="accent2"/>
              </a:buClr>
              <a:buSzPct val="75000"/>
              <a:buFont typeface="Arial"/>
              <a:buChar char="•"/>
              <a:defRPr sz="1800">
                <a:solidFill>
                  <a:schemeClr val="accent3"/>
                </a:solidFill>
              </a:defRPr>
            </a:lvl4pPr>
            <a:lvl5pPr marL="2057400" indent="-228600">
              <a:buClr>
                <a:schemeClr val="accent2"/>
              </a:buClr>
              <a:buSzPct val="75000"/>
              <a:buFont typeface="Lucida Grande"/>
              <a:buChar char="­"/>
              <a:defRPr sz="1800" baseline="0">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1"/>
          <p:cNvSpPr>
            <a:spLocks noGrp="1"/>
          </p:cNvSpPr>
          <p:nvPr>
            <p:ph type="sldNum" sz="quarter" idx="17"/>
          </p:nvPr>
        </p:nvSpPr>
        <p:spPr>
          <a:xfrm>
            <a:off x="1881188" y="6551613"/>
            <a:ext cx="7262812" cy="228600"/>
          </a:xfrm>
          <a:prstGeom prst="rect">
            <a:avLst/>
          </a:prstGeom>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r>
              <a:rPr lang="en-US">
                <a:solidFill>
                  <a:prstClr val="white"/>
                </a:solidFill>
              </a:rPr>
              <a:t>© 2012 Aerospike. All rights reserved. Confidential                                                                            Pg. </a:t>
            </a:r>
            <a:fld id="{6A2AFCAA-32C5-B84A-84AE-2205CC72D01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087770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ext Placeholder 2"/>
          <p:cNvSpPr>
            <a:spLocks noGrp="1"/>
          </p:cNvSpPr>
          <p:nvPr>
            <p:ph type="body" idx="1"/>
          </p:nvPr>
        </p:nvSpPr>
        <p:spPr>
          <a:xfrm>
            <a:off x="429987" y="213436"/>
            <a:ext cx="4040188" cy="929681"/>
          </a:xfrm>
          <a:prstGeom prst="rect">
            <a:avLst/>
          </a:prstGeom>
        </p:spPr>
        <p:txBody>
          <a:bodyPr anchor="b"/>
          <a:lstStyle>
            <a:lvl1pPr marL="0" indent="0">
              <a:lnSpc>
                <a:spcPts val="3000"/>
              </a:lnSpc>
              <a:buNone/>
              <a:defRPr sz="3000" b="0" i="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2"/>
          <p:cNvSpPr>
            <a:spLocks noGrp="1"/>
          </p:cNvSpPr>
          <p:nvPr>
            <p:ph type="body" idx="13"/>
          </p:nvPr>
        </p:nvSpPr>
        <p:spPr>
          <a:xfrm>
            <a:off x="4856837" y="213436"/>
            <a:ext cx="4040188" cy="972369"/>
          </a:xfrm>
          <a:prstGeom prst="rect">
            <a:avLst/>
          </a:prstGeom>
        </p:spPr>
        <p:txBody>
          <a:bodyPr anchor="b"/>
          <a:lstStyle>
            <a:lvl1pPr marL="0" indent="0">
              <a:buNone/>
              <a:defRPr sz="3000" b="0" i="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ext Placeholder 3"/>
          <p:cNvSpPr>
            <a:spLocks noGrp="1"/>
          </p:cNvSpPr>
          <p:nvPr>
            <p:ph type="body" sz="quarter" idx="15"/>
          </p:nvPr>
        </p:nvSpPr>
        <p:spPr>
          <a:xfrm>
            <a:off x="425182" y="1153788"/>
            <a:ext cx="4044994" cy="5039903"/>
          </a:xfrm>
          <a:prstGeom prst="rect">
            <a:avLst/>
          </a:prstGeom>
        </p:spPr>
        <p:txBody>
          <a:bodyPr vert="horz">
            <a:normAutofit/>
          </a:bodyPr>
          <a:lstStyle>
            <a:lvl1pPr marL="457200" indent="-457200">
              <a:buClr>
                <a:schemeClr val="accent2"/>
              </a:buClr>
              <a:buSzPct val="75000"/>
              <a:buFont typeface="Lucida Grande"/>
              <a:buChar char="➤"/>
              <a:defRPr sz="2400" baseline="0">
                <a:solidFill>
                  <a:schemeClr val="accent3"/>
                </a:solidFill>
              </a:defRPr>
            </a:lvl1pPr>
            <a:lvl2pPr marL="800100" indent="-342900">
              <a:buClr>
                <a:schemeClr val="accent2"/>
              </a:buClr>
              <a:buSzPct val="75000"/>
              <a:buFont typeface="Wingdings" charset="2"/>
              <a:buChar char="§"/>
              <a:defRPr sz="2400" baseline="0">
                <a:solidFill>
                  <a:schemeClr val="accent3"/>
                </a:solidFill>
              </a:defRPr>
            </a:lvl2pPr>
            <a:lvl3pPr marL="1143000" indent="-228600">
              <a:buClr>
                <a:schemeClr val="accent2"/>
              </a:buClr>
              <a:buSzPct val="55000"/>
              <a:buFont typeface="Wingdings" charset="2"/>
              <a:buChar char="u"/>
              <a:defRPr sz="1800" baseline="0">
                <a:solidFill>
                  <a:schemeClr val="accent3"/>
                </a:solidFill>
              </a:defRPr>
            </a:lvl3pPr>
            <a:lvl4pPr marL="1600200" indent="-228600">
              <a:buClr>
                <a:schemeClr val="accent2"/>
              </a:buClr>
              <a:buSzPct val="75000"/>
              <a:buFont typeface="Arial"/>
              <a:buChar char="•"/>
              <a:defRPr sz="1800">
                <a:solidFill>
                  <a:schemeClr val="accent3"/>
                </a:solidFill>
              </a:defRPr>
            </a:lvl4pPr>
            <a:lvl5pPr marL="2057400" indent="-228600">
              <a:buClr>
                <a:schemeClr val="accent2"/>
              </a:buClr>
              <a:buSzPct val="75000"/>
              <a:buFont typeface="Lucida Grande"/>
              <a:buChar char="­"/>
              <a:defRPr sz="1800" baseline="0">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3"/>
          <p:cNvSpPr>
            <a:spLocks noGrp="1"/>
          </p:cNvSpPr>
          <p:nvPr>
            <p:ph type="body" sz="quarter" idx="16"/>
          </p:nvPr>
        </p:nvSpPr>
        <p:spPr>
          <a:xfrm>
            <a:off x="4852031" y="1185805"/>
            <a:ext cx="4044994" cy="5007886"/>
          </a:xfrm>
          <a:prstGeom prst="rect">
            <a:avLst/>
          </a:prstGeom>
        </p:spPr>
        <p:txBody>
          <a:bodyPr vert="horz">
            <a:normAutofit/>
          </a:bodyPr>
          <a:lstStyle>
            <a:lvl1pPr marL="457200" indent="-457200">
              <a:buClr>
                <a:schemeClr val="accent2"/>
              </a:buClr>
              <a:buSzPct val="75000"/>
              <a:buFont typeface="Lucida Grande"/>
              <a:buChar char="➤"/>
              <a:defRPr sz="2400" baseline="0">
                <a:solidFill>
                  <a:schemeClr val="accent3"/>
                </a:solidFill>
              </a:defRPr>
            </a:lvl1pPr>
            <a:lvl2pPr marL="800100" indent="-342900">
              <a:buClr>
                <a:schemeClr val="accent2"/>
              </a:buClr>
              <a:buSzPct val="75000"/>
              <a:buFont typeface="Wingdings" charset="2"/>
              <a:buChar char="§"/>
              <a:defRPr sz="2400" baseline="0">
                <a:solidFill>
                  <a:schemeClr val="accent3"/>
                </a:solidFill>
              </a:defRPr>
            </a:lvl2pPr>
            <a:lvl3pPr marL="1143000" indent="-228600">
              <a:buClr>
                <a:schemeClr val="accent2"/>
              </a:buClr>
              <a:buSzPct val="55000"/>
              <a:buFont typeface="Wingdings" charset="2"/>
              <a:buChar char="u"/>
              <a:defRPr sz="1800" baseline="0">
                <a:solidFill>
                  <a:schemeClr val="accent3"/>
                </a:solidFill>
              </a:defRPr>
            </a:lvl3pPr>
            <a:lvl4pPr marL="1600200" indent="-228600">
              <a:buClr>
                <a:schemeClr val="accent2"/>
              </a:buClr>
              <a:buSzPct val="75000"/>
              <a:buFont typeface="Arial"/>
              <a:buChar char="•"/>
              <a:defRPr sz="1800">
                <a:solidFill>
                  <a:schemeClr val="accent3"/>
                </a:solidFill>
              </a:defRPr>
            </a:lvl4pPr>
            <a:lvl5pPr marL="2057400" indent="-228600">
              <a:buClr>
                <a:schemeClr val="accent2"/>
              </a:buClr>
              <a:buSzPct val="75000"/>
              <a:buFont typeface="Lucida Grande"/>
              <a:buChar char="­"/>
              <a:defRPr sz="1800" baseline="0">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1"/>
          <p:cNvSpPr>
            <a:spLocks noGrp="1"/>
          </p:cNvSpPr>
          <p:nvPr>
            <p:ph type="sldNum" sz="quarter" idx="17"/>
          </p:nvPr>
        </p:nvSpPr>
        <p:spPr>
          <a:xfrm>
            <a:off x="1881188" y="6551613"/>
            <a:ext cx="7262812" cy="228600"/>
          </a:xfrm>
          <a:prstGeom prst="rect">
            <a:avLst/>
          </a:prstGeom>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r>
              <a:rPr lang="en-US">
                <a:solidFill>
                  <a:prstClr val="white"/>
                </a:solidFill>
              </a:rPr>
              <a:t>© 2012 Aerospike. All rights reserved. Confidential                                                                            Pg. </a:t>
            </a:r>
            <a:fld id="{AA166B2A-D41E-C54F-9418-101C8CECD82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75022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334963" y="354013"/>
            <a:ext cx="8572500" cy="5695950"/>
          </a:xfrm>
          <a:prstGeom prst="rect">
            <a:avLst/>
          </a:prstGeom>
        </p:spPr>
        <p:txBody>
          <a:bodyPr vert="horz"/>
          <a:lstStyle>
            <a:lvl1pPr marL="0" indent="0">
              <a:buNone/>
              <a:defRPr/>
            </a:lvl1pPr>
          </a:lstStyle>
          <a:p>
            <a:pPr lvl="0"/>
            <a:endParaRPr lang="en-US" noProof="0" dirty="0" smtClean="0"/>
          </a:p>
        </p:txBody>
      </p:sp>
      <p:sp>
        <p:nvSpPr>
          <p:cNvPr id="3" name="Slide Number Placeholder 1"/>
          <p:cNvSpPr>
            <a:spLocks noGrp="1"/>
          </p:cNvSpPr>
          <p:nvPr>
            <p:ph type="sldNum" sz="quarter" idx="14"/>
          </p:nvPr>
        </p:nvSpPr>
        <p:spPr>
          <a:xfrm>
            <a:off x="1881188" y="6551613"/>
            <a:ext cx="7262812" cy="228600"/>
          </a:xfrm>
          <a:prstGeom prst="rect">
            <a:avLst/>
          </a:prstGeom>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r>
              <a:rPr lang="en-US">
                <a:solidFill>
                  <a:prstClr val="white"/>
                </a:solidFill>
              </a:rPr>
              <a:t>© 2012 Aerospike. All rights reserved. Confidential                                                                            Pg. </a:t>
            </a:r>
            <a:fld id="{621446AC-BE7C-D04C-ADDC-E715873A6F4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402807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0" y="2466738"/>
            <a:ext cx="9143999" cy="1797050"/>
          </a:xfrm>
          <a:prstGeom prst="rect">
            <a:avLst/>
          </a:prstGeom>
        </p:spPr>
        <p:txBody>
          <a:bodyPr vert="horz"/>
          <a:lstStyle>
            <a:lvl1pPr marL="0" indent="0" algn="ctr">
              <a:buNone/>
              <a:defRPr sz="6000" b="1" i="0" baseline="0">
                <a:solidFill>
                  <a:schemeClr val="accent1"/>
                </a:solidFill>
              </a:defRPr>
            </a:lvl1pPr>
            <a:lvl2pPr>
              <a:defRPr sz="6500">
                <a:solidFill>
                  <a:schemeClr val="accent1"/>
                </a:solidFill>
              </a:defRPr>
            </a:lvl2pPr>
            <a:lvl3pPr>
              <a:defRPr sz="6500">
                <a:solidFill>
                  <a:schemeClr val="accent1"/>
                </a:solidFill>
              </a:defRPr>
            </a:lvl3pPr>
            <a:lvl4pPr>
              <a:defRPr sz="6500">
                <a:solidFill>
                  <a:schemeClr val="accent1"/>
                </a:solidFill>
              </a:defRPr>
            </a:lvl4pPr>
            <a:lvl5pPr>
              <a:defRPr sz="6500">
                <a:solidFill>
                  <a:schemeClr val="accent1"/>
                </a:solidFill>
              </a:defRPr>
            </a:lvl5pPr>
          </a:lstStyle>
          <a:p>
            <a:pPr lvl="0"/>
            <a:r>
              <a:rPr lang="en-US" smtClean="0"/>
              <a:t>Click to edit Master text styles</a:t>
            </a:r>
          </a:p>
        </p:txBody>
      </p:sp>
      <p:sp>
        <p:nvSpPr>
          <p:cNvPr id="16" name="Text Placeholder 9"/>
          <p:cNvSpPr>
            <a:spLocks noGrp="1"/>
          </p:cNvSpPr>
          <p:nvPr>
            <p:ph type="body" sz="quarter" idx="11"/>
          </p:nvPr>
        </p:nvSpPr>
        <p:spPr>
          <a:xfrm>
            <a:off x="1316038" y="3619493"/>
            <a:ext cx="6611937" cy="1323975"/>
          </a:xfrm>
          <a:prstGeom prst="rect">
            <a:avLst/>
          </a:prstGeom>
        </p:spPr>
        <p:txBody>
          <a:bodyPr vert="horz"/>
          <a:lstStyle>
            <a:lvl1pPr marL="0" indent="0" algn="ctr">
              <a:buNone/>
              <a:defRPr sz="3000" baseline="0">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12472899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2509" y="14255"/>
            <a:ext cx="7873999" cy="842736"/>
          </a:xfrm>
          <a:prstGeom prst="rect">
            <a:avLst/>
          </a:prstGeom>
        </p:spPr>
        <p:txBody>
          <a:bodyPr anchor="b"/>
          <a:lstStyle>
            <a:lvl1pPr algn="l">
              <a:defRPr sz="3500" b="1">
                <a:solidFill>
                  <a:schemeClr val="accent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644813" y="864419"/>
            <a:ext cx="2181696" cy="1858211"/>
          </a:xfrm>
          <a:prstGeom prst="rect">
            <a:avLst/>
          </a:prstGeom>
        </p:spPr>
        <p:txBody>
          <a:bodyPr vert="horz"/>
          <a:lstStyle>
            <a:lvl1pPr marL="0" indent="0">
              <a:buNone/>
              <a:defRPr sz="2500" b="0" i="1" baseline="0">
                <a:solidFill>
                  <a:schemeClr val="accent2"/>
                </a:solidFill>
              </a:defRPr>
            </a:lvl1pPr>
          </a:lstStyle>
          <a:p>
            <a:pPr lvl="0"/>
            <a:r>
              <a:rPr lang="en-US" smtClean="0"/>
              <a:t>Click to edit Master text styles</a:t>
            </a:r>
          </a:p>
        </p:txBody>
      </p:sp>
      <p:sp>
        <p:nvSpPr>
          <p:cNvPr id="6" name="Text Placeholder 3"/>
          <p:cNvSpPr>
            <a:spLocks noGrp="1"/>
          </p:cNvSpPr>
          <p:nvPr>
            <p:ph type="body" sz="quarter" idx="15"/>
          </p:nvPr>
        </p:nvSpPr>
        <p:spPr>
          <a:xfrm>
            <a:off x="948158" y="864419"/>
            <a:ext cx="5696655" cy="5426966"/>
          </a:xfrm>
          <a:prstGeom prst="rect">
            <a:avLst/>
          </a:prstGeom>
        </p:spPr>
        <p:txBody>
          <a:bodyPr vert="horz">
            <a:normAutofit/>
          </a:bodyPr>
          <a:lstStyle>
            <a:lvl1pPr marL="342900" marR="0" indent="-342900" algn="l" defTabSz="457200" rtl="0" eaLnBrk="1" fontAlgn="auto" latinLnBrk="0" hangingPunct="1">
              <a:lnSpc>
                <a:spcPct val="100000"/>
              </a:lnSpc>
              <a:spcBef>
                <a:spcPct val="20000"/>
              </a:spcBef>
              <a:spcAft>
                <a:spcPts val="0"/>
              </a:spcAft>
              <a:buClr>
                <a:schemeClr val="accent2"/>
              </a:buClr>
              <a:buSzPct val="75000"/>
              <a:buFont typeface="Lucida Grande"/>
              <a:buChar char="➤"/>
              <a:tabLst/>
              <a:defRPr sz="2400" b="0" i="1" baseline="0">
                <a:solidFill>
                  <a:schemeClr val="accent3"/>
                </a:solidFill>
              </a:defRPr>
            </a:lvl1pPr>
            <a:lvl2pPr marL="800100" indent="-342900">
              <a:buClr>
                <a:schemeClr val="accent2"/>
              </a:buClr>
              <a:buSzPct val="75000"/>
              <a:buFont typeface="Wingdings" charset="2"/>
              <a:buChar char="§"/>
              <a:defRPr sz="2400" b="0" i="1" baseline="0">
                <a:solidFill>
                  <a:schemeClr val="accent3"/>
                </a:solidFill>
              </a:defRPr>
            </a:lvl2pPr>
            <a:lvl3pPr marL="1143000" indent="-228600">
              <a:buClr>
                <a:schemeClr val="accent2"/>
              </a:buClr>
              <a:buSzPct val="55000"/>
              <a:buFont typeface="Wingdings" charset="2"/>
              <a:buChar char="u"/>
              <a:defRPr sz="1800" b="0" i="1" baseline="0">
                <a:solidFill>
                  <a:schemeClr val="accent3"/>
                </a:solidFill>
              </a:defRPr>
            </a:lvl3pPr>
            <a:lvl4pPr marL="1600200" indent="-228600">
              <a:buClr>
                <a:schemeClr val="accent2"/>
              </a:buClr>
              <a:buSzPct val="75000"/>
              <a:buFont typeface="Arial"/>
              <a:buChar char="•"/>
              <a:defRPr sz="1800" b="0" i="1">
                <a:solidFill>
                  <a:schemeClr val="accent3"/>
                </a:solidFill>
              </a:defRPr>
            </a:lvl4pPr>
            <a:lvl5pPr marL="2057400" indent="-228600">
              <a:buClr>
                <a:schemeClr val="accent2"/>
              </a:buClr>
              <a:buSzPct val="75000"/>
              <a:buFont typeface="Lucida Grande"/>
              <a:buChar char="­"/>
              <a:defRPr sz="1800" b="0" i="1" baseline="0">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6"/>
          </p:nvPr>
        </p:nvSpPr>
        <p:spPr>
          <a:xfrm>
            <a:off x="457200" y="6551613"/>
            <a:ext cx="8686800" cy="274637"/>
          </a:xfrm>
          <a:prstGeom prst="rect">
            <a:avLst/>
          </a:prstGeom>
        </p:spPr>
        <p:txBody>
          <a:bodyPr vert="horz" wrap="square" lIns="91440" tIns="45720" rIns="91440" bIns="45720" numCol="1" anchor="t" anchorCtr="0" compatLnSpc="1">
            <a:prstTxWarp prst="textNoShape">
              <a:avLst/>
            </a:prstTxWarp>
          </a:bodyPr>
          <a:lstStyle>
            <a:lvl1pPr algn="ctr">
              <a:defRPr sz="1000">
                <a:solidFill>
                  <a:srgbClr val="4D4D4F"/>
                </a:solidFill>
              </a:defRPr>
            </a:lvl1pPr>
          </a:lstStyle>
          <a:p>
            <a:pPr>
              <a:defRPr/>
            </a:pPr>
            <a:r>
              <a:rPr lang="en-US"/>
              <a:t>© 2012 Aerospike. All rights reserved. Confidential                                                                                                                    Pg. </a:t>
            </a:r>
            <a:fld id="{38E0C2DE-7B21-F44E-929A-C668FE3095F0}" type="slidenum">
              <a:rPr lang="en-US"/>
              <a:pPr>
                <a:defRPr/>
              </a:pPr>
              <a:t>‹#›</a:t>
            </a:fld>
            <a:endParaRPr lang="en-US"/>
          </a:p>
        </p:txBody>
      </p:sp>
    </p:spTree>
    <p:extLst>
      <p:ext uri="{BB962C8B-B14F-4D97-AF65-F5344CB8AC3E}">
        <p14:creationId xmlns:p14="http://schemas.microsoft.com/office/powerpoint/2010/main" val="1403253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4499" y="5598893"/>
            <a:ext cx="8472715" cy="469895"/>
          </a:xfrm>
          <a:prstGeom prst="rect">
            <a:avLst/>
          </a:prstGeom>
        </p:spPr>
        <p:txBody>
          <a:bodyPr anchor="b"/>
          <a:lstStyle>
            <a:lvl1pPr algn="l">
              <a:defRPr sz="1500" b="0" i="1">
                <a:solidFill>
                  <a:schemeClr val="bg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444499" y="390071"/>
            <a:ext cx="8472715" cy="5089072"/>
          </a:xfrm>
          <a:prstGeom prst="rect">
            <a:avLst/>
          </a:prstGeom>
          <a:ln w="38100">
            <a:solidFill>
              <a:schemeClr val="accent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lide Number Placeholder 1"/>
          <p:cNvSpPr>
            <a:spLocks noGrp="1"/>
          </p:cNvSpPr>
          <p:nvPr>
            <p:ph type="sldNum" sz="quarter" idx="10"/>
          </p:nvPr>
        </p:nvSpPr>
        <p:spPr>
          <a:xfrm>
            <a:off x="1881188" y="6551613"/>
            <a:ext cx="7262812" cy="228600"/>
          </a:xfrm>
          <a:prstGeom prst="rect">
            <a:avLst/>
          </a:prstGeom>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r>
              <a:rPr lang="en-US">
                <a:solidFill>
                  <a:prstClr val="white"/>
                </a:solidFill>
              </a:rPr>
              <a:t>© 2012 Aerospike. All rights reserved. Confidential                                                                            Pg. </a:t>
            </a:r>
            <a:fld id="{DA9D002C-1706-8F48-8664-13F48A3330E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019837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4485"/>
          </a:xfrm>
          <a:prstGeom prst="rect">
            <a:avLst/>
          </a:prstGeom>
        </p:spPr>
        <p:txBody>
          <a:bodyPr/>
          <a:lstStyle>
            <a:lvl1pPr algn="l">
              <a:defRPr sz="3500" b="1" i="0" u="none" baseline="0">
                <a:solidFill>
                  <a:schemeClr val="accent1"/>
                </a:solidFill>
              </a:defRPr>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469971" y="1039042"/>
            <a:ext cx="8216829" cy="5208040"/>
          </a:xfrm>
          <a:prstGeom prst="rect">
            <a:avLst/>
          </a:prstGeom>
        </p:spPr>
        <p:txBody>
          <a:bodyPr vert="horz"/>
          <a:lstStyle>
            <a:lvl1pPr marL="342900" indent="-342900">
              <a:buClr>
                <a:schemeClr val="accent2"/>
              </a:buClr>
              <a:buSzPct val="75000"/>
              <a:buFont typeface="Lucida Grande"/>
              <a:buChar char="➤"/>
              <a:defRPr>
                <a:solidFill>
                  <a:schemeClr val="accent3"/>
                </a:solidFill>
              </a:defRPr>
            </a:lvl1pPr>
            <a:lvl2pPr marL="971550" indent="-514350" eaLnBrk="1" fontAlgn="auto" hangingPunct="1">
              <a:spcAft>
                <a:spcPts val="400"/>
              </a:spcAft>
              <a:buClr>
                <a:srgbClr val="F68623"/>
              </a:buClr>
              <a:buSzPct val="75000"/>
              <a:buFont typeface="Wingdings" charset="2"/>
              <a:buChar char="u"/>
              <a:defRPr>
                <a:solidFill>
                  <a:schemeClr val="accent3"/>
                </a:solidFill>
              </a:defRPr>
            </a:lvl2pPr>
            <a:lvl3pPr marL="1371600" indent="-457200" eaLnBrk="1" fontAlgn="auto" hangingPunct="1">
              <a:spcAft>
                <a:spcPts val="400"/>
              </a:spcAft>
              <a:buClr>
                <a:srgbClr val="F68623"/>
              </a:buClr>
              <a:buSzPct val="75000"/>
              <a:buFont typeface="+mj-lt"/>
              <a:buAutoNum type="alphaUcPeriod"/>
              <a:defRPr>
                <a:solidFill>
                  <a:schemeClr val="accent3"/>
                </a:solidFill>
              </a:defRPr>
            </a:lvl3pPr>
            <a:lvl4pPr marL="1771650" indent="-400050" eaLnBrk="1" fontAlgn="auto" hangingPunct="1">
              <a:spcAft>
                <a:spcPts val="400"/>
              </a:spcAft>
              <a:buClr>
                <a:srgbClr val="4D4D4F"/>
              </a:buClr>
              <a:buSzPct val="75000"/>
              <a:buFont typeface="+mj-lt"/>
              <a:buAutoNum type="romanLcPeriod"/>
              <a:defRPr>
                <a:solidFill>
                  <a:schemeClr val="accent3"/>
                </a:solidFill>
              </a:defRPr>
            </a:lvl4pPr>
            <a:lvl5pPr eaLnBrk="1" fontAlgn="auto" hangingPunct="1">
              <a:spcAft>
                <a:spcPts val="400"/>
              </a:spcAft>
              <a:buClr>
                <a:schemeClr val="tx1"/>
              </a:buClr>
              <a:buSzPct val="75000"/>
              <a:buFont typeface="Lucida Grande"/>
              <a:buChar char="•"/>
              <a:defRPr>
                <a:solidFill>
                  <a:schemeClr val="accent3"/>
                </a:solidFill>
              </a:defRPr>
            </a:lvl5pPr>
          </a:lstStyle>
          <a:p>
            <a:pPr lvl="0"/>
            <a:r>
              <a:rPr lang="en-US" dirty="0" smtClean="0"/>
              <a:t>Click to edit Master text styles</a:t>
            </a:r>
          </a:p>
          <a:p>
            <a:pPr lvl="1"/>
            <a:r>
              <a:rPr lang="en-US" dirty="0" smtClean="0"/>
              <a:t>Bullet 2</a:t>
            </a:r>
          </a:p>
          <a:p>
            <a:pPr lvl="2"/>
            <a:r>
              <a:rPr lang="en-US" dirty="0" smtClean="0"/>
              <a:t>Line 3</a:t>
            </a:r>
          </a:p>
          <a:p>
            <a:pPr lvl="3"/>
            <a:r>
              <a:rPr lang="en-US" dirty="0" err="1" smtClean="0"/>
              <a:t>Subpoint</a:t>
            </a:r>
            <a:r>
              <a:rPr lang="en-US" dirty="0" smtClean="0"/>
              <a:t> 4</a:t>
            </a:r>
          </a:p>
          <a:p>
            <a:pPr lvl="4"/>
            <a:r>
              <a:rPr lang="en-US" dirty="0" smtClean="0"/>
              <a:t>Entry 5</a:t>
            </a:r>
          </a:p>
        </p:txBody>
      </p:sp>
      <p:sp>
        <p:nvSpPr>
          <p:cNvPr id="4" name="Slide Number Placeholder 1"/>
          <p:cNvSpPr>
            <a:spLocks noGrp="1"/>
          </p:cNvSpPr>
          <p:nvPr>
            <p:ph type="sldNum" sz="quarter" idx="14"/>
          </p:nvPr>
        </p:nvSpPr>
        <p:spPr>
          <a:xfrm>
            <a:off x="1881188" y="6551613"/>
            <a:ext cx="7262812" cy="228600"/>
          </a:xfrm>
          <a:prstGeom prst="rect">
            <a:avLst/>
          </a:prstGeom>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r>
              <a:rPr lang="en-US">
                <a:solidFill>
                  <a:prstClr val="white"/>
                </a:solidFill>
              </a:rPr>
              <a:t>© 2012 Aerospike. All rights reserved. Confidential       |       Title of Presentation       |       Pg. </a:t>
            </a:r>
            <a:fld id="{BD9F1198-11F2-C041-872E-C6372C390BA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762195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9"/>
          <p:cNvSpPr>
            <a:spLocks noGrp="1"/>
          </p:cNvSpPr>
          <p:nvPr>
            <p:ph type="body" sz="quarter" idx="10"/>
          </p:nvPr>
        </p:nvSpPr>
        <p:spPr>
          <a:xfrm>
            <a:off x="1316038" y="3619493"/>
            <a:ext cx="6611937" cy="1323975"/>
          </a:xfrm>
          <a:prstGeom prst="rect">
            <a:avLst/>
          </a:prstGeom>
        </p:spPr>
        <p:txBody>
          <a:bodyPr vert="horz"/>
          <a:lstStyle>
            <a:lvl1pPr marL="0" indent="0" algn="ctr">
              <a:buNone/>
              <a:defRPr sz="3000" baseline="0">
                <a:solidFill>
                  <a:schemeClr val="accent3"/>
                </a:solidFill>
              </a:defRPr>
            </a:lvl1pPr>
          </a:lstStyle>
          <a:p>
            <a:pPr lvl="0"/>
            <a:r>
              <a:rPr lang="en-US" smtClean="0"/>
              <a:t>Click to edit Master text styles</a:t>
            </a:r>
          </a:p>
        </p:txBody>
      </p:sp>
      <p:sp>
        <p:nvSpPr>
          <p:cNvPr id="4" name="Title 1"/>
          <p:cNvSpPr>
            <a:spLocks noGrp="1"/>
          </p:cNvSpPr>
          <p:nvPr>
            <p:ph type="title"/>
          </p:nvPr>
        </p:nvSpPr>
        <p:spPr>
          <a:xfrm>
            <a:off x="457200" y="2476493"/>
            <a:ext cx="8229600" cy="1143000"/>
          </a:xfrm>
          <a:prstGeom prst="rect">
            <a:avLst/>
          </a:prstGeom>
        </p:spPr>
        <p:txBody>
          <a:bodyPr vert="horz"/>
          <a:lstStyle>
            <a:lvl1pPr>
              <a:defRPr sz="6000" b="1" i="0">
                <a:solidFill>
                  <a:schemeClr val="accent2"/>
                </a:solidFill>
              </a:defRPr>
            </a:lvl1pPr>
          </a:lstStyle>
          <a:p>
            <a:r>
              <a:rPr lang="en-US" smtClean="0"/>
              <a:t>Click to edit Master title style</a:t>
            </a:r>
            <a:endParaRPr lang="en-US" dirty="0"/>
          </a:p>
        </p:txBody>
      </p:sp>
      <p:sp>
        <p:nvSpPr>
          <p:cNvPr id="5" name="Slide Number Placeholder 1"/>
          <p:cNvSpPr>
            <a:spLocks noGrp="1"/>
          </p:cNvSpPr>
          <p:nvPr>
            <p:ph type="sldNum" sz="quarter" idx="11"/>
          </p:nvPr>
        </p:nvSpPr>
        <p:spPr>
          <a:xfrm>
            <a:off x="1881188" y="6551613"/>
            <a:ext cx="7262812" cy="228600"/>
          </a:xfrm>
          <a:prstGeom prst="rect">
            <a:avLst/>
          </a:prstGeom>
        </p:spPr>
        <p:txBody>
          <a:bodyPr vert="horz" wrap="square" lIns="91440" tIns="45720" rIns="91440" bIns="45720" numCol="1" anchor="t" anchorCtr="0" compatLnSpc="1">
            <a:prstTxWarp prst="textNoShape">
              <a:avLst/>
            </a:prstTxWarp>
          </a:bodyPr>
          <a:lstStyle>
            <a:lvl1pPr algn="ctr">
              <a:defRPr sz="1000" smtClean="0">
                <a:solidFill>
                  <a:schemeClr val="bg1"/>
                </a:solidFill>
              </a:defRPr>
            </a:lvl1pPr>
          </a:lstStyle>
          <a:p>
            <a:pPr>
              <a:defRPr/>
            </a:pPr>
            <a:r>
              <a:rPr lang="en-US">
                <a:solidFill>
                  <a:prstClr val="white"/>
                </a:solidFill>
                <a:latin typeface="Trebuchet MS" pitchFamily="34" charset="0"/>
                <a:ea typeface="MS PGothic" pitchFamily="34" charset="-128"/>
                <a:cs typeface="+mn-cs"/>
              </a:rPr>
              <a:t>© 2012 Aerospike. All rights reserved. Confidential                                                                            Pg. </a:t>
            </a:r>
            <a:fld id="{EC331A49-C6A4-438D-AD5C-B2445365E469}" type="slidenum">
              <a:rPr lang="en-US">
                <a:solidFill>
                  <a:prstClr val="white"/>
                </a:solidFill>
                <a:latin typeface="Trebuchet MS" pitchFamily="34" charset="0"/>
                <a:ea typeface="MS PGothic" pitchFamily="34" charset="-128"/>
                <a:cs typeface="+mn-cs"/>
              </a:rPr>
              <a:pPr>
                <a:defRPr/>
              </a:pPr>
              <a:t>‹#›</a:t>
            </a:fld>
            <a:endParaRPr lang="en-US">
              <a:solidFill>
                <a:prstClr val="white"/>
              </a:solidFill>
              <a:latin typeface="Trebuchet MS" pitchFamily="34" charset="0"/>
              <a:ea typeface="MS PGothic" pitchFamily="34" charset="-128"/>
              <a:cs typeface="+mn-cs"/>
            </a:endParaRPr>
          </a:p>
        </p:txBody>
      </p:sp>
    </p:spTree>
    <p:extLst>
      <p:ext uri="{BB962C8B-B14F-4D97-AF65-F5344CB8AC3E}">
        <p14:creationId xmlns:p14="http://schemas.microsoft.com/office/powerpoint/2010/main" val="3628264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99934"/>
            <a:ext cx="8229600" cy="664485"/>
          </a:xfrm>
          <a:prstGeom prst="rect">
            <a:avLst/>
          </a:prstGeom>
        </p:spPr>
        <p:txBody>
          <a:bodyPr/>
          <a:lstStyle>
            <a:lvl1pPr algn="l">
              <a:defRPr sz="3500" b="1" i="0" u="none" baseline="0">
                <a:solidFill>
                  <a:schemeClr val="accent1"/>
                </a:solidFill>
              </a:defRPr>
            </a:lvl1pPr>
          </a:lstStyle>
          <a:p>
            <a:r>
              <a:rPr lang="en-US" smtClean="0"/>
              <a:t>Click to edit Master title style</a:t>
            </a:r>
            <a:endParaRPr lang="en-US" dirty="0"/>
          </a:p>
        </p:txBody>
      </p:sp>
      <p:sp>
        <p:nvSpPr>
          <p:cNvPr id="4" name="Text Placeholder 3"/>
          <p:cNvSpPr>
            <a:spLocks noGrp="1"/>
          </p:cNvSpPr>
          <p:nvPr>
            <p:ph type="body" sz="quarter" idx="15"/>
          </p:nvPr>
        </p:nvSpPr>
        <p:spPr>
          <a:xfrm>
            <a:off x="457200" y="1019008"/>
            <a:ext cx="8229600" cy="5252837"/>
          </a:xfrm>
          <a:prstGeom prst="rect">
            <a:avLst/>
          </a:prstGeom>
        </p:spPr>
        <p:txBody>
          <a:bodyPr vert="horz">
            <a:normAutofit/>
          </a:bodyPr>
          <a:lstStyle>
            <a:lvl1pPr marL="342900" marR="0" indent="-342900" algn="l" defTabSz="457200" rtl="0" eaLnBrk="1" fontAlgn="auto" latinLnBrk="0" hangingPunct="1">
              <a:lnSpc>
                <a:spcPct val="100000"/>
              </a:lnSpc>
              <a:spcBef>
                <a:spcPct val="20000"/>
              </a:spcBef>
              <a:spcAft>
                <a:spcPts val="0"/>
              </a:spcAft>
              <a:buClr>
                <a:schemeClr val="accent2"/>
              </a:buClr>
              <a:buSzPct val="75000"/>
              <a:buFont typeface="Lucida Grande"/>
              <a:buChar char="➤"/>
              <a:tabLst/>
              <a:defRPr sz="2800" baseline="0">
                <a:solidFill>
                  <a:schemeClr val="accent3"/>
                </a:solidFill>
              </a:defRPr>
            </a:lvl1pPr>
            <a:lvl2pPr marL="800100" indent="-342900">
              <a:buClr>
                <a:schemeClr val="accent2"/>
              </a:buClr>
              <a:buSzPct val="75000"/>
              <a:buFont typeface="Wingdings" charset="2"/>
              <a:buChar char="§"/>
              <a:defRPr sz="2400" baseline="0">
                <a:solidFill>
                  <a:schemeClr val="accent3"/>
                </a:solidFill>
              </a:defRPr>
            </a:lvl2pPr>
            <a:lvl3pPr marL="1143000" indent="-228600">
              <a:buClr>
                <a:schemeClr val="accent2"/>
              </a:buClr>
              <a:buSzPct val="55000"/>
              <a:buFont typeface="Wingdings" charset="2"/>
              <a:buChar char="u"/>
              <a:defRPr sz="1800" baseline="0">
                <a:solidFill>
                  <a:schemeClr val="accent3"/>
                </a:solidFill>
              </a:defRPr>
            </a:lvl3pPr>
            <a:lvl4pPr marL="1600200" indent="-228600">
              <a:buClr>
                <a:schemeClr val="accent2"/>
              </a:buClr>
              <a:buSzPct val="75000"/>
              <a:buFont typeface="Arial"/>
              <a:buChar char="•"/>
              <a:defRPr sz="1800">
                <a:solidFill>
                  <a:schemeClr val="accent3"/>
                </a:solidFill>
              </a:defRPr>
            </a:lvl4pPr>
            <a:lvl5pPr marL="2057400" indent="-228600">
              <a:buClr>
                <a:schemeClr val="accent2"/>
              </a:buClr>
              <a:buSzPct val="75000"/>
              <a:buFont typeface="Lucida Grande"/>
              <a:buChar char="­"/>
              <a:defRPr sz="1800" baseline="0">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1"/>
          <p:cNvSpPr>
            <a:spLocks noGrp="1"/>
          </p:cNvSpPr>
          <p:nvPr>
            <p:ph type="sldNum" sz="quarter" idx="16"/>
          </p:nvPr>
        </p:nvSpPr>
        <p:spPr>
          <a:xfrm>
            <a:off x="1881188" y="6551613"/>
            <a:ext cx="7262812" cy="228600"/>
          </a:xfrm>
          <a:prstGeom prst="rect">
            <a:avLst/>
          </a:prstGeom>
        </p:spPr>
        <p:txBody>
          <a:bodyPr vert="horz" wrap="square" lIns="91440" tIns="45720" rIns="91440" bIns="45720" numCol="1" anchor="t" anchorCtr="0" compatLnSpc="1">
            <a:prstTxWarp prst="textNoShape">
              <a:avLst/>
            </a:prstTxWarp>
          </a:bodyPr>
          <a:lstStyle>
            <a:lvl1pPr algn="ctr">
              <a:defRPr sz="1000" smtClean="0">
                <a:solidFill>
                  <a:schemeClr val="bg1"/>
                </a:solidFill>
              </a:defRPr>
            </a:lvl1pPr>
          </a:lstStyle>
          <a:p>
            <a:pPr>
              <a:defRPr/>
            </a:pPr>
            <a:r>
              <a:rPr lang="en-US" dirty="0">
                <a:solidFill>
                  <a:prstClr val="white"/>
                </a:solidFill>
                <a:latin typeface="Trebuchet MS" pitchFamily="34" charset="0"/>
                <a:ea typeface="MS PGothic" pitchFamily="34" charset="-128"/>
                <a:cs typeface="+mn-cs"/>
              </a:rPr>
              <a:t>© 2013 Aerospike. All rights reserved. Proprietary                                                                            Pg. </a:t>
            </a:r>
            <a:fld id="{78C2F2D2-573E-4E79-9F6B-3B42662E5890}" type="slidenum">
              <a:rPr lang="en-US">
                <a:solidFill>
                  <a:prstClr val="white"/>
                </a:solidFill>
                <a:latin typeface="Trebuchet MS" pitchFamily="34" charset="0"/>
                <a:ea typeface="MS PGothic" pitchFamily="34" charset="-128"/>
                <a:cs typeface="+mn-cs"/>
              </a:rPr>
              <a:pPr>
                <a:defRPr/>
              </a:pPr>
              <a:t>‹#›</a:t>
            </a:fld>
            <a:endParaRPr lang="en-US" dirty="0">
              <a:solidFill>
                <a:prstClr val="white"/>
              </a:solidFill>
              <a:latin typeface="Trebuchet MS" pitchFamily="34" charset="0"/>
              <a:ea typeface="MS PGothic" pitchFamily="34" charset="-128"/>
              <a:cs typeface="+mn-cs"/>
            </a:endParaRPr>
          </a:p>
        </p:txBody>
      </p:sp>
    </p:spTree>
    <p:extLst>
      <p:ext uri="{BB962C8B-B14F-4D97-AF65-F5344CB8AC3E}">
        <p14:creationId xmlns:p14="http://schemas.microsoft.com/office/powerpoint/2010/main" val="6900478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4648"/>
          </a:xfrm>
          <a:prstGeom prst="rect">
            <a:avLst/>
          </a:prstGeom>
        </p:spPr>
        <p:txBody>
          <a:bodyPr/>
          <a:lstStyle>
            <a:lvl1pPr>
              <a:defRPr sz="3500" b="1" i="0">
                <a:solidFill>
                  <a:schemeClr val="bg1"/>
                </a:solidFill>
              </a:defRPr>
            </a:lvl1pPr>
          </a:lstStyle>
          <a:p>
            <a:r>
              <a:rPr lang="en-US" dirty="0" smtClean="0"/>
              <a:t>Click to edit Master title style</a:t>
            </a:r>
            <a:endParaRPr lang="en-US" dirty="0"/>
          </a:p>
        </p:txBody>
      </p:sp>
      <p:sp>
        <p:nvSpPr>
          <p:cNvPr id="9" name="Text Placeholder 2"/>
          <p:cNvSpPr>
            <a:spLocks noGrp="1"/>
          </p:cNvSpPr>
          <p:nvPr>
            <p:ph type="body" idx="1"/>
          </p:nvPr>
        </p:nvSpPr>
        <p:spPr>
          <a:xfrm>
            <a:off x="429987" y="1398013"/>
            <a:ext cx="4040188" cy="905187"/>
          </a:xfrm>
          <a:prstGeom prst="rect">
            <a:avLst/>
          </a:prstGeom>
        </p:spPr>
        <p:txBody>
          <a:bodyPr anchor="b"/>
          <a:lstStyle>
            <a:lvl1pPr marL="0" indent="0">
              <a:buNone/>
              <a:defRPr sz="3000" b="0" i="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2"/>
          <p:cNvSpPr>
            <a:spLocks noGrp="1"/>
          </p:cNvSpPr>
          <p:nvPr>
            <p:ph type="body" idx="13"/>
          </p:nvPr>
        </p:nvSpPr>
        <p:spPr>
          <a:xfrm>
            <a:off x="4856837" y="1398013"/>
            <a:ext cx="4040188" cy="905187"/>
          </a:xfrm>
          <a:prstGeom prst="rect">
            <a:avLst/>
          </a:prstGeom>
        </p:spPr>
        <p:txBody>
          <a:bodyPr anchor="b"/>
          <a:lstStyle>
            <a:lvl1pPr marL="0" indent="0">
              <a:buNone/>
              <a:defRPr sz="3000" b="0" i="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quarter" idx="15"/>
          </p:nvPr>
        </p:nvSpPr>
        <p:spPr>
          <a:xfrm>
            <a:off x="429987" y="2303200"/>
            <a:ext cx="4040188" cy="4248150"/>
          </a:xfrm>
          <a:prstGeom prst="rect">
            <a:avLst/>
          </a:prstGeom>
        </p:spPr>
        <p:txBody>
          <a:bodyPr vert="horz">
            <a:normAutofit/>
          </a:bodyPr>
          <a:lstStyle>
            <a:lvl1pPr marL="457200" indent="-457200">
              <a:buClr>
                <a:schemeClr val="accent2"/>
              </a:buClr>
              <a:buSzPct val="75000"/>
              <a:buFont typeface="Lucida Grande"/>
              <a:buChar char="➤"/>
              <a:defRPr sz="2400" baseline="0">
                <a:solidFill>
                  <a:schemeClr val="accent3"/>
                </a:solidFill>
              </a:defRPr>
            </a:lvl1pPr>
            <a:lvl2pPr marL="800100" indent="-342900">
              <a:buClr>
                <a:schemeClr val="accent2"/>
              </a:buClr>
              <a:buSzPct val="75000"/>
              <a:buFont typeface="Wingdings" charset="2"/>
              <a:buChar char="§"/>
              <a:defRPr sz="2400" baseline="0">
                <a:solidFill>
                  <a:schemeClr val="accent3"/>
                </a:solidFill>
              </a:defRPr>
            </a:lvl2pPr>
            <a:lvl3pPr marL="1143000" indent="-228600">
              <a:buClr>
                <a:schemeClr val="accent2"/>
              </a:buClr>
              <a:buSzPct val="55000"/>
              <a:buFont typeface="Wingdings" charset="2"/>
              <a:buChar char="u"/>
              <a:defRPr sz="1800" baseline="0">
                <a:solidFill>
                  <a:schemeClr val="accent3"/>
                </a:solidFill>
              </a:defRPr>
            </a:lvl3pPr>
            <a:lvl4pPr marL="1600200" indent="-228600">
              <a:buClr>
                <a:schemeClr val="accent2"/>
              </a:buClr>
              <a:buSzPct val="75000"/>
              <a:buFont typeface="Arial"/>
              <a:buChar char="•"/>
              <a:defRPr sz="1800">
                <a:solidFill>
                  <a:schemeClr val="accent3"/>
                </a:solidFill>
              </a:defRPr>
            </a:lvl4pPr>
            <a:lvl5pPr marL="2057400" indent="-228600">
              <a:buClr>
                <a:schemeClr val="accent2"/>
              </a:buClr>
              <a:buSzPct val="75000"/>
              <a:buFont typeface="Lucida Grande"/>
              <a:buChar char="­"/>
              <a:defRPr sz="1800" baseline="0">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quarter" idx="16"/>
          </p:nvPr>
        </p:nvSpPr>
        <p:spPr>
          <a:xfrm>
            <a:off x="4856837" y="2303200"/>
            <a:ext cx="4040188" cy="4248150"/>
          </a:xfrm>
          <a:prstGeom prst="rect">
            <a:avLst/>
          </a:prstGeom>
        </p:spPr>
        <p:txBody>
          <a:bodyPr vert="horz">
            <a:normAutofit/>
          </a:bodyPr>
          <a:lstStyle>
            <a:lvl1pPr marL="457200" indent="-457200">
              <a:buClr>
                <a:schemeClr val="accent2"/>
              </a:buClr>
              <a:buSzPct val="75000"/>
              <a:buFont typeface="Lucida Grande"/>
              <a:buChar char="➤"/>
              <a:defRPr sz="2400" baseline="0">
                <a:solidFill>
                  <a:schemeClr val="accent3"/>
                </a:solidFill>
              </a:defRPr>
            </a:lvl1pPr>
            <a:lvl2pPr marL="800100" indent="-342900">
              <a:buClr>
                <a:schemeClr val="accent2"/>
              </a:buClr>
              <a:buSzPct val="75000"/>
              <a:buFont typeface="Wingdings" charset="2"/>
              <a:buChar char="§"/>
              <a:defRPr sz="2400" baseline="0">
                <a:solidFill>
                  <a:schemeClr val="accent3"/>
                </a:solidFill>
              </a:defRPr>
            </a:lvl2pPr>
            <a:lvl3pPr marL="1143000" indent="-228600">
              <a:buClr>
                <a:schemeClr val="accent2"/>
              </a:buClr>
              <a:buSzPct val="55000"/>
              <a:buFont typeface="Wingdings" charset="2"/>
              <a:buChar char="u"/>
              <a:defRPr sz="1800" baseline="0">
                <a:solidFill>
                  <a:schemeClr val="accent3"/>
                </a:solidFill>
              </a:defRPr>
            </a:lvl3pPr>
            <a:lvl4pPr marL="1600200" indent="-228600">
              <a:buClr>
                <a:schemeClr val="accent2"/>
              </a:buClr>
              <a:buSzPct val="75000"/>
              <a:buFont typeface="Arial"/>
              <a:buChar char="•"/>
              <a:defRPr sz="1800">
                <a:solidFill>
                  <a:schemeClr val="accent3"/>
                </a:solidFill>
              </a:defRPr>
            </a:lvl4pPr>
            <a:lvl5pPr marL="2057400" indent="-228600">
              <a:buClr>
                <a:schemeClr val="accent2"/>
              </a:buClr>
              <a:buSzPct val="75000"/>
              <a:buFont typeface="Lucida Grande"/>
              <a:buChar char="­"/>
              <a:defRPr sz="1800" baseline="0">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1"/>
          <p:cNvSpPr>
            <a:spLocks noGrp="1"/>
          </p:cNvSpPr>
          <p:nvPr>
            <p:ph type="sldNum" sz="quarter" idx="17"/>
          </p:nvPr>
        </p:nvSpPr>
        <p:spPr>
          <a:xfrm>
            <a:off x="1881188" y="6551613"/>
            <a:ext cx="7262812" cy="228600"/>
          </a:xfrm>
          <a:prstGeom prst="rect">
            <a:avLst/>
          </a:prstGeom>
        </p:spPr>
        <p:txBody>
          <a:bodyPr vert="horz" wrap="square" lIns="91440" tIns="45720" rIns="91440" bIns="45720" numCol="1" anchor="t" anchorCtr="0" compatLnSpc="1">
            <a:prstTxWarp prst="textNoShape">
              <a:avLst/>
            </a:prstTxWarp>
          </a:bodyPr>
          <a:lstStyle>
            <a:lvl1pPr algn="ctr">
              <a:defRPr sz="1000" smtClean="0">
                <a:solidFill>
                  <a:schemeClr val="bg1"/>
                </a:solidFill>
              </a:defRPr>
            </a:lvl1pPr>
          </a:lstStyle>
          <a:p>
            <a:pPr>
              <a:defRPr/>
            </a:pPr>
            <a:r>
              <a:rPr lang="en-US" dirty="0">
                <a:solidFill>
                  <a:prstClr val="white"/>
                </a:solidFill>
                <a:latin typeface="Trebuchet MS" pitchFamily="34" charset="0"/>
                <a:ea typeface="MS PGothic" pitchFamily="34" charset="-128"/>
                <a:cs typeface="+mn-cs"/>
              </a:rPr>
              <a:t>© 2013 Aerospike. All rights reserved. Proprietary                                                                            Pg. </a:t>
            </a:r>
            <a:fld id="{67FACB95-1FC3-4B08-96AE-0D98269404F6}" type="slidenum">
              <a:rPr lang="en-US">
                <a:solidFill>
                  <a:prstClr val="white"/>
                </a:solidFill>
                <a:latin typeface="Trebuchet MS" pitchFamily="34" charset="0"/>
                <a:ea typeface="MS PGothic" pitchFamily="34" charset="-128"/>
                <a:cs typeface="+mn-cs"/>
              </a:rPr>
              <a:pPr>
                <a:defRPr/>
              </a:pPr>
              <a:t>‹#›</a:t>
            </a:fld>
            <a:endParaRPr lang="en-US" dirty="0">
              <a:solidFill>
                <a:prstClr val="white"/>
              </a:solidFill>
              <a:latin typeface="Trebuchet MS" pitchFamily="34" charset="0"/>
              <a:ea typeface="MS PGothic" pitchFamily="34" charset="-128"/>
              <a:cs typeface="+mn-cs"/>
            </a:endParaRPr>
          </a:p>
        </p:txBody>
      </p:sp>
    </p:spTree>
    <p:extLst>
      <p:ext uri="{BB962C8B-B14F-4D97-AF65-F5344CB8AC3E}">
        <p14:creationId xmlns:p14="http://schemas.microsoft.com/office/powerpoint/2010/main" val="3269966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ext Placeholder 2"/>
          <p:cNvSpPr>
            <a:spLocks noGrp="1"/>
          </p:cNvSpPr>
          <p:nvPr>
            <p:ph type="body" idx="1"/>
          </p:nvPr>
        </p:nvSpPr>
        <p:spPr>
          <a:xfrm>
            <a:off x="429987" y="213436"/>
            <a:ext cx="4040188" cy="929681"/>
          </a:xfrm>
          <a:prstGeom prst="rect">
            <a:avLst/>
          </a:prstGeom>
        </p:spPr>
        <p:txBody>
          <a:bodyPr anchor="b"/>
          <a:lstStyle>
            <a:lvl1pPr marL="0" indent="0">
              <a:lnSpc>
                <a:spcPts val="3000"/>
              </a:lnSpc>
              <a:buNone/>
              <a:defRPr sz="3000" b="0" i="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2"/>
          <p:cNvSpPr>
            <a:spLocks noGrp="1"/>
          </p:cNvSpPr>
          <p:nvPr>
            <p:ph type="body" idx="13"/>
          </p:nvPr>
        </p:nvSpPr>
        <p:spPr>
          <a:xfrm>
            <a:off x="4856837" y="213436"/>
            <a:ext cx="4040188" cy="972369"/>
          </a:xfrm>
          <a:prstGeom prst="rect">
            <a:avLst/>
          </a:prstGeom>
        </p:spPr>
        <p:txBody>
          <a:bodyPr anchor="b"/>
          <a:lstStyle>
            <a:lvl1pPr marL="0" indent="0">
              <a:buNone/>
              <a:defRPr sz="3000" b="0" i="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ext Placeholder 3"/>
          <p:cNvSpPr>
            <a:spLocks noGrp="1"/>
          </p:cNvSpPr>
          <p:nvPr>
            <p:ph type="body" sz="quarter" idx="15"/>
          </p:nvPr>
        </p:nvSpPr>
        <p:spPr>
          <a:xfrm>
            <a:off x="425182" y="1153788"/>
            <a:ext cx="4044994" cy="5039903"/>
          </a:xfrm>
          <a:prstGeom prst="rect">
            <a:avLst/>
          </a:prstGeom>
        </p:spPr>
        <p:txBody>
          <a:bodyPr vert="horz">
            <a:normAutofit/>
          </a:bodyPr>
          <a:lstStyle>
            <a:lvl1pPr marL="457200" indent="-457200">
              <a:buClr>
                <a:schemeClr val="accent2"/>
              </a:buClr>
              <a:buSzPct val="75000"/>
              <a:buFont typeface="Lucida Grande"/>
              <a:buChar char="➤"/>
              <a:defRPr sz="2400" baseline="0">
                <a:solidFill>
                  <a:schemeClr val="accent3"/>
                </a:solidFill>
              </a:defRPr>
            </a:lvl1pPr>
            <a:lvl2pPr marL="800100" indent="-342900">
              <a:buClr>
                <a:schemeClr val="accent2"/>
              </a:buClr>
              <a:buSzPct val="75000"/>
              <a:buFont typeface="Wingdings" charset="2"/>
              <a:buChar char="§"/>
              <a:defRPr sz="2400" baseline="0">
                <a:solidFill>
                  <a:schemeClr val="accent3"/>
                </a:solidFill>
              </a:defRPr>
            </a:lvl2pPr>
            <a:lvl3pPr marL="1143000" indent="-228600">
              <a:buClr>
                <a:schemeClr val="accent2"/>
              </a:buClr>
              <a:buSzPct val="55000"/>
              <a:buFont typeface="Wingdings" charset="2"/>
              <a:buChar char="u"/>
              <a:defRPr sz="1800" baseline="0">
                <a:solidFill>
                  <a:schemeClr val="accent3"/>
                </a:solidFill>
              </a:defRPr>
            </a:lvl3pPr>
            <a:lvl4pPr marL="1600200" indent="-228600">
              <a:buClr>
                <a:schemeClr val="accent2"/>
              </a:buClr>
              <a:buSzPct val="75000"/>
              <a:buFont typeface="Arial"/>
              <a:buChar char="•"/>
              <a:defRPr sz="1800">
                <a:solidFill>
                  <a:schemeClr val="accent3"/>
                </a:solidFill>
              </a:defRPr>
            </a:lvl4pPr>
            <a:lvl5pPr marL="2057400" indent="-228600">
              <a:buClr>
                <a:schemeClr val="accent2"/>
              </a:buClr>
              <a:buSzPct val="75000"/>
              <a:buFont typeface="Lucida Grande"/>
              <a:buChar char="­"/>
              <a:defRPr sz="1800" baseline="0">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3"/>
          <p:cNvSpPr>
            <a:spLocks noGrp="1"/>
          </p:cNvSpPr>
          <p:nvPr>
            <p:ph type="body" sz="quarter" idx="16"/>
          </p:nvPr>
        </p:nvSpPr>
        <p:spPr>
          <a:xfrm>
            <a:off x="4852031" y="1185805"/>
            <a:ext cx="4044994" cy="5007886"/>
          </a:xfrm>
          <a:prstGeom prst="rect">
            <a:avLst/>
          </a:prstGeom>
        </p:spPr>
        <p:txBody>
          <a:bodyPr vert="horz">
            <a:normAutofit/>
          </a:bodyPr>
          <a:lstStyle>
            <a:lvl1pPr marL="457200" indent="-457200">
              <a:buClr>
                <a:schemeClr val="accent2"/>
              </a:buClr>
              <a:buSzPct val="75000"/>
              <a:buFont typeface="Lucida Grande"/>
              <a:buChar char="➤"/>
              <a:defRPr sz="2400" baseline="0">
                <a:solidFill>
                  <a:schemeClr val="accent3"/>
                </a:solidFill>
              </a:defRPr>
            </a:lvl1pPr>
            <a:lvl2pPr marL="800100" indent="-342900">
              <a:buClr>
                <a:schemeClr val="accent2"/>
              </a:buClr>
              <a:buSzPct val="75000"/>
              <a:buFont typeface="Wingdings" charset="2"/>
              <a:buChar char="§"/>
              <a:defRPr sz="2400" baseline="0">
                <a:solidFill>
                  <a:schemeClr val="accent3"/>
                </a:solidFill>
              </a:defRPr>
            </a:lvl2pPr>
            <a:lvl3pPr marL="1143000" indent="-228600">
              <a:buClr>
                <a:schemeClr val="accent2"/>
              </a:buClr>
              <a:buSzPct val="55000"/>
              <a:buFont typeface="Wingdings" charset="2"/>
              <a:buChar char="u"/>
              <a:defRPr sz="1800" baseline="0">
                <a:solidFill>
                  <a:schemeClr val="accent3"/>
                </a:solidFill>
              </a:defRPr>
            </a:lvl3pPr>
            <a:lvl4pPr marL="1600200" indent="-228600">
              <a:buClr>
                <a:schemeClr val="accent2"/>
              </a:buClr>
              <a:buSzPct val="75000"/>
              <a:buFont typeface="Arial"/>
              <a:buChar char="•"/>
              <a:defRPr sz="1800">
                <a:solidFill>
                  <a:schemeClr val="accent3"/>
                </a:solidFill>
              </a:defRPr>
            </a:lvl4pPr>
            <a:lvl5pPr marL="2057400" indent="-228600">
              <a:buClr>
                <a:schemeClr val="accent2"/>
              </a:buClr>
              <a:buSzPct val="75000"/>
              <a:buFont typeface="Lucida Grande"/>
              <a:buChar char="­"/>
              <a:defRPr sz="1800" baseline="0">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1"/>
          <p:cNvSpPr>
            <a:spLocks noGrp="1"/>
          </p:cNvSpPr>
          <p:nvPr>
            <p:ph type="sldNum" sz="quarter" idx="17"/>
          </p:nvPr>
        </p:nvSpPr>
        <p:spPr>
          <a:xfrm>
            <a:off x="1881188" y="6551613"/>
            <a:ext cx="7262812" cy="228600"/>
          </a:xfrm>
          <a:prstGeom prst="rect">
            <a:avLst/>
          </a:prstGeom>
        </p:spPr>
        <p:txBody>
          <a:bodyPr vert="horz" wrap="square" lIns="91440" tIns="45720" rIns="91440" bIns="45720" numCol="1" anchor="t" anchorCtr="0" compatLnSpc="1">
            <a:prstTxWarp prst="textNoShape">
              <a:avLst/>
            </a:prstTxWarp>
          </a:bodyPr>
          <a:lstStyle>
            <a:lvl1pPr algn="ctr">
              <a:defRPr sz="1000" smtClean="0">
                <a:solidFill>
                  <a:schemeClr val="bg1"/>
                </a:solidFill>
              </a:defRPr>
            </a:lvl1pPr>
          </a:lstStyle>
          <a:p>
            <a:pPr>
              <a:defRPr/>
            </a:pPr>
            <a:r>
              <a:rPr lang="en-US" dirty="0">
                <a:solidFill>
                  <a:prstClr val="white"/>
                </a:solidFill>
                <a:latin typeface="Trebuchet MS" pitchFamily="34" charset="0"/>
                <a:ea typeface="MS PGothic" pitchFamily="34" charset="-128"/>
                <a:cs typeface="+mn-cs"/>
              </a:rPr>
              <a:t>© 2013 Aerospike. All rights reserved. Proprietary                                                                           Pg. </a:t>
            </a:r>
            <a:fld id="{EFD62EAA-5100-413B-A4CC-221C892026DC}" type="slidenum">
              <a:rPr lang="en-US">
                <a:solidFill>
                  <a:prstClr val="white"/>
                </a:solidFill>
                <a:latin typeface="Trebuchet MS" pitchFamily="34" charset="0"/>
                <a:ea typeface="MS PGothic" pitchFamily="34" charset="-128"/>
                <a:cs typeface="+mn-cs"/>
              </a:rPr>
              <a:pPr>
                <a:defRPr/>
              </a:pPr>
              <a:t>‹#›</a:t>
            </a:fld>
            <a:endParaRPr lang="en-US" dirty="0">
              <a:solidFill>
                <a:prstClr val="white"/>
              </a:solidFill>
              <a:latin typeface="Trebuchet MS" pitchFamily="34" charset="0"/>
              <a:ea typeface="MS PGothic" pitchFamily="34" charset="-128"/>
              <a:cs typeface="+mn-cs"/>
            </a:endParaRPr>
          </a:p>
        </p:txBody>
      </p:sp>
    </p:spTree>
    <p:extLst>
      <p:ext uri="{BB962C8B-B14F-4D97-AF65-F5344CB8AC3E}">
        <p14:creationId xmlns:p14="http://schemas.microsoft.com/office/powerpoint/2010/main" val="22375099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334963" y="354013"/>
            <a:ext cx="8572500" cy="5695950"/>
          </a:xfrm>
          <a:prstGeom prst="rect">
            <a:avLst/>
          </a:prstGeom>
        </p:spPr>
        <p:txBody>
          <a:bodyPr vert="horz"/>
          <a:lstStyle>
            <a:lvl1pPr marL="0" indent="0">
              <a:buNone/>
              <a:defRPr/>
            </a:lvl1pPr>
          </a:lstStyle>
          <a:p>
            <a:pPr lvl="0"/>
            <a:endParaRPr lang="en-US" noProof="0" dirty="0" smtClean="0"/>
          </a:p>
        </p:txBody>
      </p:sp>
      <p:sp>
        <p:nvSpPr>
          <p:cNvPr id="3" name="Slide Number Placeholder 1"/>
          <p:cNvSpPr>
            <a:spLocks noGrp="1"/>
          </p:cNvSpPr>
          <p:nvPr>
            <p:ph type="sldNum" sz="quarter" idx="14"/>
          </p:nvPr>
        </p:nvSpPr>
        <p:spPr>
          <a:xfrm>
            <a:off x="1881188" y="6551613"/>
            <a:ext cx="7262812" cy="228600"/>
          </a:xfrm>
          <a:prstGeom prst="rect">
            <a:avLst/>
          </a:prstGeom>
        </p:spPr>
        <p:txBody>
          <a:bodyPr vert="horz" wrap="square" lIns="91440" tIns="45720" rIns="91440" bIns="45720" numCol="1" anchor="t" anchorCtr="0" compatLnSpc="1">
            <a:prstTxWarp prst="textNoShape">
              <a:avLst/>
            </a:prstTxWarp>
          </a:bodyPr>
          <a:lstStyle>
            <a:lvl1pPr algn="ctr">
              <a:defRPr sz="1000" smtClean="0">
                <a:solidFill>
                  <a:schemeClr val="bg1"/>
                </a:solidFill>
              </a:defRPr>
            </a:lvl1pPr>
          </a:lstStyle>
          <a:p>
            <a:pPr>
              <a:defRPr/>
            </a:pPr>
            <a:r>
              <a:rPr lang="en-US">
                <a:solidFill>
                  <a:prstClr val="white"/>
                </a:solidFill>
                <a:latin typeface="Trebuchet MS" pitchFamily="34" charset="0"/>
                <a:ea typeface="MS PGothic" pitchFamily="34" charset="-128"/>
                <a:cs typeface="+mn-cs"/>
              </a:rPr>
              <a:t>© 2012 Aerospike. All rights reserved. Confidential                                                                            Pg. </a:t>
            </a:r>
            <a:fld id="{89901B14-EA83-424A-9EF8-74011E878F19}" type="slidenum">
              <a:rPr lang="en-US">
                <a:solidFill>
                  <a:prstClr val="white"/>
                </a:solidFill>
                <a:latin typeface="Trebuchet MS" pitchFamily="34" charset="0"/>
                <a:ea typeface="MS PGothic" pitchFamily="34" charset="-128"/>
                <a:cs typeface="+mn-cs"/>
              </a:rPr>
              <a:pPr>
                <a:defRPr/>
              </a:pPr>
              <a:t>‹#›</a:t>
            </a:fld>
            <a:endParaRPr lang="en-US">
              <a:solidFill>
                <a:prstClr val="white"/>
              </a:solidFill>
              <a:latin typeface="Trebuchet MS" pitchFamily="34" charset="0"/>
              <a:ea typeface="MS PGothic" pitchFamily="34" charset="-128"/>
              <a:cs typeface="+mn-cs"/>
            </a:endParaRPr>
          </a:p>
        </p:txBody>
      </p:sp>
    </p:spTree>
    <p:extLst>
      <p:ext uri="{BB962C8B-B14F-4D97-AF65-F5344CB8AC3E}">
        <p14:creationId xmlns:p14="http://schemas.microsoft.com/office/powerpoint/2010/main" val="31436443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2509" y="14255"/>
            <a:ext cx="7873999" cy="842736"/>
          </a:xfrm>
          <a:prstGeom prst="rect">
            <a:avLst/>
          </a:prstGeom>
        </p:spPr>
        <p:txBody>
          <a:bodyPr anchor="b"/>
          <a:lstStyle>
            <a:lvl1pPr algn="l">
              <a:defRPr sz="3500" b="1">
                <a:solidFill>
                  <a:schemeClr val="accent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644813" y="864419"/>
            <a:ext cx="2181696" cy="1858211"/>
          </a:xfrm>
          <a:prstGeom prst="rect">
            <a:avLst/>
          </a:prstGeom>
        </p:spPr>
        <p:txBody>
          <a:bodyPr vert="horz"/>
          <a:lstStyle>
            <a:lvl1pPr marL="0" indent="0">
              <a:buNone/>
              <a:defRPr sz="2500" b="0" i="1" baseline="0">
                <a:solidFill>
                  <a:schemeClr val="accent2"/>
                </a:solidFill>
              </a:defRPr>
            </a:lvl1pPr>
          </a:lstStyle>
          <a:p>
            <a:pPr lvl="0"/>
            <a:r>
              <a:rPr lang="en-US" smtClean="0"/>
              <a:t>Click to edit Master text styles</a:t>
            </a:r>
          </a:p>
        </p:txBody>
      </p:sp>
      <p:sp>
        <p:nvSpPr>
          <p:cNvPr id="6" name="Text Placeholder 3"/>
          <p:cNvSpPr>
            <a:spLocks noGrp="1"/>
          </p:cNvSpPr>
          <p:nvPr>
            <p:ph type="body" sz="quarter" idx="15"/>
          </p:nvPr>
        </p:nvSpPr>
        <p:spPr>
          <a:xfrm>
            <a:off x="948158" y="864419"/>
            <a:ext cx="5696655" cy="5426966"/>
          </a:xfrm>
          <a:prstGeom prst="rect">
            <a:avLst/>
          </a:prstGeom>
        </p:spPr>
        <p:txBody>
          <a:bodyPr vert="horz">
            <a:normAutofit/>
          </a:bodyPr>
          <a:lstStyle>
            <a:lvl1pPr marL="342900" marR="0" indent="-342900" algn="l" defTabSz="457200" rtl="0" eaLnBrk="1" fontAlgn="auto" latinLnBrk="0" hangingPunct="1">
              <a:lnSpc>
                <a:spcPct val="100000"/>
              </a:lnSpc>
              <a:spcBef>
                <a:spcPct val="20000"/>
              </a:spcBef>
              <a:spcAft>
                <a:spcPts val="0"/>
              </a:spcAft>
              <a:buClr>
                <a:schemeClr val="accent2"/>
              </a:buClr>
              <a:buSzPct val="75000"/>
              <a:buFont typeface="Lucida Grande"/>
              <a:buChar char="➤"/>
              <a:tabLst/>
              <a:defRPr sz="2400" b="0" i="1" baseline="0">
                <a:solidFill>
                  <a:schemeClr val="accent3"/>
                </a:solidFill>
              </a:defRPr>
            </a:lvl1pPr>
            <a:lvl2pPr marL="800100" indent="-342900">
              <a:buClr>
                <a:schemeClr val="accent2"/>
              </a:buClr>
              <a:buSzPct val="75000"/>
              <a:buFont typeface="Wingdings" charset="2"/>
              <a:buChar char="§"/>
              <a:defRPr sz="2400" b="0" i="1" baseline="0">
                <a:solidFill>
                  <a:schemeClr val="accent3"/>
                </a:solidFill>
              </a:defRPr>
            </a:lvl2pPr>
            <a:lvl3pPr marL="1143000" indent="-228600">
              <a:buClr>
                <a:schemeClr val="accent2"/>
              </a:buClr>
              <a:buSzPct val="55000"/>
              <a:buFont typeface="Wingdings" charset="2"/>
              <a:buChar char="u"/>
              <a:defRPr sz="1800" b="0" i="1" baseline="0">
                <a:solidFill>
                  <a:schemeClr val="accent3"/>
                </a:solidFill>
              </a:defRPr>
            </a:lvl3pPr>
            <a:lvl4pPr marL="1600200" indent="-228600">
              <a:buClr>
                <a:schemeClr val="accent2"/>
              </a:buClr>
              <a:buSzPct val="75000"/>
              <a:buFont typeface="Arial"/>
              <a:buChar char="•"/>
              <a:defRPr sz="1800" b="0" i="1">
                <a:solidFill>
                  <a:schemeClr val="accent3"/>
                </a:solidFill>
              </a:defRPr>
            </a:lvl4pPr>
            <a:lvl5pPr marL="2057400" indent="-228600">
              <a:buClr>
                <a:schemeClr val="accent2"/>
              </a:buClr>
              <a:buSzPct val="75000"/>
              <a:buFont typeface="Lucida Grande"/>
              <a:buChar char="­"/>
              <a:defRPr sz="1800" b="0" i="1" baseline="0">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6"/>
          </p:nvPr>
        </p:nvSpPr>
        <p:spPr>
          <a:xfrm>
            <a:off x="457200" y="6551613"/>
            <a:ext cx="8686800" cy="274637"/>
          </a:xfrm>
          <a:prstGeom prst="rect">
            <a:avLst/>
          </a:prstGeom>
        </p:spPr>
        <p:txBody>
          <a:bodyPr vert="horz" wrap="square" lIns="91440" tIns="45720" rIns="91440" bIns="45720" numCol="1" anchor="t" anchorCtr="0" compatLnSpc="1">
            <a:prstTxWarp prst="textNoShape">
              <a:avLst/>
            </a:prstTxWarp>
          </a:bodyPr>
          <a:lstStyle>
            <a:lvl1pPr algn="ctr">
              <a:defRPr sz="1000" smtClean="0">
                <a:solidFill>
                  <a:srgbClr val="4D4D4F"/>
                </a:solidFill>
              </a:defRPr>
            </a:lvl1pPr>
          </a:lstStyle>
          <a:p>
            <a:pPr>
              <a:defRPr/>
            </a:pPr>
            <a:r>
              <a:rPr lang="en-US" dirty="0">
                <a:latin typeface="Trebuchet MS" pitchFamily="34" charset="0"/>
                <a:ea typeface="MS PGothic" pitchFamily="34" charset="-128"/>
                <a:cs typeface="+mn-cs"/>
              </a:rPr>
              <a:t>© 2013 Aerospike. All rights reserved. Proprietary                                                                                                                    Pg. </a:t>
            </a:r>
            <a:fld id="{4D0B4966-D50A-49C4-9864-A720CD8B2497}" type="slidenum">
              <a:rPr lang="en-US">
                <a:latin typeface="Trebuchet MS" pitchFamily="34" charset="0"/>
                <a:ea typeface="MS PGothic" pitchFamily="34" charset="-128"/>
                <a:cs typeface="+mn-cs"/>
              </a:rPr>
              <a:pPr>
                <a:defRPr/>
              </a:pPr>
              <a:t>‹#›</a:t>
            </a:fld>
            <a:endParaRPr lang="en-US" dirty="0">
              <a:latin typeface="Trebuchet MS" pitchFamily="34" charset="0"/>
              <a:ea typeface="MS PGothic" pitchFamily="34" charset="-128"/>
              <a:cs typeface="+mn-cs"/>
            </a:endParaRPr>
          </a:p>
        </p:txBody>
      </p:sp>
    </p:spTree>
    <p:extLst>
      <p:ext uri="{BB962C8B-B14F-4D97-AF65-F5344CB8AC3E}">
        <p14:creationId xmlns:p14="http://schemas.microsoft.com/office/powerpoint/2010/main" val="35091922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4499" y="5598893"/>
            <a:ext cx="8472715" cy="469895"/>
          </a:xfrm>
          <a:prstGeom prst="rect">
            <a:avLst/>
          </a:prstGeom>
        </p:spPr>
        <p:txBody>
          <a:bodyPr anchor="b"/>
          <a:lstStyle>
            <a:lvl1pPr algn="l">
              <a:defRPr sz="1500" b="0" i="1">
                <a:solidFill>
                  <a:schemeClr val="bg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444499" y="390071"/>
            <a:ext cx="8472715" cy="5089072"/>
          </a:xfrm>
          <a:prstGeom prst="rect">
            <a:avLst/>
          </a:prstGeom>
          <a:ln w="38100">
            <a:solidFill>
              <a:schemeClr val="accent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lide Number Placeholder 1"/>
          <p:cNvSpPr>
            <a:spLocks noGrp="1"/>
          </p:cNvSpPr>
          <p:nvPr>
            <p:ph type="sldNum" sz="quarter" idx="10"/>
          </p:nvPr>
        </p:nvSpPr>
        <p:spPr>
          <a:xfrm>
            <a:off x="1881188" y="6551613"/>
            <a:ext cx="7262812" cy="228600"/>
          </a:xfrm>
          <a:prstGeom prst="rect">
            <a:avLst/>
          </a:prstGeom>
        </p:spPr>
        <p:txBody>
          <a:bodyPr vert="horz" wrap="square" lIns="91440" tIns="45720" rIns="91440" bIns="45720" numCol="1" anchor="t" anchorCtr="0" compatLnSpc="1">
            <a:prstTxWarp prst="textNoShape">
              <a:avLst/>
            </a:prstTxWarp>
          </a:bodyPr>
          <a:lstStyle>
            <a:lvl1pPr algn="ctr">
              <a:defRPr sz="1000" smtClean="0">
                <a:solidFill>
                  <a:schemeClr val="bg1"/>
                </a:solidFill>
              </a:defRPr>
            </a:lvl1pPr>
          </a:lstStyle>
          <a:p>
            <a:pPr>
              <a:defRPr/>
            </a:pPr>
            <a:r>
              <a:rPr lang="en-US">
                <a:solidFill>
                  <a:prstClr val="white"/>
                </a:solidFill>
                <a:latin typeface="Trebuchet MS" pitchFamily="34" charset="0"/>
                <a:ea typeface="MS PGothic" pitchFamily="34" charset="-128"/>
                <a:cs typeface="+mn-cs"/>
              </a:rPr>
              <a:t>© 2012 Aerospike. All rights reserved. Confidential                                                                            Pg. </a:t>
            </a:r>
            <a:fld id="{85746889-B723-41BE-BB86-C9830C5BDDFE}" type="slidenum">
              <a:rPr lang="en-US">
                <a:solidFill>
                  <a:prstClr val="white"/>
                </a:solidFill>
                <a:latin typeface="Trebuchet MS" pitchFamily="34" charset="0"/>
                <a:ea typeface="MS PGothic" pitchFamily="34" charset="-128"/>
                <a:cs typeface="+mn-cs"/>
              </a:rPr>
              <a:pPr>
                <a:defRPr/>
              </a:pPr>
              <a:t>‹#›</a:t>
            </a:fld>
            <a:endParaRPr lang="en-US">
              <a:solidFill>
                <a:prstClr val="white"/>
              </a:solidFill>
              <a:latin typeface="Trebuchet MS" pitchFamily="34" charset="0"/>
              <a:ea typeface="MS PGothic" pitchFamily="34" charset="-128"/>
              <a:cs typeface="+mn-cs"/>
            </a:endParaRPr>
          </a:p>
        </p:txBody>
      </p:sp>
    </p:spTree>
    <p:extLst>
      <p:ext uri="{BB962C8B-B14F-4D97-AF65-F5344CB8AC3E}">
        <p14:creationId xmlns:p14="http://schemas.microsoft.com/office/powerpoint/2010/main" val="440619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Placeholder 9"/>
          <p:cNvSpPr>
            <a:spLocks noGrp="1"/>
          </p:cNvSpPr>
          <p:nvPr>
            <p:ph type="body" sz="quarter" idx="10"/>
          </p:nvPr>
        </p:nvSpPr>
        <p:spPr>
          <a:xfrm>
            <a:off x="1316038" y="3619493"/>
            <a:ext cx="6611937" cy="1323975"/>
          </a:xfrm>
          <a:prstGeom prst="rect">
            <a:avLst/>
          </a:prstGeom>
        </p:spPr>
        <p:txBody>
          <a:bodyPr vert="horz"/>
          <a:lstStyle>
            <a:lvl1pPr marL="0" indent="0" algn="ctr">
              <a:buNone/>
              <a:defRPr sz="3000" baseline="0">
                <a:solidFill>
                  <a:schemeClr val="accent3"/>
                </a:solidFill>
              </a:defRPr>
            </a:lvl1pPr>
          </a:lstStyle>
          <a:p>
            <a:pPr lvl="0"/>
            <a:r>
              <a:rPr lang="en-US" smtClean="0"/>
              <a:t>Click to edit Master text styles</a:t>
            </a:r>
          </a:p>
        </p:txBody>
      </p:sp>
      <p:sp>
        <p:nvSpPr>
          <p:cNvPr id="4" name="Title 1"/>
          <p:cNvSpPr>
            <a:spLocks noGrp="1"/>
          </p:cNvSpPr>
          <p:nvPr>
            <p:ph type="title"/>
          </p:nvPr>
        </p:nvSpPr>
        <p:spPr>
          <a:xfrm>
            <a:off x="457200" y="2476493"/>
            <a:ext cx="8229600" cy="1143000"/>
          </a:xfrm>
          <a:prstGeom prst="rect">
            <a:avLst/>
          </a:prstGeom>
        </p:spPr>
        <p:txBody>
          <a:bodyPr vert="horz"/>
          <a:lstStyle>
            <a:lvl1pPr>
              <a:defRPr sz="6000" b="1" i="0">
                <a:solidFill>
                  <a:schemeClr val="accent2"/>
                </a:solidFill>
              </a:defRPr>
            </a:lvl1pPr>
          </a:lstStyle>
          <a:p>
            <a:r>
              <a:rPr lang="en-US" smtClean="0"/>
              <a:t>Click to edit Master title style</a:t>
            </a:r>
            <a:endParaRPr lang="en-US" dirty="0"/>
          </a:p>
        </p:txBody>
      </p:sp>
      <p:sp>
        <p:nvSpPr>
          <p:cNvPr id="5" name="Slide Number Placeholder 1"/>
          <p:cNvSpPr>
            <a:spLocks noGrp="1"/>
          </p:cNvSpPr>
          <p:nvPr>
            <p:ph type="sldNum" sz="quarter" idx="11"/>
          </p:nvPr>
        </p:nvSpPr>
        <p:spPr>
          <a:xfrm>
            <a:off x="1881188" y="6551613"/>
            <a:ext cx="7262812" cy="228600"/>
          </a:xfrm>
          <a:prstGeom prst="rect">
            <a:avLst/>
          </a:prstGeom>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r>
              <a:rPr lang="en-US"/>
              <a:t>© 2012 Aerospike. All rights reserved. Confidential                                                                            Pg. </a:t>
            </a:r>
            <a:fld id="{499306CA-0724-FE41-B992-396B69C413F7}" type="slidenum">
              <a:rPr lang="en-US"/>
              <a:pPr>
                <a:defRPr/>
              </a:pPr>
              <a:t>‹#›</a:t>
            </a:fld>
            <a:endParaRPr lang="en-US"/>
          </a:p>
        </p:txBody>
      </p:sp>
    </p:spTree>
    <p:extLst>
      <p:ext uri="{BB962C8B-B14F-4D97-AF65-F5344CB8AC3E}">
        <p14:creationId xmlns:p14="http://schemas.microsoft.com/office/powerpoint/2010/main" val="34264251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0" y="2466738"/>
            <a:ext cx="9143999" cy="1797050"/>
          </a:xfrm>
          <a:prstGeom prst="rect">
            <a:avLst/>
          </a:prstGeom>
        </p:spPr>
        <p:txBody>
          <a:bodyPr vert="horz"/>
          <a:lstStyle>
            <a:lvl1pPr marL="0" indent="0" algn="ctr">
              <a:buNone/>
              <a:defRPr sz="6000" b="1" i="0" baseline="0">
                <a:solidFill>
                  <a:schemeClr val="accent1"/>
                </a:solidFill>
              </a:defRPr>
            </a:lvl1pPr>
            <a:lvl2pPr>
              <a:defRPr sz="6500">
                <a:solidFill>
                  <a:schemeClr val="accent1"/>
                </a:solidFill>
              </a:defRPr>
            </a:lvl2pPr>
            <a:lvl3pPr>
              <a:defRPr sz="6500">
                <a:solidFill>
                  <a:schemeClr val="accent1"/>
                </a:solidFill>
              </a:defRPr>
            </a:lvl3pPr>
            <a:lvl4pPr>
              <a:defRPr sz="6500">
                <a:solidFill>
                  <a:schemeClr val="accent1"/>
                </a:solidFill>
              </a:defRPr>
            </a:lvl4pPr>
            <a:lvl5pPr>
              <a:defRPr sz="6500">
                <a:solidFill>
                  <a:schemeClr val="accent1"/>
                </a:solidFill>
              </a:defRPr>
            </a:lvl5pPr>
          </a:lstStyle>
          <a:p>
            <a:pPr lvl="0"/>
            <a:r>
              <a:rPr lang="en-US" smtClean="0"/>
              <a:t>Click to edit Master text styles</a:t>
            </a:r>
          </a:p>
        </p:txBody>
      </p:sp>
      <p:sp>
        <p:nvSpPr>
          <p:cNvPr id="16" name="Text Placeholder 9"/>
          <p:cNvSpPr>
            <a:spLocks noGrp="1"/>
          </p:cNvSpPr>
          <p:nvPr>
            <p:ph type="body" sz="quarter" idx="11"/>
          </p:nvPr>
        </p:nvSpPr>
        <p:spPr>
          <a:xfrm>
            <a:off x="1316038" y="3619493"/>
            <a:ext cx="6611937" cy="1323975"/>
          </a:xfrm>
          <a:prstGeom prst="rect">
            <a:avLst/>
          </a:prstGeom>
        </p:spPr>
        <p:txBody>
          <a:bodyPr vert="horz"/>
          <a:lstStyle>
            <a:lvl1pPr marL="0" indent="0" algn="ctr">
              <a:buNone/>
              <a:defRPr sz="3000" baseline="0">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2146070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Placeholder 9"/>
          <p:cNvSpPr>
            <a:spLocks noGrp="1"/>
          </p:cNvSpPr>
          <p:nvPr>
            <p:ph type="body" sz="quarter" idx="10"/>
          </p:nvPr>
        </p:nvSpPr>
        <p:spPr>
          <a:xfrm>
            <a:off x="1316038" y="3619493"/>
            <a:ext cx="6611937" cy="1323975"/>
          </a:xfrm>
          <a:prstGeom prst="rect">
            <a:avLst/>
          </a:prstGeom>
        </p:spPr>
        <p:txBody>
          <a:bodyPr vert="horz"/>
          <a:lstStyle>
            <a:lvl1pPr marL="0" indent="0" algn="ctr">
              <a:buNone/>
              <a:defRPr sz="3000" baseline="0">
                <a:solidFill>
                  <a:schemeClr val="accent3"/>
                </a:solidFill>
              </a:defRPr>
            </a:lvl1pPr>
          </a:lstStyle>
          <a:p>
            <a:pPr lvl="0"/>
            <a:r>
              <a:rPr lang="en-US" smtClean="0"/>
              <a:t>Click to edit Master text styles</a:t>
            </a:r>
          </a:p>
        </p:txBody>
      </p:sp>
      <p:sp>
        <p:nvSpPr>
          <p:cNvPr id="4" name="Title 1"/>
          <p:cNvSpPr>
            <a:spLocks noGrp="1"/>
          </p:cNvSpPr>
          <p:nvPr>
            <p:ph type="title"/>
          </p:nvPr>
        </p:nvSpPr>
        <p:spPr>
          <a:xfrm>
            <a:off x="457200" y="2476493"/>
            <a:ext cx="8229600" cy="1143000"/>
          </a:xfrm>
          <a:prstGeom prst="rect">
            <a:avLst/>
          </a:prstGeom>
        </p:spPr>
        <p:txBody>
          <a:bodyPr vert="horz"/>
          <a:lstStyle>
            <a:lvl1pPr>
              <a:defRPr sz="6000" b="1" i="0">
                <a:solidFill>
                  <a:schemeClr val="accent2"/>
                </a:solidFill>
              </a:defRPr>
            </a:lvl1pPr>
          </a:lstStyle>
          <a:p>
            <a:r>
              <a:rPr lang="en-US" smtClean="0"/>
              <a:t>Click to edit Master title style</a:t>
            </a:r>
            <a:endParaRPr lang="en-US" dirty="0"/>
          </a:p>
        </p:txBody>
      </p:sp>
      <p:sp>
        <p:nvSpPr>
          <p:cNvPr id="5" name="Slide Number Placeholder 1"/>
          <p:cNvSpPr>
            <a:spLocks noGrp="1"/>
          </p:cNvSpPr>
          <p:nvPr>
            <p:ph type="sldNum" sz="quarter" idx="11"/>
          </p:nvPr>
        </p:nvSpPr>
        <p:spPr>
          <a:xfrm>
            <a:off x="1881188" y="6551613"/>
            <a:ext cx="7262812" cy="228600"/>
          </a:xfrm>
          <a:prstGeom prst="rect">
            <a:avLst/>
          </a:prstGeom>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r>
              <a:rPr lang="en-US">
                <a:solidFill>
                  <a:prstClr val="white"/>
                </a:solidFill>
              </a:rPr>
              <a:t>© 2012 Aerospike. All rights reserved. Confidential                                                                            Pg. </a:t>
            </a:r>
            <a:fld id="{499306CA-0724-FE41-B992-396B69C413F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2652440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99934"/>
            <a:ext cx="8229600" cy="664485"/>
          </a:xfrm>
          <a:prstGeom prst="rect">
            <a:avLst/>
          </a:prstGeom>
        </p:spPr>
        <p:txBody>
          <a:bodyPr/>
          <a:lstStyle>
            <a:lvl1pPr algn="l">
              <a:defRPr sz="3500" b="1" i="0" u="none" baseline="0">
                <a:solidFill>
                  <a:schemeClr val="accent1"/>
                </a:solidFill>
              </a:defRPr>
            </a:lvl1pPr>
          </a:lstStyle>
          <a:p>
            <a:r>
              <a:rPr lang="en-US" smtClean="0"/>
              <a:t>Click to edit Master title style</a:t>
            </a:r>
            <a:endParaRPr lang="en-US" dirty="0"/>
          </a:p>
        </p:txBody>
      </p:sp>
      <p:sp>
        <p:nvSpPr>
          <p:cNvPr id="4" name="Text Placeholder 3"/>
          <p:cNvSpPr>
            <a:spLocks noGrp="1"/>
          </p:cNvSpPr>
          <p:nvPr>
            <p:ph type="body" sz="quarter" idx="15"/>
          </p:nvPr>
        </p:nvSpPr>
        <p:spPr>
          <a:xfrm>
            <a:off x="457200" y="1019008"/>
            <a:ext cx="8229600" cy="5252837"/>
          </a:xfrm>
          <a:prstGeom prst="rect">
            <a:avLst/>
          </a:prstGeom>
        </p:spPr>
        <p:txBody>
          <a:bodyPr vert="horz">
            <a:normAutofit/>
          </a:bodyPr>
          <a:lstStyle>
            <a:lvl1pPr marL="342900" marR="0" indent="-342900" algn="l" defTabSz="457200" rtl="0" eaLnBrk="1" fontAlgn="auto" latinLnBrk="0" hangingPunct="1">
              <a:lnSpc>
                <a:spcPct val="100000"/>
              </a:lnSpc>
              <a:spcBef>
                <a:spcPct val="20000"/>
              </a:spcBef>
              <a:spcAft>
                <a:spcPts val="0"/>
              </a:spcAft>
              <a:buClr>
                <a:schemeClr val="accent2"/>
              </a:buClr>
              <a:buSzPct val="75000"/>
              <a:buFont typeface="Lucida Grande"/>
              <a:buChar char="➤"/>
              <a:tabLst/>
              <a:defRPr sz="2800" baseline="0">
                <a:solidFill>
                  <a:schemeClr val="accent3"/>
                </a:solidFill>
              </a:defRPr>
            </a:lvl1pPr>
            <a:lvl2pPr marL="800100" indent="-342900">
              <a:buClr>
                <a:schemeClr val="accent2"/>
              </a:buClr>
              <a:buSzPct val="75000"/>
              <a:buFont typeface="Wingdings" charset="2"/>
              <a:buChar char="§"/>
              <a:defRPr sz="2400" baseline="0">
                <a:solidFill>
                  <a:schemeClr val="accent3"/>
                </a:solidFill>
              </a:defRPr>
            </a:lvl2pPr>
            <a:lvl3pPr marL="1143000" indent="-228600">
              <a:buClr>
                <a:schemeClr val="accent2"/>
              </a:buClr>
              <a:buSzPct val="55000"/>
              <a:buFont typeface="Wingdings" charset="2"/>
              <a:buChar char="u"/>
              <a:defRPr sz="1800" baseline="0">
                <a:solidFill>
                  <a:schemeClr val="accent3"/>
                </a:solidFill>
              </a:defRPr>
            </a:lvl3pPr>
            <a:lvl4pPr marL="1600200" indent="-228600">
              <a:buClr>
                <a:schemeClr val="accent2"/>
              </a:buClr>
              <a:buSzPct val="75000"/>
              <a:buFont typeface="Arial"/>
              <a:buChar char="•"/>
              <a:defRPr sz="1800">
                <a:solidFill>
                  <a:schemeClr val="accent3"/>
                </a:solidFill>
              </a:defRPr>
            </a:lvl4pPr>
            <a:lvl5pPr marL="2057400" indent="-228600">
              <a:buClr>
                <a:schemeClr val="accent2"/>
              </a:buClr>
              <a:buSzPct val="75000"/>
              <a:buFont typeface="Lucida Grande"/>
              <a:buChar char="­"/>
              <a:defRPr sz="1800" baseline="0">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1"/>
          <p:cNvSpPr>
            <a:spLocks noGrp="1"/>
          </p:cNvSpPr>
          <p:nvPr>
            <p:ph type="sldNum" sz="quarter" idx="16"/>
          </p:nvPr>
        </p:nvSpPr>
        <p:spPr>
          <a:xfrm>
            <a:off x="1881188" y="6551613"/>
            <a:ext cx="7262812" cy="228600"/>
          </a:xfrm>
          <a:prstGeom prst="rect">
            <a:avLst/>
          </a:prstGeom>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r>
              <a:rPr lang="en-US">
                <a:solidFill>
                  <a:prstClr val="white"/>
                </a:solidFill>
              </a:rPr>
              <a:t>© 2012 Aerospike. All rights reserved. Confidential                                                                            Pg. </a:t>
            </a:r>
            <a:fld id="{BED00C40-910A-5B4C-88D6-3B0802D1C1D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8160467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4648"/>
          </a:xfrm>
          <a:prstGeom prst="rect">
            <a:avLst/>
          </a:prstGeom>
        </p:spPr>
        <p:txBody>
          <a:bodyPr/>
          <a:lstStyle>
            <a:lvl1pPr>
              <a:defRPr sz="3500" b="1" i="0">
                <a:solidFill>
                  <a:schemeClr val="bg1"/>
                </a:solidFill>
              </a:defRPr>
            </a:lvl1pPr>
          </a:lstStyle>
          <a:p>
            <a:r>
              <a:rPr lang="en-US" dirty="0" smtClean="0"/>
              <a:t>Click to edit Master title style</a:t>
            </a:r>
            <a:endParaRPr lang="en-US" dirty="0"/>
          </a:p>
        </p:txBody>
      </p:sp>
      <p:sp>
        <p:nvSpPr>
          <p:cNvPr id="9" name="Text Placeholder 2"/>
          <p:cNvSpPr>
            <a:spLocks noGrp="1"/>
          </p:cNvSpPr>
          <p:nvPr>
            <p:ph type="body" idx="1"/>
          </p:nvPr>
        </p:nvSpPr>
        <p:spPr>
          <a:xfrm>
            <a:off x="429987" y="1398013"/>
            <a:ext cx="4040188" cy="905187"/>
          </a:xfrm>
          <a:prstGeom prst="rect">
            <a:avLst/>
          </a:prstGeom>
        </p:spPr>
        <p:txBody>
          <a:bodyPr anchor="b"/>
          <a:lstStyle>
            <a:lvl1pPr marL="0" indent="0">
              <a:buNone/>
              <a:defRPr sz="3000" b="0" i="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2"/>
          <p:cNvSpPr>
            <a:spLocks noGrp="1"/>
          </p:cNvSpPr>
          <p:nvPr>
            <p:ph type="body" idx="13"/>
          </p:nvPr>
        </p:nvSpPr>
        <p:spPr>
          <a:xfrm>
            <a:off x="4856837" y="1398013"/>
            <a:ext cx="4040188" cy="905187"/>
          </a:xfrm>
          <a:prstGeom prst="rect">
            <a:avLst/>
          </a:prstGeom>
        </p:spPr>
        <p:txBody>
          <a:bodyPr anchor="b"/>
          <a:lstStyle>
            <a:lvl1pPr marL="0" indent="0">
              <a:buNone/>
              <a:defRPr sz="3000" b="0" i="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quarter" idx="15"/>
          </p:nvPr>
        </p:nvSpPr>
        <p:spPr>
          <a:xfrm>
            <a:off x="429987" y="2303200"/>
            <a:ext cx="4040188" cy="4248150"/>
          </a:xfrm>
          <a:prstGeom prst="rect">
            <a:avLst/>
          </a:prstGeom>
        </p:spPr>
        <p:txBody>
          <a:bodyPr vert="horz">
            <a:normAutofit/>
          </a:bodyPr>
          <a:lstStyle>
            <a:lvl1pPr marL="457200" indent="-457200">
              <a:buClr>
                <a:schemeClr val="accent2"/>
              </a:buClr>
              <a:buSzPct val="75000"/>
              <a:buFont typeface="Lucida Grande"/>
              <a:buChar char="➤"/>
              <a:defRPr sz="2400" baseline="0">
                <a:solidFill>
                  <a:schemeClr val="accent3"/>
                </a:solidFill>
              </a:defRPr>
            </a:lvl1pPr>
            <a:lvl2pPr marL="800100" indent="-342900">
              <a:buClr>
                <a:schemeClr val="accent2"/>
              </a:buClr>
              <a:buSzPct val="75000"/>
              <a:buFont typeface="Wingdings" charset="2"/>
              <a:buChar char="§"/>
              <a:defRPr sz="2400" baseline="0">
                <a:solidFill>
                  <a:schemeClr val="accent3"/>
                </a:solidFill>
              </a:defRPr>
            </a:lvl2pPr>
            <a:lvl3pPr marL="1143000" indent="-228600">
              <a:buClr>
                <a:schemeClr val="accent2"/>
              </a:buClr>
              <a:buSzPct val="55000"/>
              <a:buFont typeface="Wingdings" charset="2"/>
              <a:buChar char="u"/>
              <a:defRPr sz="1800" baseline="0">
                <a:solidFill>
                  <a:schemeClr val="accent3"/>
                </a:solidFill>
              </a:defRPr>
            </a:lvl3pPr>
            <a:lvl4pPr marL="1600200" indent="-228600">
              <a:buClr>
                <a:schemeClr val="accent2"/>
              </a:buClr>
              <a:buSzPct val="75000"/>
              <a:buFont typeface="Arial"/>
              <a:buChar char="•"/>
              <a:defRPr sz="1800">
                <a:solidFill>
                  <a:schemeClr val="accent3"/>
                </a:solidFill>
              </a:defRPr>
            </a:lvl4pPr>
            <a:lvl5pPr marL="2057400" indent="-228600">
              <a:buClr>
                <a:schemeClr val="accent2"/>
              </a:buClr>
              <a:buSzPct val="75000"/>
              <a:buFont typeface="Lucida Grande"/>
              <a:buChar char="­"/>
              <a:defRPr sz="1800" baseline="0">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quarter" idx="16"/>
          </p:nvPr>
        </p:nvSpPr>
        <p:spPr>
          <a:xfrm>
            <a:off x="4856837" y="2303200"/>
            <a:ext cx="4040188" cy="4248150"/>
          </a:xfrm>
          <a:prstGeom prst="rect">
            <a:avLst/>
          </a:prstGeom>
        </p:spPr>
        <p:txBody>
          <a:bodyPr vert="horz">
            <a:normAutofit/>
          </a:bodyPr>
          <a:lstStyle>
            <a:lvl1pPr marL="457200" indent="-457200">
              <a:buClr>
                <a:schemeClr val="accent2"/>
              </a:buClr>
              <a:buSzPct val="75000"/>
              <a:buFont typeface="Lucida Grande"/>
              <a:buChar char="➤"/>
              <a:defRPr sz="2400" baseline="0">
                <a:solidFill>
                  <a:schemeClr val="accent3"/>
                </a:solidFill>
              </a:defRPr>
            </a:lvl1pPr>
            <a:lvl2pPr marL="800100" indent="-342900">
              <a:buClr>
                <a:schemeClr val="accent2"/>
              </a:buClr>
              <a:buSzPct val="75000"/>
              <a:buFont typeface="Wingdings" charset="2"/>
              <a:buChar char="§"/>
              <a:defRPr sz="2400" baseline="0">
                <a:solidFill>
                  <a:schemeClr val="accent3"/>
                </a:solidFill>
              </a:defRPr>
            </a:lvl2pPr>
            <a:lvl3pPr marL="1143000" indent="-228600">
              <a:buClr>
                <a:schemeClr val="accent2"/>
              </a:buClr>
              <a:buSzPct val="55000"/>
              <a:buFont typeface="Wingdings" charset="2"/>
              <a:buChar char="u"/>
              <a:defRPr sz="1800" baseline="0">
                <a:solidFill>
                  <a:schemeClr val="accent3"/>
                </a:solidFill>
              </a:defRPr>
            </a:lvl3pPr>
            <a:lvl4pPr marL="1600200" indent="-228600">
              <a:buClr>
                <a:schemeClr val="accent2"/>
              </a:buClr>
              <a:buSzPct val="75000"/>
              <a:buFont typeface="Arial"/>
              <a:buChar char="•"/>
              <a:defRPr sz="1800">
                <a:solidFill>
                  <a:schemeClr val="accent3"/>
                </a:solidFill>
              </a:defRPr>
            </a:lvl4pPr>
            <a:lvl5pPr marL="2057400" indent="-228600">
              <a:buClr>
                <a:schemeClr val="accent2"/>
              </a:buClr>
              <a:buSzPct val="75000"/>
              <a:buFont typeface="Lucida Grande"/>
              <a:buChar char="­"/>
              <a:defRPr sz="1800" baseline="0">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1"/>
          <p:cNvSpPr>
            <a:spLocks noGrp="1"/>
          </p:cNvSpPr>
          <p:nvPr>
            <p:ph type="sldNum" sz="quarter" idx="17"/>
          </p:nvPr>
        </p:nvSpPr>
        <p:spPr>
          <a:xfrm>
            <a:off x="1881188" y="6551613"/>
            <a:ext cx="7262812" cy="228600"/>
          </a:xfrm>
          <a:prstGeom prst="rect">
            <a:avLst/>
          </a:prstGeom>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r>
              <a:rPr lang="en-US">
                <a:solidFill>
                  <a:prstClr val="white"/>
                </a:solidFill>
              </a:rPr>
              <a:t>© 2012 Aerospike. All rights reserved. Confidential                                                                            Pg. </a:t>
            </a:r>
            <a:fld id="{6A2AFCAA-32C5-B84A-84AE-2205CC72D01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123129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ext Placeholder 2"/>
          <p:cNvSpPr>
            <a:spLocks noGrp="1"/>
          </p:cNvSpPr>
          <p:nvPr>
            <p:ph type="body" idx="1"/>
          </p:nvPr>
        </p:nvSpPr>
        <p:spPr>
          <a:xfrm>
            <a:off x="429987" y="213436"/>
            <a:ext cx="4040188" cy="929681"/>
          </a:xfrm>
          <a:prstGeom prst="rect">
            <a:avLst/>
          </a:prstGeom>
        </p:spPr>
        <p:txBody>
          <a:bodyPr anchor="b"/>
          <a:lstStyle>
            <a:lvl1pPr marL="0" indent="0">
              <a:lnSpc>
                <a:spcPts val="3000"/>
              </a:lnSpc>
              <a:buNone/>
              <a:defRPr sz="3000" b="0" i="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2"/>
          <p:cNvSpPr>
            <a:spLocks noGrp="1"/>
          </p:cNvSpPr>
          <p:nvPr>
            <p:ph type="body" idx="13"/>
          </p:nvPr>
        </p:nvSpPr>
        <p:spPr>
          <a:xfrm>
            <a:off x="4856837" y="213436"/>
            <a:ext cx="4040188" cy="972369"/>
          </a:xfrm>
          <a:prstGeom prst="rect">
            <a:avLst/>
          </a:prstGeom>
        </p:spPr>
        <p:txBody>
          <a:bodyPr anchor="b"/>
          <a:lstStyle>
            <a:lvl1pPr marL="0" indent="0">
              <a:buNone/>
              <a:defRPr sz="3000" b="0" i="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ext Placeholder 3"/>
          <p:cNvSpPr>
            <a:spLocks noGrp="1"/>
          </p:cNvSpPr>
          <p:nvPr>
            <p:ph type="body" sz="quarter" idx="15"/>
          </p:nvPr>
        </p:nvSpPr>
        <p:spPr>
          <a:xfrm>
            <a:off x="425182" y="1153788"/>
            <a:ext cx="4044994" cy="5039903"/>
          </a:xfrm>
          <a:prstGeom prst="rect">
            <a:avLst/>
          </a:prstGeom>
        </p:spPr>
        <p:txBody>
          <a:bodyPr vert="horz">
            <a:normAutofit/>
          </a:bodyPr>
          <a:lstStyle>
            <a:lvl1pPr marL="457200" indent="-457200">
              <a:buClr>
                <a:schemeClr val="accent2"/>
              </a:buClr>
              <a:buSzPct val="75000"/>
              <a:buFont typeface="Lucida Grande"/>
              <a:buChar char="➤"/>
              <a:defRPr sz="2400" baseline="0">
                <a:solidFill>
                  <a:schemeClr val="accent3"/>
                </a:solidFill>
              </a:defRPr>
            </a:lvl1pPr>
            <a:lvl2pPr marL="800100" indent="-342900">
              <a:buClr>
                <a:schemeClr val="accent2"/>
              </a:buClr>
              <a:buSzPct val="75000"/>
              <a:buFont typeface="Wingdings" charset="2"/>
              <a:buChar char="§"/>
              <a:defRPr sz="2400" baseline="0">
                <a:solidFill>
                  <a:schemeClr val="accent3"/>
                </a:solidFill>
              </a:defRPr>
            </a:lvl2pPr>
            <a:lvl3pPr marL="1143000" indent="-228600">
              <a:buClr>
                <a:schemeClr val="accent2"/>
              </a:buClr>
              <a:buSzPct val="55000"/>
              <a:buFont typeface="Wingdings" charset="2"/>
              <a:buChar char="u"/>
              <a:defRPr sz="1800" baseline="0">
                <a:solidFill>
                  <a:schemeClr val="accent3"/>
                </a:solidFill>
              </a:defRPr>
            </a:lvl3pPr>
            <a:lvl4pPr marL="1600200" indent="-228600">
              <a:buClr>
                <a:schemeClr val="accent2"/>
              </a:buClr>
              <a:buSzPct val="75000"/>
              <a:buFont typeface="Arial"/>
              <a:buChar char="•"/>
              <a:defRPr sz="1800">
                <a:solidFill>
                  <a:schemeClr val="accent3"/>
                </a:solidFill>
              </a:defRPr>
            </a:lvl4pPr>
            <a:lvl5pPr marL="2057400" indent="-228600">
              <a:buClr>
                <a:schemeClr val="accent2"/>
              </a:buClr>
              <a:buSzPct val="75000"/>
              <a:buFont typeface="Lucida Grande"/>
              <a:buChar char="­"/>
              <a:defRPr sz="1800" baseline="0">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3"/>
          <p:cNvSpPr>
            <a:spLocks noGrp="1"/>
          </p:cNvSpPr>
          <p:nvPr>
            <p:ph type="body" sz="quarter" idx="16"/>
          </p:nvPr>
        </p:nvSpPr>
        <p:spPr>
          <a:xfrm>
            <a:off x="4852031" y="1185805"/>
            <a:ext cx="4044994" cy="5007886"/>
          </a:xfrm>
          <a:prstGeom prst="rect">
            <a:avLst/>
          </a:prstGeom>
        </p:spPr>
        <p:txBody>
          <a:bodyPr vert="horz">
            <a:normAutofit/>
          </a:bodyPr>
          <a:lstStyle>
            <a:lvl1pPr marL="457200" indent="-457200">
              <a:buClr>
                <a:schemeClr val="accent2"/>
              </a:buClr>
              <a:buSzPct val="75000"/>
              <a:buFont typeface="Lucida Grande"/>
              <a:buChar char="➤"/>
              <a:defRPr sz="2400" baseline="0">
                <a:solidFill>
                  <a:schemeClr val="accent3"/>
                </a:solidFill>
              </a:defRPr>
            </a:lvl1pPr>
            <a:lvl2pPr marL="800100" indent="-342900">
              <a:buClr>
                <a:schemeClr val="accent2"/>
              </a:buClr>
              <a:buSzPct val="75000"/>
              <a:buFont typeface="Wingdings" charset="2"/>
              <a:buChar char="§"/>
              <a:defRPr sz="2400" baseline="0">
                <a:solidFill>
                  <a:schemeClr val="accent3"/>
                </a:solidFill>
              </a:defRPr>
            </a:lvl2pPr>
            <a:lvl3pPr marL="1143000" indent="-228600">
              <a:buClr>
                <a:schemeClr val="accent2"/>
              </a:buClr>
              <a:buSzPct val="55000"/>
              <a:buFont typeface="Wingdings" charset="2"/>
              <a:buChar char="u"/>
              <a:defRPr sz="1800" baseline="0">
                <a:solidFill>
                  <a:schemeClr val="accent3"/>
                </a:solidFill>
              </a:defRPr>
            </a:lvl3pPr>
            <a:lvl4pPr marL="1600200" indent="-228600">
              <a:buClr>
                <a:schemeClr val="accent2"/>
              </a:buClr>
              <a:buSzPct val="75000"/>
              <a:buFont typeface="Arial"/>
              <a:buChar char="•"/>
              <a:defRPr sz="1800">
                <a:solidFill>
                  <a:schemeClr val="accent3"/>
                </a:solidFill>
              </a:defRPr>
            </a:lvl4pPr>
            <a:lvl5pPr marL="2057400" indent="-228600">
              <a:buClr>
                <a:schemeClr val="accent2"/>
              </a:buClr>
              <a:buSzPct val="75000"/>
              <a:buFont typeface="Lucida Grande"/>
              <a:buChar char="­"/>
              <a:defRPr sz="1800" baseline="0">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1"/>
          <p:cNvSpPr>
            <a:spLocks noGrp="1"/>
          </p:cNvSpPr>
          <p:nvPr>
            <p:ph type="sldNum" sz="quarter" idx="17"/>
          </p:nvPr>
        </p:nvSpPr>
        <p:spPr>
          <a:xfrm>
            <a:off x="1881188" y="6551613"/>
            <a:ext cx="7262812" cy="228600"/>
          </a:xfrm>
          <a:prstGeom prst="rect">
            <a:avLst/>
          </a:prstGeom>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r>
              <a:rPr lang="en-US">
                <a:solidFill>
                  <a:prstClr val="white"/>
                </a:solidFill>
              </a:rPr>
              <a:t>© 2012 Aerospike. All rights reserved. Confidential                                                                            Pg. </a:t>
            </a:r>
            <a:fld id="{AA166B2A-D41E-C54F-9418-101C8CECD82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5652127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334963" y="354013"/>
            <a:ext cx="8572500" cy="5695950"/>
          </a:xfrm>
          <a:prstGeom prst="rect">
            <a:avLst/>
          </a:prstGeom>
        </p:spPr>
        <p:txBody>
          <a:bodyPr vert="horz"/>
          <a:lstStyle>
            <a:lvl1pPr marL="0" indent="0">
              <a:buNone/>
              <a:defRPr/>
            </a:lvl1pPr>
          </a:lstStyle>
          <a:p>
            <a:pPr lvl="0"/>
            <a:endParaRPr lang="en-US" noProof="0" dirty="0" smtClean="0"/>
          </a:p>
        </p:txBody>
      </p:sp>
      <p:sp>
        <p:nvSpPr>
          <p:cNvPr id="3" name="Slide Number Placeholder 1"/>
          <p:cNvSpPr>
            <a:spLocks noGrp="1"/>
          </p:cNvSpPr>
          <p:nvPr>
            <p:ph type="sldNum" sz="quarter" idx="14"/>
          </p:nvPr>
        </p:nvSpPr>
        <p:spPr>
          <a:xfrm>
            <a:off x="1881188" y="6551613"/>
            <a:ext cx="7262812" cy="228600"/>
          </a:xfrm>
          <a:prstGeom prst="rect">
            <a:avLst/>
          </a:prstGeom>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r>
              <a:rPr lang="en-US">
                <a:solidFill>
                  <a:prstClr val="white"/>
                </a:solidFill>
              </a:rPr>
              <a:t>© 2012 Aerospike. All rights reserved. Confidential                                                                            Pg. </a:t>
            </a:r>
            <a:fld id="{621446AC-BE7C-D04C-ADDC-E715873A6F4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4637284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2509" y="14255"/>
            <a:ext cx="7873999" cy="842736"/>
          </a:xfrm>
          <a:prstGeom prst="rect">
            <a:avLst/>
          </a:prstGeom>
        </p:spPr>
        <p:txBody>
          <a:bodyPr anchor="b"/>
          <a:lstStyle>
            <a:lvl1pPr algn="l">
              <a:defRPr sz="3500" b="1">
                <a:solidFill>
                  <a:schemeClr val="accent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644813" y="864419"/>
            <a:ext cx="2181696" cy="1858211"/>
          </a:xfrm>
          <a:prstGeom prst="rect">
            <a:avLst/>
          </a:prstGeom>
        </p:spPr>
        <p:txBody>
          <a:bodyPr vert="horz"/>
          <a:lstStyle>
            <a:lvl1pPr marL="0" indent="0">
              <a:buNone/>
              <a:defRPr sz="2500" b="0" i="1" baseline="0">
                <a:solidFill>
                  <a:schemeClr val="accent2"/>
                </a:solidFill>
              </a:defRPr>
            </a:lvl1pPr>
          </a:lstStyle>
          <a:p>
            <a:pPr lvl="0"/>
            <a:r>
              <a:rPr lang="en-US" smtClean="0"/>
              <a:t>Click to edit Master text styles</a:t>
            </a:r>
          </a:p>
        </p:txBody>
      </p:sp>
      <p:sp>
        <p:nvSpPr>
          <p:cNvPr id="6" name="Text Placeholder 3"/>
          <p:cNvSpPr>
            <a:spLocks noGrp="1"/>
          </p:cNvSpPr>
          <p:nvPr>
            <p:ph type="body" sz="quarter" idx="15"/>
          </p:nvPr>
        </p:nvSpPr>
        <p:spPr>
          <a:xfrm>
            <a:off x="948158" y="864419"/>
            <a:ext cx="5696655" cy="5426966"/>
          </a:xfrm>
          <a:prstGeom prst="rect">
            <a:avLst/>
          </a:prstGeom>
        </p:spPr>
        <p:txBody>
          <a:bodyPr vert="horz">
            <a:normAutofit/>
          </a:bodyPr>
          <a:lstStyle>
            <a:lvl1pPr marL="342900" marR="0" indent="-342900" algn="l" defTabSz="457200" rtl="0" eaLnBrk="1" fontAlgn="auto" latinLnBrk="0" hangingPunct="1">
              <a:lnSpc>
                <a:spcPct val="100000"/>
              </a:lnSpc>
              <a:spcBef>
                <a:spcPct val="20000"/>
              </a:spcBef>
              <a:spcAft>
                <a:spcPts val="0"/>
              </a:spcAft>
              <a:buClr>
                <a:schemeClr val="accent2"/>
              </a:buClr>
              <a:buSzPct val="75000"/>
              <a:buFont typeface="Lucida Grande"/>
              <a:buChar char="➤"/>
              <a:tabLst/>
              <a:defRPr sz="2400" b="0" i="1" baseline="0">
                <a:solidFill>
                  <a:schemeClr val="accent3"/>
                </a:solidFill>
              </a:defRPr>
            </a:lvl1pPr>
            <a:lvl2pPr marL="800100" indent="-342900">
              <a:buClr>
                <a:schemeClr val="accent2"/>
              </a:buClr>
              <a:buSzPct val="75000"/>
              <a:buFont typeface="Wingdings" charset="2"/>
              <a:buChar char="§"/>
              <a:defRPr sz="2400" b="0" i="1" baseline="0">
                <a:solidFill>
                  <a:schemeClr val="accent3"/>
                </a:solidFill>
              </a:defRPr>
            </a:lvl2pPr>
            <a:lvl3pPr marL="1143000" indent="-228600">
              <a:buClr>
                <a:schemeClr val="accent2"/>
              </a:buClr>
              <a:buSzPct val="55000"/>
              <a:buFont typeface="Wingdings" charset="2"/>
              <a:buChar char="u"/>
              <a:defRPr sz="1800" b="0" i="1" baseline="0">
                <a:solidFill>
                  <a:schemeClr val="accent3"/>
                </a:solidFill>
              </a:defRPr>
            </a:lvl3pPr>
            <a:lvl4pPr marL="1600200" indent="-228600">
              <a:buClr>
                <a:schemeClr val="accent2"/>
              </a:buClr>
              <a:buSzPct val="75000"/>
              <a:buFont typeface="Arial"/>
              <a:buChar char="•"/>
              <a:defRPr sz="1800" b="0" i="1">
                <a:solidFill>
                  <a:schemeClr val="accent3"/>
                </a:solidFill>
              </a:defRPr>
            </a:lvl4pPr>
            <a:lvl5pPr marL="2057400" indent="-228600">
              <a:buClr>
                <a:schemeClr val="accent2"/>
              </a:buClr>
              <a:buSzPct val="75000"/>
              <a:buFont typeface="Lucida Grande"/>
              <a:buChar char="­"/>
              <a:defRPr sz="1800" b="0" i="1" baseline="0">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6"/>
          </p:nvPr>
        </p:nvSpPr>
        <p:spPr>
          <a:xfrm>
            <a:off x="457200" y="6551613"/>
            <a:ext cx="8686800" cy="274637"/>
          </a:xfrm>
          <a:prstGeom prst="rect">
            <a:avLst/>
          </a:prstGeom>
        </p:spPr>
        <p:txBody>
          <a:bodyPr vert="horz" wrap="square" lIns="91440" tIns="45720" rIns="91440" bIns="45720" numCol="1" anchor="t" anchorCtr="0" compatLnSpc="1">
            <a:prstTxWarp prst="textNoShape">
              <a:avLst/>
            </a:prstTxWarp>
          </a:bodyPr>
          <a:lstStyle>
            <a:lvl1pPr algn="ctr">
              <a:defRPr sz="1000">
                <a:solidFill>
                  <a:srgbClr val="4D4D4F"/>
                </a:solidFill>
              </a:defRPr>
            </a:lvl1pPr>
          </a:lstStyle>
          <a:p>
            <a:pPr>
              <a:defRPr/>
            </a:pPr>
            <a:r>
              <a:rPr lang="en-US"/>
              <a:t>© 2012 Aerospike. All rights reserved. Confidential                                                                                                                    Pg. </a:t>
            </a:r>
            <a:fld id="{38E0C2DE-7B21-F44E-929A-C668FE3095F0}" type="slidenum">
              <a:rPr lang="en-US"/>
              <a:pPr>
                <a:defRPr/>
              </a:pPr>
              <a:t>‹#›</a:t>
            </a:fld>
            <a:endParaRPr lang="en-US"/>
          </a:p>
        </p:txBody>
      </p:sp>
    </p:spTree>
    <p:extLst>
      <p:ext uri="{BB962C8B-B14F-4D97-AF65-F5344CB8AC3E}">
        <p14:creationId xmlns:p14="http://schemas.microsoft.com/office/powerpoint/2010/main" val="31880750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4499" y="5598893"/>
            <a:ext cx="8472715" cy="469895"/>
          </a:xfrm>
          <a:prstGeom prst="rect">
            <a:avLst/>
          </a:prstGeom>
        </p:spPr>
        <p:txBody>
          <a:bodyPr anchor="b"/>
          <a:lstStyle>
            <a:lvl1pPr algn="l">
              <a:defRPr sz="1500" b="0" i="1">
                <a:solidFill>
                  <a:schemeClr val="bg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444499" y="390071"/>
            <a:ext cx="8472715" cy="5089072"/>
          </a:xfrm>
          <a:prstGeom prst="rect">
            <a:avLst/>
          </a:prstGeom>
          <a:ln w="38100">
            <a:solidFill>
              <a:schemeClr val="accent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lide Number Placeholder 1"/>
          <p:cNvSpPr>
            <a:spLocks noGrp="1"/>
          </p:cNvSpPr>
          <p:nvPr>
            <p:ph type="sldNum" sz="quarter" idx="10"/>
          </p:nvPr>
        </p:nvSpPr>
        <p:spPr>
          <a:xfrm>
            <a:off x="1881188" y="6551613"/>
            <a:ext cx="7262812" cy="228600"/>
          </a:xfrm>
          <a:prstGeom prst="rect">
            <a:avLst/>
          </a:prstGeom>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r>
              <a:rPr lang="en-US">
                <a:solidFill>
                  <a:prstClr val="white"/>
                </a:solidFill>
              </a:rPr>
              <a:t>© 2012 Aerospike. All rights reserved. Confidential                                                                            Pg. </a:t>
            </a:r>
            <a:fld id="{DA9D002C-1706-8F48-8664-13F48A3330E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1102474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4485"/>
          </a:xfrm>
          <a:prstGeom prst="rect">
            <a:avLst/>
          </a:prstGeom>
        </p:spPr>
        <p:txBody>
          <a:bodyPr/>
          <a:lstStyle>
            <a:lvl1pPr algn="l">
              <a:defRPr sz="3500" b="1" i="0" u="none" baseline="0">
                <a:solidFill>
                  <a:schemeClr val="accent1"/>
                </a:solidFill>
              </a:defRPr>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469971" y="1039042"/>
            <a:ext cx="8216829" cy="5208040"/>
          </a:xfrm>
          <a:prstGeom prst="rect">
            <a:avLst/>
          </a:prstGeom>
        </p:spPr>
        <p:txBody>
          <a:bodyPr vert="horz"/>
          <a:lstStyle>
            <a:lvl1pPr marL="342900" indent="-342900">
              <a:buClr>
                <a:schemeClr val="accent2"/>
              </a:buClr>
              <a:buSzPct val="75000"/>
              <a:buFont typeface="Lucida Grande"/>
              <a:buChar char="➤"/>
              <a:defRPr>
                <a:solidFill>
                  <a:schemeClr val="accent3"/>
                </a:solidFill>
              </a:defRPr>
            </a:lvl1pPr>
            <a:lvl2pPr marL="971550" indent="-514350" eaLnBrk="1" fontAlgn="auto" hangingPunct="1">
              <a:spcAft>
                <a:spcPts val="400"/>
              </a:spcAft>
              <a:buClr>
                <a:srgbClr val="F68623"/>
              </a:buClr>
              <a:buSzPct val="75000"/>
              <a:buFont typeface="Wingdings" charset="2"/>
              <a:buChar char="u"/>
              <a:defRPr>
                <a:solidFill>
                  <a:schemeClr val="accent3"/>
                </a:solidFill>
              </a:defRPr>
            </a:lvl2pPr>
            <a:lvl3pPr marL="1371600" indent="-457200" eaLnBrk="1" fontAlgn="auto" hangingPunct="1">
              <a:spcAft>
                <a:spcPts val="400"/>
              </a:spcAft>
              <a:buClr>
                <a:srgbClr val="F68623"/>
              </a:buClr>
              <a:buSzPct val="75000"/>
              <a:buFont typeface="+mj-lt"/>
              <a:buAutoNum type="alphaUcPeriod"/>
              <a:defRPr>
                <a:solidFill>
                  <a:schemeClr val="accent3"/>
                </a:solidFill>
              </a:defRPr>
            </a:lvl3pPr>
            <a:lvl4pPr marL="1771650" indent="-400050" eaLnBrk="1" fontAlgn="auto" hangingPunct="1">
              <a:spcAft>
                <a:spcPts val="400"/>
              </a:spcAft>
              <a:buClr>
                <a:srgbClr val="4D4D4F"/>
              </a:buClr>
              <a:buSzPct val="75000"/>
              <a:buFont typeface="+mj-lt"/>
              <a:buAutoNum type="romanLcPeriod"/>
              <a:defRPr>
                <a:solidFill>
                  <a:schemeClr val="accent3"/>
                </a:solidFill>
              </a:defRPr>
            </a:lvl4pPr>
            <a:lvl5pPr eaLnBrk="1" fontAlgn="auto" hangingPunct="1">
              <a:spcAft>
                <a:spcPts val="400"/>
              </a:spcAft>
              <a:buClr>
                <a:schemeClr val="tx1"/>
              </a:buClr>
              <a:buSzPct val="75000"/>
              <a:buFont typeface="Lucida Grande"/>
              <a:buChar char="•"/>
              <a:defRPr>
                <a:solidFill>
                  <a:schemeClr val="accent3"/>
                </a:solidFill>
              </a:defRPr>
            </a:lvl5pPr>
          </a:lstStyle>
          <a:p>
            <a:pPr lvl="0"/>
            <a:r>
              <a:rPr lang="en-US" dirty="0" smtClean="0"/>
              <a:t>Click to edit Master text styles</a:t>
            </a:r>
          </a:p>
          <a:p>
            <a:pPr lvl="1"/>
            <a:r>
              <a:rPr lang="en-US" dirty="0" smtClean="0"/>
              <a:t>Bullet 2</a:t>
            </a:r>
          </a:p>
          <a:p>
            <a:pPr lvl="2"/>
            <a:r>
              <a:rPr lang="en-US" dirty="0" smtClean="0"/>
              <a:t>Line 3</a:t>
            </a:r>
          </a:p>
          <a:p>
            <a:pPr lvl="3"/>
            <a:r>
              <a:rPr lang="en-US" dirty="0" err="1" smtClean="0"/>
              <a:t>Subpoint</a:t>
            </a:r>
            <a:r>
              <a:rPr lang="en-US" dirty="0" smtClean="0"/>
              <a:t> 4</a:t>
            </a:r>
          </a:p>
          <a:p>
            <a:pPr lvl="4"/>
            <a:r>
              <a:rPr lang="en-US" dirty="0" smtClean="0"/>
              <a:t>Entry 5</a:t>
            </a:r>
          </a:p>
        </p:txBody>
      </p:sp>
      <p:sp>
        <p:nvSpPr>
          <p:cNvPr id="4" name="Slide Number Placeholder 1"/>
          <p:cNvSpPr>
            <a:spLocks noGrp="1"/>
          </p:cNvSpPr>
          <p:nvPr>
            <p:ph type="sldNum" sz="quarter" idx="14"/>
          </p:nvPr>
        </p:nvSpPr>
        <p:spPr>
          <a:xfrm>
            <a:off x="1881188" y="6551613"/>
            <a:ext cx="7262812" cy="228600"/>
          </a:xfrm>
          <a:prstGeom prst="rect">
            <a:avLst/>
          </a:prstGeom>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r>
              <a:rPr lang="en-US">
                <a:solidFill>
                  <a:prstClr val="white"/>
                </a:solidFill>
              </a:rPr>
              <a:t>© 2012 Aerospike. All rights reserved. Confidential       |       Title of Presentation       |       Pg. </a:t>
            </a:r>
            <a:fld id="{BD9F1198-11F2-C041-872E-C6372C390BA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836951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9"/>
          <p:cNvSpPr>
            <a:spLocks noGrp="1"/>
          </p:cNvSpPr>
          <p:nvPr>
            <p:ph type="body" sz="quarter" idx="10"/>
          </p:nvPr>
        </p:nvSpPr>
        <p:spPr>
          <a:xfrm>
            <a:off x="1316038" y="3619493"/>
            <a:ext cx="6611937" cy="1323975"/>
          </a:xfrm>
          <a:prstGeom prst="rect">
            <a:avLst/>
          </a:prstGeom>
        </p:spPr>
        <p:txBody>
          <a:bodyPr vert="horz"/>
          <a:lstStyle>
            <a:lvl1pPr marL="0" indent="0" algn="ctr">
              <a:buNone/>
              <a:defRPr sz="3000" baseline="0">
                <a:solidFill>
                  <a:schemeClr val="accent3"/>
                </a:solidFill>
              </a:defRPr>
            </a:lvl1pPr>
          </a:lstStyle>
          <a:p>
            <a:pPr lvl="0"/>
            <a:r>
              <a:rPr lang="en-US" smtClean="0"/>
              <a:t>Click to edit Master text styles</a:t>
            </a:r>
          </a:p>
        </p:txBody>
      </p:sp>
      <p:sp>
        <p:nvSpPr>
          <p:cNvPr id="4" name="Title 1"/>
          <p:cNvSpPr>
            <a:spLocks noGrp="1"/>
          </p:cNvSpPr>
          <p:nvPr>
            <p:ph type="title"/>
          </p:nvPr>
        </p:nvSpPr>
        <p:spPr>
          <a:xfrm>
            <a:off x="457200" y="2476493"/>
            <a:ext cx="8229600" cy="1143000"/>
          </a:xfrm>
          <a:prstGeom prst="rect">
            <a:avLst/>
          </a:prstGeom>
        </p:spPr>
        <p:txBody>
          <a:bodyPr vert="horz"/>
          <a:lstStyle>
            <a:lvl1pPr>
              <a:defRPr sz="6000" b="1" i="0">
                <a:solidFill>
                  <a:schemeClr val="accent2"/>
                </a:solidFill>
              </a:defRPr>
            </a:lvl1pPr>
          </a:lstStyle>
          <a:p>
            <a:r>
              <a:rPr lang="en-US" smtClean="0"/>
              <a:t>Click to edit Master title style</a:t>
            </a:r>
            <a:endParaRPr lang="en-US" dirty="0"/>
          </a:p>
        </p:txBody>
      </p:sp>
      <p:sp>
        <p:nvSpPr>
          <p:cNvPr id="5" name="Slide Number Placeholder 1"/>
          <p:cNvSpPr>
            <a:spLocks noGrp="1"/>
          </p:cNvSpPr>
          <p:nvPr>
            <p:ph type="sldNum" sz="quarter" idx="11"/>
          </p:nvPr>
        </p:nvSpPr>
        <p:spPr>
          <a:xfrm>
            <a:off x="1881188" y="6551613"/>
            <a:ext cx="7262812" cy="228600"/>
          </a:xfrm>
          <a:prstGeom prst="rect">
            <a:avLst/>
          </a:prstGeom>
        </p:spPr>
        <p:txBody>
          <a:bodyPr vert="horz" wrap="square" lIns="91440" tIns="45720" rIns="91440" bIns="45720" numCol="1" anchor="t" anchorCtr="0" compatLnSpc="1">
            <a:prstTxWarp prst="textNoShape">
              <a:avLst/>
            </a:prstTxWarp>
          </a:bodyPr>
          <a:lstStyle>
            <a:lvl1pPr algn="ctr">
              <a:defRPr sz="1000" smtClean="0">
                <a:solidFill>
                  <a:schemeClr val="bg1"/>
                </a:solidFill>
              </a:defRPr>
            </a:lvl1pPr>
          </a:lstStyle>
          <a:p>
            <a:pPr>
              <a:defRPr/>
            </a:pPr>
            <a:r>
              <a:rPr lang="en-US">
                <a:solidFill>
                  <a:prstClr val="white"/>
                </a:solidFill>
                <a:latin typeface="Trebuchet MS" pitchFamily="34" charset="0"/>
                <a:ea typeface="MS PGothic" pitchFamily="34" charset="-128"/>
              </a:rPr>
              <a:t>© 2012 Aerospike. All rights reserved. Confidential                                                                            Pg. </a:t>
            </a:r>
            <a:fld id="{EC331A49-C6A4-438D-AD5C-B2445365E469}" type="slidenum">
              <a:rPr lang="en-US">
                <a:solidFill>
                  <a:prstClr val="white"/>
                </a:solidFill>
                <a:latin typeface="Trebuchet MS" pitchFamily="34" charset="0"/>
                <a:ea typeface="MS PGothic" pitchFamily="34" charset="-128"/>
              </a:rPr>
              <a:pPr>
                <a:defRPr/>
              </a:pPr>
              <a:t>‹#›</a:t>
            </a:fld>
            <a:endParaRPr lang="en-US">
              <a:solidFill>
                <a:prstClr val="white"/>
              </a:solidFill>
              <a:latin typeface="Trebuchet MS" pitchFamily="34" charset="0"/>
              <a:ea typeface="MS PGothic" pitchFamily="34" charset="-128"/>
            </a:endParaRPr>
          </a:p>
        </p:txBody>
      </p:sp>
    </p:spTree>
    <p:extLst>
      <p:ext uri="{BB962C8B-B14F-4D97-AF65-F5344CB8AC3E}">
        <p14:creationId xmlns:p14="http://schemas.microsoft.com/office/powerpoint/2010/main" val="451172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99934"/>
            <a:ext cx="8229600" cy="664485"/>
          </a:xfrm>
          <a:prstGeom prst="rect">
            <a:avLst/>
          </a:prstGeom>
        </p:spPr>
        <p:txBody>
          <a:bodyPr/>
          <a:lstStyle>
            <a:lvl1pPr algn="l">
              <a:defRPr sz="3500" b="1" i="0" u="none" baseline="0">
                <a:solidFill>
                  <a:schemeClr val="accent1"/>
                </a:solidFill>
              </a:defRPr>
            </a:lvl1pPr>
          </a:lstStyle>
          <a:p>
            <a:r>
              <a:rPr lang="en-US" smtClean="0"/>
              <a:t>Click to edit Master title style</a:t>
            </a:r>
            <a:endParaRPr lang="en-US" dirty="0"/>
          </a:p>
        </p:txBody>
      </p:sp>
      <p:sp>
        <p:nvSpPr>
          <p:cNvPr id="4" name="Text Placeholder 3"/>
          <p:cNvSpPr>
            <a:spLocks noGrp="1"/>
          </p:cNvSpPr>
          <p:nvPr>
            <p:ph type="body" sz="quarter" idx="15"/>
          </p:nvPr>
        </p:nvSpPr>
        <p:spPr>
          <a:xfrm>
            <a:off x="457200" y="1019008"/>
            <a:ext cx="8229600" cy="5252837"/>
          </a:xfrm>
          <a:prstGeom prst="rect">
            <a:avLst/>
          </a:prstGeom>
        </p:spPr>
        <p:txBody>
          <a:bodyPr vert="horz">
            <a:normAutofit/>
          </a:bodyPr>
          <a:lstStyle>
            <a:lvl1pPr marL="342900" marR="0" indent="-342900" algn="l" defTabSz="457200" rtl="0" eaLnBrk="1" fontAlgn="auto" latinLnBrk="0" hangingPunct="1">
              <a:lnSpc>
                <a:spcPct val="100000"/>
              </a:lnSpc>
              <a:spcBef>
                <a:spcPct val="20000"/>
              </a:spcBef>
              <a:spcAft>
                <a:spcPts val="0"/>
              </a:spcAft>
              <a:buClr>
                <a:schemeClr val="accent2"/>
              </a:buClr>
              <a:buSzPct val="75000"/>
              <a:buFont typeface="Lucida Grande"/>
              <a:buChar char="➤"/>
              <a:tabLst/>
              <a:defRPr sz="2800" baseline="0">
                <a:solidFill>
                  <a:schemeClr val="accent3"/>
                </a:solidFill>
              </a:defRPr>
            </a:lvl1pPr>
            <a:lvl2pPr marL="800100" indent="-342900">
              <a:buClr>
                <a:schemeClr val="accent2"/>
              </a:buClr>
              <a:buSzPct val="75000"/>
              <a:buFont typeface="Wingdings" charset="2"/>
              <a:buChar char="§"/>
              <a:defRPr sz="2400" baseline="0">
                <a:solidFill>
                  <a:schemeClr val="accent3"/>
                </a:solidFill>
              </a:defRPr>
            </a:lvl2pPr>
            <a:lvl3pPr marL="1143000" indent="-228600">
              <a:buClr>
                <a:schemeClr val="accent2"/>
              </a:buClr>
              <a:buSzPct val="55000"/>
              <a:buFont typeface="Wingdings" charset="2"/>
              <a:buChar char="u"/>
              <a:defRPr sz="1800" baseline="0">
                <a:solidFill>
                  <a:schemeClr val="accent3"/>
                </a:solidFill>
              </a:defRPr>
            </a:lvl3pPr>
            <a:lvl4pPr marL="1600200" indent="-228600">
              <a:buClr>
                <a:schemeClr val="accent2"/>
              </a:buClr>
              <a:buSzPct val="75000"/>
              <a:buFont typeface="Arial"/>
              <a:buChar char="•"/>
              <a:defRPr sz="1800">
                <a:solidFill>
                  <a:schemeClr val="accent3"/>
                </a:solidFill>
              </a:defRPr>
            </a:lvl4pPr>
            <a:lvl5pPr marL="2057400" indent="-228600">
              <a:buClr>
                <a:schemeClr val="accent2"/>
              </a:buClr>
              <a:buSzPct val="75000"/>
              <a:buFont typeface="Lucida Grande"/>
              <a:buChar char="­"/>
              <a:defRPr sz="1800" baseline="0">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1"/>
          <p:cNvSpPr>
            <a:spLocks noGrp="1"/>
          </p:cNvSpPr>
          <p:nvPr>
            <p:ph type="sldNum" sz="quarter" idx="16"/>
          </p:nvPr>
        </p:nvSpPr>
        <p:spPr>
          <a:xfrm>
            <a:off x="1881188" y="6551613"/>
            <a:ext cx="7262812" cy="228600"/>
          </a:xfrm>
          <a:prstGeom prst="rect">
            <a:avLst/>
          </a:prstGeom>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r>
              <a:rPr lang="en-US"/>
              <a:t>© 2012 Aerospike. All rights reserved. Confidential                                                                            Pg. </a:t>
            </a:r>
            <a:fld id="{BED00C40-910A-5B4C-88D6-3B0802D1C1DD}" type="slidenum">
              <a:rPr lang="en-US"/>
              <a:pPr>
                <a:defRPr/>
              </a:pPr>
              <a:t>‹#›</a:t>
            </a:fld>
            <a:endParaRPr lang="en-US"/>
          </a:p>
        </p:txBody>
      </p:sp>
    </p:spTree>
    <p:extLst>
      <p:ext uri="{BB962C8B-B14F-4D97-AF65-F5344CB8AC3E}">
        <p14:creationId xmlns:p14="http://schemas.microsoft.com/office/powerpoint/2010/main" val="15770686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99934"/>
            <a:ext cx="8229600" cy="664485"/>
          </a:xfrm>
          <a:prstGeom prst="rect">
            <a:avLst/>
          </a:prstGeom>
        </p:spPr>
        <p:txBody>
          <a:bodyPr/>
          <a:lstStyle>
            <a:lvl1pPr algn="l">
              <a:defRPr sz="3500" b="1" i="0" u="none" baseline="0">
                <a:solidFill>
                  <a:schemeClr val="accent1"/>
                </a:solidFill>
              </a:defRPr>
            </a:lvl1pPr>
          </a:lstStyle>
          <a:p>
            <a:r>
              <a:rPr lang="en-US" smtClean="0"/>
              <a:t>Click to edit Master title style</a:t>
            </a:r>
            <a:endParaRPr lang="en-US" dirty="0"/>
          </a:p>
        </p:txBody>
      </p:sp>
      <p:sp>
        <p:nvSpPr>
          <p:cNvPr id="4" name="Text Placeholder 3"/>
          <p:cNvSpPr>
            <a:spLocks noGrp="1"/>
          </p:cNvSpPr>
          <p:nvPr>
            <p:ph type="body" sz="quarter" idx="15"/>
          </p:nvPr>
        </p:nvSpPr>
        <p:spPr>
          <a:xfrm>
            <a:off x="457200" y="1019008"/>
            <a:ext cx="8229600" cy="5252837"/>
          </a:xfrm>
          <a:prstGeom prst="rect">
            <a:avLst/>
          </a:prstGeom>
        </p:spPr>
        <p:txBody>
          <a:bodyPr vert="horz">
            <a:normAutofit/>
          </a:bodyPr>
          <a:lstStyle>
            <a:lvl1pPr marL="342900" marR="0" indent="-342900" algn="l" defTabSz="457200" rtl="0" eaLnBrk="1" fontAlgn="auto" latinLnBrk="0" hangingPunct="1">
              <a:lnSpc>
                <a:spcPct val="100000"/>
              </a:lnSpc>
              <a:spcBef>
                <a:spcPct val="20000"/>
              </a:spcBef>
              <a:spcAft>
                <a:spcPts val="0"/>
              </a:spcAft>
              <a:buClr>
                <a:schemeClr val="accent2"/>
              </a:buClr>
              <a:buSzPct val="75000"/>
              <a:buFont typeface="Lucida Grande"/>
              <a:buChar char="➤"/>
              <a:tabLst/>
              <a:defRPr sz="2800" baseline="0">
                <a:solidFill>
                  <a:schemeClr val="accent3"/>
                </a:solidFill>
              </a:defRPr>
            </a:lvl1pPr>
            <a:lvl2pPr marL="800100" indent="-342900">
              <a:buClr>
                <a:schemeClr val="accent2"/>
              </a:buClr>
              <a:buSzPct val="75000"/>
              <a:buFont typeface="Wingdings" charset="2"/>
              <a:buChar char="§"/>
              <a:defRPr sz="2400" baseline="0">
                <a:solidFill>
                  <a:schemeClr val="accent3"/>
                </a:solidFill>
              </a:defRPr>
            </a:lvl2pPr>
            <a:lvl3pPr marL="1143000" indent="-228600">
              <a:buClr>
                <a:schemeClr val="accent2"/>
              </a:buClr>
              <a:buSzPct val="55000"/>
              <a:buFont typeface="Wingdings" charset="2"/>
              <a:buChar char="u"/>
              <a:defRPr sz="1800" baseline="0">
                <a:solidFill>
                  <a:schemeClr val="accent3"/>
                </a:solidFill>
              </a:defRPr>
            </a:lvl3pPr>
            <a:lvl4pPr marL="1600200" indent="-228600">
              <a:buClr>
                <a:schemeClr val="accent2"/>
              </a:buClr>
              <a:buSzPct val="75000"/>
              <a:buFont typeface="Arial"/>
              <a:buChar char="•"/>
              <a:defRPr sz="1800">
                <a:solidFill>
                  <a:schemeClr val="accent3"/>
                </a:solidFill>
              </a:defRPr>
            </a:lvl4pPr>
            <a:lvl5pPr marL="2057400" indent="-228600">
              <a:buClr>
                <a:schemeClr val="accent2"/>
              </a:buClr>
              <a:buSzPct val="75000"/>
              <a:buFont typeface="Lucida Grande"/>
              <a:buChar char="­"/>
              <a:defRPr sz="1800" baseline="0">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1"/>
          <p:cNvSpPr>
            <a:spLocks noGrp="1"/>
          </p:cNvSpPr>
          <p:nvPr>
            <p:ph type="sldNum" sz="quarter" idx="16"/>
          </p:nvPr>
        </p:nvSpPr>
        <p:spPr>
          <a:xfrm>
            <a:off x="1881188" y="6551613"/>
            <a:ext cx="7262812" cy="228600"/>
          </a:xfrm>
          <a:prstGeom prst="rect">
            <a:avLst/>
          </a:prstGeom>
        </p:spPr>
        <p:txBody>
          <a:bodyPr vert="horz" wrap="square" lIns="91440" tIns="45720" rIns="91440" bIns="45720" numCol="1" anchor="t" anchorCtr="0" compatLnSpc="1">
            <a:prstTxWarp prst="textNoShape">
              <a:avLst/>
            </a:prstTxWarp>
          </a:bodyPr>
          <a:lstStyle>
            <a:lvl1pPr algn="ctr">
              <a:defRPr sz="1000" smtClean="0">
                <a:solidFill>
                  <a:schemeClr val="bg1"/>
                </a:solidFill>
              </a:defRPr>
            </a:lvl1pPr>
          </a:lstStyle>
          <a:p>
            <a:pPr>
              <a:defRPr/>
            </a:pPr>
            <a:r>
              <a:rPr lang="en-US" dirty="0">
                <a:solidFill>
                  <a:prstClr val="white"/>
                </a:solidFill>
                <a:latin typeface="Trebuchet MS" pitchFamily="34" charset="0"/>
                <a:ea typeface="MS PGothic" pitchFamily="34" charset="-128"/>
              </a:rPr>
              <a:t>© 2013 Aerospike. All rights reserved. Proprietary                                                                            Pg. </a:t>
            </a:r>
            <a:fld id="{78C2F2D2-573E-4E79-9F6B-3B42662E5890}" type="slidenum">
              <a:rPr lang="en-US">
                <a:solidFill>
                  <a:prstClr val="white"/>
                </a:solidFill>
                <a:latin typeface="Trebuchet MS" pitchFamily="34" charset="0"/>
                <a:ea typeface="MS PGothic" pitchFamily="34" charset="-128"/>
              </a:rPr>
              <a:pPr>
                <a:defRPr/>
              </a:pPr>
              <a:t>‹#›</a:t>
            </a:fld>
            <a:endParaRPr lang="en-US" dirty="0">
              <a:solidFill>
                <a:prstClr val="white"/>
              </a:solidFill>
              <a:latin typeface="Trebuchet MS" pitchFamily="34" charset="0"/>
              <a:ea typeface="MS PGothic" pitchFamily="34" charset="-128"/>
            </a:endParaRPr>
          </a:p>
        </p:txBody>
      </p:sp>
    </p:spTree>
    <p:extLst>
      <p:ext uri="{BB962C8B-B14F-4D97-AF65-F5344CB8AC3E}">
        <p14:creationId xmlns:p14="http://schemas.microsoft.com/office/powerpoint/2010/main" val="28758781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4648"/>
          </a:xfrm>
          <a:prstGeom prst="rect">
            <a:avLst/>
          </a:prstGeom>
        </p:spPr>
        <p:txBody>
          <a:bodyPr/>
          <a:lstStyle>
            <a:lvl1pPr>
              <a:defRPr sz="3500" b="1" i="0">
                <a:solidFill>
                  <a:schemeClr val="bg1"/>
                </a:solidFill>
              </a:defRPr>
            </a:lvl1pPr>
          </a:lstStyle>
          <a:p>
            <a:r>
              <a:rPr lang="en-US" dirty="0" smtClean="0"/>
              <a:t>Click to edit Master title style</a:t>
            </a:r>
            <a:endParaRPr lang="en-US" dirty="0"/>
          </a:p>
        </p:txBody>
      </p:sp>
      <p:sp>
        <p:nvSpPr>
          <p:cNvPr id="9" name="Text Placeholder 2"/>
          <p:cNvSpPr>
            <a:spLocks noGrp="1"/>
          </p:cNvSpPr>
          <p:nvPr>
            <p:ph type="body" idx="1"/>
          </p:nvPr>
        </p:nvSpPr>
        <p:spPr>
          <a:xfrm>
            <a:off x="429987" y="1398013"/>
            <a:ext cx="4040188" cy="905187"/>
          </a:xfrm>
          <a:prstGeom prst="rect">
            <a:avLst/>
          </a:prstGeom>
        </p:spPr>
        <p:txBody>
          <a:bodyPr anchor="b"/>
          <a:lstStyle>
            <a:lvl1pPr marL="0" indent="0">
              <a:buNone/>
              <a:defRPr sz="3000" b="0" i="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2"/>
          <p:cNvSpPr>
            <a:spLocks noGrp="1"/>
          </p:cNvSpPr>
          <p:nvPr>
            <p:ph type="body" idx="13"/>
          </p:nvPr>
        </p:nvSpPr>
        <p:spPr>
          <a:xfrm>
            <a:off x="4856837" y="1398013"/>
            <a:ext cx="4040188" cy="905187"/>
          </a:xfrm>
          <a:prstGeom prst="rect">
            <a:avLst/>
          </a:prstGeom>
        </p:spPr>
        <p:txBody>
          <a:bodyPr anchor="b"/>
          <a:lstStyle>
            <a:lvl1pPr marL="0" indent="0">
              <a:buNone/>
              <a:defRPr sz="3000" b="0" i="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quarter" idx="15"/>
          </p:nvPr>
        </p:nvSpPr>
        <p:spPr>
          <a:xfrm>
            <a:off x="429987" y="2303200"/>
            <a:ext cx="4040188" cy="4248150"/>
          </a:xfrm>
          <a:prstGeom prst="rect">
            <a:avLst/>
          </a:prstGeom>
        </p:spPr>
        <p:txBody>
          <a:bodyPr vert="horz">
            <a:normAutofit/>
          </a:bodyPr>
          <a:lstStyle>
            <a:lvl1pPr marL="457200" indent="-457200">
              <a:buClr>
                <a:schemeClr val="accent2"/>
              </a:buClr>
              <a:buSzPct val="75000"/>
              <a:buFont typeface="Lucida Grande"/>
              <a:buChar char="➤"/>
              <a:defRPr sz="2400" baseline="0">
                <a:solidFill>
                  <a:schemeClr val="accent3"/>
                </a:solidFill>
              </a:defRPr>
            </a:lvl1pPr>
            <a:lvl2pPr marL="800100" indent="-342900">
              <a:buClr>
                <a:schemeClr val="accent2"/>
              </a:buClr>
              <a:buSzPct val="75000"/>
              <a:buFont typeface="Wingdings" charset="2"/>
              <a:buChar char="§"/>
              <a:defRPr sz="2400" baseline="0">
                <a:solidFill>
                  <a:schemeClr val="accent3"/>
                </a:solidFill>
              </a:defRPr>
            </a:lvl2pPr>
            <a:lvl3pPr marL="1143000" indent="-228600">
              <a:buClr>
                <a:schemeClr val="accent2"/>
              </a:buClr>
              <a:buSzPct val="55000"/>
              <a:buFont typeface="Wingdings" charset="2"/>
              <a:buChar char="u"/>
              <a:defRPr sz="1800" baseline="0">
                <a:solidFill>
                  <a:schemeClr val="accent3"/>
                </a:solidFill>
              </a:defRPr>
            </a:lvl3pPr>
            <a:lvl4pPr marL="1600200" indent="-228600">
              <a:buClr>
                <a:schemeClr val="accent2"/>
              </a:buClr>
              <a:buSzPct val="75000"/>
              <a:buFont typeface="Arial"/>
              <a:buChar char="•"/>
              <a:defRPr sz="1800">
                <a:solidFill>
                  <a:schemeClr val="accent3"/>
                </a:solidFill>
              </a:defRPr>
            </a:lvl4pPr>
            <a:lvl5pPr marL="2057400" indent="-228600">
              <a:buClr>
                <a:schemeClr val="accent2"/>
              </a:buClr>
              <a:buSzPct val="75000"/>
              <a:buFont typeface="Lucida Grande"/>
              <a:buChar char="­"/>
              <a:defRPr sz="1800" baseline="0">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quarter" idx="16"/>
          </p:nvPr>
        </p:nvSpPr>
        <p:spPr>
          <a:xfrm>
            <a:off x="4856837" y="2303200"/>
            <a:ext cx="4040188" cy="4248150"/>
          </a:xfrm>
          <a:prstGeom prst="rect">
            <a:avLst/>
          </a:prstGeom>
        </p:spPr>
        <p:txBody>
          <a:bodyPr vert="horz">
            <a:normAutofit/>
          </a:bodyPr>
          <a:lstStyle>
            <a:lvl1pPr marL="457200" indent="-457200">
              <a:buClr>
                <a:schemeClr val="accent2"/>
              </a:buClr>
              <a:buSzPct val="75000"/>
              <a:buFont typeface="Lucida Grande"/>
              <a:buChar char="➤"/>
              <a:defRPr sz="2400" baseline="0">
                <a:solidFill>
                  <a:schemeClr val="accent3"/>
                </a:solidFill>
              </a:defRPr>
            </a:lvl1pPr>
            <a:lvl2pPr marL="800100" indent="-342900">
              <a:buClr>
                <a:schemeClr val="accent2"/>
              </a:buClr>
              <a:buSzPct val="75000"/>
              <a:buFont typeface="Wingdings" charset="2"/>
              <a:buChar char="§"/>
              <a:defRPr sz="2400" baseline="0">
                <a:solidFill>
                  <a:schemeClr val="accent3"/>
                </a:solidFill>
              </a:defRPr>
            </a:lvl2pPr>
            <a:lvl3pPr marL="1143000" indent="-228600">
              <a:buClr>
                <a:schemeClr val="accent2"/>
              </a:buClr>
              <a:buSzPct val="55000"/>
              <a:buFont typeface="Wingdings" charset="2"/>
              <a:buChar char="u"/>
              <a:defRPr sz="1800" baseline="0">
                <a:solidFill>
                  <a:schemeClr val="accent3"/>
                </a:solidFill>
              </a:defRPr>
            </a:lvl3pPr>
            <a:lvl4pPr marL="1600200" indent="-228600">
              <a:buClr>
                <a:schemeClr val="accent2"/>
              </a:buClr>
              <a:buSzPct val="75000"/>
              <a:buFont typeface="Arial"/>
              <a:buChar char="•"/>
              <a:defRPr sz="1800">
                <a:solidFill>
                  <a:schemeClr val="accent3"/>
                </a:solidFill>
              </a:defRPr>
            </a:lvl4pPr>
            <a:lvl5pPr marL="2057400" indent="-228600">
              <a:buClr>
                <a:schemeClr val="accent2"/>
              </a:buClr>
              <a:buSzPct val="75000"/>
              <a:buFont typeface="Lucida Grande"/>
              <a:buChar char="­"/>
              <a:defRPr sz="1800" baseline="0">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1"/>
          <p:cNvSpPr>
            <a:spLocks noGrp="1"/>
          </p:cNvSpPr>
          <p:nvPr>
            <p:ph type="sldNum" sz="quarter" idx="17"/>
          </p:nvPr>
        </p:nvSpPr>
        <p:spPr>
          <a:xfrm>
            <a:off x="1881188" y="6551613"/>
            <a:ext cx="7262812" cy="228600"/>
          </a:xfrm>
          <a:prstGeom prst="rect">
            <a:avLst/>
          </a:prstGeom>
        </p:spPr>
        <p:txBody>
          <a:bodyPr vert="horz" wrap="square" lIns="91440" tIns="45720" rIns="91440" bIns="45720" numCol="1" anchor="t" anchorCtr="0" compatLnSpc="1">
            <a:prstTxWarp prst="textNoShape">
              <a:avLst/>
            </a:prstTxWarp>
          </a:bodyPr>
          <a:lstStyle>
            <a:lvl1pPr algn="ctr">
              <a:defRPr sz="1000" smtClean="0">
                <a:solidFill>
                  <a:schemeClr val="bg1"/>
                </a:solidFill>
              </a:defRPr>
            </a:lvl1pPr>
          </a:lstStyle>
          <a:p>
            <a:pPr>
              <a:defRPr/>
            </a:pPr>
            <a:r>
              <a:rPr lang="en-US" dirty="0">
                <a:solidFill>
                  <a:prstClr val="white"/>
                </a:solidFill>
                <a:latin typeface="Trebuchet MS" pitchFamily="34" charset="0"/>
                <a:ea typeface="MS PGothic" pitchFamily="34" charset="-128"/>
              </a:rPr>
              <a:t>© 2013 Aerospike. All rights reserved. Proprietary                                                                            Pg. </a:t>
            </a:r>
            <a:fld id="{67FACB95-1FC3-4B08-96AE-0D98269404F6}" type="slidenum">
              <a:rPr lang="en-US">
                <a:solidFill>
                  <a:prstClr val="white"/>
                </a:solidFill>
                <a:latin typeface="Trebuchet MS" pitchFamily="34" charset="0"/>
                <a:ea typeface="MS PGothic" pitchFamily="34" charset="-128"/>
              </a:rPr>
              <a:pPr>
                <a:defRPr/>
              </a:pPr>
              <a:t>‹#›</a:t>
            </a:fld>
            <a:endParaRPr lang="en-US" dirty="0">
              <a:solidFill>
                <a:prstClr val="white"/>
              </a:solidFill>
              <a:latin typeface="Trebuchet MS" pitchFamily="34" charset="0"/>
              <a:ea typeface="MS PGothic" pitchFamily="34" charset="-128"/>
            </a:endParaRPr>
          </a:p>
        </p:txBody>
      </p:sp>
    </p:spTree>
    <p:extLst>
      <p:ext uri="{BB962C8B-B14F-4D97-AF65-F5344CB8AC3E}">
        <p14:creationId xmlns:p14="http://schemas.microsoft.com/office/powerpoint/2010/main" val="2208399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ext Placeholder 2"/>
          <p:cNvSpPr>
            <a:spLocks noGrp="1"/>
          </p:cNvSpPr>
          <p:nvPr>
            <p:ph type="body" idx="1"/>
          </p:nvPr>
        </p:nvSpPr>
        <p:spPr>
          <a:xfrm>
            <a:off x="429987" y="213436"/>
            <a:ext cx="4040188" cy="929681"/>
          </a:xfrm>
          <a:prstGeom prst="rect">
            <a:avLst/>
          </a:prstGeom>
        </p:spPr>
        <p:txBody>
          <a:bodyPr anchor="b"/>
          <a:lstStyle>
            <a:lvl1pPr marL="0" indent="0">
              <a:lnSpc>
                <a:spcPts val="3000"/>
              </a:lnSpc>
              <a:buNone/>
              <a:defRPr sz="3000" b="0" i="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2"/>
          <p:cNvSpPr>
            <a:spLocks noGrp="1"/>
          </p:cNvSpPr>
          <p:nvPr>
            <p:ph type="body" idx="13"/>
          </p:nvPr>
        </p:nvSpPr>
        <p:spPr>
          <a:xfrm>
            <a:off x="4856837" y="213436"/>
            <a:ext cx="4040188" cy="972369"/>
          </a:xfrm>
          <a:prstGeom prst="rect">
            <a:avLst/>
          </a:prstGeom>
        </p:spPr>
        <p:txBody>
          <a:bodyPr anchor="b"/>
          <a:lstStyle>
            <a:lvl1pPr marL="0" indent="0">
              <a:buNone/>
              <a:defRPr sz="3000" b="0" i="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ext Placeholder 3"/>
          <p:cNvSpPr>
            <a:spLocks noGrp="1"/>
          </p:cNvSpPr>
          <p:nvPr>
            <p:ph type="body" sz="quarter" idx="15"/>
          </p:nvPr>
        </p:nvSpPr>
        <p:spPr>
          <a:xfrm>
            <a:off x="425182" y="1153788"/>
            <a:ext cx="4044994" cy="5039903"/>
          </a:xfrm>
          <a:prstGeom prst="rect">
            <a:avLst/>
          </a:prstGeom>
        </p:spPr>
        <p:txBody>
          <a:bodyPr vert="horz">
            <a:normAutofit/>
          </a:bodyPr>
          <a:lstStyle>
            <a:lvl1pPr marL="457200" indent="-457200">
              <a:buClr>
                <a:schemeClr val="accent2"/>
              </a:buClr>
              <a:buSzPct val="75000"/>
              <a:buFont typeface="Lucida Grande"/>
              <a:buChar char="➤"/>
              <a:defRPr sz="2400" baseline="0">
                <a:solidFill>
                  <a:schemeClr val="accent3"/>
                </a:solidFill>
              </a:defRPr>
            </a:lvl1pPr>
            <a:lvl2pPr marL="800100" indent="-342900">
              <a:buClr>
                <a:schemeClr val="accent2"/>
              </a:buClr>
              <a:buSzPct val="75000"/>
              <a:buFont typeface="Wingdings" charset="2"/>
              <a:buChar char="§"/>
              <a:defRPr sz="2400" baseline="0">
                <a:solidFill>
                  <a:schemeClr val="accent3"/>
                </a:solidFill>
              </a:defRPr>
            </a:lvl2pPr>
            <a:lvl3pPr marL="1143000" indent="-228600">
              <a:buClr>
                <a:schemeClr val="accent2"/>
              </a:buClr>
              <a:buSzPct val="55000"/>
              <a:buFont typeface="Wingdings" charset="2"/>
              <a:buChar char="u"/>
              <a:defRPr sz="1800" baseline="0">
                <a:solidFill>
                  <a:schemeClr val="accent3"/>
                </a:solidFill>
              </a:defRPr>
            </a:lvl3pPr>
            <a:lvl4pPr marL="1600200" indent="-228600">
              <a:buClr>
                <a:schemeClr val="accent2"/>
              </a:buClr>
              <a:buSzPct val="75000"/>
              <a:buFont typeface="Arial"/>
              <a:buChar char="•"/>
              <a:defRPr sz="1800">
                <a:solidFill>
                  <a:schemeClr val="accent3"/>
                </a:solidFill>
              </a:defRPr>
            </a:lvl4pPr>
            <a:lvl5pPr marL="2057400" indent="-228600">
              <a:buClr>
                <a:schemeClr val="accent2"/>
              </a:buClr>
              <a:buSzPct val="75000"/>
              <a:buFont typeface="Lucida Grande"/>
              <a:buChar char="­"/>
              <a:defRPr sz="1800" baseline="0">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3"/>
          <p:cNvSpPr>
            <a:spLocks noGrp="1"/>
          </p:cNvSpPr>
          <p:nvPr>
            <p:ph type="body" sz="quarter" idx="16"/>
          </p:nvPr>
        </p:nvSpPr>
        <p:spPr>
          <a:xfrm>
            <a:off x="4852031" y="1185805"/>
            <a:ext cx="4044994" cy="5007886"/>
          </a:xfrm>
          <a:prstGeom prst="rect">
            <a:avLst/>
          </a:prstGeom>
        </p:spPr>
        <p:txBody>
          <a:bodyPr vert="horz">
            <a:normAutofit/>
          </a:bodyPr>
          <a:lstStyle>
            <a:lvl1pPr marL="457200" indent="-457200">
              <a:buClr>
                <a:schemeClr val="accent2"/>
              </a:buClr>
              <a:buSzPct val="75000"/>
              <a:buFont typeface="Lucida Grande"/>
              <a:buChar char="➤"/>
              <a:defRPr sz="2400" baseline="0">
                <a:solidFill>
                  <a:schemeClr val="accent3"/>
                </a:solidFill>
              </a:defRPr>
            </a:lvl1pPr>
            <a:lvl2pPr marL="800100" indent="-342900">
              <a:buClr>
                <a:schemeClr val="accent2"/>
              </a:buClr>
              <a:buSzPct val="75000"/>
              <a:buFont typeface="Wingdings" charset="2"/>
              <a:buChar char="§"/>
              <a:defRPr sz="2400" baseline="0">
                <a:solidFill>
                  <a:schemeClr val="accent3"/>
                </a:solidFill>
              </a:defRPr>
            </a:lvl2pPr>
            <a:lvl3pPr marL="1143000" indent="-228600">
              <a:buClr>
                <a:schemeClr val="accent2"/>
              </a:buClr>
              <a:buSzPct val="55000"/>
              <a:buFont typeface="Wingdings" charset="2"/>
              <a:buChar char="u"/>
              <a:defRPr sz="1800" baseline="0">
                <a:solidFill>
                  <a:schemeClr val="accent3"/>
                </a:solidFill>
              </a:defRPr>
            </a:lvl3pPr>
            <a:lvl4pPr marL="1600200" indent="-228600">
              <a:buClr>
                <a:schemeClr val="accent2"/>
              </a:buClr>
              <a:buSzPct val="75000"/>
              <a:buFont typeface="Arial"/>
              <a:buChar char="•"/>
              <a:defRPr sz="1800">
                <a:solidFill>
                  <a:schemeClr val="accent3"/>
                </a:solidFill>
              </a:defRPr>
            </a:lvl4pPr>
            <a:lvl5pPr marL="2057400" indent="-228600">
              <a:buClr>
                <a:schemeClr val="accent2"/>
              </a:buClr>
              <a:buSzPct val="75000"/>
              <a:buFont typeface="Lucida Grande"/>
              <a:buChar char="­"/>
              <a:defRPr sz="1800" baseline="0">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1"/>
          <p:cNvSpPr>
            <a:spLocks noGrp="1"/>
          </p:cNvSpPr>
          <p:nvPr>
            <p:ph type="sldNum" sz="quarter" idx="17"/>
          </p:nvPr>
        </p:nvSpPr>
        <p:spPr>
          <a:xfrm>
            <a:off x="1881188" y="6551613"/>
            <a:ext cx="7262812" cy="228600"/>
          </a:xfrm>
          <a:prstGeom prst="rect">
            <a:avLst/>
          </a:prstGeom>
        </p:spPr>
        <p:txBody>
          <a:bodyPr vert="horz" wrap="square" lIns="91440" tIns="45720" rIns="91440" bIns="45720" numCol="1" anchor="t" anchorCtr="0" compatLnSpc="1">
            <a:prstTxWarp prst="textNoShape">
              <a:avLst/>
            </a:prstTxWarp>
          </a:bodyPr>
          <a:lstStyle>
            <a:lvl1pPr algn="ctr">
              <a:defRPr sz="1000" smtClean="0">
                <a:solidFill>
                  <a:schemeClr val="bg1"/>
                </a:solidFill>
              </a:defRPr>
            </a:lvl1pPr>
          </a:lstStyle>
          <a:p>
            <a:pPr>
              <a:defRPr/>
            </a:pPr>
            <a:r>
              <a:rPr lang="en-US" dirty="0">
                <a:solidFill>
                  <a:prstClr val="white"/>
                </a:solidFill>
                <a:latin typeface="Trebuchet MS" pitchFamily="34" charset="0"/>
                <a:ea typeface="MS PGothic" pitchFamily="34" charset="-128"/>
              </a:rPr>
              <a:t>© 2013 Aerospike. All rights reserved. Proprietary                                                                           Pg. </a:t>
            </a:r>
            <a:fld id="{EFD62EAA-5100-413B-A4CC-221C892026DC}" type="slidenum">
              <a:rPr lang="en-US">
                <a:solidFill>
                  <a:prstClr val="white"/>
                </a:solidFill>
                <a:latin typeface="Trebuchet MS" pitchFamily="34" charset="0"/>
                <a:ea typeface="MS PGothic" pitchFamily="34" charset="-128"/>
              </a:rPr>
              <a:pPr>
                <a:defRPr/>
              </a:pPr>
              <a:t>‹#›</a:t>
            </a:fld>
            <a:endParaRPr lang="en-US" dirty="0">
              <a:solidFill>
                <a:prstClr val="white"/>
              </a:solidFill>
              <a:latin typeface="Trebuchet MS" pitchFamily="34" charset="0"/>
              <a:ea typeface="MS PGothic" pitchFamily="34" charset="-128"/>
            </a:endParaRPr>
          </a:p>
        </p:txBody>
      </p:sp>
    </p:spTree>
    <p:extLst>
      <p:ext uri="{BB962C8B-B14F-4D97-AF65-F5344CB8AC3E}">
        <p14:creationId xmlns:p14="http://schemas.microsoft.com/office/powerpoint/2010/main" val="32666228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334963" y="354013"/>
            <a:ext cx="8572500" cy="5695950"/>
          </a:xfrm>
          <a:prstGeom prst="rect">
            <a:avLst/>
          </a:prstGeom>
        </p:spPr>
        <p:txBody>
          <a:bodyPr vert="horz"/>
          <a:lstStyle>
            <a:lvl1pPr marL="0" indent="0">
              <a:buNone/>
              <a:defRPr/>
            </a:lvl1pPr>
          </a:lstStyle>
          <a:p>
            <a:pPr lvl="0"/>
            <a:endParaRPr lang="en-US" noProof="0" dirty="0" smtClean="0"/>
          </a:p>
        </p:txBody>
      </p:sp>
      <p:sp>
        <p:nvSpPr>
          <p:cNvPr id="3" name="Slide Number Placeholder 1"/>
          <p:cNvSpPr>
            <a:spLocks noGrp="1"/>
          </p:cNvSpPr>
          <p:nvPr>
            <p:ph type="sldNum" sz="quarter" idx="14"/>
          </p:nvPr>
        </p:nvSpPr>
        <p:spPr>
          <a:xfrm>
            <a:off x="1881188" y="6551613"/>
            <a:ext cx="7262812" cy="228600"/>
          </a:xfrm>
          <a:prstGeom prst="rect">
            <a:avLst/>
          </a:prstGeom>
        </p:spPr>
        <p:txBody>
          <a:bodyPr vert="horz" wrap="square" lIns="91440" tIns="45720" rIns="91440" bIns="45720" numCol="1" anchor="t" anchorCtr="0" compatLnSpc="1">
            <a:prstTxWarp prst="textNoShape">
              <a:avLst/>
            </a:prstTxWarp>
          </a:bodyPr>
          <a:lstStyle>
            <a:lvl1pPr algn="ctr">
              <a:defRPr sz="1000" smtClean="0">
                <a:solidFill>
                  <a:schemeClr val="bg1"/>
                </a:solidFill>
              </a:defRPr>
            </a:lvl1pPr>
          </a:lstStyle>
          <a:p>
            <a:pPr>
              <a:defRPr/>
            </a:pPr>
            <a:r>
              <a:rPr lang="en-US">
                <a:solidFill>
                  <a:prstClr val="white"/>
                </a:solidFill>
                <a:latin typeface="Trebuchet MS" pitchFamily="34" charset="0"/>
                <a:ea typeface="MS PGothic" pitchFamily="34" charset="-128"/>
              </a:rPr>
              <a:t>© 2012 Aerospike. All rights reserved. Confidential                                                                            Pg. </a:t>
            </a:r>
            <a:fld id="{89901B14-EA83-424A-9EF8-74011E878F19}" type="slidenum">
              <a:rPr lang="en-US">
                <a:solidFill>
                  <a:prstClr val="white"/>
                </a:solidFill>
                <a:latin typeface="Trebuchet MS" pitchFamily="34" charset="0"/>
                <a:ea typeface="MS PGothic" pitchFamily="34" charset="-128"/>
              </a:rPr>
              <a:pPr>
                <a:defRPr/>
              </a:pPr>
              <a:t>‹#›</a:t>
            </a:fld>
            <a:endParaRPr lang="en-US">
              <a:solidFill>
                <a:prstClr val="white"/>
              </a:solidFill>
              <a:latin typeface="Trebuchet MS" pitchFamily="34" charset="0"/>
              <a:ea typeface="MS PGothic" pitchFamily="34" charset="-128"/>
            </a:endParaRPr>
          </a:p>
        </p:txBody>
      </p:sp>
    </p:spTree>
    <p:extLst>
      <p:ext uri="{BB962C8B-B14F-4D97-AF65-F5344CB8AC3E}">
        <p14:creationId xmlns:p14="http://schemas.microsoft.com/office/powerpoint/2010/main" val="32430869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2509" y="14255"/>
            <a:ext cx="7873999" cy="842736"/>
          </a:xfrm>
          <a:prstGeom prst="rect">
            <a:avLst/>
          </a:prstGeom>
        </p:spPr>
        <p:txBody>
          <a:bodyPr anchor="b"/>
          <a:lstStyle>
            <a:lvl1pPr algn="l">
              <a:defRPr sz="3500" b="1">
                <a:solidFill>
                  <a:schemeClr val="accent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644813" y="864419"/>
            <a:ext cx="2181696" cy="1858211"/>
          </a:xfrm>
          <a:prstGeom prst="rect">
            <a:avLst/>
          </a:prstGeom>
        </p:spPr>
        <p:txBody>
          <a:bodyPr vert="horz"/>
          <a:lstStyle>
            <a:lvl1pPr marL="0" indent="0">
              <a:buNone/>
              <a:defRPr sz="2500" b="0" i="1" baseline="0">
                <a:solidFill>
                  <a:schemeClr val="accent2"/>
                </a:solidFill>
              </a:defRPr>
            </a:lvl1pPr>
          </a:lstStyle>
          <a:p>
            <a:pPr lvl="0"/>
            <a:r>
              <a:rPr lang="en-US" smtClean="0"/>
              <a:t>Click to edit Master text styles</a:t>
            </a:r>
          </a:p>
        </p:txBody>
      </p:sp>
      <p:sp>
        <p:nvSpPr>
          <p:cNvPr id="6" name="Text Placeholder 3"/>
          <p:cNvSpPr>
            <a:spLocks noGrp="1"/>
          </p:cNvSpPr>
          <p:nvPr>
            <p:ph type="body" sz="quarter" idx="15"/>
          </p:nvPr>
        </p:nvSpPr>
        <p:spPr>
          <a:xfrm>
            <a:off x="948158" y="864419"/>
            <a:ext cx="5696655" cy="5426966"/>
          </a:xfrm>
          <a:prstGeom prst="rect">
            <a:avLst/>
          </a:prstGeom>
        </p:spPr>
        <p:txBody>
          <a:bodyPr vert="horz">
            <a:normAutofit/>
          </a:bodyPr>
          <a:lstStyle>
            <a:lvl1pPr marL="342900" marR="0" indent="-342900" algn="l" defTabSz="457200" rtl="0" eaLnBrk="1" fontAlgn="auto" latinLnBrk="0" hangingPunct="1">
              <a:lnSpc>
                <a:spcPct val="100000"/>
              </a:lnSpc>
              <a:spcBef>
                <a:spcPct val="20000"/>
              </a:spcBef>
              <a:spcAft>
                <a:spcPts val="0"/>
              </a:spcAft>
              <a:buClr>
                <a:schemeClr val="accent2"/>
              </a:buClr>
              <a:buSzPct val="75000"/>
              <a:buFont typeface="Lucida Grande"/>
              <a:buChar char="➤"/>
              <a:tabLst/>
              <a:defRPr sz="2400" b="0" i="1" baseline="0">
                <a:solidFill>
                  <a:schemeClr val="accent3"/>
                </a:solidFill>
              </a:defRPr>
            </a:lvl1pPr>
            <a:lvl2pPr marL="800100" indent="-342900">
              <a:buClr>
                <a:schemeClr val="accent2"/>
              </a:buClr>
              <a:buSzPct val="75000"/>
              <a:buFont typeface="Wingdings" charset="2"/>
              <a:buChar char="§"/>
              <a:defRPr sz="2400" b="0" i="1" baseline="0">
                <a:solidFill>
                  <a:schemeClr val="accent3"/>
                </a:solidFill>
              </a:defRPr>
            </a:lvl2pPr>
            <a:lvl3pPr marL="1143000" indent="-228600">
              <a:buClr>
                <a:schemeClr val="accent2"/>
              </a:buClr>
              <a:buSzPct val="55000"/>
              <a:buFont typeface="Wingdings" charset="2"/>
              <a:buChar char="u"/>
              <a:defRPr sz="1800" b="0" i="1" baseline="0">
                <a:solidFill>
                  <a:schemeClr val="accent3"/>
                </a:solidFill>
              </a:defRPr>
            </a:lvl3pPr>
            <a:lvl4pPr marL="1600200" indent="-228600">
              <a:buClr>
                <a:schemeClr val="accent2"/>
              </a:buClr>
              <a:buSzPct val="75000"/>
              <a:buFont typeface="Arial"/>
              <a:buChar char="•"/>
              <a:defRPr sz="1800" b="0" i="1">
                <a:solidFill>
                  <a:schemeClr val="accent3"/>
                </a:solidFill>
              </a:defRPr>
            </a:lvl4pPr>
            <a:lvl5pPr marL="2057400" indent="-228600">
              <a:buClr>
                <a:schemeClr val="accent2"/>
              </a:buClr>
              <a:buSzPct val="75000"/>
              <a:buFont typeface="Lucida Grande"/>
              <a:buChar char="­"/>
              <a:defRPr sz="1800" b="0" i="1" baseline="0">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6"/>
          </p:nvPr>
        </p:nvSpPr>
        <p:spPr>
          <a:xfrm>
            <a:off x="457200" y="6551613"/>
            <a:ext cx="8686800" cy="274637"/>
          </a:xfrm>
          <a:prstGeom prst="rect">
            <a:avLst/>
          </a:prstGeom>
        </p:spPr>
        <p:txBody>
          <a:bodyPr vert="horz" wrap="square" lIns="91440" tIns="45720" rIns="91440" bIns="45720" numCol="1" anchor="t" anchorCtr="0" compatLnSpc="1">
            <a:prstTxWarp prst="textNoShape">
              <a:avLst/>
            </a:prstTxWarp>
          </a:bodyPr>
          <a:lstStyle>
            <a:lvl1pPr algn="ctr">
              <a:defRPr sz="1000" smtClean="0">
                <a:solidFill>
                  <a:srgbClr val="4D4D4F"/>
                </a:solidFill>
              </a:defRPr>
            </a:lvl1pPr>
          </a:lstStyle>
          <a:p>
            <a:pPr>
              <a:defRPr/>
            </a:pPr>
            <a:r>
              <a:rPr lang="en-US" dirty="0">
                <a:latin typeface="Trebuchet MS" pitchFamily="34" charset="0"/>
                <a:ea typeface="MS PGothic" pitchFamily="34" charset="-128"/>
              </a:rPr>
              <a:t>© 2013 Aerospike. All rights reserved. Proprietary                                                                                                                    Pg. </a:t>
            </a:r>
            <a:fld id="{4D0B4966-D50A-49C4-9864-A720CD8B2497}" type="slidenum">
              <a:rPr lang="en-US">
                <a:latin typeface="Trebuchet MS" pitchFamily="34" charset="0"/>
                <a:ea typeface="MS PGothic" pitchFamily="34" charset="-128"/>
              </a:rPr>
              <a:pPr>
                <a:defRPr/>
              </a:pPr>
              <a:t>‹#›</a:t>
            </a:fld>
            <a:endParaRPr lang="en-US" dirty="0">
              <a:latin typeface="Trebuchet MS" pitchFamily="34" charset="0"/>
              <a:ea typeface="MS PGothic" pitchFamily="34" charset="-128"/>
            </a:endParaRPr>
          </a:p>
        </p:txBody>
      </p:sp>
    </p:spTree>
    <p:extLst>
      <p:ext uri="{BB962C8B-B14F-4D97-AF65-F5344CB8AC3E}">
        <p14:creationId xmlns:p14="http://schemas.microsoft.com/office/powerpoint/2010/main" val="5998702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4499" y="5598893"/>
            <a:ext cx="8472715" cy="469895"/>
          </a:xfrm>
          <a:prstGeom prst="rect">
            <a:avLst/>
          </a:prstGeom>
        </p:spPr>
        <p:txBody>
          <a:bodyPr anchor="b"/>
          <a:lstStyle>
            <a:lvl1pPr algn="l">
              <a:defRPr sz="1500" b="0" i="1">
                <a:solidFill>
                  <a:schemeClr val="bg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444499" y="390071"/>
            <a:ext cx="8472715" cy="5089072"/>
          </a:xfrm>
          <a:prstGeom prst="rect">
            <a:avLst/>
          </a:prstGeom>
          <a:ln w="38100">
            <a:solidFill>
              <a:schemeClr val="accent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lide Number Placeholder 1"/>
          <p:cNvSpPr>
            <a:spLocks noGrp="1"/>
          </p:cNvSpPr>
          <p:nvPr>
            <p:ph type="sldNum" sz="quarter" idx="10"/>
          </p:nvPr>
        </p:nvSpPr>
        <p:spPr>
          <a:xfrm>
            <a:off x="1881188" y="6551613"/>
            <a:ext cx="7262812" cy="228600"/>
          </a:xfrm>
          <a:prstGeom prst="rect">
            <a:avLst/>
          </a:prstGeom>
        </p:spPr>
        <p:txBody>
          <a:bodyPr vert="horz" wrap="square" lIns="91440" tIns="45720" rIns="91440" bIns="45720" numCol="1" anchor="t" anchorCtr="0" compatLnSpc="1">
            <a:prstTxWarp prst="textNoShape">
              <a:avLst/>
            </a:prstTxWarp>
          </a:bodyPr>
          <a:lstStyle>
            <a:lvl1pPr algn="ctr">
              <a:defRPr sz="1000" smtClean="0">
                <a:solidFill>
                  <a:schemeClr val="bg1"/>
                </a:solidFill>
              </a:defRPr>
            </a:lvl1pPr>
          </a:lstStyle>
          <a:p>
            <a:pPr>
              <a:defRPr/>
            </a:pPr>
            <a:r>
              <a:rPr lang="en-US">
                <a:solidFill>
                  <a:prstClr val="white"/>
                </a:solidFill>
                <a:latin typeface="Trebuchet MS" pitchFamily="34" charset="0"/>
                <a:ea typeface="MS PGothic" pitchFamily="34" charset="-128"/>
              </a:rPr>
              <a:t>© 2012 Aerospike. All rights reserved. Confidential                                                                            Pg. </a:t>
            </a:r>
            <a:fld id="{85746889-B723-41BE-BB86-C9830C5BDDFE}" type="slidenum">
              <a:rPr lang="en-US">
                <a:solidFill>
                  <a:prstClr val="white"/>
                </a:solidFill>
                <a:latin typeface="Trebuchet MS" pitchFamily="34" charset="0"/>
                <a:ea typeface="MS PGothic" pitchFamily="34" charset="-128"/>
              </a:rPr>
              <a:pPr>
                <a:defRPr/>
              </a:pPr>
              <a:t>‹#›</a:t>
            </a:fld>
            <a:endParaRPr lang="en-US">
              <a:solidFill>
                <a:prstClr val="white"/>
              </a:solidFill>
              <a:latin typeface="Trebuchet MS" pitchFamily="34" charset="0"/>
              <a:ea typeface="MS PGothic" pitchFamily="34" charset="-128"/>
            </a:endParaRPr>
          </a:p>
        </p:txBody>
      </p:sp>
    </p:spTree>
    <p:extLst>
      <p:ext uri="{BB962C8B-B14F-4D97-AF65-F5344CB8AC3E}">
        <p14:creationId xmlns:p14="http://schemas.microsoft.com/office/powerpoint/2010/main" val="19339287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0" y="2466738"/>
            <a:ext cx="9143999" cy="1797050"/>
          </a:xfrm>
          <a:prstGeom prst="rect">
            <a:avLst/>
          </a:prstGeom>
        </p:spPr>
        <p:txBody>
          <a:bodyPr vert="horz"/>
          <a:lstStyle>
            <a:lvl1pPr marL="0" indent="0" algn="ctr">
              <a:buNone/>
              <a:defRPr sz="6000" b="1" i="0" baseline="0">
                <a:solidFill>
                  <a:schemeClr val="accent1"/>
                </a:solidFill>
              </a:defRPr>
            </a:lvl1pPr>
            <a:lvl2pPr>
              <a:defRPr sz="6500">
                <a:solidFill>
                  <a:schemeClr val="accent1"/>
                </a:solidFill>
              </a:defRPr>
            </a:lvl2pPr>
            <a:lvl3pPr>
              <a:defRPr sz="6500">
                <a:solidFill>
                  <a:schemeClr val="accent1"/>
                </a:solidFill>
              </a:defRPr>
            </a:lvl3pPr>
            <a:lvl4pPr>
              <a:defRPr sz="6500">
                <a:solidFill>
                  <a:schemeClr val="accent1"/>
                </a:solidFill>
              </a:defRPr>
            </a:lvl4pPr>
            <a:lvl5pPr>
              <a:defRPr sz="6500">
                <a:solidFill>
                  <a:schemeClr val="accent1"/>
                </a:solidFill>
              </a:defRPr>
            </a:lvl5pPr>
          </a:lstStyle>
          <a:p>
            <a:pPr lvl="0"/>
            <a:r>
              <a:rPr lang="en-US" smtClean="0"/>
              <a:t>Click to edit Master text styles</a:t>
            </a:r>
          </a:p>
        </p:txBody>
      </p:sp>
      <p:sp>
        <p:nvSpPr>
          <p:cNvPr id="16" name="Text Placeholder 9"/>
          <p:cNvSpPr>
            <a:spLocks noGrp="1"/>
          </p:cNvSpPr>
          <p:nvPr>
            <p:ph type="body" sz="quarter" idx="11"/>
          </p:nvPr>
        </p:nvSpPr>
        <p:spPr>
          <a:xfrm>
            <a:off x="1316038" y="3619493"/>
            <a:ext cx="6611937" cy="1323975"/>
          </a:xfrm>
          <a:prstGeom prst="rect">
            <a:avLst/>
          </a:prstGeom>
        </p:spPr>
        <p:txBody>
          <a:bodyPr vert="horz"/>
          <a:lstStyle>
            <a:lvl1pPr marL="0" indent="0" algn="ctr">
              <a:buNone/>
              <a:defRPr sz="3000" baseline="0">
                <a:solidFill>
                  <a:schemeClr val="accent2"/>
                </a:solidFill>
              </a:defRPr>
            </a:lvl1pPr>
          </a:lstStyle>
          <a:p>
            <a:pPr lvl="0"/>
            <a:r>
              <a:rPr lang="en-US" smtClean="0"/>
              <a:t>Click to edit Master text styles</a:t>
            </a:r>
          </a:p>
        </p:txBody>
      </p:sp>
    </p:spTree>
    <p:extLst>
      <p:ext uri="{BB962C8B-B14F-4D97-AF65-F5344CB8AC3E}">
        <p14:creationId xmlns:p14="http://schemas.microsoft.com/office/powerpoint/2010/main" val="4041540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4648"/>
          </a:xfrm>
          <a:prstGeom prst="rect">
            <a:avLst/>
          </a:prstGeom>
        </p:spPr>
        <p:txBody>
          <a:bodyPr/>
          <a:lstStyle>
            <a:lvl1pPr>
              <a:defRPr sz="3500" b="1" i="0">
                <a:solidFill>
                  <a:schemeClr val="bg1"/>
                </a:solidFill>
              </a:defRPr>
            </a:lvl1pPr>
          </a:lstStyle>
          <a:p>
            <a:r>
              <a:rPr lang="en-US" dirty="0" smtClean="0"/>
              <a:t>Click to edit Master title style</a:t>
            </a:r>
            <a:endParaRPr lang="en-US" dirty="0"/>
          </a:p>
        </p:txBody>
      </p:sp>
      <p:sp>
        <p:nvSpPr>
          <p:cNvPr id="9" name="Text Placeholder 2"/>
          <p:cNvSpPr>
            <a:spLocks noGrp="1"/>
          </p:cNvSpPr>
          <p:nvPr>
            <p:ph type="body" idx="1"/>
          </p:nvPr>
        </p:nvSpPr>
        <p:spPr>
          <a:xfrm>
            <a:off x="429987" y="1398013"/>
            <a:ext cx="4040188" cy="905187"/>
          </a:xfrm>
          <a:prstGeom prst="rect">
            <a:avLst/>
          </a:prstGeom>
        </p:spPr>
        <p:txBody>
          <a:bodyPr anchor="b"/>
          <a:lstStyle>
            <a:lvl1pPr marL="0" indent="0">
              <a:buNone/>
              <a:defRPr sz="3000" b="0" i="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2"/>
          <p:cNvSpPr>
            <a:spLocks noGrp="1"/>
          </p:cNvSpPr>
          <p:nvPr>
            <p:ph type="body" idx="13"/>
          </p:nvPr>
        </p:nvSpPr>
        <p:spPr>
          <a:xfrm>
            <a:off x="4856837" y="1398013"/>
            <a:ext cx="4040188" cy="905187"/>
          </a:xfrm>
          <a:prstGeom prst="rect">
            <a:avLst/>
          </a:prstGeom>
        </p:spPr>
        <p:txBody>
          <a:bodyPr anchor="b"/>
          <a:lstStyle>
            <a:lvl1pPr marL="0" indent="0">
              <a:buNone/>
              <a:defRPr sz="3000" b="0" i="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quarter" idx="15"/>
          </p:nvPr>
        </p:nvSpPr>
        <p:spPr>
          <a:xfrm>
            <a:off x="429987" y="2303200"/>
            <a:ext cx="4040188" cy="4248150"/>
          </a:xfrm>
          <a:prstGeom prst="rect">
            <a:avLst/>
          </a:prstGeom>
        </p:spPr>
        <p:txBody>
          <a:bodyPr vert="horz">
            <a:normAutofit/>
          </a:bodyPr>
          <a:lstStyle>
            <a:lvl1pPr marL="457200" indent="-457200">
              <a:buClr>
                <a:schemeClr val="accent2"/>
              </a:buClr>
              <a:buSzPct val="75000"/>
              <a:buFont typeface="Lucida Grande"/>
              <a:buChar char="➤"/>
              <a:defRPr sz="2400" baseline="0">
                <a:solidFill>
                  <a:schemeClr val="accent3"/>
                </a:solidFill>
              </a:defRPr>
            </a:lvl1pPr>
            <a:lvl2pPr marL="800100" indent="-342900">
              <a:buClr>
                <a:schemeClr val="accent2"/>
              </a:buClr>
              <a:buSzPct val="75000"/>
              <a:buFont typeface="Wingdings" charset="2"/>
              <a:buChar char="§"/>
              <a:defRPr sz="2400" baseline="0">
                <a:solidFill>
                  <a:schemeClr val="accent3"/>
                </a:solidFill>
              </a:defRPr>
            </a:lvl2pPr>
            <a:lvl3pPr marL="1143000" indent="-228600">
              <a:buClr>
                <a:schemeClr val="accent2"/>
              </a:buClr>
              <a:buSzPct val="55000"/>
              <a:buFont typeface="Wingdings" charset="2"/>
              <a:buChar char="u"/>
              <a:defRPr sz="1800" baseline="0">
                <a:solidFill>
                  <a:schemeClr val="accent3"/>
                </a:solidFill>
              </a:defRPr>
            </a:lvl3pPr>
            <a:lvl4pPr marL="1600200" indent="-228600">
              <a:buClr>
                <a:schemeClr val="accent2"/>
              </a:buClr>
              <a:buSzPct val="75000"/>
              <a:buFont typeface="Arial"/>
              <a:buChar char="•"/>
              <a:defRPr sz="1800">
                <a:solidFill>
                  <a:schemeClr val="accent3"/>
                </a:solidFill>
              </a:defRPr>
            </a:lvl4pPr>
            <a:lvl5pPr marL="2057400" indent="-228600">
              <a:buClr>
                <a:schemeClr val="accent2"/>
              </a:buClr>
              <a:buSzPct val="75000"/>
              <a:buFont typeface="Lucida Grande"/>
              <a:buChar char="­"/>
              <a:defRPr sz="1800" baseline="0">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quarter" idx="16"/>
          </p:nvPr>
        </p:nvSpPr>
        <p:spPr>
          <a:xfrm>
            <a:off x="4856837" y="2303200"/>
            <a:ext cx="4040188" cy="4248150"/>
          </a:xfrm>
          <a:prstGeom prst="rect">
            <a:avLst/>
          </a:prstGeom>
        </p:spPr>
        <p:txBody>
          <a:bodyPr vert="horz">
            <a:normAutofit/>
          </a:bodyPr>
          <a:lstStyle>
            <a:lvl1pPr marL="457200" indent="-457200">
              <a:buClr>
                <a:schemeClr val="accent2"/>
              </a:buClr>
              <a:buSzPct val="75000"/>
              <a:buFont typeface="Lucida Grande"/>
              <a:buChar char="➤"/>
              <a:defRPr sz="2400" baseline="0">
                <a:solidFill>
                  <a:schemeClr val="accent3"/>
                </a:solidFill>
              </a:defRPr>
            </a:lvl1pPr>
            <a:lvl2pPr marL="800100" indent="-342900">
              <a:buClr>
                <a:schemeClr val="accent2"/>
              </a:buClr>
              <a:buSzPct val="75000"/>
              <a:buFont typeface="Wingdings" charset="2"/>
              <a:buChar char="§"/>
              <a:defRPr sz="2400" baseline="0">
                <a:solidFill>
                  <a:schemeClr val="accent3"/>
                </a:solidFill>
              </a:defRPr>
            </a:lvl2pPr>
            <a:lvl3pPr marL="1143000" indent="-228600">
              <a:buClr>
                <a:schemeClr val="accent2"/>
              </a:buClr>
              <a:buSzPct val="55000"/>
              <a:buFont typeface="Wingdings" charset="2"/>
              <a:buChar char="u"/>
              <a:defRPr sz="1800" baseline="0">
                <a:solidFill>
                  <a:schemeClr val="accent3"/>
                </a:solidFill>
              </a:defRPr>
            </a:lvl3pPr>
            <a:lvl4pPr marL="1600200" indent="-228600">
              <a:buClr>
                <a:schemeClr val="accent2"/>
              </a:buClr>
              <a:buSzPct val="75000"/>
              <a:buFont typeface="Arial"/>
              <a:buChar char="•"/>
              <a:defRPr sz="1800">
                <a:solidFill>
                  <a:schemeClr val="accent3"/>
                </a:solidFill>
              </a:defRPr>
            </a:lvl4pPr>
            <a:lvl5pPr marL="2057400" indent="-228600">
              <a:buClr>
                <a:schemeClr val="accent2"/>
              </a:buClr>
              <a:buSzPct val="75000"/>
              <a:buFont typeface="Lucida Grande"/>
              <a:buChar char="­"/>
              <a:defRPr sz="1800" baseline="0">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1"/>
          <p:cNvSpPr>
            <a:spLocks noGrp="1"/>
          </p:cNvSpPr>
          <p:nvPr>
            <p:ph type="sldNum" sz="quarter" idx="17"/>
          </p:nvPr>
        </p:nvSpPr>
        <p:spPr>
          <a:xfrm>
            <a:off x="1881188" y="6551613"/>
            <a:ext cx="7262812" cy="228600"/>
          </a:xfrm>
          <a:prstGeom prst="rect">
            <a:avLst/>
          </a:prstGeom>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r>
              <a:rPr lang="en-US"/>
              <a:t>© 2012 Aerospike. All rights reserved. Confidential                                                                            Pg. </a:t>
            </a:r>
            <a:fld id="{6A2AFCAA-32C5-B84A-84AE-2205CC72D01A}" type="slidenum">
              <a:rPr lang="en-US"/>
              <a:pPr>
                <a:defRPr/>
              </a:pPr>
              <a:t>‹#›</a:t>
            </a:fld>
            <a:endParaRPr lang="en-US"/>
          </a:p>
        </p:txBody>
      </p:sp>
    </p:spTree>
    <p:extLst>
      <p:ext uri="{BB962C8B-B14F-4D97-AF65-F5344CB8AC3E}">
        <p14:creationId xmlns:p14="http://schemas.microsoft.com/office/powerpoint/2010/main" val="2150725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ext Placeholder 2"/>
          <p:cNvSpPr>
            <a:spLocks noGrp="1"/>
          </p:cNvSpPr>
          <p:nvPr>
            <p:ph type="body" idx="1"/>
          </p:nvPr>
        </p:nvSpPr>
        <p:spPr>
          <a:xfrm>
            <a:off x="429987" y="213436"/>
            <a:ext cx="4040188" cy="929681"/>
          </a:xfrm>
          <a:prstGeom prst="rect">
            <a:avLst/>
          </a:prstGeom>
        </p:spPr>
        <p:txBody>
          <a:bodyPr anchor="b"/>
          <a:lstStyle>
            <a:lvl1pPr marL="0" indent="0">
              <a:lnSpc>
                <a:spcPts val="3000"/>
              </a:lnSpc>
              <a:buNone/>
              <a:defRPr sz="3000" b="0" i="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2"/>
          <p:cNvSpPr>
            <a:spLocks noGrp="1"/>
          </p:cNvSpPr>
          <p:nvPr>
            <p:ph type="body" idx="13"/>
          </p:nvPr>
        </p:nvSpPr>
        <p:spPr>
          <a:xfrm>
            <a:off x="4856837" y="213436"/>
            <a:ext cx="4040188" cy="972369"/>
          </a:xfrm>
          <a:prstGeom prst="rect">
            <a:avLst/>
          </a:prstGeom>
        </p:spPr>
        <p:txBody>
          <a:bodyPr anchor="b"/>
          <a:lstStyle>
            <a:lvl1pPr marL="0" indent="0">
              <a:buNone/>
              <a:defRPr sz="3000" b="0" i="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ext Placeholder 3"/>
          <p:cNvSpPr>
            <a:spLocks noGrp="1"/>
          </p:cNvSpPr>
          <p:nvPr>
            <p:ph type="body" sz="quarter" idx="15"/>
          </p:nvPr>
        </p:nvSpPr>
        <p:spPr>
          <a:xfrm>
            <a:off x="425182" y="1153788"/>
            <a:ext cx="4044994" cy="5039903"/>
          </a:xfrm>
          <a:prstGeom prst="rect">
            <a:avLst/>
          </a:prstGeom>
        </p:spPr>
        <p:txBody>
          <a:bodyPr vert="horz">
            <a:normAutofit/>
          </a:bodyPr>
          <a:lstStyle>
            <a:lvl1pPr marL="457200" indent="-457200">
              <a:buClr>
                <a:schemeClr val="accent2"/>
              </a:buClr>
              <a:buSzPct val="75000"/>
              <a:buFont typeface="Lucida Grande"/>
              <a:buChar char="➤"/>
              <a:defRPr sz="2400" baseline="0">
                <a:solidFill>
                  <a:schemeClr val="accent3"/>
                </a:solidFill>
              </a:defRPr>
            </a:lvl1pPr>
            <a:lvl2pPr marL="800100" indent="-342900">
              <a:buClr>
                <a:schemeClr val="accent2"/>
              </a:buClr>
              <a:buSzPct val="75000"/>
              <a:buFont typeface="Wingdings" charset="2"/>
              <a:buChar char="§"/>
              <a:defRPr sz="2400" baseline="0">
                <a:solidFill>
                  <a:schemeClr val="accent3"/>
                </a:solidFill>
              </a:defRPr>
            </a:lvl2pPr>
            <a:lvl3pPr marL="1143000" indent="-228600">
              <a:buClr>
                <a:schemeClr val="accent2"/>
              </a:buClr>
              <a:buSzPct val="55000"/>
              <a:buFont typeface="Wingdings" charset="2"/>
              <a:buChar char="u"/>
              <a:defRPr sz="1800" baseline="0">
                <a:solidFill>
                  <a:schemeClr val="accent3"/>
                </a:solidFill>
              </a:defRPr>
            </a:lvl3pPr>
            <a:lvl4pPr marL="1600200" indent="-228600">
              <a:buClr>
                <a:schemeClr val="accent2"/>
              </a:buClr>
              <a:buSzPct val="75000"/>
              <a:buFont typeface="Arial"/>
              <a:buChar char="•"/>
              <a:defRPr sz="1800">
                <a:solidFill>
                  <a:schemeClr val="accent3"/>
                </a:solidFill>
              </a:defRPr>
            </a:lvl4pPr>
            <a:lvl5pPr marL="2057400" indent="-228600">
              <a:buClr>
                <a:schemeClr val="accent2"/>
              </a:buClr>
              <a:buSzPct val="75000"/>
              <a:buFont typeface="Lucida Grande"/>
              <a:buChar char="­"/>
              <a:defRPr sz="1800" baseline="0">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3"/>
          <p:cNvSpPr>
            <a:spLocks noGrp="1"/>
          </p:cNvSpPr>
          <p:nvPr>
            <p:ph type="body" sz="quarter" idx="16"/>
          </p:nvPr>
        </p:nvSpPr>
        <p:spPr>
          <a:xfrm>
            <a:off x="4852031" y="1185805"/>
            <a:ext cx="4044994" cy="5007886"/>
          </a:xfrm>
          <a:prstGeom prst="rect">
            <a:avLst/>
          </a:prstGeom>
        </p:spPr>
        <p:txBody>
          <a:bodyPr vert="horz">
            <a:normAutofit/>
          </a:bodyPr>
          <a:lstStyle>
            <a:lvl1pPr marL="457200" indent="-457200">
              <a:buClr>
                <a:schemeClr val="accent2"/>
              </a:buClr>
              <a:buSzPct val="75000"/>
              <a:buFont typeface="Lucida Grande"/>
              <a:buChar char="➤"/>
              <a:defRPr sz="2400" baseline="0">
                <a:solidFill>
                  <a:schemeClr val="accent3"/>
                </a:solidFill>
              </a:defRPr>
            </a:lvl1pPr>
            <a:lvl2pPr marL="800100" indent="-342900">
              <a:buClr>
                <a:schemeClr val="accent2"/>
              </a:buClr>
              <a:buSzPct val="75000"/>
              <a:buFont typeface="Wingdings" charset="2"/>
              <a:buChar char="§"/>
              <a:defRPr sz="2400" baseline="0">
                <a:solidFill>
                  <a:schemeClr val="accent3"/>
                </a:solidFill>
              </a:defRPr>
            </a:lvl2pPr>
            <a:lvl3pPr marL="1143000" indent="-228600">
              <a:buClr>
                <a:schemeClr val="accent2"/>
              </a:buClr>
              <a:buSzPct val="55000"/>
              <a:buFont typeface="Wingdings" charset="2"/>
              <a:buChar char="u"/>
              <a:defRPr sz="1800" baseline="0">
                <a:solidFill>
                  <a:schemeClr val="accent3"/>
                </a:solidFill>
              </a:defRPr>
            </a:lvl3pPr>
            <a:lvl4pPr marL="1600200" indent="-228600">
              <a:buClr>
                <a:schemeClr val="accent2"/>
              </a:buClr>
              <a:buSzPct val="75000"/>
              <a:buFont typeface="Arial"/>
              <a:buChar char="•"/>
              <a:defRPr sz="1800">
                <a:solidFill>
                  <a:schemeClr val="accent3"/>
                </a:solidFill>
              </a:defRPr>
            </a:lvl4pPr>
            <a:lvl5pPr marL="2057400" indent="-228600">
              <a:buClr>
                <a:schemeClr val="accent2"/>
              </a:buClr>
              <a:buSzPct val="75000"/>
              <a:buFont typeface="Lucida Grande"/>
              <a:buChar char="­"/>
              <a:defRPr sz="1800" baseline="0">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1"/>
          <p:cNvSpPr>
            <a:spLocks noGrp="1"/>
          </p:cNvSpPr>
          <p:nvPr>
            <p:ph type="sldNum" sz="quarter" idx="17"/>
          </p:nvPr>
        </p:nvSpPr>
        <p:spPr>
          <a:xfrm>
            <a:off x="1881188" y="6551613"/>
            <a:ext cx="7262812" cy="228600"/>
          </a:xfrm>
          <a:prstGeom prst="rect">
            <a:avLst/>
          </a:prstGeom>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r>
              <a:rPr lang="en-US"/>
              <a:t>© 2012 Aerospike. All rights reserved. Confidential                                                                            Pg. </a:t>
            </a:r>
            <a:fld id="{AA166B2A-D41E-C54F-9418-101C8CECD82D}" type="slidenum">
              <a:rPr lang="en-US"/>
              <a:pPr>
                <a:defRPr/>
              </a:pPr>
              <a:t>‹#›</a:t>
            </a:fld>
            <a:endParaRPr lang="en-US"/>
          </a:p>
        </p:txBody>
      </p:sp>
    </p:spTree>
    <p:extLst>
      <p:ext uri="{BB962C8B-B14F-4D97-AF65-F5344CB8AC3E}">
        <p14:creationId xmlns:p14="http://schemas.microsoft.com/office/powerpoint/2010/main" val="1794384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334963" y="354013"/>
            <a:ext cx="8572500" cy="5695950"/>
          </a:xfrm>
          <a:prstGeom prst="rect">
            <a:avLst/>
          </a:prstGeom>
        </p:spPr>
        <p:txBody>
          <a:bodyPr vert="horz"/>
          <a:lstStyle>
            <a:lvl1pPr marL="0" indent="0">
              <a:buNone/>
              <a:defRPr/>
            </a:lvl1pPr>
          </a:lstStyle>
          <a:p>
            <a:pPr lvl="0"/>
            <a:endParaRPr lang="en-US" noProof="0" dirty="0" smtClean="0"/>
          </a:p>
        </p:txBody>
      </p:sp>
      <p:sp>
        <p:nvSpPr>
          <p:cNvPr id="3" name="Slide Number Placeholder 1"/>
          <p:cNvSpPr>
            <a:spLocks noGrp="1"/>
          </p:cNvSpPr>
          <p:nvPr>
            <p:ph type="sldNum" sz="quarter" idx="14"/>
          </p:nvPr>
        </p:nvSpPr>
        <p:spPr>
          <a:xfrm>
            <a:off x="1881188" y="6551613"/>
            <a:ext cx="7262812" cy="228600"/>
          </a:xfrm>
          <a:prstGeom prst="rect">
            <a:avLst/>
          </a:prstGeom>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r>
              <a:rPr lang="en-US"/>
              <a:t>© 2012 Aerospike. All rights reserved. Confidential                                                                            Pg. </a:t>
            </a:r>
            <a:fld id="{621446AC-BE7C-D04C-ADDC-E715873A6F47}" type="slidenum">
              <a:rPr lang="en-US"/>
              <a:pPr>
                <a:defRPr/>
              </a:pPr>
              <a:t>‹#›</a:t>
            </a:fld>
            <a:endParaRPr lang="en-US"/>
          </a:p>
        </p:txBody>
      </p:sp>
    </p:spTree>
    <p:extLst>
      <p:ext uri="{BB962C8B-B14F-4D97-AF65-F5344CB8AC3E}">
        <p14:creationId xmlns:p14="http://schemas.microsoft.com/office/powerpoint/2010/main" val="9040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2509" y="14255"/>
            <a:ext cx="7873999" cy="842736"/>
          </a:xfrm>
          <a:prstGeom prst="rect">
            <a:avLst/>
          </a:prstGeom>
        </p:spPr>
        <p:txBody>
          <a:bodyPr anchor="b"/>
          <a:lstStyle>
            <a:lvl1pPr algn="l">
              <a:defRPr sz="3500" b="1">
                <a:solidFill>
                  <a:schemeClr val="accent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644813" y="864419"/>
            <a:ext cx="2181696" cy="1858211"/>
          </a:xfrm>
          <a:prstGeom prst="rect">
            <a:avLst/>
          </a:prstGeom>
        </p:spPr>
        <p:txBody>
          <a:bodyPr vert="horz"/>
          <a:lstStyle>
            <a:lvl1pPr marL="0" indent="0">
              <a:buNone/>
              <a:defRPr sz="2500" b="0" i="1" baseline="0">
                <a:solidFill>
                  <a:schemeClr val="accent2"/>
                </a:solidFill>
              </a:defRPr>
            </a:lvl1pPr>
          </a:lstStyle>
          <a:p>
            <a:pPr lvl="0"/>
            <a:r>
              <a:rPr lang="en-US" smtClean="0"/>
              <a:t>Click to edit Master text styles</a:t>
            </a:r>
          </a:p>
        </p:txBody>
      </p:sp>
      <p:sp>
        <p:nvSpPr>
          <p:cNvPr id="6" name="Text Placeholder 3"/>
          <p:cNvSpPr>
            <a:spLocks noGrp="1"/>
          </p:cNvSpPr>
          <p:nvPr>
            <p:ph type="body" sz="quarter" idx="15"/>
          </p:nvPr>
        </p:nvSpPr>
        <p:spPr>
          <a:xfrm>
            <a:off x="948158" y="864419"/>
            <a:ext cx="5696655" cy="5426966"/>
          </a:xfrm>
          <a:prstGeom prst="rect">
            <a:avLst/>
          </a:prstGeom>
        </p:spPr>
        <p:txBody>
          <a:bodyPr vert="horz">
            <a:normAutofit/>
          </a:bodyPr>
          <a:lstStyle>
            <a:lvl1pPr marL="342900" marR="0" indent="-342900" algn="l" defTabSz="457200" rtl="0" eaLnBrk="1" fontAlgn="auto" latinLnBrk="0" hangingPunct="1">
              <a:lnSpc>
                <a:spcPct val="100000"/>
              </a:lnSpc>
              <a:spcBef>
                <a:spcPct val="20000"/>
              </a:spcBef>
              <a:spcAft>
                <a:spcPts val="0"/>
              </a:spcAft>
              <a:buClr>
                <a:schemeClr val="accent2"/>
              </a:buClr>
              <a:buSzPct val="75000"/>
              <a:buFont typeface="Lucida Grande"/>
              <a:buChar char="➤"/>
              <a:tabLst/>
              <a:defRPr sz="2400" b="0" i="1" baseline="0">
                <a:solidFill>
                  <a:schemeClr val="accent3"/>
                </a:solidFill>
              </a:defRPr>
            </a:lvl1pPr>
            <a:lvl2pPr marL="800100" indent="-342900">
              <a:buClr>
                <a:schemeClr val="accent2"/>
              </a:buClr>
              <a:buSzPct val="75000"/>
              <a:buFont typeface="Wingdings" charset="2"/>
              <a:buChar char="§"/>
              <a:defRPr sz="2400" b="0" i="1" baseline="0">
                <a:solidFill>
                  <a:schemeClr val="accent3"/>
                </a:solidFill>
              </a:defRPr>
            </a:lvl2pPr>
            <a:lvl3pPr marL="1143000" indent="-228600">
              <a:buClr>
                <a:schemeClr val="accent2"/>
              </a:buClr>
              <a:buSzPct val="55000"/>
              <a:buFont typeface="Wingdings" charset="2"/>
              <a:buChar char="u"/>
              <a:defRPr sz="1800" b="0" i="1" baseline="0">
                <a:solidFill>
                  <a:schemeClr val="accent3"/>
                </a:solidFill>
              </a:defRPr>
            </a:lvl3pPr>
            <a:lvl4pPr marL="1600200" indent="-228600">
              <a:buClr>
                <a:schemeClr val="accent2"/>
              </a:buClr>
              <a:buSzPct val="75000"/>
              <a:buFont typeface="Arial"/>
              <a:buChar char="•"/>
              <a:defRPr sz="1800" b="0" i="1">
                <a:solidFill>
                  <a:schemeClr val="accent3"/>
                </a:solidFill>
              </a:defRPr>
            </a:lvl4pPr>
            <a:lvl5pPr marL="2057400" indent="-228600">
              <a:buClr>
                <a:schemeClr val="accent2"/>
              </a:buClr>
              <a:buSzPct val="75000"/>
              <a:buFont typeface="Lucida Grande"/>
              <a:buChar char="­"/>
              <a:defRPr sz="1800" b="0" i="1" baseline="0">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6"/>
          </p:nvPr>
        </p:nvSpPr>
        <p:spPr>
          <a:xfrm>
            <a:off x="457200" y="6551613"/>
            <a:ext cx="8686800" cy="274637"/>
          </a:xfrm>
          <a:prstGeom prst="rect">
            <a:avLst/>
          </a:prstGeom>
        </p:spPr>
        <p:txBody>
          <a:bodyPr vert="horz" wrap="square" lIns="91440" tIns="45720" rIns="91440" bIns="45720" numCol="1" anchor="t" anchorCtr="0" compatLnSpc="1">
            <a:prstTxWarp prst="textNoShape">
              <a:avLst/>
            </a:prstTxWarp>
          </a:bodyPr>
          <a:lstStyle>
            <a:lvl1pPr algn="ctr">
              <a:defRPr sz="1000">
                <a:solidFill>
                  <a:srgbClr val="4D4D4F"/>
                </a:solidFill>
              </a:defRPr>
            </a:lvl1pPr>
          </a:lstStyle>
          <a:p>
            <a:pPr>
              <a:defRPr/>
            </a:pPr>
            <a:r>
              <a:rPr lang="en-US"/>
              <a:t>© 2012 Aerospike. All rights reserved. Confidential                                                                                                                    Pg. </a:t>
            </a:r>
            <a:fld id="{38E0C2DE-7B21-F44E-929A-C668FE3095F0}" type="slidenum">
              <a:rPr lang="en-US"/>
              <a:pPr>
                <a:defRPr/>
              </a:pPr>
              <a:t>‹#›</a:t>
            </a:fld>
            <a:endParaRPr lang="en-US"/>
          </a:p>
        </p:txBody>
      </p:sp>
    </p:spTree>
    <p:extLst>
      <p:ext uri="{BB962C8B-B14F-4D97-AF65-F5344CB8AC3E}">
        <p14:creationId xmlns:p14="http://schemas.microsoft.com/office/powerpoint/2010/main" val="3769538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4499" y="5598893"/>
            <a:ext cx="8472715" cy="469895"/>
          </a:xfrm>
          <a:prstGeom prst="rect">
            <a:avLst/>
          </a:prstGeom>
        </p:spPr>
        <p:txBody>
          <a:bodyPr anchor="b"/>
          <a:lstStyle>
            <a:lvl1pPr algn="l">
              <a:defRPr sz="1500" b="0" i="1">
                <a:solidFill>
                  <a:schemeClr val="bg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444499" y="390071"/>
            <a:ext cx="8472715" cy="5089072"/>
          </a:xfrm>
          <a:prstGeom prst="rect">
            <a:avLst/>
          </a:prstGeom>
          <a:ln w="38100">
            <a:solidFill>
              <a:schemeClr val="accent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lide Number Placeholder 1"/>
          <p:cNvSpPr>
            <a:spLocks noGrp="1"/>
          </p:cNvSpPr>
          <p:nvPr>
            <p:ph type="sldNum" sz="quarter" idx="10"/>
          </p:nvPr>
        </p:nvSpPr>
        <p:spPr>
          <a:xfrm>
            <a:off x="1881188" y="6551613"/>
            <a:ext cx="7262812" cy="228600"/>
          </a:xfrm>
          <a:prstGeom prst="rect">
            <a:avLst/>
          </a:prstGeom>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r>
              <a:rPr lang="en-US"/>
              <a:t>© 2012 Aerospike. All rights reserved. Confidential                                                                            Pg. </a:t>
            </a:r>
            <a:fld id="{DA9D002C-1706-8F48-8664-13F48A3330EB}" type="slidenum">
              <a:rPr lang="en-US"/>
              <a:pPr>
                <a:defRPr/>
              </a:pPr>
              <a:t>‹#›</a:t>
            </a:fld>
            <a:endParaRPr lang="en-US"/>
          </a:p>
        </p:txBody>
      </p:sp>
    </p:spTree>
    <p:extLst>
      <p:ext uri="{BB962C8B-B14F-4D97-AF65-F5344CB8AC3E}">
        <p14:creationId xmlns:p14="http://schemas.microsoft.com/office/powerpoint/2010/main" val="2091835048"/>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 Id="rId3"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13.xml"/><Relationship Id="rId12" Type="http://schemas.openxmlformats.org/officeDocument/2006/relationships/slideLayout" Target="../slideLayouts/slideLayout14.xml"/><Relationship Id="rId13" Type="http://schemas.openxmlformats.org/officeDocument/2006/relationships/theme" Target="../theme/theme3.xml"/><Relationship Id="rId1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theme" Target="../theme/theme4.xml"/><Relationship Id="rId10" Type="http://schemas.openxmlformats.org/officeDocument/2006/relationships/image" Target="../media/image3.png"/><Relationship Id="rId1" Type="http://schemas.openxmlformats.org/officeDocument/2006/relationships/slideLayout" Target="../slideLayouts/slideLayout15.xml"/><Relationship Id="rId2"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theme" Target="../theme/theme5.xml"/><Relationship Id="rId10" Type="http://schemas.openxmlformats.org/officeDocument/2006/relationships/image" Target="../media/image3.png"/><Relationship Id="rId1" Type="http://schemas.openxmlformats.org/officeDocument/2006/relationships/slideLayout" Target="../slideLayouts/slideLayout23.xml"/><Relationship Id="rId2"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 Id="rId9" Type="http://schemas.openxmlformats.org/officeDocument/2006/relationships/theme" Target="../theme/theme6.xml"/><Relationship Id="rId10" Type="http://schemas.openxmlformats.org/officeDocument/2006/relationships/image" Target="../media/image3.png"/><Relationship Id="rId1" Type="http://schemas.openxmlformats.org/officeDocument/2006/relationships/slideLayout" Target="../slideLayouts/slideLayout31.xml"/><Relationship Id="rId2"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1.xml"/><Relationship Id="rId4" Type="http://schemas.openxmlformats.org/officeDocument/2006/relationships/slideLayout" Target="../slideLayouts/slideLayout42.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 Id="rId9" Type="http://schemas.openxmlformats.org/officeDocument/2006/relationships/theme" Target="../theme/theme7.xml"/><Relationship Id="rId10" Type="http://schemas.openxmlformats.org/officeDocument/2006/relationships/image" Target="../media/image3.png"/><Relationship Id="rId1" Type="http://schemas.openxmlformats.org/officeDocument/2006/relationships/slideLayout" Target="../slideLayouts/slideLayout39.xml"/><Relationship Id="rId2"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355" r:id="rId1"/>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356" r:id="rId1"/>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401" r:id="rId9"/>
    <p:sldLayoutId id="2147484402" r:id="rId10"/>
    <p:sldLayoutId id="2147484403" r:id="rId11"/>
    <p:sldLayoutId id="2147484404" r:id="rId12"/>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9558329"/>
      </p:ext>
    </p:extLst>
  </p:cSld>
  <p:clrMap bg1="lt1" tx1="dk1" bg2="lt2" tx2="dk2" accent1="accent1" accent2="accent2" accent3="accent3" accent4="accent4" accent5="accent5" accent6="accent6" hlink="hlink" folHlink="folHlink"/>
  <p:sldLayoutIdLst>
    <p:sldLayoutId id="2147484366" r:id="rId1"/>
    <p:sldLayoutId id="2147484367" r:id="rId2"/>
    <p:sldLayoutId id="2147484368" r:id="rId3"/>
    <p:sldLayoutId id="2147484369" r:id="rId4"/>
    <p:sldLayoutId id="2147484370" r:id="rId5"/>
    <p:sldLayoutId id="2147484371" r:id="rId6"/>
    <p:sldLayoutId id="2147484372" r:id="rId7"/>
    <p:sldLayoutId id="2147484373" r:id="rId8"/>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3109918"/>
      </p:ext>
    </p:extLst>
  </p:cSld>
  <p:clrMap bg1="lt1" tx1="dk1" bg2="lt2" tx2="dk2" accent1="accent1" accent2="accent2" accent3="accent3" accent4="accent4" accent5="accent5" accent6="accent6" hlink="hlink" folHlink="folHlink"/>
  <p:sldLayoutIdLst>
    <p:sldLayoutId id="2147484375" r:id="rId1"/>
    <p:sldLayoutId id="2147484376" r:id="rId2"/>
    <p:sldLayoutId id="2147484377" r:id="rId3"/>
    <p:sldLayoutId id="2147484378" r:id="rId4"/>
    <p:sldLayoutId id="2147484379" r:id="rId5"/>
    <p:sldLayoutId id="2147484380" r:id="rId6"/>
    <p:sldLayoutId id="2147484381" r:id="rId7"/>
    <p:sldLayoutId id="2147484382" r:id="rId8"/>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5157973"/>
      </p:ext>
    </p:extLst>
  </p:cSld>
  <p:clrMap bg1="lt1" tx1="dk1" bg2="lt2" tx2="dk2" accent1="accent1" accent2="accent2" accent3="accent3" accent4="accent4" accent5="accent5" accent6="accent6" hlink="hlink" folHlink="folHlink"/>
  <p:sldLayoutIdLst>
    <p:sldLayoutId id="2147484384" r:id="rId1"/>
    <p:sldLayoutId id="2147484385" r:id="rId2"/>
    <p:sldLayoutId id="2147484386" r:id="rId3"/>
    <p:sldLayoutId id="2147484387" r:id="rId4"/>
    <p:sldLayoutId id="2147484388" r:id="rId5"/>
    <p:sldLayoutId id="2147484389" r:id="rId6"/>
    <p:sldLayoutId id="2147484390" r:id="rId7"/>
    <p:sldLayoutId id="2147484391" r:id="rId8"/>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6868844"/>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1" Type="http://schemas.openxmlformats.org/officeDocument/2006/relationships/slideLayout" Target="../slideLayouts/slideLayout4.xml"/><Relationship Id="rId2" Type="http://schemas.openxmlformats.org/officeDocument/2006/relationships/image" Target="../media/image5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1.jpeg"/><Relationship Id="rId3" Type="http://schemas.openxmlformats.org/officeDocument/2006/relationships/image" Target="../media/image62.png"/></Relationships>
</file>

<file path=ppt/slides/_rels/slide13.xml.rels><?xml version="1.0" encoding="UTF-8" standalone="yes"?>
<Relationships xmlns="http://schemas.openxmlformats.org/package/2006/relationships"><Relationship Id="rId3" Type="http://schemas.openxmlformats.org/officeDocument/2006/relationships/image" Target="../media/image64.emf"/><Relationship Id="rId4" Type="http://schemas.openxmlformats.org/officeDocument/2006/relationships/image" Target="../media/image65.emf"/><Relationship Id="rId5" Type="http://schemas.openxmlformats.org/officeDocument/2006/relationships/image" Target="../media/image66.emf"/><Relationship Id="rId6" Type="http://schemas.openxmlformats.org/officeDocument/2006/relationships/image" Target="../media/image67.emf"/><Relationship Id="rId1" Type="http://schemas.openxmlformats.org/officeDocument/2006/relationships/slideLayout" Target="../slideLayouts/slideLayout14.xml"/><Relationship Id="rId2" Type="http://schemas.openxmlformats.org/officeDocument/2006/relationships/image" Target="../media/image6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8.png"/></Relationships>
</file>

<file path=ppt/slides/_rels/slide15.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70.png"/><Relationship Id="rId5" Type="http://schemas.openxmlformats.org/officeDocument/2006/relationships/image" Target="../media/image71.png"/><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73.jpeg"/><Relationship Id="rId5" Type="http://schemas.openxmlformats.org/officeDocument/2006/relationships/image" Target="../media/image52.png"/><Relationship Id="rId1" Type="http://schemas.openxmlformats.org/officeDocument/2006/relationships/slideLayout" Target="../slideLayouts/slideLayout24.xml"/><Relationship Id="rId2" Type="http://schemas.openxmlformats.org/officeDocument/2006/relationships/image" Target="../media/image72.png"/></Relationships>
</file>

<file path=ppt/slides/_rels/slide18.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51.png"/><Relationship Id="rId5" Type="http://schemas.openxmlformats.org/officeDocument/2006/relationships/image" Target="../media/image74.jpeg"/><Relationship Id="rId6" Type="http://schemas.openxmlformats.org/officeDocument/2006/relationships/image" Target="../media/image75.jpeg"/><Relationship Id="rId7" Type="http://schemas.openxmlformats.org/officeDocument/2006/relationships/image" Target="../media/image52.png"/><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72.png"/><Relationship Id="rId5" Type="http://schemas.openxmlformats.org/officeDocument/2006/relationships/image" Target="../media/image51.png"/><Relationship Id="rId6" Type="http://schemas.openxmlformats.org/officeDocument/2006/relationships/image" Target="../media/image74.jpeg"/><Relationship Id="rId7" Type="http://schemas.openxmlformats.org/officeDocument/2006/relationships/image" Target="../media/image76.png"/><Relationship Id="rId8" Type="http://schemas.openxmlformats.org/officeDocument/2006/relationships/image" Target="../media/image77.png"/><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72.png"/><Relationship Id="rId5" Type="http://schemas.openxmlformats.org/officeDocument/2006/relationships/image" Target="../media/image51.png"/><Relationship Id="rId6" Type="http://schemas.openxmlformats.org/officeDocument/2006/relationships/image" Target="../media/image73.jpeg"/><Relationship Id="rId7" Type="http://schemas.openxmlformats.org/officeDocument/2006/relationships/image" Target="../media/image76.png"/><Relationship Id="rId8" Type="http://schemas.openxmlformats.org/officeDocument/2006/relationships/image" Target="../media/image78.png"/><Relationship Id="rId9" Type="http://schemas.openxmlformats.org/officeDocument/2006/relationships/image" Target="../media/image79.png"/><Relationship Id="rId10" Type="http://schemas.openxmlformats.org/officeDocument/2006/relationships/image" Target="../media/image77.png"/><Relationship Id="rId11" Type="http://schemas.openxmlformats.org/officeDocument/2006/relationships/image" Target="../media/image80.png"/><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3" Type="http://schemas.openxmlformats.org/officeDocument/2006/relationships/image" Target="../media/image73.jpeg"/><Relationship Id="rId4" Type="http://schemas.openxmlformats.org/officeDocument/2006/relationships/image" Target="../media/image52.png"/><Relationship Id="rId1" Type="http://schemas.openxmlformats.org/officeDocument/2006/relationships/slideLayout" Target="../slideLayouts/slideLayout40.xml"/><Relationship Id="rId2" Type="http://schemas.openxmlformats.org/officeDocument/2006/relationships/image" Target="../media/image5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 Id="rId1" Type="http://schemas.openxmlformats.org/officeDocument/2006/relationships/slideLayout" Target="../slideLayouts/slideLayout32.xml"/><Relationship Id="rId2" Type="http://schemas.openxmlformats.org/officeDocument/2006/relationships/image" Target="../media/image8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82.png"/><Relationship Id="rId3" Type="http://schemas.openxmlformats.org/officeDocument/2006/relationships/image" Target="../media/image8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hyperlink" Target="http://www.aerospike.com" TargetMode="External"/><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hyperlink" Target="mailto:srini@aerospike.com" TargetMode="External"/><Relationship Id="rId3" Type="http://schemas.openxmlformats.org/officeDocument/2006/relationships/hyperlink" Target="http://www.aerospike.com" TargetMode="External"/></Relationships>
</file>

<file path=ppt/slides/_rels/slide4.xml.rels><?xml version="1.0" encoding="UTF-8" standalone="yes"?>
<Relationships xmlns="http://schemas.openxmlformats.org/package/2006/relationships"><Relationship Id="rId9" Type="http://schemas.openxmlformats.org/officeDocument/2006/relationships/image" Target="../media/image24.png"/><Relationship Id="rId20" Type="http://schemas.openxmlformats.org/officeDocument/2006/relationships/image" Target="../media/image35.tiff"/><Relationship Id="rId21" Type="http://schemas.openxmlformats.org/officeDocument/2006/relationships/image" Target="../media/image36.jpeg"/><Relationship Id="rId22" Type="http://schemas.openxmlformats.org/officeDocument/2006/relationships/image" Target="../media/image37.png"/><Relationship Id="rId23" Type="http://schemas.openxmlformats.org/officeDocument/2006/relationships/image" Target="../media/image38.jpeg"/><Relationship Id="rId24" Type="http://schemas.openxmlformats.org/officeDocument/2006/relationships/image" Target="../media/image39.png"/><Relationship Id="rId25" Type="http://schemas.openxmlformats.org/officeDocument/2006/relationships/image" Target="../media/image40.png"/><Relationship Id="rId26" Type="http://schemas.openxmlformats.org/officeDocument/2006/relationships/image" Target="../media/image41.png"/><Relationship Id="rId27" Type="http://schemas.openxmlformats.org/officeDocument/2006/relationships/image" Target="../media/image42.png"/><Relationship Id="rId28" Type="http://schemas.openxmlformats.org/officeDocument/2006/relationships/image" Target="../media/image43.png"/><Relationship Id="rId29" Type="http://schemas.openxmlformats.org/officeDocument/2006/relationships/image" Target="../media/image44.png"/><Relationship Id="rId30" Type="http://schemas.openxmlformats.org/officeDocument/2006/relationships/image" Target="../media/image45.png"/><Relationship Id="rId31" Type="http://schemas.openxmlformats.org/officeDocument/2006/relationships/image" Target="../media/image46.png"/><Relationship Id="rId32" Type="http://schemas.openxmlformats.org/officeDocument/2006/relationships/image" Target="../media/image47.png"/><Relationship Id="rId10" Type="http://schemas.openxmlformats.org/officeDocument/2006/relationships/image" Target="../media/image25.png"/><Relationship Id="rId11" Type="http://schemas.openxmlformats.org/officeDocument/2006/relationships/image" Target="../media/image26.gif"/><Relationship Id="rId12" Type="http://schemas.openxmlformats.org/officeDocument/2006/relationships/image" Target="../media/image27.png"/><Relationship Id="rId13" Type="http://schemas.openxmlformats.org/officeDocument/2006/relationships/image" Target="../media/image28.png"/><Relationship Id="rId14" Type="http://schemas.openxmlformats.org/officeDocument/2006/relationships/image" Target="../media/image29.png"/><Relationship Id="rId15" Type="http://schemas.openxmlformats.org/officeDocument/2006/relationships/image" Target="../media/image30.png"/><Relationship Id="rId16" Type="http://schemas.openxmlformats.org/officeDocument/2006/relationships/image" Target="../media/image31.png"/><Relationship Id="rId17" Type="http://schemas.openxmlformats.org/officeDocument/2006/relationships/image" Target="../media/image32.png"/><Relationship Id="rId18" Type="http://schemas.openxmlformats.org/officeDocument/2006/relationships/image" Target="../media/image33.tiff"/><Relationship Id="rId19" Type="http://schemas.openxmlformats.org/officeDocument/2006/relationships/image" Target="../media/image34.png"/><Relationship Id="rId1" Type="http://schemas.openxmlformats.org/officeDocument/2006/relationships/slideLayout" Target="../slideLayouts/slideLayout11.xml"/><Relationship Id="rId2" Type="http://schemas.openxmlformats.org/officeDocument/2006/relationships/image" Target="../media/image17.jpe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jpe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8.png"/><Relationship Id="rId3"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png"/><Relationship Id="rId7" Type="http://schemas.openxmlformats.org/officeDocument/2006/relationships/image" Target="../media/image55.png"/><Relationship Id="rId8"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image" Target="../media/image5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1" Type="http://schemas.openxmlformats.org/officeDocument/2006/relationships/slideLayout" Target="../slideLayouts/slideLayout4.xml"/><Relationship Id="rId2"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04900"/>
            <a:ext cx="7772400" cy="3078163"/>
          </a:xfrm>
        </p:spPr>
        <p:txBody>
          <a:bodyPr/>
          <a:lstStyle/>
          <a:p>
            <a:pPr eaLnBrk="1" fontAlgn="auto" hangingPunct="1">
              <a:spcAft>
                <a:spcPts val="0"/>
              </a:spcAft>
              <a:defRPr/>
            </a:pPr>
            <a:r>
              <a:rPr lang="en-US" sz="4800" dirty="0" smtClean="0">
                <a:ea typeface="+mj-ea"/>
                <a:cs typeface="+mj-cs"/>
              </a:rPr>
              <a:t>Ensuring 100% DATABASE uptime FOR </a:t>
            </a:r>
            <a:r>
              <a:rPr lang="en-US" sz="4800" dirty="0" err="1" smtClean="0">
                <a:ea typeface="+mj-ea"/>
                <a:cs typeface="+mj-cs"/>
              </a:rPr>
              <a:t>REAL-time</a:t>
            </a:r>
            <a:r>
              <a:rPr lang="en-US" sz="4800" dirty="0" smtClean="0">
                <a:ea typeface="+mj-ea"/>
                <a:cs typeface="+mj-cs"/>
              </a:rPr>
              <a:t> BIG DATA</a:t>
            </a:r>
            <a:endParaRPr lang="en-US" sz="4800" dirty="0">
              <a:ea typeface="+mj-ea"/>
              <a:cs typeface="+mj-cs"/>
            </a:endParaRPr>
          </a:p>
        </p:txBody>
      </p:sp>
      <p:sp>
        <p:nvSpPr>
          <p:cNvPr id="3" name="Title 1"/>
          <p:cNvSpPr txBox="1">
            <a:spLocks/>
          </p:cNvSpPr>
          <p:nvPr/>
        </p:nvSpPr>
        <p:spPr>
          <a:xfrm>
            <a:off x="685800" y="4365625"/>
            <a:ext cx="7772400" cy="1177925"/>
          </a:xfrm>
          <a:prstGeom prst="rect">
            <a:avLst/>
          </a:prstGeom>
        </p:spPr>
        <p:txBody>
          <a:bodyPr/>
          <a:lstStyle>
            <a:lvl1pPr algn="ctr" defTabSz="457200" rtl="0" eaLnBrk="0" fontAlgn="base" hangingPunct="0">
              <a:spcBef>
                <a:spcPct val="0"/>
              </a:spcBef>
              <a:spcAft>
                <a:spcPct val="0"/>
              </a:spcAft>
              <a:defRPr sz="6000" b="1" i="0" kern="1200" cap="all">
                <a:solidFill>
                  <a:schemeClr val="bg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9pPr>
          </a:lstStyle>
          <a:p>
            <a:pPr eaLnBrk="1" fontAlgn="auto" hangingPunct="1">
              <a:spcAft>
                <a:spcPts val="0"/>
              </a:spcAft>
              <a:defRPr/>
            </a:pPr>
            <a:r>
              <a:rPr lang="en-US" sz="2400" dirty="0" smtClean="0">
                <a:ea typeface="+mj-ea"/>
                <a:cs typeface="+mj-cs"/>
              </a:rPr>
              <a:t>Dr. V. </a:t>
            </a:r>
            <a:r>
              <a:rPr lang="en-US" sz="2400" dirty="0" err="1" smtClean="0">
                <a:ea typeface="+mj-ea"/>
                <a:cs typeface="+mj-cs"/>
              </a:rPr>
              <a:t>SriNIVASAN</a:t>
            </a:r>
            <a:endParaRPr lang="en-US" sz="2400" dirty="0" smtClean="0">
              <a:ea typeface="+mj-ea"/>
              <a:cs typeface="+mj-cs"/>
            </a:endParaRPr>
          </a:p>
          <a:p>
            <a:pPr eaLnBrk="1" fontAlgn="auto" hangingPunct="1">
              <a:spcAft>
                <a:spcPts val="0"/>
              </a:spcAft>
              <a:defRPr/>
            </a:pPr>
            <a:r>
              <a:rPr lang="en-US" sz="2400" dirty="0" smtClean="0">
                <a:ea typeface="+mj-ea"/>
                <a:cs typeface="+mj-cs"/>
              </a:rPr>
              <a:t>Founder, VP Engineering &amp; OPERATIONS</a:t>
            </a:r>
          </a:p>
          <a:p>
            <a:pPr eaLnBrk="1" fontAlgn="auto" hangingPunct="1">
              <a:spcAft>
                <a:spcPts val="0"/>
              </a:spcAft>
              <a:defRPr/>
            </a:pPr>
            <a:endParaRPr lang="en-US" sz="2400" dirty="0" smtClean="0">
              <a:ea typeface="+mj-ea"/>
              <a:cs typeface="+mj-cs"/>
            </a:endParaRPr>
          </a:p>
          <a:p>
            <a:pPr eaLnBrk="1" fontAlgn="auto" hangingPunct="1">
              <a:spcAft>
                <a:spcPts val="0"/>
              </a:spcAft>
              <a:defRPr/>
            </a:pPr>
            <a:r>
              <a:rPr lang="en-US" sz="2400" dirty="0" smtClean="0">
                <a:ea typeface="+mj-ea"/>
                <a:cs typeface="+mj-cs"/>
              </a:rPr>
              <a:t>Strata </a:t>
            </a:r>
            <a:r>
              <a:rPr lang="en-US" sz="2400" dirty="0" err="1" smtClean="0">
                <a:ea typeface="+mj-ea"/>
                <a:cs typeface="+mj-cs"/>
              </a:rPr>
              <a:t>Hadoop</a:t>
            </a:r>
            <a:r>
              <a:rPr lang="en-US" sz="2400" dirty="0" smtClean="0">
                <a:ea typeface="+mj-ea"/>
                <a:cs typeface="+mj-cs"/>
              </a:rPr>
              <a:t> Conference</a:t>
            </a:r>
            <a:endParaRPr lang="en-US" sz="2400" dirty="0">
              <a:ea typeface="+mj-ea"/>
              <a:cs typeface="+mj-cs"/>
            </a:endParaRPr>
          </a:p>
          <a:p>
            <a:pPr eaLnBrk="1" fontAlgn="auto" hangingPunct="1">
              <a:spcAft>
                <a:spcPts val="0"/>
              </a:spcAft>
              <a:defRPr/>
            </a:pPr>
            <a:r>
              <a:rPr lang="en-US" sz="2400" dirty="0" smtClean="0">
                <a:ea typeface="+mj-ea"/>
                <a:cs typeface="+mj-cs"/>
              </a:rPr>
              <a:t>OCTOBER 29, 2013</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025"/>
            <a:ext cx="8229600" cy="665163"/>
          </a:xfrm>
        </p:spPr>
        <p:txBody>
          <a:bodyPr>
            <a:normAutofit fontScale="90000"/>
          </a:bodyPr>
          <a:lstStyle/>
          <a:p>
            <a:pPr>
              <a:defRPr/>
            </a:pPr>
            <a:r>
              <a:rPr lang="en-US" dirty="0" smtClean="0">
                <a:ea typeface="ＭＳ Ｐゴシック" charset="0"/>
                <a:cs typeface="ＭＳ Ｐゴシック" charset="0"/>
              </a:rPr>
              <a:t>Robust DHT to Eliminate Hot Spots</a:t>
            </a:r>
            <a:br>
              <a:rPr lang="en-US" dirty="0" smtClean="0">
                <a:ea typeface="ＭＳ Ｐゴシック" charset="0"/>
                <a:cs typeface="ＭＳ Ｐゴシック" charset="0"/>
              </a:rPr>
            </a:br>
            <a:r>
              <a:rPr lang="en-US" dirty="0" smtClean="0">
                <a:ea typeface="ＭＳ Ｐゴシック" charset="0"/>
                <a:cs typeface="ＭＳ Ｐゴシック" charset="0"/>
              </a:rPr>
              <a:t/>
            </a:r>
            <a:br>
              <a:rPr lang="en-US" dirty="0" smtClean="0">
                <a:ea typeface="ＭＳ Ｐゴシック" charset="0"/>
                <a:cs typeface="ＭＳ Ｐゴシック" charset="0"/>
              </a:rPr>
            </a:br>
            <a:r>
              <a:rPr lang="en-US" sz="2200" dirty="0" smtClean="0">
                <a:ea typeface="ＭＳ Ｐゴシック" charset="0"/>
                <a:cs typeface="ＭＳ Ｐゴシック" charset="0"/>
              </a:rPr>
              <a:t>How Data </a:t>
            </a:r>
            <a:r>
              <a:rPr lang="en-US" sz="2200" dirty="0">
                <a:ea typeface="ＭＳ Ｐゴシック" charset="0"/>
                <a:cs typeface="ＭＳ Ｐゴシック" charset="0"/>
              </a:rPr>
              <a:t>I</a:t>
            </a:r>
            <a:r>
              <a:rPr lang="en-US" sz="2200" dirty="0" smtClean="0">
                <a:ea typeface="ＭＳ Ｐゴシック" charset="0"/>
                <a:cs typeface="ＭＳ Ｐゴシック" charset="0"/>
              </a:rPr>
              <a:t>s Distributed (Replication Factor 2)</a:t>
            </a:r>
            <a:endParaRPr lang="en-US" sz="2200" dirty="0">
              <a:ea typeface="ＭＳ Ｐゴシック" charset="0"/>
              <a:cs typeface="ＭＳ Ｐゴシック" charset="0"/>
            </a:endParaRPr>
          </a:p>
        </p:txBody>
      </p:sp>
      <p:sp>
        <p:nvSpPr>
          <p:cNvPr id="3" name="Text Placeholder 2"/>
          <p:cNvSpPr>
            <a:spLocks noGrp="1"/>
          </p:cNvSpPr>
          <p:nvPr>
            <p:ph type="body" sz="quarter" idx="15"/>
          </p:nvPr>
        </p:nvSpPr>
        <p:spPr>
          <a:xfrm>
            <a:off x="3914775" y="1919288"/>
            <a:ext cx="4995863" cy="4273550"/>
          </a:xfrm>
        </p:spPr>
        <p:txBody>
          <a:bodyPr>
            <a:normAutofit fontScale="70000" lnSpcReduction="20000"/>
          </a:bodyPr>
          <a:lstStyle/>
          <a:p>
            <a:pPr>
              <a:defRPr/>
            </a:pPr>
            <a:r>
              <a:rPr lang="en-US" dirty="0">
                <a:ea typeface="ＭＳ Ｐゴシック" charset="0"/>
                <a:cs typeface="ＭＳ Ｐゴシック" charset="0"/>
              </a:rPr>
              <a:t>Every key is hashed into a </a:t>
            </a:r>
            <a:r>
              <a:rPr lang="en-US" dirty="0" smtClean="0">
                <a:ea typeface="ＭＳ Ｐゴシック" charset="0"/>
                <a:cs typeface="ＭＳ Ｐゴシック" charset="0"/>
              </a:rPr>
              <a:t/>
            </a:r>
            <a:br>
              <a:rPr lang="en-US" dirty="0" smtClean="0">
                <a:ea typeface="ＭＳ Ｐゴシック" charset="0"/>
                <a:cs typeface="ＭＳ Ｐゴシック" charset="0"/>
              </a:rPr>
            </a:br>
            <a:r>
              <a:rPr lang="en-US" dirty="0" smtClean="0">
                <a:ea typeface="ＭＳ Ｐゴシック" charset="0"/>
                <a:cs typeface="ＭＳ Ｐゴシック" charset="0"/>
              </a:rPr>
              <a:t>20 </a:t>
            </a:r>
            <a:r>
              <a:rPr lang="en-US" dirty="0">
                <a:ea typeface="ＭＳ Ｐゴシック" charset="0"/>
                <a:cs typeface="ＭＳ Ｐゴシック" charset="0"/>
              </a:rPr>
              <a:t>byte (fixed length) string </a:t>
            </a:r>
            <a:r>
              <a:rPr lang="en-US" dirty="0" smtClean="0">
                <a:ea typeface="ＭＳ Ｐゴシック" charset="0"/>
                <a:cs typeface="ＭＳ Ｐゴシック" charset="0"/>
              </a:rPr>
              <a:t/>
            </a:r>
            <a:br>
              <a:rPr lang="en-US" dirty="0" smtClean="0">
                <a:ea typeface="ＭＳ Ｐゴシック" charset="0"/>
                <a:cs typeface="ＭＳ Ｐゴシック" charset="0"/>
              </a:rPr>
            </a:br>
            <a:r>
              <a:rPr lang="en-US" dirty="0" smtClean="0">
                <a:ea typeface="ＭＳ Ｐゴシック" charset="0"/>
                <a:cs typeface="ＭＳ Ｐゴシック" charset="0"/>
              </a:rPr>
              <a:t>using </a:t>
            </a:r>
            <a:r>
              <a:rPr lang="en-US" dirty="0">
                <a:ea typeface="ＭＳ Ｐゴシック" charset="0"/>
                <a:cs typeface="ＭＳ Ｐゴシック" charset="0"/>
              </a:rPr>
              <a:t>the </a:t>
            </a:r>
            <a:r>
              <a:rPr lang="en-US" dirty="0">
                <a:solidFill>
                  <a:srgbClr val="FF0000"/>
                </a:solidFill>
                <a:ea typeface="ＭＳ Ｐゴシック" charset="0"/>
                <a:cs typeface="ＭＳ Ｐゴシック" charset="0"/>
              </a:rPr>
              <a:t>RIPEMD160 </a:t>
            </a:r>
            <a:r>
              <a:rPr lang="en-US" dirty="0" smtClean="0">
                <a:ea typeface="ＭＳ Ｐゴシック" charset="0"/>
                <a:cs typeface="ＭＳ Ｐゴシック" charset="0"/>
              </a:rPr>
              <a:t>hash function</a:t>
            </a:r>
            <a:br>
              <a:rPr lang="en-US" dirty="0" smtClean="0">
                <a:ea typeface="ＭＳ Ｐゴシック" charset="0"/>
                <a:cs typeface="ＭＳ Ｐゴシック" charset="0"/>
              </a:rPr>
            </a:br>
            <a:endParaRPr lang="en-US" dirty="0" smtClean="0">
              <a:ea typeface="ＭＳ Ｐゴシック" charset="0"/>
              <a:cs typeface="ＭＳ Ｐゴシック" charset="0"/>
            </a:endParaRPr>
          </a:p>
          <a:p>
            <a:pPr>
              <a:defRPr/>
            </a:pPr>
            <a:r>
              <a:rPr lang="en-US" dirty="0">
                <a:ea typeface="ＭＳ Ｐゴシック" charset="0"/>
                <a:cs typeface="ＭＳ Ｐゴシック" charset="0"/>
              </a:rPr>
              <a:t>This hash + additional data </a:t>
            </a:r>
            <a:r>
              <a:rPr lang="en-US" dirty="0" smtClean="0">
                <a:ea typeface="ＭＳ Ｐゴシック" charset="0"/>
                <a:cs typeface="ＭＳ Ｐゴシック" charset="0"/>
              </a:rPr>
              <a:t/>
            </a:r>
            <a:br>
              <a:rPr lang="en-US" dirty="0" smtClean="0">
                <a:ea typeface="ＭＳ Ｐゴシック" charset="0"/>
                <a:cs typeface="ＭＳ Ｐゴシック" charset="0"/>
              </a:rPr>
            </a:br>
            <a:r>
              <a:rPr lang="en-US" dirty="0" smtClean="0">
                <a:ea typeface="ＭＳ Ｐゴシック" charset="0"/>
                <a:cs typeface="ＭＳ Ｐゴシック" charset="0"/>
              </a:rPr>
              <a:t>(fixed 64 bytes)</a:t>
            </a:r>
            <a:br>
              <a:rPr lang="en-US" dirty="0" smtClean="0">
                <a:ea typeface="ＭＳ Ｐゴシック" charset="0"/>
                <a:cs typeface="ＭＳ Ｐゴシック" charset="0"/>
              </a:rPr>
            </a:br>
            <a:r>
              <a:rPr lang="en-US" dirty="0" smtClean="0">
                <a:ea typeface="ＭＳ Ｐゴシック" charset="0"/>
                <a:cs typeface="ＭＳ Ｐゴシック" charset="0"/>
              </a:rPr>
              <a:t>are stored </a:t>
            </a:r>
            <a:r>
              <a:rPr lang="en-US" dirty="0">
                <a:ea typeface="ＭＳ Ｐゴシック" charset="0"/>
                <a:cs typeface="ＭＳ Ｐゴシック" charset="0"/>
              </a:rPr>
              <a:t>in RAM in the index </a:t>
            </a:r>
            <a:r>
              <a:rPr lang="en-US" dirty="0" smtClean="0">
                <a:ea typeface="ＭＳ Ｐゴシック" charset="0"/>
                <a:cs typeface="ＭＳ Ｐゴシック" charset="0"/>
              </a:rPr>
              <a:t/>
            </a:r>
            <a:br>
              <a:rPr lang="en-US" dirty="0" smtClean="0">
                <a:ea typeface="ＭＳ Ｐゴシック" charset="0"/>
                <a:cs typeface="ＭＳ Ｐゴシック" charset="0"/>
              </a:rPr>
            </a:br>
            <a:endParaRPr lang="en-US" dirty="0" smtClean="0">
              <a:ea typeface="ＭＳ Ｐゴシック" charset="0"/>
              <a:cs typeface="ＭＳ Ｐゴシック" charset="0"/>
            </a:endParaRPr>
          </a:p>
          <a:p>
            <a:pPr>
              <a:defRPr/>
            </a:pPr>
            <a:r>
              <a:rPr lang="en-US" dirty="0" smtClean="0">
                <a:ea typeface="ＭＳ Ｐゴシック" charset="0"/>
                <a:cs typeface="ＭＳ Ｐゴシック" charset="0"/>
              </a:rPr>
              <a:t>Some bits from this </a:t>
            </a:r>
            <a:r>
              <a:rPr lang="en-US" dirty="0">
                <a:ea typeface="ＭＳ Ｐゴシック" charset="0"/>
                <a:cs typeface="ＭＳ Ｐゴシック" charset="0"/>
              </a:rPr>
              <a:t>hash </a:t>
            </a:r>
            <a:r>
              <a:rPr lang="en-US" dirty="0" smtClean="0">
                <a:ea typeface="ＭＳ Ｐゴシック" charset="0"/>
                <a:cs typeface="ＭＳ Ｐゴシック" charset="0"/>
              </a:rPr>
              <a:t>value are </a:t>
            </a:r>
            <a:r>
              <a:rPr lang="en-US" dirty="0">
                <a:ea typeface="ＭＳ Ｐゴシック" charset="0"/>
                <a:cs typeface="ＭＳ Ｐゴシック" charset="0"/>
              </a:rPr>
              <a:t>used to compute the </a:t>
            </a:r>
            <a:r>
              <a:rPr lang="en-US" b="1" dirty="0">
                <a:solidFill>
                  <a:srgbClr val="FF0000"/>
                </a:solidFill>
                <a:ea typeface="ＭＳ Ｐゴシック" charset="0"/>
                <a:cs typeface="ＭＳ Ｐゴシック" charset="0"/>
              </a:rPr>
              <a:t>partition </a:t>
            </a:r>
            <a:r>
              <a:rPr lang="en-US" b="1" dirty="0" smtClean="0">
                <a:solidFill>
                  <a:srgbClr val="FF0000"/>
                </a:solidFill>
                <a:ea typeface="ＭＳ Ｐゴシック" charset="0"/>
                <a:cs typeface="ＭＳ Ｐゴシック" charset="0"/>
              </a:rPr>
              <a:t>id</a:t>
            </a:r>
            <a:endParaRPr lang="en-US" dirty="0" smtClean="0">
              <a:ea typeface="ＭＳ Ｐゴシック" charset="0"/>
              <a:cs typeface="ＭＳ Ｐゴシック" charset="0"/>
            </a:endParaRPr>
          </a:p>
          <a:p>
            <a:pPr>
              <a:defRPr/>
            </a:pPr>
            <a:endParaRPr lang="en-US" dirty="0" smtClean="0">
              <a:ea typeface="ＭＳ Ｐゴシック" charset="0"/>
              <a:cs typeface="ＭＳ Ｐゴシック" charset="0"/>
            </a:endParaRPr>
          </a:p>
          <a:p>
            <a:pPr>
              <a:defRPr/>
            </a:pPr>
            <a:r>
              <a:rPr lang="en-US" dirty="0">
                <a:ea typeface="ＭＳ Ｐゴシック" charset="0"/>
                <a:cs typeface="ＭＳ Ｐゴシック" charset="0"/>
              </a:rPr>
              <a:t>T</a:t>
            </a:r>
            <a:r>
              <a:rPr lang="en-US" dirty="0" smtClean="0">
                <a:ea typeface="ＭＳ Ｐゴシック" charset="0"/>
                <a:cs typeface="ＭＳ Ｐゴシック" charset="0"/>
              </a:rPr>
              <a:t>here </a:t>
            </a:r>
            <a:r>
              <a:rPr lang="en-US" dirty="0">
                <a:ea typeface="ＭＳ Ｐゴシック" charset="0"/>
                <a:cs typeface="ＭＳ Ｐゴシック" charset="0"/>
              </a:rPr>
              <a:t>are 4096 </a:t>
            </a:r>
            <a:r>
              <a:rPr lang="en-US" dirty="0" smtClean="0">
                <a:ea typeface="ＭＳ Ｐゴシック" charset="0"/>
                <a:cs typeface="ＭＳ Ｐゴシック" charset="0"/>
              </a:rPr>
              <a:t>partitions</a:t>
            </a:r>
            <a:endParaRPr lang="en-US" dirty="0">
              <a:ea typeface="ＭＳ Ｐゴシック" charset="0"/>
              <a:cs typeface="ＭＳ Ｐゴシック" charset="0"/>
            </a:endParaRPr>
          </a:p>
          <a:p>
            <a:pPr>
              <a:defRPr/>
            </a:pPr>
            <a:endParaRPr lang="en-US" dirty="0" smtClean="0">
              <a:ea typeface="ＭＳ Ｐゴシック" charset="0"/>
              <a:cs typeface="ＭＳ Ｐゴシック" charset="0"/>
            </a:endParaRPr>
          </a:p>
          <a:p>
            <a:pPr>
              <a:defRPr/>
            </a:pPr>
            <a:r>
              <a:rPr lang="en-US" dirty="0">
                <a:ea typeface="ＭＳ Ｐゴシック" charset="0"/>
                <a:cs typeface="ＭＳ Ｐゴシック" charset="0"/>
              </a:rPr>
              <a:t>Partition id maps to node id </a:t>
            </a:r>
            <a:r>
              <a:rPr lang="en-US" dirty="0" smtClean="0">
                <a:ea typeface="ＭＳ Ｐゴシック" charset="0"/>
                <a:cs typeface="ＭＳ Ｐゴシック" charset="0"/>
              </a:rPr>
              <a:t/>
            </a:r>
            <a:br>
              <a:rPr lang="en-US" dirty="0" smtClean="0">
                <a:ea typeface="ＭＳ Ｐゴシック" charset="0"/>
                <a:cs typeface="ＭＳ Ｐゴシック" charset="0"/>
              </a:rPr>
            </a:br>
            <a:r>
              <a:rPr lang="en-US" dirty="0" smtClean="0">
                <a:ea typeface="ＭＳ Ｐゴシック" charset="0"/>
                <a:cs typeface="ＭＳ Ｐゴシック" charset="0"/>
              </a:rPr>
              <a:t>based </a:t>
            </a:r>
            <a:r>
              <a:rPr lang="en-US" dirty="0">
                <a:ea typeface="ＭＳ Ｐゴシック" charset="0"/>
                <a:cs typeface="ＭＳ Ｐゴシック" charset="0"/>
              </a:rPr>
              <a:t>on cluster </a:t>
            </a:r>
            <a:r>
              <a:rPr lang="en-US" dirty="0" smtClean="0">
                <a:ea typeface="ＭＳ Ｐゴシック" charset="0"/>
                <a:cs typeface="ＭＳ Ｐゴシック" charset="0"/>
              </a:rPr>
              <a:t>membership</a:t>
            </a:r>
            <a:endParaRPr lang="en-US" dirty="0">
              <a:ea typeface="ＭＳ Ｐゴシック" charset="0"/>
              <a:cs typeface="ＭＳ Ｐゴシック" charset="0"/>
            </a:endParaRPr>
          </a:p>
          <a:p>
            <a:pPr>
              <a:defRPr/>
            </a:pPr>
            <a:endParaRPr lang="en-US" dirty="0">
              <a:ea typeface="ＭＳ Ｐゴシック" charset="0"/>
              <a:cs typeface="ＭＳ Ｐゴシック" charset="0"/>
            </a:endParaRPr>
          </a:p>
          <a:p>
            <a:pPr>
              <a:defRPr/>
            </a:pPr>
            <a:endParaRPr lang="en-US" dirty="0" smtClean="0">
              <a:ea typeface="ＭＳ Ｐゴシック" charset="0"/>
              <a:cs typeface="ＭＳ Ｐゴシック" charset="0"/>
            </a:endParaRPr>
          </a:p>
          <a:p>
            <a:pPr>
              <a:defRPr/>
            </a:pPr>
            <a:endParaRPr lang="en-US" dirty="0" smtClean="0">
              <a:ea typeface="ＭＳ Ｐゴシック" charset="0"/>
              <a:cs typeface="ＭＳ Ｐゴシック" charset="0"/>
            </a:endParaRPr>
          </a:p>
          <a:p>
            <a:pPr>
              <a:defRPr/>
            </a:pPr>
            <a:endParaRPr lang="en-US" dirty="0" smtClean="0">
              <a:ea typeface="ＭＳ Ｐゴシック" charset="0"/>
              <a:cs typeface="ＭＳ Ｐゴシック" charset="0"/>
            </a:endParaRPr>
          </a:p>
          <a:p>
            <a:pPr>
              <a:defRPr/>
            </a:pPr>
            <a:endParaRPr lang="en-US" dirty="0">
              <a:ea typeface="ＭＳ Ｐゴシック" charset="0"/>
              <a:cs typeface="ＭＳ Ｐゴシック" charset="0"/>
            </a:endParaRPr>
          </a:p>
        </p:txBody>
      </p:sp>
      <p:sp>
        <p:nvSpPr>
          <p:cNvPr id="7" name="Rectangle 6"/>
          <p:cNvSpPr>
            <a:spLocks noChangeArrowheads="1"/>
          </p:cNvSpPr>
          <p:nvPr/>
        </p:nvSpPr>
        <p:spPr bwMode="auto">
          <a:xfrm>
            <a:off x="411163" y="2016125"/>
            <a:ext cx="3201987" cy="565150"/>
          </a:xfrm>
          <a:prstGeom prst="rect">
            <a:avLst/>
          </a:prstGeom>
          <a:solidFill>
            <a:srgbClr val="B41030"/>
          </a:solidFill>
          <a:ln w="9525">
            <a:solidFill>
              <a:srgbClr val="C31113"/>
            </a:solidFill>
            <a:miter lim="800000"/>
            <a:headEnd/>
            <a:tailEnd/>
          </a:ln>
          <a:effectLst>
            <a:outerShdw dist="23000" dir="5400000" rotWithShape="0">
              <a:srgbClr val="808080">
                <a:alpha val="34998"/>
              </a:srgbClr>
            </a:outerShdw>
          </a:effectLst>
        </p:spPr>
        <p:txBody>
          <a:bodyPr anchor="ctr"/>
          <a:lstStyle/>
          <a:p>
            <a:pPr algn="ctr">
              <a:defRPr/>
            </a:pPr>
            <a:r>
              <a:rPr lang="en-US" dirty="0">
                <a:solidFill>
                  <a:srgbClr val="FFFFFF"/>
                </a:solidFill>
                <a:latin typeface="+mn-lt"/>
                <a:ea typeface="+mn-ea"/>
                <a:cs typeface="+mn-cs"/>
              </a:rPr>
              <a:t>cookie-abcdefg-12345678</a:t>
            </a:r>
          </a:p>
        </p:txBody>
      </p:sp>
      <p:sp>
        <p:nvSpPr>
          <p:cNvPr id="8" name="Rectangle 7"/>
          <p:cNvSpPr>
            <a:spLocks noChangeArrowheads="1"/>
          </p:cNvSpPr>
          <p:nvPr/>
        </p:nvSpPr>
        <p:spPr bwMode="auto">
          <a:xfrm>
            <a:off x="457200" y="3013075"/>
            <a:ext cx="3201988" cy="565150"/>
          </a:xfrm>
          <a:prstGeom prst="rect">
            <a:avLst/>
          </a:prstGeom>
          <a:solidFill>
            <a:srgbClr val="FF6600"/>
          </a:solidFill>
          <a:ln w="9525">
            <a:solidFill>
              <a:srgbClr val="C31113"/>
            </a:solidFill>
            <a:miter lim="800000"/>
            <a:headEnd/>
            <a:tailEnd/>
          </a:ln>
          <a:effectLst>
            <a:outerShdw dist="23000" dir="5400000" rotWithShape="0">
              <a:srgbClr val="808080">
                <a:alpha val="34998"/>
              </a:srgbClr>
            </a:outerShdw>
          </a:effectLst>
        </p:spPr>
        <p:txBody>
          <a:bodyPr anchor="ctr"/>
          <a:lstStyle/>
          <a:p>
            <a:pPr algn="ctr">
              <a:defRPr/>
            </a:pPr>
            <a:r>
              <a:rPr lang="en-US" dirty="0">
                <a:solidFill>
                  <a:srgbClr val="FFFFFF"/>
                </a:solidFill>
                <a:latin typeface="+mn-lt"/>
                <a:ea typeface="+mn-ea"/>
                <a:cs typeface="+mn-cs"/>
              </a:rPr>
              <a:t>182023kh15hh3kahdjsh</a:t>
            </a:r>
          </a:p>
        </p:txBody>
      </p:sp>
      <p:cxnSp>
        <p:nvCxnSpPr>
          <p:cNvPr id="21510" name="Straight Arrow Connector 9"/>
          <p:cNvCxnSpPr>
            <a:cxnSpLocks noChangeShapeType="1"/>
            <a:stCxn id="7" idx="2"/>
          </p:cNvCxnSpPr>
          <p:nvPr/>
        </p:nvCxnSpPr>
        <p:spPr bwMode="auto">
          <a:xfrm>
            <a:off x="2011363" y="2581275"/>
            <a:ext cx="0" cy="377825"/>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graphicFrame>
        <p:nvGraphicFramePr>
          <p:cNvPr id="11" name="Table 10"/>
          <p:cNvGraphicFramePr>
            <a:graphicFrameLocks noGrp="1"/>
          </p:cNvGraphicFramePr>
          <p:nvPr>
            <p:extLst>
              <p:ext uri="{D42A27DB-BD31-4B8C-83A1-F6EECF244321}">
                <p14:modId xmlns:p14="http://schemas.microsoft.com/office/powerpoint/2010/main" val="3244338493"/>
              </p:ext>
            </p:extLst>
          </p:nvPr>
        </p:nvGraphicFramePr>
        <p:xfrm>
          <a:off x="457200" y="4056063"/>
          <a:ext cx="3155950" cy="2490786"/>
        </p:xfrm>
        <a:graphic>
          <a:graphicData uri="http://schemas.openxmlformats.org/drawingml/2006/table">
            <a:tbl>
              <a:tblPr/>
              <a:tblGrid>
                <a:gridCol w="1006475"/>
                <a:gridCol w="1090613"/>
                <a:gridCol w="1058862"/>
              </a:tblGrid>
              <a:tr h="7318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rebuchet MS" charset="0"/>
                          <a:ea typeface="MS PGothic" charset="0"/>
                          <a:cs typeface="MS PGothic" charset="0"/>
                        </a:rPr>
                        <a:t>Partition</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rebuchet MS" charset="0"/>
                          <a:ea typeface="MS PGothic" charset="0"/>
                          <a:cs typeface="MS PGothic" charset="0"/>
                        </a:rPr>
                        <a:t>ID</a:t>
                      </a:r>
                    </a:p>
                  </a:txBody>
                  <a:tcPr marL="91420" marR="91420" marT="45714" marB="45714"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rebuchet MS" charset="0"/>
                          <a:ea typeface="MS PGothic" charset="0"/>
                          <a:cs typeface="MS PGothic" charset="0"/>
                        </a:rPr>
                        <a:t>Master node</a:t>
                      </a:r>
                    </a:p>
                  </a:txBody>
                  <a:tcPr marL="91420" marR="91420" marT="45714" marB="45714"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Trebuchet MS" charset="0"/>
                          <a:ea typeface="MS PGothic" charset="0"/>
                          <a:cs typeface="MS PGothic" charset="0"/>
                        </a:rPr>
                        <a:t>Replica node</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FFFFFF"/>
                        </a:solidFill>
                        <a:effectLst/>
                        <a:latin typeface="Trebuchet MS" charset="0"/>
                        <a:ea typeface="MS PGothic" charset="0"/>
                        <a:cs typeface="MS PGothic" charset="0"/>
                      </a:endParaRPr>
                    </a:p>
                  </a:txBody>
                  <a:tcPr marL="91420" marR="91420" marT="45714" marB="45714"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r>
              <a:tr h="43973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rebuchet MS" charset="0"/>
                          <a:ea typeface="MS PGothic" charset="0"/>
                          <a:cs typeface="MS PGothic" charset="0"/>
                        </a:rPr>
                        <a:t>…</a:t>
                      </a:r>
                    </a:p>
                  </a:txBody>
                  <a:tcPr marL="91420" marR="91420" marT="45714" marB="45714"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rebuchet MS" charset="0"/>
                          <a:ea typeface="MS PGothic" charset="0"/>
                          <a:cs typeface="MS PGothic" charset="0"/>
                        </a:rPr>
                        <a:t>1</a:t>
                      </a:r>
                    </a:p>
                  </a:txBody>
                  <a:tcPr marL="91420" marR="91420" marT="45714" marB="45714"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rebuchet MS" charset="0"/>
                          <a:ea typeface="MS PGothic" charset="0"/>
                          <a:cs typeface="MS PGothic" charset="0"/>
                        </a:rPr>
                        <a:t>4</a:t>
                      </a:r>
                    </a:p>
                  </a:txBody>
                  <a:tcPr marL="91420" marR="91420" marT="45714" marB="45714"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43973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rebuchet MS" charset="0"/>
                          <a:ea typeface="MS PGothic" charset="0"/>
                          <a:cs typeface="MS PGothic" charset="0"/>
                        </a:rPr>
                        <a:t>1820</a:t>
                      </a:r>
                    </a:p>
                  </a:txBody>
                  <a:tcPr marL="91420" marR="91420" marT="45714" marB="45714"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rebuchet MS" charset="0"/>
                          <a:ea typeface="MS PGothic" charset="0"/>
                          <a:cs typeface="MS PGothic" charset="0"/>
                        </a:rPr>
                        <a:t>2</a:t>
                      </a:r>
                    </a:p>
                  </a:txBody>
                  <a:tcPr marL="91420" marR="91420" marT="45714" marB="45714" horzOverflow="overflow">
                    <a:lnL>
                      <a:noFill/>
                    </a:lnL>
                    <a:lnR>
                      <a:noFill/>
                    </a:lnR>
                    <a:lnT>
                      <a:noFill/>
                    </a:lnT>
                    <a:lnB>
                      <a:noFill/>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rebuchet MS" charset="0"/>
                          <a:ea typeface="MS PGothic" charset="0"/>
                          <a:cs typeface="MS PGothic" charset="0"/>
                        </a:rPr>
                        <a:t>3</a:t>
                      </a:r>
                    </a:p>
                  </a:txBody>
                  <a:tcPr marL="91420" marR="91420" marT="45714" marB="45714" horzOverflow="overflow">
                    <a:lnL>
                      <a:noFill/>
                    </a:lnL>
                    <a:lnR>
                      <a:noFill/>
                    </a:lnR>
                    <a:lnT>
                      <a:noFill/>
                    </a:lnT>
                    <a:lnB>
                      <a:noFill/>
                    </a:lnB>
                    <a:lnTlToBr>
                      <a:noFill/>
                    </a:lnTlToBr>
                    <a:lnBlToTr>
                      <a:noFill/>
                    </a:lnBlToTr>
                    <a:solidFill>
                      <a:schemeClr val="bg1"/>
                    </a:solidFill>
                  </a:tcPr>
                </a:tc>
              </a:tr>
              <a:tr h="43973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rebuchet MS" charset="0"/>
                          <a:ea typeface="MS PGothic" charset="0"/>
                          <a:cs typeface="MS PGothic" charset="0"/>
                        </a:rPr>
                        <a:t>1821</a:t>
                      </a:r>
                    </a:p>
                  </a:txBody>
                  <a:tcPr marL="91420" marR="91420" marT="45714" marB="45714"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rebuchet MS" charset="0"/>
                          <a:ea typeface="MS PGothic" charset="0"/>
                          <a:cs typeface="MS PGothic" charset="0"/>
                        </a:rPr>
                        <a:t>3</a:t>
                      </a:r>
                    </a:p>
                  </a:txBody>
                  <a:tcPr marL="91420" marR="91420" marT="45714" marB="45714" horzOverflow="overflow">
                    <a:lnL>
                      <a:noFill/>
                    </a:lnL>
                    <a:lnR>
                      <a:noFill/>
                    </a:lnR>
                    <a:lnT>
                      <a:noFill/>
                    </a:lnT>
                    <a:lnB>
                      <a:noFill/>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rebuchet MS" charset="0"/>
                          <a:ea typeface="MS PGothic" charset="0"/>
                          <a:cs typeface="MS PGothic" charset="0"/>
                        </a:rPr>
                        <a:t>2</a:t>
                      </a:r>
                    </a:p>
                  </a:txBody>
                  <a:tcPr marL="91420" marR="91420" marT="45714" marB="45714" horzOverflow="overflow">
                    <a:lnL>
                      <a:noFill/>
                    </a:lnL>
                    <a:lnR>
                      <a:noFill/>
                    </a:lnR>
                    <a:lnT>
                      <a:noFill/>
                    </a:lnT>
                    <a:lnB>
                      <a:noFill/>
                    </a:lnB>
                    <a:lnTlToBr>
                      <a:noFill/>
                    </a:lnTlToBr>
                    <a:lnBlToTr>
                      <a:noFill/>
                    </a:lnBlToTr>
                    <a:solidFill>
                      <a:srgbClr val="E7E7E7"/>
                    </a:solidFill>
                  </a:tcPr>
                </a:tc>
              </a:tr>
              <a:tr h="43973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rebuchet MS" charset="0"/>
                          <a:ea typeface="MS PGothic" charset="0"/>
                          <a:cs typeface="MS PGothic" charset="0"/>
                        </a:rPr>
                        <a:t>4096</a:t>
                      </a:r>
                    </a:p>
                  </a:txBody>
                  <a:tcPr marL="91420" marR="91420" marT="45714" marB="45714"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rebuchet MS" charset="0"/>
                          <a:ea typeface="MS PGothic" charset="0"/>
                          <a:cs typeface="MS PGothic" charset="0"/>
                        </a:rPr>
                        <a:t>4</a:t>
                      </a:r>
                    </a:p>
                  </a:txBody>
                  <a:tcPr marL="91420" marR="91420" marT="45714" marB="45714"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rebuchet MS" charset="0"/>
                          <a:ea typeface="MS PGothic" charset="0"/>
                          <a:cs typeface="MS PGothic" charset="0"/>
                        </a:rPr>
                        <a:t>1</a:t>
                      </a:r>
                    </a:p>
                  </a:txBody>
                  <a:tcPr marL="91420" marR="91420" marT="45714" marB="45714"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cxnSp>
        <p:nvCxnSpPr>
          <p:cNvPr id="21530" name="Straight Arrow Connector 12"/>
          <p:cNvCxnSpPr>
            <a:cxnSpLocks noChangeShapeType="1"/>
          </p:cNvCxnSpPr>
          <p:nvPr/>
        </p:nvCxnSpPr>
        <p:spPr bwMode="auto">
          <a:xfrm>
            <a:off x="2044700" y="3578225"/>
            <a:ext cx="0" cy="417513"/>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1531" name="TextBox 20"/>
          <p:cNvSpPr txBox="1">
            <a:spLocks noChangeArrowheads="1"/>
          </p:cNvSpPr>
          <p:nvPr/>
        </p:nvSpPr>
        <p:spPr bwMode="auto">
          <a:xfrm>
            <a:off x="3956050" y="1866900"/>
            <a:ext cx="4610100" cy="996950"/>
          </a:xfrm>
          <a:prstGeom prst="rect">
            <a:avLst/>
          </a:prstGeom>
          <a:noFill/>
          <a:ln w="38100">
            <a:solidFill>
              <a:srgbClr val="C31618"/>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rebuchet MS" charset="0"/>
                <a:ea typeface="MS PGothic" charset="0"/>
                <a:cs typeface="MS PGothic" charset="0"/>
              </a:defRPr>
            </a:lvl1pPr>
            <a:lvl2pPr marL="742950" indent="-285750" eaLnBrk="0" hangingPunct="0">
              <a:defRPr sz="2400">
                <a:solidFill>
                  <a:schemeClr val="tx1"/>
                </a:solidFill>
                <a:latin typeface="Trebuchet MS" charset="0"/>
                <a:ea typeface="MS PGothic" charset="0"/>
                <a:cs typeface="MS PGothic" charset="0"/>
              </a:defRPr>
            </a:lvl2pPr>
            <a:lvl3pPr marL="1143000" indent="-228600" eaLnBrk="0" hangingPunct="0">
              <a:defRPr sz="2400">
                <a:solidFill>
                  <a:schemeClr val="tx1"/>
                </a:solidFill>
                <a:latin typeface="Trebuchet MS" charset="0"/>
                <a:ea typeface="MS PGothic" charset="0"/>
                <a:cs typeface="MS PGothic" charset="0"/>
              </a:defRPr>
            </a:lvl3pPr>
            <a:lvl4pPr marL="1600200" indent="-228600" eaLnBrk="0" hangingPunct="0">
              <a:defRPr sz="2400">
                <a:solidFill>
                  <a:schemeClr val="tx1"/>
                </a:solidFill>
                <a:latin typeface="Trebuchet MS" charset="0"/>
                <a:ea typeface="MS PGothic" charset="0"/>
                <a:cs typeface="MS PGothic" charset="0"/>
              </a:defRPr>
            </a:lvl4pPr>
            <a:lvl5pPr marL="2057400" indent="-228600" eaLnBrk="0" hangingPunct="0">
              <a:defRPr sz="2400">
                <a:solidFill>
                  <a:schemeClr val="tx1"/>
                </a:solidFill>
                <a:latin typeface="Trebuchet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rebuchet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rebuchet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rebuchet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rebuchet MS" charset="0"/>
                <a:ea typeface="MS PGothic" charset="0"/>
                <a:cs typeface="MS PGothic" charset="0"/>
              </a:defRPr>
            </a:lvl9pPr>
          </a:lstStyle>
          <a:p>
            <a:pPr eaLnBrk="1" hangingPunct="1"/>
            <a:endParaRPr lang="en-US" sz="1800"/>
          </a:p>
        </p:txBody>
      </p:sp>
      <p:sp>
        <p:nvSpPr>
          <p:cNvPr id="12" name="Slide Number Placeholder 3"/>
          <p:cNvSpPr txBox="1">
            <a:spLocks/>
          </p:cNvSpPr>
          <p:nvPr/>
        </p:nvSpPr>
        <p:spPr bwMode="auto">
          <a:xfrm>
            <a:off x="3643364" y="6551613"/>
            <a:ext cx="5322441"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1pPr>
            <a:lvl2pPr marL="742950" indent="-28575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2pPr>
            <a:lvl3pPr marL="11430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3pPr>
            <a:lvl4pPr marL="16002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4pPr>
            <a:lvl5pPr marL="20574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5pPr>
            <a:lvl6pPr marL="25146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6pPr>
            <a:lvl7pPr marL="29718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7pPr>
            <a:lvl8pPr marL="34290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8pPr>
            <a:lvl9pPr marL="38862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9pPr>
          </a:lstStyle>
          <a:p>
            <a:pPr eaLnBrk="1" hangingPunct="1"/>
            <a:r>
              <a:rPr lang="en-US" sz="1000" dirty="0" smtClean="0">
                <a:solidFill>
                  <a:srgbClr val="FFFFFF"/>
                </a:solidFill>
              </a:rPr>
              <a:t>© 2013 Aerospike. All rights reserved                                                                     Pg. </a:t>
            </a:r>
            <a:fld id="{C541D254-D84C-B244-BE38-918C10F2BF9A}" type="slidenum">
              <a:rPr lang="en-US" sz="1000" smtClean="0">
                <a:solidFill>
                  <a:srgbClr val="FFFFFF"/>
                </a:solidFill>
              </a:rPr>
              <a:pPr eaLnBrk="1" hangingPunct="1"/>
              <a:t>10</a:t>
            </a:fld>
            <a:endParaRPr lang="en-US" sz="1000" dirty="0">
              <a:solidFill>
                <a:srgbClr val="FFFFFF"/>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xfrm>
            <a:off x="457200" y="200025"/>
            <a:ext cx="8686800" cy="66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latin typeface="Trebuchet MS" charset="0"/>
                <a:ea typeface="MS PGothic" charset="0"/>
              </a:rPr>
              <a:t>Real-Time Prioritization to Meet SLA</a:t>
            </a:r>
            <a:endParaRPr lang="en-US" dirty="0">
              <a:latin typeface="Trebuchet MS" charset="0"/>
              <a:ea typeface="MS PGothic" charset="0"/>
            </a:endParaRPr>
          </a:p>
        </p:txBody>
      </p:sp>
      <p:sp>
        <p:nvSpPr>
          <p:cNvPr id="43010" name="Text Placeholder 3"/>
          <p:cNvSpPr>
            <a:spLocks noGrp="1"/>
          </p:cNvSpPr>
          <p:nvPr>
            <p:ph type="body" sz="quarter" idx="15"/>
          </p:nvPr>
        </p:nvSpPr>
        <p:spPr bwMode="auto">
          <a:xfrm>
            <a:off x="80963" y="3592513"/>
            <a:ext cx="3443287" cy="33464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55000" lnSpcReduction="20000"/>
          </a:bodyPr>
          <a:lstStyle/>
          <a:p>
            <a:pPr fontAlgn="base">
              <a:lnSpc>
                <a:spcPct val="80000"/>
              </a:lnSpc>
              <a:spcAft>
                <a:spcPct val="0"/>
              </a:spcAft>
              <a:buFont typeface="Lucida Grande" charset="0"/>
              <a:buChar char="➤"/>
              <a:defRPr/>
            </a:pPr>
            <a:endParaRPr lang="en-US" sz="1800" dirty="0">
              <a:solidFill>
                <a:srgbClr val="4D4D4F"/>
              </a:solidFill>
              <a:latin typeface="Trebuchet MS" charset="0"/>
              <a:ea typeface="MS PGothic" charset="0"/>
            </a:endParaRPr>
          </a:p>
          <a:p>
            <a:pPr fontAlgn="base">
              <a:lnSpc>
                <a:spcPct val="80000"/>
              </a:lnSpc>
              <a:spcAft>
                <a:spcPct val="0"/>
              </a:spcAft>
              <a:buFont typeface="Trebuchet MS" charset="0"/>
              <a:buAutoNum type="arabicPeriod"/>
              <a:defRPr/>
            </a:pPr>
            <a:r>
              <a:rPr lang="en-US" dirty="0"/>
              <a:t>Write sent to row master</a:t>
            </a:r>
          </a:p>
          <a:p>
            <a:pPr fontAlgn="base">
              <a:lnSpc>
                <a:spcPct val="80000"/>
              </a:lnSpc>
              <a:spcAft>
                <a:spcPct val="0"/>
              </a:spcAft>
              <a:buFont typeface="Trebuchet MS" charset="0"/>
              <a:buAutoNum type="arabicPeriod"/>
              <a:defRPr/>
            </a:pPr>
            <a:endParaRPr lang="en-US" dirty="0"/>
          </a:p>
          <a:p>
            <a:pPr fontAlgn="base">
              <a:lnSpc>
                <a:spcPct val="80000"/>
              </a:lnSpc>
              <a:spcAft>
                <a:spcPct val="0"/>
              </a:spcAft>
              <a:buFont typeface="Trebuchet MS" charset="0"/>
              <a:buAutoNum type="arabicPeriod"/>
              <a:defRPr/>
            </a:pPr>
            <a:r>
              <a:rPr lang="en-US" dirty="0"/>
              <a:t>Latch against simultaneous writes</a:t>
            </a:r>
          </a:p>
          <a:p>
            <a:pPr fontAlgn="base">
              <a:lnSpc>
                <a:spcPct val="80000"/>
              </a:lnSpc>
              <a:spcAft>
                <a:spcPct val="0"/>
              </a:spcAft>
              <a:buFont typeface="Trebuchet MS" charset="0"/>
              <a:buAutoNum type="arabicPeriod"/>
              <a:defRPr/>
            </a:pPr>
            <a:endParaRPr lang="en-US" dirty="0"/>
          </a:p>
          <a:p>
            <a:pPr fontAlgn="base">
              <a:lnSpc>
                <a:spcPct val="80000"/>
              </a:lnSpc>
              <a:spcAft>
                <a:spcPct val="0"/>
              </a:spcAft>
              <a:buFont typeface="Trebuchet MS" charset="0"/>
              <a:buAutoNum type="arabicPeriod"/>
              <a:defRPr/>
            </a:pPr>
            <a:r>
              <a:rPr lang="en-US" dirty="0"/>
              <a:t>Apply write to </a:t>
            </a:r>
            <a:r>
              <a:rPr lang="en-US" dirty="0" smtClean="0"/>
              <a:t>master memory and replica memory synchronously</a:t>
            </a:r>
          </a:p>
          <a:p>
            <a:pPr fontAlgn="base">
              <a:lnSpc>
                <a:spcPct val="80000"/>
              </a:lnSpc>
              <a:spcAft>
                <a:spcPct val="0"/>
              </a:spcAft>
              <a:buFont typeface="Trebuchet MS" charset="0"/>
              <a:buAutoNum type="arabicPeriod"/>
              <a:defRPr/>
            </a:pPr>
            <a:endParaRPr lang="en-US" dirty="0"/>
          </a:p>
          <a:p>
            <a:pPr fontAlgn="base">
              <a:lnSpc>
                <a:spcPct val="80000"/>
              </a:lnSpc>
              <a:spcAft>
                <a:spcPct val="0"/>
              </a:spcAft>
              <a:buFont typeface="Trebuchet MS" charset="0"/>
              <a:buAutoNum type="arabicPeriod"/>
              <a:defRPr/>
            </a:pPr>
            <a:r>
              <a:rPr lang="en-US" dirty="0"/>
              <a:t>Queue operations to disk</a:t>
            </a:r>
          </a:p>
          <a:p>
            <a:pPr fontAlgn="base">
              <a:lnSpc>
                <a:spcPct val="80000"/>
              </a:lnSpc>
              <a:spcAft>
                <a:spcPct val="0"/>
              </a:spcAft>
              <a:buFont typeface="Trebuchet MS" charset="0"/>
              <a:buAutoNum type="arabicPeriod"/>
              <a:defRPr/>
            </a:pPr>
            <a:endParaRPr lang="en-US" dirty="0"/>
          </a:p>
          <a:p>
            <a:pPr fontAlgn="base">
              <a:lnSpc>
                <a:spcPct val="80000"/>
              </a:lnSpc>
              <a:spcAft>
                <a:spcPct val="0"/>
              </a:spcAft>
              <a:buFont typeface="Trebuchet MS" charset="0"/>
              <a:buAutoNum type="arabicPeriod"/>
              <a:defRPr/>
            </a:pPr>
            <a:r>
              <a:rPr lang="en-US" dirty="0"/>
              <a:t>Signal completed </a:t>
            </a:r>
            <a:r>
              <a:rPr lang="en-US" dirty="0" smtClean="0"/>
              <a:t>transaction</a:t>
            </a:r>
            <a:r>
              <a:rPr lang="en-US" dirty="0"/>
              <a:t> </a:t>
            </a:r>
            <a:r>
              <a:rPr lang="en-US" dirty="0" smtClean="0"/>
              <a:t>(optional </a:t>
            </a:r>
            <a:r>
              <a:rPr lang="en-US" dirty="0"/>
              <a:t>storage commit </a:t>
            </a:r>
            <a:r>
              <a:rPr lang="en-US" dirty="0" smtClean="0"/>
              <a:t>wait)</a:t>
            </a:r>
          </a:p>
          <a:p>
            <a:pPr fontAlgn="base">
              <a:lnSpc>
                <a:spcPct val="80000"/>
              </a:lnSpc>
              <a:spcAft>
                <a:spcPct val="0"/>
              </a:spcAft>
              <a:buFont typeface="Trebuchet MS" charset="0"/>
              <a:buAutoNum type="arabicPeriod"/>
              <a:defRPr/>
            </a:pPr>
            <a:endParaRPr lang="en-US" dirty="0"/>
          </a:p>
          <a:p>
            <a:pPr fontAlgn="base">
              <a:lnSpc>
                <a:spcPct val="80000"/>
              </a:lnSpc>
              <a:spcAft>
                <a:spcPct val="0"/>
              </a:spcAft>
              <a:buFont typeface="Trebuchet MS" charset="0"/>
              <a:buAutoNum type="arabicPeriod"/>
              <a:defRPr/>
            </a:pPr>
            <a:r>
              <a:rPr lang="en-US" dirty="0" smtClean="0"/>
              <a:t>Master applies conflict resolution policy (rollback/ </a:t>
            </a:r>
            <a:r>
              <a:rPr lang="en-US" dirty="0" err="1" smtClean="0"/>
              <a:t>rollforward</a:t>
            </a:r>
            <a:r>
              <a:rPr lang="en-US" dirty="0" smtClean="0"/>
              <a:t>)</a:t>
            </a:r>
            <a:endParaRPr lang="en-US" dirty="0"/>
          </a:p>
        </p:txBody>
      </p:sp>
      <p:sp>
        <p:nvSpPr>
          <p:cNvPr id="29" name="Rectangle 28"/>
          <p:cNvSpPr>
            <a:spLocks noChangeArrowheads="1"/>
          </p:cNvSpPr>
          <p:nvPr/>
        </p:nvSpPr>
        <p:spPr bwMode="auto">
          <a:xfrm>
            <a:off x="250825" y="1047750"/>
            <a:ext cx="2217738" cy="1868488"/>
          </a:xfrm>
          <a:prstGeom prst="rect">
            <a:avLst/>
          </a:prstGeom>
          <a:noFill/>
          <a:ln w="41275">
            <a:solidFill>
              <a:srgbClr val="C31113"/>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pic>
        <p:nvPicPr>
          <p:cNvPr id="23557" name="Picture 207" descr="aerospike_icons_node_nobox_notex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1363" y="1352550"/>
            <a:ext cx="528637"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207" descr="aerospike_icons_node_nobox_notex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16200" y="1355725"/>
            <a:ext cx="528638"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207" descr="aerospike_icons_node_nobox_notex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44650" y="1352550"/>
            <a:ext cx="528638"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207" descr="aerospike_icons_node_nobox_notex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0075" y="1347788"/>
            <a:ext cx="527050"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49"/>
          <p:cNvSpPr/>
          <p:nvPr/>
        </p:nvSpPr>
        <p:spPr>
          <a:xfrm>
            <a:off x="80963" y="912813"/>
            <a:ext cx="3881437" cy="2165350"/>
          </a:xfrm>
          <a:prstGeom prst="rect">
            <a:avLst/>
          </a:prstGeom>
          <a:noFill/>
          <a:ln w="7620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563" name="TextBox 7"/>
          <p:cNvSpPr txBox="1">
            <a:spLocks noChangeArrowheads="1"/>
          </p:cNvSpPr>
          <p:nvPr/>
        </p:nvSpPr>
        <p:spPr bwMode="auto">
          <a:xfrm>
            <a:off x="503238" y="2628900"/>
            <a:ext cx="739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MS PGothic" charset="0"/>
                <a:cs typeface="MS PGothic" charset="0"/>
              </a:defRPr>
            </a:lvl1pPr>
            <a:lvl2pPr marL="742950" indent="-285750" eaLnBrk="0" hangingPunct="0">
              <a:defRPr sz="2400">
                <a:solidFill>
                  <a:schemeClr val="tx1"/>
                </a:solidFill>
                <a:latin typeface="Trebuchet MS" charset="0"/>
                <a:ea typeface="MS PGothic" charset="0"/>
                <a:cs typeface="MS PGothic" charset="0"/>
              </a:defRPr>
            </a:lvl2pPr>
            <a:lvl3pPr marL="1143000" indent="-228600" eaLnBrk="0" hangingPunct="0">
              <a:defRPr sz="2400">
                <a:solidFill>
                  <a:schemeClr val="tx1"/>
                </a:solidFill>
                <a:latin typeface="Trebuchet MS" charset="0"/>
                <a:ea typeface="MS PGothic" charset="0"/>
                <a:cs typeface="MS PGothic" charset="0"/>
              </a:defRPr>
            </a:lvl3pPr>
            <a:lvl4pPr marL="1600200" indent="-228600" eaLnBrk="0" hangingPunct="0">
              <a:defRPr sz="2400">
                <a:solidFill>
                  <a:schemeClr val="tx1"/>
                </a:solidFill>
                <a:latin typeface="Trebuchet MS" charset="0"/>
                <a:ea typeface="MS PGothic" charset="0"/>
                <a:cs typeface="MS PGothic" charset="0"/>
              </a:defRPr>
            </a:lvl4pPr>
            <a:lvl5pPr marL="2057400" indent="-228600" eaLnBrk="0" hangingPunct="0">
              <a:defRPr sz="2400">
                <a:solidFill>
                  <a:schemeClr val="tx1"/>
                </a:solidFill>
                <a:latin typeface="Trebuchet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rebuchet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rebuchet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rebuchet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rebuchet MS" charset="0"/>
                <a:ea typeface="MS PGothic" charset="0"/>
                <a:cs typeface="MS PGothic" charset="0"/>
              </a:defRPr>
            </a:lvl9pPr>
          </a:lstStyle>
          <a:p>
            <a:pPr eaLnBrk="1" hangingPunct="1"/>
            <a:r>
              <a:rPr lang="en-US" sz="1400"/>
              <a:t>master</a:t>
            </a:r>
          </a:p>
        </p:txBody>
      </p:sp>
      <p:sp>
        <p:nvSpPr>
          <p:cNvPr id="23564" name="TextBox 19"/>
          <p:cNvSpPr txBox="1">
            <a:spLocks noChangeArrowheads="1"/>
          </p:cNvSpPr>
          <p:nvPr/>
        </p:nvSpPr>
        <p:spPr bwMode="auto">
          <a:xfrm>
            <a:off x="1557338" y="2627313"/>
            <a:ext cx="739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MS PGothic" charset="0"/>
                <a:cs typeface="MS PGothic" charset="0"/>
              </a:defRPr>
            </a:lvl1pPr>
            <a:lvl2pPr marL="742950" indent="-285750" eaLnBrk="0" hangingPunct="0">
              <a:defRPr sz="2400">
                <a:solidFill>
                  <a:schemeClr val="tx1"/>
                </a:solidFill>
                <a:latin typeface="Trebuchet MS" charset="0"/>
                <a:ea typeface="MS PGothic" charset="0"/>
                <a:cs typeface="MS PGothic" charset="0"/>
              </a:defRPr>
            </a:lvl2pPr>
            <a:lvl3pPr marL="1143000" indent="-228600" eaLnBrk="0" hangingPunct="0">
              <a:defRPr sz="2400">
                <a:solidFill>
                  <a:schemeClr val="tx1"/>
                </a:solidFill>
                <a:latin typeface="Trebuchet MS" charset="0"/>
                <a:ea typeface="MS PGothic" charset="0"/>
                <a:cs typeface="MS PGothic" charset="0"/>
              </a:defRPr>
            </a:lvl3pPr>
            <a:lvl4pPr marL="1600200" indent="-228600" eaLnBrk="0" hangingPunct="0">
              <a:defRPr sz="2400">
                <a:solidFill>
                  <a:schemeClr val="tx1"/>
                </a:solidFill>
                <a:latin typeface="Trebuchet MS" charset="0"/>
                <a:ea typeface="MS PGothic" charset="0"/>
                <a:cs typeface="MS PGothic" charset="0"/>
              </a:defRPr>
            </a:lvl4pPr>
            <a:lvl5pPr marL="2057400" indent="-228600" eaLnBrk="0" hangingPunct="0">
              <a:defRPr sz="2400">
                <a:solidFill>
                  <a:schemeClr val="tx1"/>
                </a:solidFill>
                <a:latin typeface="Trebuchet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rebuchet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rebuchet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rebuchet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rebuchet MS" charset="0"/>
                <a:ea typeface="MS PGothic" charset="0"/>
                <a:cs typeface="MS PGothic" charset="0"/>
              </a:defRPr>
            </a:lvl9pPr>
          </a:lstStyle>
          <a:p>
            <a:pPr eaLnBrk="1" hangingPunct="1"/>
            <a:r>
              <a:rPr lang="en-US" sz="1400"/>
              <a:t>replica</a:t>
            </a:r>
          </a:p>
        </p:txBody>
      </p:sp>
      <p:cxnSp>
        <p:nvCxnSpPr>
          <p:cNvPr id="23565" name="Straight Arrow Connector 20"/>
          <p:cNvCxnSpPr>
            <a:cxnSpLocks noChangeShapeType="1"/>
          </p:cNvCxnSpPr>
          <p:nvPr/>
        </p:nvCxnSpPr>
        <p:spPr bwMode="auto">
          <a:xfrm>
            <a:off x="1127125" y="2435225"/>
            <a:ext cx="517525" cy="0"/>
          </a:xfrm>
          <a:prstGeom prst="straightConnector1">
            <a:avLst/>
          </a:prstGeom>
          <a:noFill/>
          <a:ln w="38100">
            <a:solidFill>
              <a:srgbClr val="4D4D4F"/>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 name="Text Placeholder 3"/>
          <p:cNvSpPr txBox="1">
            <a:spLocks/>
          </p:cNvSpPr>
          <p:nvPr/>
        </p:nvSpPr>
        <p:spPr bwMode="auto">
          <a:xfrm>
            <a:off x="4632325" y="3592513"/>
            <a:ext cx="3784600" cy="3219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marL="342900" marR="0" indent="-342900" algn="l" defTabSz="457200" rtl="0" eaLnBrk="1" fontAlgn="auto" latinLnBrk="0" hangingPunct="1">
              <a:lnSpc>
                <a:spcPct val="100000"/>
              </a:lnSpc>
              <a:spcBef>
                <a:spcPct val="20000"/>
              </a:spcBef>
              <a:spcAft>
                <a:spcPts val="0"/>
              </a:spcAft>
              <a:buClr>
                <a:schemeClr val="accent2"/>
              </a:buClr>
              <a:buSzPct val="75000"/>
              <a:buFont typeface="Lucida Grande"/>
              <a:buChar char="➤"/>
              <a:tabLst/>
              <a:defRPr sz="2800" kern="1200" baseline="0">
                <a:solidFill>
                  <a:schemeClr val="accent3"/>
                </a:solidFill>
                <a:latin typeface="+mn-lt"/>
                <a:ea typeface="MS PGothic" pitchFamily="34" charset="-128"/>
                <a:cs typeface="MS PGothic" charset="0"/>
              </a:defRPr>
            </a:lvl1pPr>
            <a:lvl2pPr marL="800100" indent="-342900" algn="l" defTabSz="457200" rtl="0" eaLnBrk="0" fontAlgn="base" hangingPunct="0">
              <a:spcBef>
                <a:spcPct val="20000"/>
              </a:spcBef>
              <a:spcAft>
                <a:spcPct val="0"/>
              </a:spcAft>
              <a:buClr>
                <a:schemeClr val="accent2"/>
              </a:buClr>
              <a:buSzPct val="75000"/>
              <a:buFont typeface="Wingdings" charset="2"/>
              <a:buChar char="§"/>
              <a:defRPr sz="2400" kern="1200" baseline="0">
                <a:solidFill>
                  <a:schemeClr val="accent3"/>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Clr>
                <a:schemeClr val="accent2"/>
              </a:buClr>
              <a:buSzPct val="55000"/>
              <a:buFont typeface="Wingdings" charset="2"/>
              <a:buChar char="u"/>
              <a:defRPr sz="1800" kern="1200" baseline="0">
                <a:solidFill>
                  <a:schemeClr val="accent3"/>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Clr>
                <a:schemeClr val="accent2"/>
              </a:buClr>
              <a:buSzPct val="75000"/>
              <a:buFont typeface="Arial"/>
              <a:buChar char="•"/>
              <a:defRPr sz="1800" kern="1200">
                <a:solidFill>
                  <a:schemeClr val="accent3"/>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Clr>
                <a:schemeClr val="accent2"/>
              </a:buClr>
              <a:buSzPct val="75000"/>
              <a:buFont typeface="Lucida Grande"/>
              <a:buChar char="­"/>
              <a:defRPr sz="1800" kern="1200" baseline="0">
                <a:solidFill>
                  <a:schemeClr val="accent3"/>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fontAlgn="base">
              <a:lnSpc>
                <a:spcPct val="80000"/>
              </a:lnSpc>
              <a:spcAft>
                <a:spcPct val="0"/>
              </a:spcAft>
              <a:buFont typeface="Trebuchet MS" charset="0"/>
              <a:buAutoNum type="arabicPeriod"/>
              <a:defRPr/>
            </a:pPr>
            <a:r>
              <a:rPr lang="en-US" sz="1500" dirty="0" smtClean="0">
                <a:solidFill>
                  <a:srgbClr val="4D4D4F"/>
                </a:solidFill>
                <a:latin typeface="Trebuchet MS" charset="0"/>
                <a:ea typeface="MS PGothic" charset="0"/>
              </a:rPr>
              <a:t>Cluster discovers new node via gossip protocol</a:t>
            </a:r>
          </a:p>
          <a:p>
            <a:pPr marL="514350" indent="-514350" fontAlgn="base">
              <a:lnSpc>
                <a:spcPct val="80000"/>
              </a:lnSpc>
              <a:spcAft>
                <a:spcPct val="0"/>
              </a:spcAft>
              <a:buFont typeface="Trebuchet MS" charset="0"/>
              <a:buAutoNum type="arabicPeriod"/>
              <a:defRPr/>
            </a:pPr>
            <a:endParaRPr lang="en-US" sz="1500" dirty="0" smtClean="0">
              <a:solidFill>
                <a:srgbClr val="4D4D4F"/>
              </a:solidFill>
              <a:latin typeface="Trebuchet MS" charset="0"/>
              <a:ea typeface="MS PGothic" charset="0"/>
            </a:endParaRPr>
          </a:p>
          <a:p>
            <a:pPr marL="514350" indent="-514350" fontAlgn="base">
              <a:lnSpc>
                <a:spcPct val="80000"/>
              </a:lnSpc>
              <a:spcAft>
                <a:spcPct val="0"/>
              </a:spcAft>
              <a:buFont typeface="Trebuchet MS" charset="0"/>
              <a:buAutoNum type="arabicPeriod"/>
              <a:defRPr/>
            </a:pPr>
            <a:r>
              <a:rPr lang="en-US" sz="1500" dirty="0" err="1" smtClean="0">
                <a:solidFill>
                  <a:srgbClr val="4D4D4F"/>
                </a:solidFill>
                <a:latin typeface="Trebuchet MS" charset="0"/>
                <a:ea typeface="MS PGothic" charset="0"/>
              </a:rPr>
              <a:t>Paxos</a:t>
            </a:r>
            <a:r>
              <a:rPr lang="en-US" sz="1500" dirty="0" smtClean="0">
                <a:solidFill>
                  <a:srgbClr val="4D4D4F"/>
                </a:solidFill>
                <a:latin typeface="Trebuchet MS" charset="0"/>
                <a:ea typeface="MS PGothic" charset="0"/>
              </a:rPr>
              <a:t> vote determines new data organization</a:t>
            </a:r>
            <a:r>
              <a:rPr lang="en-US" sz="1500" dirty="0" smtClean="0">
                <a:solidFill>
                  <a:srgbClr val="C31618"/>
                </a:solidFill>
                <a:latin typeface="Trebuchet MS" charset="0"/>
                <a:ea typeface="MS PGothic" charset="0"/>
              </a:rPr>
              <a:t> </a:t>
            </a:r>
            <a:r>
              <a:rPr lang="en-US" sz="1500" dirty="0" smtClean="0">
                <a:solidFill>
                  <a:srgbClr val="4D4D4F"/>
                </a:solidFill>
                <a:latin typeface="Trebuchet MS" charset="0"/>
                <a:ea typeface="MS PGothic" charset="0"/>
              </a:rPr>
              <a:t/>
            </a:r>
            <a:br>
              <a:rPr lang="en-US" sz="1500" dirty="0" smtClean="0">
                <a:solidFill>
                  <a:srgbClr val="4D4D4F"/>
                </a:solidFill>
                <a:latin typeface="Trebuchet MS" charset="0"/>
                <a:ea typeface="MS PGothic" charset="0"/>
              </a:rPr>
            </a:br>
            <a:endParaRPr lang="en-US" sz="1500" dirty="0" smtClean="0">
              <a:solidFill>
                <a:srgbClr val="4D4D4F"/>
              </a:solidFill>
              <a:latin typeface="Trebuchet MS" charset="0"/>
              <a:ea typeface="MS PGothic" charset="0"/>
            </a:endParaRPr>
          </a:p>
          <a:p>
            <a:pPr marL="514350" indent="-514350" fontAlgn="base">
              <a:lnSpc>
                <a:spcPct val="80000"/>
              </a:lnSpc>
              <a:spcAft>
                <a:spcPct val="0"/>
              </a:spcAft>
              <a:buFont typeface="Trebuchet MS" charset="0"/>
              <a:buAutoNum type="arabicPeriod"/>
              <a:defRPr/>
            </a:pPr>
            <a:r>
              <a:rPr lang="en-US" sz="1500" dirty="0" smtClean="0">
                <a:solidFill>
                  <a:srgbClr val="4D4D4F"/>
                </a:solidFill>
                <a:latin typeface="Trebuchet MS" charset="0"/>
                <a:ea typeface="MS PGothic" charset="0"/>
              </a:rPr>
              <a:t>Partition migrations scheduled</a:t>
            </a:r>
          </a:p>
          <a:p>
            <a:pPr marL="514350" indent="-514350" fontAlgn="base">
              <a:lnSpc>
                <a:spcPct val="80000"/>
              </a:lnSpc>
              <a:spcAft>
                <a:spcPct val="0"/>
              </a:spcAft>
              <a:buFont typeface="Trebuchet MS" charset="0"/>
              <a:buAutoNum type="arabicPeriod"/>
              <a:defRPr/>
            </a:pPr>
            <a:endParaRPr lang="en-US" sz="1500" dirty="0" smtClean="0">
              <a:solidFill>
                <a:srgbClr val="4D4D4F"/>
              </a:solidFill>
              <a:latin typeface="Trebuchet MS" charset="0"/>
              <a:ea typeface="MS PGothic" charset="0"/>
            </a:endParaRPr>
          </a:p>
          <a:p>
            <a:pPr marL="514350" indent="-514350" fontAlgn="base">
              <a:lnSpc>
                <a:spcPct val="80000"/>
              </a:lnSpc>
              <a:spcAft>
                <a:spcPct val="0"/>
              </a:spcAft>
              <a:buFont typeface="Trebuchet MS" charset="0"/>
              <a:buAutoNum type="arabicPeriod"/>
              <a:defRPr/>
            </a:pPr>
            <a:r>
              <a:rPr lang="en-US" sz="1500" dirty="0" smtClean="0">
                <a:solidFill>
                  <a:srgbClr val="4D4D4F"/>
                </a:solidFill>
                <a:latin typeface="Trebuchet MS" charset="0"/>
                <a:ea typeface="MS PGothic" charset="0"/>
              </a:rPr>
              <a:t>When a partition migration starts, write journal starts on destination</a:t>
            </a:r>
          </a:p>
          <a:p>
            <a:pPr marL="514350" indent="-514350" fontAlgn="base">
              <a:lnSpc>
                <a:spcPct val="80000"/>
              </a:lnSpc>
              <a:spcAft>
                <a:spcPct val="0"/>
              </a:spcAft>
              <a:buFont typeface="Trebuchet MS" charset="0"/>
              <a:buAutoNum type="arabicPeriod"/>
              <a:defRPr/>
            </a:pPr>
            <a:endParaRPr lang="en-US" sz="1500" dirty="0" smtClean="0">
              <a:solidFill>
                <a:srgbClr val="4D4D4F"/>
              </a:solidFill>
              <a:latin typeface="Trebuchet MS" charset="0"/>
              <a:ea typeface="MS PGothic" charset="0"/>
            </a:endParaRPr>
          </a:p>
          <a:p>
            <a:pPr marL="514350" indent="-514350" fontAlgn="base">
              <a:lnSpc>
                <a:spcPct val="80000"/>
              </a:lnSpc>
              <a:spcAft>
                <a:spcPct val="0"/>
              </a:spcAft>
              <a:buFont typeface="Trebuchet MS" charset="0"/>
              <a:buAutoNum type="arabicPeriod"/>
              <a:defRPr/>
            </a:pPr>
            <a:r>
              <a:rPr lang="en-US" sz="1500" dirty="0" smtClean="0">
                <a:solidFill>
                  <a:srgbClr val="4D4D4F"/>
                </a:solidFill>
                <a:latin typeface="Trebuchet MS" charset="0"/>
                <a:ea typeface="MS PGothic" charset="0"/>
              </a:rPr>
              <a:t>Partition moves atomically</a:t>
            </a:r>
          </a:p>
          <a:p>
            <a:pPr marL="514350" indent="-514350" fontAlgn="base">
              <a:lnSpc>
                <a:spcPct val="80000"/>
              </a:lnSpc>
              <a:spcAft>
                <a:spcPct val="0"/>
              </a:spcAft>
              <a:buFont typeface="Trebuchet MS" charset="0"/>
              <a:buAutoNum type="arabicPeriod"/>
              <a:defRPr/>
            </a:pPr>
            <a:endParaRPr lang="en-US" sz="1500" dirty="0" smtClean="0">
              <a:solidFill>
                <a:srgbClr val="4D4D4F"/>
              </a:solidFill>
              <a:latin typeface="Trebuchet MS" charset="0"/>
              <a:ea typeface="MS PGothic" charset="0"/>
            </a:endParaRPr>
          </a:p>
          <a:p>
            <a:pPr marL="514350" indent="-514350" fontAlgn="base">
              <a:lnSpc>
                <a:spcPct val="80000"/>
              </a:lnSpc>
              <a:spcAft>
                <a:spcPct val="0"/>
              </a:spcAft>
              <a:buFont typeface="Trebuchet MS" charset="0"/>
              <a:buAutoNum type="arabicPeriod"/>
              <a:defRPr/>
            </a:pPr>
            <a:r>
              <a:rPr lang="en-US" sz="1500" dirty="0" smtClean="0">
                <a:solidFill>
                  <a:srgbClr val="4D4D4F"/>
                </a:solidFill>
                <a:latin typeface="Trebuchet MS" charset="0"/>
                <a:ea typeface="MS PGothic" charset="0"/>
              </a:rPr>
              <a:t>Journal is applied and source data deleted</a:t>
            </a:r>
            <a:endParaRPr lang="en-US" sz="1500" dirty="0">
              <a:solidFill>
                <a:srgbClr val="4D4D4F"/>
              </a:solidFill>
              <a:latin typeface="Trebuchet MS" charset="0"/>
              <a:ea typeface="MS PGothic" charset="0"/>
            </a:endParaRPr>
          </a:p>
        </p:txBody>
      </p:sp>
      <p:sp>
        <p:nvSpPr>
          <p:cNvPr id="16" name="Rectangle 15"/>
          <p:cNvSpPr>
            <a:spLocks noChangeArrowheads="1"/>
          </p:cNvSpPr>
          <p:nvPr/>
        </p:nvSpPr>
        <p:spPr bwMode="auto">
          <a:xfrm>
            <a:off x="4764088" y="1033463"/>
            <a:ext cx="3236912" cy="1822450"/>
          </a:xfrm>
          <a:prstGeom prst="rect">
            <a:avLst/>
          </a:prstGeom>
          <a:noFill/>
          <a:ln w="41275">
            <a:solidFill>
              <a:srgbClr val="C31113"/>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7" name="Rectangle 16"/>
          <p:cNvSpPr/>
          <p:nvPr/>
        </p:nvSpPr>
        <p:spPr>
          <a:xfrm>
            <a:off x="4632325" y="900113"/>
            <a:ext cx="4321175" cy="2166937"/>
          </a:xfrm>
          <a:prstGeom prst="rect">
            <a:avLst/>
          </a:prstGeom>
          <a:noFill/>
          <a:ln w="7620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3569" name="Picture 207" descr="aerospike_icons_node_nobox_notex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67275" y="1354138"/>
            <a:ext cx="528638"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0" name="Picture 207" descr="aerospike_icons_node_nobox_notex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37250" y="1354138"/>
            <a:ext cx="528638"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1" name="Picture 207" descr="aerospike_icons_node_nobox_notex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37525" y="1354138"/>
            <a:ext cx="528638"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2" name="Picture 89" descr="aerospike_icons_index_withtext.png"/>
          <p:cNvPicPr>
            <a:picLocks noChangeAspect="1"/>
          </p:cNvPicPr>
          <p:nvPr/>
        </p:nvPicPr>
        <p:blipFill>
          <a:blip r:embed="rId3">
            <a:extLst>
              <a:ext uri="{28A0092B-C50C-407E-A947-70E740481C1C}">
                <a14:useLocalDpi xmlns:a14="http://schemas.microsoft.com/office/drawing/2010/main" val="0"/>
              </a:ext>
            </a:extLst>
          </a:blip>
          <a:srcRect b="13516"/>
          <a:stretch>
            <a:fillRect/>
          </a:stretch>
        </p:blipFill>
        <p:spPr bwMode="auto">
          <a:xfrm>
            <a:off x="7370763" y="2286000"/>
            <a:ext cx="54133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3" name="Picture 4"/>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6972300" y="1354138"/>
            <a:ext cx="530225"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574" name="Straight Arrow Connector 38"/>
          <p:cNvCxnSpPr>
            <a:cxnSpLocks noChangeShapeType="1"/>
          </p:cNvCxnSpPr>
          <p:nvPr/>
        </p:nvCxnSpPr>
        <p:spPr bwMode="auto">
          <a:xfrm>
            <a:off x="5187950" y="1590675"/>
            <a:ext cx="2314575" cy="0"/>
          </a:xfrm>
          <a:prstGeom prst="straightConnector1">
            <a:avLst/>
          </a:prstGeom>
          <a:noFill/>
          <a:ln w="38100">
            <a:solidFill>
              <a:srgbClr val="D1D3D4"/>
            </a:solidFill>
            <a:prstDash val="sysDot"/>
            <a:round/>
            <a:headEnd/>
            <a:tailEnd/>
          </a:ln>
          <a:effectLst>
            <a:outerShdw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23575" name="Straight Arrow Connector 16"/>
          <p:cNvCxnSpPr>
            <a:cxnSpLocks noChangeShapeType="1"/>
          </p:cNvCxnSpPr>
          <p:nvPr/>
        </p:nvCxnSpPr>
        <p:spPr bwMode="auto">
          <a:xfrm>
            <a:off x="6454775" y="2478088"/>
            <a:ext cx="776288" cy="0"/>
          </a:xfrm>
          <a:prstGeom prst="straightConnector1">
            <a:avLst/>
          </a:prstGeom>
          <a:noFill/>
          <a:ln w="38100">
            <a:solidFill>
              <a:srgbClr val="4D4D4F"/>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3576" name="Rectangle 5"/>
          <p:cNvSpPr>
            <a:spLocks noChangeArrowheads="1"/>
          </p:cNvSpPr>
          <p:nvPr/>
        </p:nvSpPr>
        <p:spPr bwMode="auto">
          <a:xfrm>
            <a:off x="7937500" y="3389313"/>
            <a:ext cx="11636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400">
                <a:solidFill>
                  <a:srgbClr val="C31618"/>
                </a:solidFill>
              </a:rPr>
              <a:t>transactions </a:t>
            </a:r>
          </a:p>
          <a:p>
            <a:pPr algn="r"/>
            <a:r>
              <a:rPr lang="en-US" sz="1400">
                <a:solidFill>
                  <a:srgbClr val="C31618"/>
                </a:solidFill>
              </a:rPr>
              <a:t>continue</a:t>
            </a:r>
            <a:endParaRPr lang="en-US" sz="1400"/>
          </a:p>
        </p:txBody>
      </p:sp>
      <p:cxnSp>
        <p:nvCxnSpPr>
          <p:cNvPr id="23577" name="Straight Arrow Connector 19"/>
          <p:cNvCxnSpPr>
            <a:cxnSpLocks noChangeShapeType="1"/>
          </p:cNvCxnSpPr>
          <p:nvPr/>
        </p:nvCxnSpPr>
        <p:spPr bwMode="auto">
          <a:xfrm>
            <a:off x="8767763" y="3911600"/>
            <a:ext cx="0" cy="1765300"/>
          </a:xfrm>
          <a:prstGeom prst="straightConnector1">
            <a:avLst/>
          </a:prstGeom>
          <a:noFill/>
          <a:ln w="38100">
            <a:solidFill>
              <a:schemeClr val="accent1"/>
            </a:solidFill>
            <a:round/>
            <a:headEnd/>
            <a:tailEnd type="arrow" w="med" len="med"/>
          </a:ln>
          <a:effectLst>
            <a:outerShdw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23578" name="Rectangle 3"/>
          <p:cNvSpPr>
            <a:spLocks noChangeArrowheads="1"/>
          </p:cNvSpPr>
          <p:nvPr/>
        </p:nvSpPr>
        <p:spPr bwMode="auto">
          <a:xfrm>
            <a:off x="250825" y="3203575"/>
            <a:ext cx="3908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accent1"/>
                </a:solidFill>
              </a:rPr>
              <a:t>Writing with Immediate Consistency </a:t>
            </a:r>
          </a:p>
        </p:txBody>
      </p:sp>
      <p:sp>
        <p:nvSpPr>
          <p:cNvPr id="23579" name="Rectangle 29"/>
          <p:cNvSpPr>
            <a:spLocks noChangeArrowheads="1"/>
          </p:cNvSpPr>
          <p:nvPr/>
        </p:nvSpPr>
        <p:spPr bwMode="auto">
          <a:xfrm>
            <a:off x="5187950" y="3171825"/>
            <a:ext cx="1671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accent1"/>
                </a:solidFill>
              </a:rPr>
              <a:t>Adding a Node</a:t>
            </a:r>
          </a:p>
        </p:txBody>
      </p:sp>
      <p:sp>
        <p:nvSpPr>
          <p:cNvPr id="30" name="Slide Number Placeholder 3"/>
          <p:cNvSpPr txBox="1">
            <a:spLocks/>
          </p:cNvSpPr>
          <p:nvPr/>
        </p:nvSpPr>
        <p:spPr bwMode="auto">
          <a:xfrm>
            <a:off x="3643364" y="6551613"/>
            <a:ext cx="5322441"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1pPr>
            <a:lvl2pPr marL="742950" indent="-28575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2pPr>
            <a:lvl3pPr marL="11430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3pPr>
            <a:lvl4pPr marL="16002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4pPr>
            <a:lvl5pPr marL="20574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5pPr>
            <a:lvl6pPr marL="25146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6pPr>
            <a:lvl7pPr marL="29718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7pPr>
            <a:lvl8pPr marL="34290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8pPr>
            <a:lvl9pPr marL="38862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9pPr>
          </a:lstStyle>
          <a:p>
            <a:pPr eaLnBrk="1" hangingPunct="1"/>
            <a:r>
              <a:rPr lang="en-US" sz="1000" dirty="0" smtClean="0">
                <a:solidFill>
                  <a:srgbClr val="FFFFFF"/>
                </a:solidFill>
              </a:rPr>
              <a:t>© 2013 Aerospike. All rights reserved                                                                     Pg. </a:t>
            </a:r>
            <a:fld id="{C541D254-D84C-B244-BE38-918C10F2BF9A}" type="slidenum">
              <a:rPr lang="en-US" sz="1000" smtClean="0">
                <a:solidFill>
                  <a:srgbClr val="FFFFFF"/>
                </a:solidFill>
              </a:rPr>
              <a:pPr eaLnBrk="1" hangingPunct="1"/>
              <a:t>11</a:t>
            </a:fld>
            <a:endParaRPr lang="en-US" sz="1000" dirty="0">
              <a:solidFill>
                <a:srgbClr val="FFFFFF"/>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AerospikeClientLay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37088" y="1821626"/>
            <a:ext cx="4481512" cy="311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itle 1"/>
          <p:cNvSpPr>
            <a:spLocks noGrp="1"/>
          </p:cNvSpPr>
          <p:nvPr>
            <p:ph type="title"/>
          </p:nvPr>
        </p:nvSpPr>
        <p:spPr bwMode="auto">
          <a:xfrm>
            <a:off x="457200" y="200025"/>
            <a:ext cx="8229600" cy="66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200" dirty="0">
                <a:latin typeface="Trebuchet MS" charset="0"/>
                <a:ea typeface="MS PGothic" charset="0"/>
              </a:rPr>
              <a:t>Intelligent </a:t>
            </a:r>
            <a:r>
              <a:rPr lang="en-US" sz="3200" dirty="0" smtClean="0">
                <a:latin typeface="Trebuchet MS" charset="0"/>
                <a:ea typeface="MS PGothic" charset="0"/>
              </a:rPr>
              <a:t>Client to Make Apps Simpler</a:t>
            </a:r>
            <a:br>
              <a:rPr lang="en-US" sz="3200" dirty="0" smtClean="0">
                <a:latin typeface="Trebuchet MS" charset="0"/>
                <a:ea typeface="MS PGothic" charset="0"/>
              </a:rPr>
            </a:br>
            <a:r>
              <a:rPr lang="en-US" sz="3200" dirty="0">
                <a:latin typeface="Trebuchet MS" charset="0"/>
                <a:ea typeface="MS PGothic" charset="0"/>
              </a:rPr>
              <a:t/>
            </a:r>
            <a:br>
              <a:rPr lang="en-US" sz="3200" dirty="0">
                <a:latin typeface="Trebuchet MS" charset="0"/>
                <a:ea typeface="MS PGothic" charset="0"/>
              </a:rPr>
            </a:br>
            <a:r>
              <a:rPr lang="en-US" sz="2000" dirty="0" smtClean="0">
                <a:latin typeface="Trebuchet MS" charset="0"/>
                <a:ea typeface="MS PGothic" charset="0"/>
              </a:rPr>
              <a:t>Shield </a:t>
            </a:r>
            <a:r>
              <a:rPr lang="en-US" sz="2000" dirty="0">
                <a:latin typeface="Trebuchet MS" charset="0"/>
                <a:ea typeface="MS PGothic" charset="0"/>
              </a:rPr>
              <a:t>Applications from the Complexity of the Cluster</a:t>
            </a:r>
          </a:p>
        </p:txBody>
      </p:sp>
      <p:sp>
        <p:nvSpPr>
          <p:cNvPr id="4" name="Text Placeholder 3"/>
          <p:cNvSpPr>
            <a:spLocks noGrp="1"/>
          </p:cNvSpPr>
          <p:nvPr>
            <p:ph type="body" sz="quarter" idx="15"/>
          </p:nvPr>
        </p:nvSpPr>
        <p:spPr>
          <a:xfrm>
            <a:off x="457200" y="1666051"/>
            <a:ext cx="3913188" cy="4626228"/>
          </a:xfrm>
        </p:spPr>
        <p:txBody>
          <a:bodyPr>
            <a:normAutofit fontScale="70000" lnSpcReduction="20000"/>
          </a:bodyPr>
          <a:lstStyle/>
          <a:p>
            <a:pPr>
              <a:defRPr/>
            </a:pPr>
            <a:r>
              <a:rPr lang="en-US" dirty="0">
                <a:ea typeface="+mn-ea"/>
                <a:cs typeface="+mn-cs"/>
              </a:rPr>
              <a:t>Implements Aerospike </a:t>
            </a:r>
            <a:r>
              <a:rPr lang="en-US" dirty="0" smtClean="0">
                <a:ea typeface="+mn-ea"/>
                <a:cs typeface="+mn-cs"/>
              </a:rPr>
              <a:t>API </a:t>
            </a:r>
            <a:endParaRPr lang="en-US" dirty="0">
              <a:ea typeface="+mn-ea"/>
              <a:cs typeface="+mn-cs"/>
            </a:endParaRPr>
          </a:p>
          <a:p>
            <a:pPr lvl="1">
              <a:defRPr/>
            </a:pPr>
            <a:r>
              <a:rPr lang="en-US" dirty="0" smtClean="0">
                <a:ea typeface="+mn-ea"/>
                <a:cs typeface="+mn-cs"/>
              </a:rPr>
              <a:t>Optimistic row locking</a:t>
            </a:r>
            <a:endParaRPr lang="en-US" dirty="0">
              <a:ea typeface="+mn-ea"/>
              <a:cs typeface="+mn-cs"/>
            </a:endParaRPr>
          </a:p>
          <a:p>
            <a:pPr lvl="1">
              <a:defRPr/>
            </a:pPr>
            <a:r>
              <a:rPr lang="en-US" dirty="0" smtClean="0">
                <a:ea typeface="+mn-ea"/>
                <a:cs typeface="+mn-cs"/>
              </a:rPr>
              <a:t>Optimized binary protocol </a:t>
            </a:r>
          </a:p>
          <a:p>
            <a:pPr>
              <a:defRPr/>
            </a:pPr>
            <a:endParaRPr lang="en-US" dirty="0" smtClean="0">
              <a:ea typeface="+mn-ea"/>
              <a:cs typeface="+mn-cs"/>
            </a:endParaRPr>
          </a:p>
          <a:p>
            <a:pPr>
              <a:defRPr/>
            </a:pPr>
            <a:r>
              <a:rPr lang="en-US" dirty="0" smtClean="0">
                <a:ea typeface="+mn-ea"/>
                <a:cs typeface="+mn-cs"/>
              </a:rPr>
              <a:t>Cluster tracking </a:t>
            </a:r>
            <a:endParaRPr lang="en-US" dirty="0">
              <a:ea typeface="+mn-ea"/>
              <a:cs typeface="+mn-cs"/>
            </a:endParaRPr>
          </a:p>
          <a:p>
            <a:pPr lvl="1" eaLnBrk="1" fontAlgn="auto" hangingPunct="1">
              <a:spcAft>
                <a:spcPts val="0"/>
              </a:spcAft>
              <a:defRPr/>
            </a:pPr>
            <a:r>
              <a:rPr lang="en-US" dirty="0" smtClean="0">
                <a:ea typeface="+mn-ea"/>
                <a:cs typeface="+mn-cs"/>
              </a:rPr>
              <a:t>Learns about cluster changes, partition map</a:t>
            </a:r>
          </a:p>
          <a:p>
            <a:pPr lvl="1" eaLnBrk="1" fontAlgn="auto" hangingPunct="1">
              <a:spcAft>
                <a:spcPts val="0"/>
              </a:spcAft>
              <a:defRPr/>
            </a:pPr>
            <a:r>
              <a:rPr lang="en-US" dirty="0" smtClean="0">
                <a:ea typeface="+mn-ea"/>
                <a:cs typeface="+mn-cs"/>
              </a:rPr>
              <a:t>Gossip protocol</a:t>
            </a:r>
            <a:endParaRPr lang="en-US" dirty="0">
              <a:ea typeface="+mn-ea"/>
              <a:cs typeface="+mn-cs"/>
            </a:endParaRPr>
          </a:p>
          <a:p>
            <a:pPr lvl="1" eaLnBrk="1" fontAlgn="auto" hangingPunct="1">
              <a:spcAft>
                <a:spcPts val="0"/>
              </a:spcAft>
              <a:defRPr/>
            </a:pPr>
            <a:endParaRPr lang="en-US" dirty="0">
              <a:ea typeface="+mn-ea"/>
              <a:cs typeface="+mn-cs"/>
            </a:endParaRPr>
          </a:p>
          <a:p>
            <a:pPr>
              <a:defRPr/>
            </a:pPr>
            <a:r>
              <a:rPr lang="en-US" dirty="0" smtClean="0">
                <a:ea typeface="+mn-ea"/>
                <a:cs typeface="+mn-cs"/>
              </a:rPr>
              <a:t>Transaction semantics</a:t>
            </a:r>
            <a:endParaRPr lang="en-US" dirty="0">
              <a:ea typeface="+mn-ea"/>
              <a:cs typeface="+mn-cs"/>
            </a:endParaRPr>
          </a:p>
          <a:p>
            <a:pPr lvl="1" eaLnBrk="1" fontAlgn="auto" hangingPunct="1">
              <a:spcAft>
                <a:spcPts val="0"/>
              </a:spcAft>
              <a:defRPr/>
            </a:pPr>
            <a:r>
              <a:rPr lang="en-US" dirty="0" smtClean="0">
                <a:ea typeface="+mn-ea"/>
                <a:cs typeface="+mn-cs"/>
              </a:rPr>
              <a:t>Global transaction ID</a:t>
            </a:r>
          </a:p>
          <a:p>
            <a:pPr lvl="1" eaLnBrk="1" fontAlgn="auto" hangingPunct="1">
              <a:spcAft>
                <a:spcPts val="0"/>
              </a:spcAft>
              <a:defRPr/>
            </a:pPr>
            <a:r>
              <a:rPr lang="en-US" dirty="0" smtClean="0">
                <a:ea typeface="+mn-ea"/>
                <a:cs typeface="+mn-cs"/>
              </a:rPr>
              <a:t>Retransmit and timeout</a:t>
            </a:r>
          </a:p>
          <a:p>
            <a:pPr>
              <a:defRPr/>
            </a:pPr>
            <a:endParaRPr lang="en-US" dirty="0" smtClean="0">
              <a:ea typeface="+mn-ea"/>
              <a:cs typeface="+mn-cs"/>
            </a:endParaRPr>
          </a:p>
          <a:p>
            <a:pPr>
              <a:defRPr/>
            </a:pPr>
            <a:r>
              <a:rPr lang="en-US" dirty="0" smtClean="0">
                <a:ea typeface="+mn-ea"/>
                <a:cs typeface="+mn-cs"/>
              </a:rPr>
              <a:t>Linear scale</a:t>
            </a:r>
          </a:p>
          <a:p>
            <a:pPr lvl="1">
              <a:defRPr/>
            </a:pPr>
            <a:r>
              <a:rPr lang="en-US" dirty="0" smtClean="0">
                <a:ea typeface="+mn-ea"/>
                <a:cs typeface="+mn-cs"/>
              </a:rPr>
              <a:t>No extra hop</a:t>
            </a:r>
          </a:p>
          <a:p>
            <a:pPr lvl="1">
              <a:defRPr/>
            </a:pPr>
            <a:r>
              <a:rPr lang="en-US" dirty="0" smtClean="0">
                <a:ea typeface="+mn-ea"/>
                <a:cs typeface="+mn-cs"/>
              </a:rPr>
              <a:t>No load balancers</a:t>
            </a:r>
            <a:endParaRPr lang="en-US" dirty="0">
              <a:ea typeface="+mn-ea"/>
              <a:cs typeface="+mn-cs"/>
            </a:endParaRPr>
          </a:p>
          <a:p>
            <a:pPr lvl="1" eaLnBrk="1" fontAlgn="auto" hangingPunct="1">
              <a:spcAft>
                <a:spcPts val="0"/>
              </a:spcAft>
              <a:defRPr/>
            </a:pPr>
            <a:endParaRPr lang="en-US" dirty="0">
              <a:ea typeface="+mn-ea"/>
              <a:cs typeface="+mn-cs"/>
            </a:endParaRPr>
          </a:p>
          <a:p>
            <a:pPr>
              <a:defRPr/>
            </a:pPr>
            <a:endParaRPr lang="en-US" dirty="0">
              <a:ea typeface="+mn-ea"/>
              <a:cs typeface="+mn-cs"/>
            </a:endParaRPr>
          </a:p>
        </p:txBody>
      </p:sp>
      <p:pic>
        <p:nvPicPr>
          <p:cNvPr id="2458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8350" y="4937889"/>
            <a:ext cx="434975"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4937889"/>
            <a:ext cx="436563"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6425" y="4937889"/>
            <a:ext cx="434975"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3"/>
          <p:cNvSpPr txBox="1">
            <a:spLocks/>
          </p:cNvSpPr>
          <p:nvPr/>
        </p:nvSpPr>
        <p:spPr bwMode="auto">
          <a:xfrm>
            <a:off x="3643364" y="6551613"/>
            <a:ext cx="5322441"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1pPr>
            <a:lvl2pPr marL="742950" indent="-28575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2pPr>
            <a:lvl3pPr marL="11430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3pPr>
            <a:lvl4pPr marL="16002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4pPr>
            <a:lvl5pPr marL="20574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5pPr>
            <a:lvl6pPr marL="25146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6pPr>
            <a:lvl7pPr marL="29718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7pPr>
            <a:lvl8pPr marL="34290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8pPr>
            <a:lvl9pPr marL="38862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9pPr>
          </a:lstStyle>
          <a:p>
            <a:pPr eaLnBrk="1" hangingPunct="1"/>
            <a:r>
              <a:rPr lang="en-US" sz="1000" dirty="0" smtClean="0">
                <a:solidFill>
                  <a:srgbClr val="FFFFFF"/>
                </a:solidFill>
              </a:rPr>
              <a:t>© 2013 Aerospike. All rights reserved                                                                     Pg. </a:t>
            </a:r>
            <a:fld id="{C541D254-D84C-B244-BE38-918C10F2BF9A}" type="slidenum">
              <a:rPr lang="en-US" sz="1000" smtClean="0">
                <a:solidFill>
                  <a:srgbClr val="FFFFFF"/>
                </a:solidFill>
              </a:rPr>
              <a:pPr eaLnBrk="1" hangingPunct="1"/>
              <a:t>12</a:t>
            </a:fld>
            <a:endParaRPr lang="en-US" sz="1000" dirty="0">
              <a:solidFill>
                <a:srgbClr val="FFFFFF"/>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0" y="0"/>
            <a:ext cx="4572000" cy="651328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cxnSp>
        <p:nvCxnSpPr>
          <p:cNvPr id="2" name="Straight Arrow Connector 1"/>
          <p:cNvCxnSpPr/>
          <p:nvPr/>
        </p:nvCxnSpPr>
        <p:spPr>
          <a:xfrm>
            <a:off x="7938549" y="3173707"/>
            <a:ext cx="0" cy="1219140"/>
          </a:xfrm>
          <a:prstGeom prst="straightConnector1">
            <a:avLst/>
          </a:prstGeom>
          <a:ln w="3175" cmpd="sng">
            <a:prstDash val="solid"/>
            <a:headEnd type="none"/>
            <a:tailEnd type="triangle"/>
          </a:ln>
          <a:effectLst/>
        </p:spPr>
        <p:style>
          <a:lnRef idx="2">
            <a:schemeClr val="accent4"/>
          </a:lnRef>
          <a:fillRef idx="0">
            <a:schemeClr val="accent4"/>
          </a:fillRef>
          <a:effectRef idx="1">
            <a:schemeClr val="accent4"/>
          </a:effectRef>
          <a:fontRef idx="minor">
            <a:schemeClr val="tx1"/>
          </a:fontRef>
        </p:style>
      </p:cxnSp>
      <p:cxnSp>
        <p:nvCxnSpPr>
          <p:cNvPr id="3" name="Straight Arrow Connector 2"/>
          <p:cNvCxnSpPr/>
          <p:nvPr/>
        </p:nvCxnSpPr>
        <p:spPr>
          <a:xfrm>
            <a:off x="8049663" y="3174032"/>
            <a:ext cx="0" cy="1218815"/>
          </a:xfrm>
          <a:prstGeom prst="straightConnector1">
            <a:avLst/>
          </a:prstGeom>
          <a:ln w="3175" cmpd="sng">
            <a:prstDash val="solid"/>
            <a:headEnd type="none"/>
            <a:tailEnd type="triangle"/>
          </a:ln>
          <a:effectLst/>
        </p:spPr>
        <p:style>
          <a:lnRef idx="2">
            <a:schemeClr val="accent4"/>
          </a:lnRef>
          <a:fillRef idx="0">
            <a:schemeClr val="accent4"/>
          </a:fillRef>
          <a:effectRef idx="1">
            <a:schemeClr val="accent4"/>
          </a:effectRef>
          <a:fontRef idx="minor">
            <a:schemeClr val="tx1"/>
          </a:fontRef>
        </p:style>
      </p:cxnSp>
      <p:cxnSp>
        <p:nvCxnSpPr>
          <p:cNvPr id="4" name="Straight Arrow Connector 3"/>
          <p:cNvCxnSpPr/>
          <p:nvPr/>
        </p:nvCxnSpPr>
        <p:spPr>
          <a:xfrm>
            <a:off x="7596063" y="3173707"/>
            <a:ext cx="0" cy="1219140"/>
          </a:xfrm>
          <a:prstGeom prst="straightConnector1">
            <a:avLst/>
          </a:prstGeom>
          <a:ln w="3175" cmpd="sng">
            <a:prstDash val="solid"/>
            <a:headEnd type="none"/>
            <a:tailEnd type="triangle"/>
          </a:ln>
          <a:effectLst/>
        </p:spPr>
        <p:style>
          <a:lnRef idx="2">
            <a:schemeClr val="accent4"/>
          </a:lnRef>
          <a:fillRef idx="0">
            <a:schemeClr val="accent4"/>
          </a:fillRef>
          <a:effectRef idx="1">
            <a:schemeClr val="accent4"/>
          </a:effectRef>
          <a:fontRef idx="minor">
            <a:schemeClr val="tx1"/>
          </a:fontRef>
        </p:style>
      </p:cxnSp>
      <p:cxnSp>
        <p:nvCxnSpPr>
          <p:cNvPr id="5" name="Straight Arrow Connector 4"/>
          <p:cNvCxnSpPr/>
          <p:nvPr/>
        </p:nvCxnSpPr>
        <p:spPr>
          <a:xfrm>
            <a:off x="7707177" y="3174032"/>
            <a:ext cx="0" cy="1218815"/>
          </a:xfrm>
          <a:prstGeom prst="straightConnector1">
            <a:avLst/>
          </a:prstGeom>
          <a:ln w="3175" cmpd="sng">
            <a:prstDash val="solid"/>
            <a:headEnd type="none"/>
            <a:tailEnd type="triangle"/>
          </a:ln>
          <a:effectLst/>
        </p:spPr>
        <p:style>
          <a:lnRef idx="2">
            <a:schemeClr val="accent4"/>
          </a:lnRef>
          <a:fillRef idx="0">
            <a:schemeClr val="accent4"/>
          </a:fillRef>
          <a:effectRef idx="1">
            <a:schemeClr val="accent4"/>
          </a:effectRef>
          <a:fontRef idx="minor">
            <a:schemeClr val="tx1"/>
          </a:fontRef>
        </p:style>
      </p:cxnSp>
      <p:cxnSp>
        <p:nvCxnSpPr>
          <p:cNvPr id="6" name="Straight Arrow Connector 5"/>
          <p:cNvCxnSpPr/>
          <p:nvPr/>
        </p:nvCxnSpPr>
        <p:spPr>
          <a:xfrm flipH="1">
            <a:off x="7818291" y="3184615"/>
            <a:ext cx="9144" cy="1208232"/>
          </a:xfrm>
          <a:prstGeom prst="straightConnector1">
            <a:avLst/>
          </a:prstGeom>
          <a:ln w="3175" cmpd="sng">
            <a:prstDash val="solid"/>
            <a:headEnd type="none"/>
            <a:tailEnd type="triangle"/>
          </a:ln>
          <a:effectLst/>
        </p:spPr>
        <p:style>
          <a:lnRef idx="2">
            <a:schemeClr val="accent4"/>
          </a:lnRef>
          <a:fillRef idx="0">
            <a:schemeClr val="accent4"/>
          </a:fillRef>
          <a:effectRef idx="1">
            <a:schemeClr val="accent4"/>
          </a:effectRef>
          <a:fontRef idx="minor">
            <a:schemeClr val="tx1"/>
          </a:fontRef>
        </p:style>
      </p:cxnSp>
      <p:cxnSp>
        <p:nvCxnSpPr>
          <p:cNvPr id="7" name="Straight Arrow Connector 6"/>
          <p:cNvCxnSpPr/>
          <p:nvPr/>
        </p:nvCxnSpPr>
        <p:spPr>
          <a:xfrm>
            <a:off x="7253577" y="3173707"/>
            <a:ext cx="0" cy="1219140"/>
          </a:xfrm>
          <a:prstGeom prst="straightConnector1">
            <a:avLst/>
          </a:prstGeom>
          <a:ln w="3175" cmpd="sng">
            <a:prstDash val="solid"/>
            <a:headEnd type="none"/>
            <a:tailEnd type="triangle"/>
          </a:ln>
          <a:effectLst/>
        </p:spPr>
        <p:style>
          <a:lnRef idx="2">
            <a:schemeClr val="accent4"/>
          </a:lnRef>
          <a:fillRef idx="0">
            <a:schemeClr val="accent4"/>
          </a:fillRef>
          <a:effectRef idx="1">
            <a:schemeClr val="accent4"/>
          </a:effectRef>
          <a:fontRef idx="minor">
            <a:schemeClr val="tx1"/>
          </a:fontRef>
        </p:style>
      </p:cxnSp>
      <p:cxnSp>
        <p:nvCxnSpPr>
          <p:cNvPr id="8" name="Straight Arrow Connector 7"/>
          <p:cNvCxnSpPr/>
          <p:nvPr/>
        </p:nvCxnSpPr>
        <p:spPr>
          <a:xfrm>
            <a:off x="7364691" y="3174032"/>
            <a:ext cx="0" cy="1218815"/>
          </a:xfrm>
          <a:prstGeom prst="straightConnector1">
            <a:avLst/>
          </a:prstGeom>
          <a:ln w="3175" cmpd="sng">
            <a:solidFill>
              <a:srgbClr val="D1D3D4"/>
            </a:solidFill>
            <a:prstDash val="solid"/>
            <a:tailEnd type="triangle"/>
          </a:ln>
          <a:effectLst/>
        </p:spPr>
        <p:style>
          <a:lnRef idx="2">
            <a:schemeClr val="accent4"/>
          </a:lnRef>
          <a:fillRef idx="0">
            <a:schemeClr val="accent4"/>
          </a:fillRef>
          <a:effectRef idx="1">
            <a:schemeClr val="accent4"/>
          </a:effectRef>
          <a:fontRef idx="minor">
            <a:schemeClr val="tx1"/>
          </a:fontRef>
        </p:style>
      </p:cxnSp>
      <p:cxnSp>
        <p:nvCxnSpPr>
          <p:cNvPr id="9" name="Straight Arrow Connector 8"/>
          <p:cNvCxnSpPr/>
          <p:nvPr/>
        </p:nvCxnSpPr>
        <p:spPr>
          <a:xfrm flipH="1">
            <a:off x="7475805" y="3184615"/>
            <a:ext cx="9144" cy="1208232"/>
          </a:xfrm>
          <a:prstGeom prst="straightConnector1">
            <a:avLst/>
          </a:prstGeom>
          <a:ln w="3175" cmpd="sng">
            <a:prstDash val="solid"/>
            <a:headEnd type="none"/>
            <a:tailEnd type="triangle"/>
          </a:ln>
          <a:effectLst/>
        </p:spPr>
        <p:style>
          <a:lnRef idx="2">
            <a:schemeClr val="accent4"/>
          </a:lnRef>
          <a:fillRef idx="0">
            <a:schemeClr val="accent4"/>
          </a:fillRef>
          <a:effectRef idx="1">
            <a:schemeClr val="accent4"/>
          </a:effectRef>
          <a:fontRef idx="minor">
            <a:schemeClr val="tx1"/>
          </a:fontRef>
        </p:style>
      </p:cxnSp>
      <p:grpSp>
        <p:nvGrpSpPr>
          <p:cNvPr id="10" name="Group 9"/>
          <p:cNvGrpSpPr/>
          <p:nvPr/>
        </p:nvGrpSpPr>
        <p:grpSpPr>
          <a:xfrm>
            <a:off x="1041944" y="2421099"/>
            <a:ext cx="2043119" cy="2792261"/>
            <a:chOff x="1357682" y="1866901"/>
            <a:chExt cx="2286000" cy="3124199"/>
          </a:xfrm>
        </p:grpSpPr>
        <p:sp>
          <p:nvSpPr>
            <p:cNvPr id="11" name="Rectangle 10"/>
            <p:cNvSpPr/>
            <p:nvPr/>
          </p:nvSpPr>
          <p:spPr>
            <a:xfrm>
              <a:off x="1357682" y="1866901"/>
              <a:ext cx="2286000" cy="39333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357682" y="2340577"/>
              <a:ext cx="2286000" cy="393336"/>
            </a:xfrm>
            <a:prstGeom prst="rect">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357682" y="3226145"/>
              <a:ext cx="2286000" cy="393336"/>
            </a:xfrm>
            <a:prstGeom prst="rect">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1357682" y="4097982"/>
              <a:ext cx="2286000" cy="393336"/>
            </a:xfrm>
            <a:prstGeom prst="rect">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357682" y="4597764"/>
              <a:ext cx="2286000" cy="393336"/>
            </a:xfrm>
            <a:prstGeom prst="rect">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2"/>
            <a:stretch>
              <a:fillRect/>
            </a:stretch>
          </p:blipFill>
          <p:spPr>
            <a:xfrm>
              <a:off x="1717958" y="2733913"/>
              <a:ext cx="266700" cy="469900"/>
            </a:xfrm>
            <a:prstGeom prst="rect">
              <a:avLst/>
            </a:prstGeom>
          </p:spPr>
        </p:pic>
        <p:pic>
          <p:nvPicPr>
            <p:cNvPr id="17" name="Picture 16"/>
            <p:cNvPicPr>
              <a:picLocks noChangeAspect="1"/>
            </p:cNvPicPr>
            <p:nvPr/>
          </p:nvPicPr>
          <p:blipFill>
            <a:blip r:embed="rId2"/>
            <a:stretch>
              <a:fillRect/>
            </a:stretch>
          </p:blipFill>
          <p:spPr>
            <a:xfrm>
              <a:off x="2168230" y="2733913"/>
              <a:ext cx="266700" cy="469900"/>
            </a:xfrm>
            <a:prstGeom prst="rect">
              <a:avLst/>
            </a:prstGeom>
          </p:spPr>
        </p:pic>
        <p:pic>
          <p:nvPicPr>
            <p:cNvPr id="18" name="Picture 17"/>
            <p:cNvPicPr>
              <a:picLocks noChangeAspect="1"/>
            </p:cNvPicPr>
            <p:nvPr/>
          </p:nvPicPr>
          <p:blipFill>
            <a:blip r:embed="rId2"/>
            <a:stretch>
              <a:fillRect/>
            </a:stretch>
          </p:blipFill>
          <p:spPr>
            <a:xfrm>
              <a:off x="2595412" y="2733913"/>
              <a:ext cx="266700" cy="469900"/>
            </a:xfrm>
            <a:prstGeom prst="rect">
              <a:avLst/>
            </a:prstGeom>
          </p:spPr>
        </p:pic>
        <p:pic>
          <p:nvPicPr>
            <p:cNvPr id="19" name="Picture 18"/>
            <p:cNvPicPr>
              <a:picLocks noChangeAspect="1"/>
            </p:cNvPicPr>
            <p:nvPr/>
          </p:nvPicPr>
          <p:blipFill>
            <a:blip r:embed="rId2"/>
            <a:stretch>
              <a:fillRect/>
            </a:stretch>
          </p:blipFill>
          <p:spPr>
            <a:xfrm>
              <a:off x="3045684" y="2733913"/>
              <a:ext cx="266700" cy="469900"/>
            </a:xfrm>
            <a:prstGeom prst="rect">
              <a:avLst/>
            </a:prstGeom>
          </p:spPr>
        </p:pic>
        <p:pic>
          <p:nvPicPr>
            <p:cNvPr id="20" name="Picture 19"/>
            <p:cNvPicPr>
              <a:picLocks noChangeAspect="1"/>
            </p:cNvPicPr>
            <p:nvPr/>
          </p:nvPicPr>
          <p:blipFill>
            <a:blip r:embed="rId2"/>
            <a:stretch>
              <a:fillRect/>
            </a:stretch>
          </p:blipFill>
          <p:spPr>
            <a:xfrm>
              <a:off x="2393940" y="3628082"/>
              <a:ext cx="266700" cy="469900"/>
            </a:xfrm>
            <a:prstGeom prst="rect">
              <a:avLst/>
            </a:prstGeom>
          </p:spPr>
        </p:pic>
        <p:sp>
          <p:nvSpPr>
            <p:cNvPr id="21" name="Rectangle 20"/>
            <p:cNvSpPr/>
            <p:nvPr/>
          </p:nvSpPr>
          <p:spPr>
            <a:xfrm>
              <a:off x="1799965" y="1936232"/>
              <a:ext cx="1354500" cy="292710"/>
            </a:xfrm>
            <a:prstGeom prst="rect">
              <a:avLst/>
            </a:prstGeom>
          </p:spPr>
          <p:txBody>
            <a:bodyPr wrap="none">
              <a:spAutoFit/>
            </a:bodyPr>
            <a:lstStyle/>
            <a:p>
              <a:pPr algn="ctr"/>
              <a:r>
                <a:rPr lang="en-US" sz="1100" dirty="0">
                  <a:solidFill>
                    <a:schemeClr val="bg1"/>
                  </a:solidFill>
                  <a:latin typeface="Roboto Condensed"/>
                  <a:cs typeface="Roboto Condensed"/>
                </a:rPr>
                <a:t>OTHER </a:t>
              </a:r>
              <a:r>
                <a:rPr lang="en-US" sz="1100" dirty="0" smtClean="0">
                  <a:solidFill>
                    <a:schemeClr val="bg1"/>
                  </a:solidFill>
                  <a:latin typeface="Roboto Condensed"/>
                  <a:cs typeface="Roboto Condensed"/>
                </a:rPr>
                <a:t>DATABASE</a:t>
              </a:r>
              <a:endParaRPr lang="en-US" sz="1100" dirty="0">
                <a:solidFill>
                  <a:schemeClr val="bg1"/>
                </a:solidFill>
                <a:latin typeface="Roboto Condensed"/>
                <a:cs typeface="Roboto Condensed"/>
              </a:endParaRPr>
            </a:p>
          </p:txBody>
        </p:sp>
        <p:sp>
          <p:nvSpPr>
            <p:cNvPr id="22" name="Rectangle 21"/>
            <p:cNvSpPr/>
            <p:nvPr/>
          </p:nvSpPr>
          <p:spPr>
            <a:xfrm>
              <a:off x="1724892" y="2399569"/>
              <a:ext cx="1504662" cy="292710"/>
            </a:xfrm>
            <a:prstGeom prst="rect">
              <a:avLst/>
            </a:prstGeom>
          </p:spPr>
          <p:txBody>
            <a:bodyPr wrap="none">
              <a:spAutoFit/>
            </a:bodyPr>
            <a:lstStyle/>
            <a:p>
              <a:pPr algn="ctr"/>
              <a:r>
                <a:rPr lang="en-US" sz="1100" dirty="0" smtClean="0">
                  <a:solidFill>
                    <a:schemeClr val="accent3"/>
                  </a:solidFill>
                  <a:latin typeface="Roboto Condensed"/>
                  <a:cs typeface="Roboto Condensed"/>
                </a:rPr>
                <a:t>OS FILE SYSTEM</a:t>
              </a:r>
              <a:endParaRPr lang="en-US" sz="1100" dirty="0">
                <a:solidFill>
                  <a:schemeClr val="accent3"/>
                </a:solidFill>
                <a:latin typeface="Roboto Condensed"/>
                <a:cs typeface="Roboto Condensed"/>
              </a:endParaRPr>
            </a:p>
          </p:txBody>
        </p:sp>
        <p:sp>
          <p:nvSpPr>
            <p:cNvPr id="23" name="Rectangle 22"/>
            <p:cNvSpPr/>
            <p:nvPr/>
          </p:nvSpPr>
          <p:spPr>
            <a:xfrm>
              <a:off x="2025819" y="3300146"/>
              <a:ext cx="902811" cy="261610"/>
            </a:xfrm>
            <a:prstGeom prst="rect">
              <a:avLst/>
            </a:prstGeom>
          </p:spPr>
          <p:txBody>
            <a:bodyPr wrap="none">
              <a:spAutoFit/>
            </a:bodyPr>
            <a:lstStyle/>
            <a:p>
              <a:pPr algn="ctr"/>
              <a:r>
                <a:rPr lang="en-US" sz="1100" dirty="0" smtClean="0">
                  <a:solidFill>
                    <a:schemeClr val="accent3"/>
                  </a:solidFill>
                  <a:latin typeface="Roboto Condensed"/>
                  <a:cs typeface="Roboto Condensed"/>
                </a:rPr>
                <a:t>PAGE CACHE</a:t>
              </a:r>
              <a:endParaRPr lang="en-US" sz="1100" dirty="0">
                <a:solidFill>
                  <a:schemeClr val="accent3"/>
                </a:solidFill>
                <a:latin typeface="Roboto Condensed"/>
                <a:cs typeface="Roboto Condensed"/>
              </a:endParaRPr>
            </a:p>
          </p:txBody>
        </p:sp>
        <p:sp>
          <p:nvSpPr>
            <p:cNvPr id="24" name="Rectangle 23"/>
            <p:cNvSpPr/>
            <p:nvPr/>
          </p:nvSpPr>
          <p:spPr>
            <a:xfrm>
              <a:off x="1865522" y="4170129"/>
              <a:ext cx="1223412" cy="261610"/>
            </a:xfrm>
            <a:prstGeom prst="rect">
              <a:avLst/>
            </a:prstGeom>
          </p:spPr>
          <p:txBody>
            <a:bodyPr wrap="none">
              <a:spAutoFit/>
            </a:bodyPr>
            <a:lstStyle/>
            <a:p>
              <a:pPr algn="ctr"/>
              <a:r>
                <a:rPr lang="en-US" sz="1100" dirty="0" smtClean="0">
                  <a:solidFill>
                    <a:schemeClr val="accent3"/>
                  </a:solidFill>
                  <a:latin typeface="Roboto Condensed"/>
                  <a:cs typeface="Roboto Condensed"/>
                </a:rPr>
                <a:t>BLOCK INTERFACE</a:t>
              </a:r>
              <a:endParaRPr lang="en-US" sz="1100" dirty="0">
                <a:solidFill>
                  <a:schemeClr val="accent3"/>
                </a:solidFill>
                <a:latin typeface="Roboto Condensed"/>
                <a:cs typeface="Roboto Condensed"/>
              </a:endParaRPr>
            </a:p>
          </p:txBody>
        </p:sp>
        <p:sp>
          <p:nvSpPr>
            <p:cNvPr id="25" name="Rectangle 24"/>
            <p:cNvSpPr/>
            <p:nvPr/>
          </p:nvSpPr>
          <p:spPr>
            <a:xfrm>
              <a:off x="1669939" y="4662439"/>
              <a:ext cx="531149" cy="292710"/>
            </a:xfrm>
            <a:prstGeom prst="rect">
              <a:avLst/>
            </a:prstGeom>
          </p:spPr>
          <p:txBody>
            <a:bodyPr wrap="none">
              <a:spAutoFit/>
            </a:bodyPr>
            <a:lstStyle/>
            <a:p>
              <a:pPr algn="ctr"/>
              <a:r>
                <a:rPr lang="en-US" sz="1100" dirty="0" smtClean="0">
                  <a:solidFill>
                    <a:schemeClr val="accent3"/>
                  </a:solidFill>
                  <a:latin typeface="Roboto Condensed"/>
                  <a:cs typeface="Roboto Condensed"/>
                </a:rPr>
                <a:t>SSD</a:t>
              </a:r>
              <a:endParaRPr lang="en-US" sz="1100" dirty="0">
                <a:solidFill>
                  <a:schemeClr val="accent3"/>
                </a:solidFill>
                <a:latin typeface="Roboto Condensed"/>
                <a:cs typeface="Roboto Condensed"/>
              </a:endParaRPr>
            </a:p>
          </p:txBody>
        </p:sp>
        <p:sp>
          <p:nvSpPr>
            <p:cNvPr id="26" name="Rectangle 25"/>
            <p:cNvSpPr/>
            <p:nvPr/>
          </p:nvSpPr>
          <p:spPr>
            <a:xfrm>
              <a:off x="2871903" y="4662439"/>
              <a:ext cx="548566" cy="292710"/>
            </a:xfrm>
            <a:prstGeom prst="rect">
              <a:avLst/>
            </a:prstGeom>
          </p:spPr>
          <p:txBody>
            <a:bodyPr wrap="none">
              <a:spAutoFit/>
            </a:bodyPr>
            <a:lstStyle/>
            <a:p>
              <a:pPr algn="ctr"/>
              <a:r>
                <a:rPr lang="en-US" sz="1100" dirty="0" smtClean="0">
                  <a:solidFill>
                    <a:schemeClr val="accent3"/>
                  </a:solidFill>
                  <a:latin typeface="Roboto Condensed"/>
                  <a:cs typeface="Roboto Condensed"/>
                </a:rPr>
                <a:t>HDD</a:t>
              </a:r>
              <a:endParaRPr lang="en-US" sz="1100" dirty="0">
                <a:solidFill>
                  <a:schemeClr val="accent3"/>
                </a:solidFill>
                <a:latin typeface="Roboto Condensed"/>
                <a:cs typeface="Roboto Condensed"/>
              </a:endParaRPr>
            </a:p>
          </p:txBody>
        </p:sp>
        <p:cxnSp>
          <p:nvCxnSpPr>
            <p:cNvPr id="27" name="Straight Connector 26"/>
            <p:cNvCxnSpPr/>
            <p:nvPr/>
          </p:nvCxnSpPr>
          <p:spPr>
            <a:xfrm>
              <a:off x="2515745" y="4662439"/>
              <a:ext cx="0" cy="261610"/>
            </a:xfrm>
            <a:prstGeom prst="line">
              <a:avLst/>
            </a:prstGeom>
            <a:ln w="12700" cmpd="sng">
              <a:solidFill>
                <a:srgbClr val="777777"/>
              </a:solidFill>
            </a:ln>
            <a:effectLst/>
          </p:spPr>
          <p:style>
            <a:lnRef idx="2">
              <a:schemeClr val="accent1"/>
            </a:lnRef>
            <a:fillRef idx="0">
              <a:schemeClr val="accent1"/>
            </a:fillRef>
            <a:effectRef idx="1">
              <a:schemeClr val="accent1"/>
            </a:effectRef>
            <a:fontRef idx="minor">
              <a:schemeClr val="tx1"/>
            </a:fontRef>
          </p:style>
        </p:cxnSp>
      </p:grpSp>
      <p:pic>
        <p:nvPicPr>
          <p:cNvPr id="28" name="Picture 27"/>
          <p:cNvPicPr>
            <a:picLocks noChangeAspect="1"/>
          </p:cNvPicPr>
          <p:nvPr/>
        </p:nvPicPr>
        <p:blipFill>
          <a:blip r:embed="rId3"/>
          <a:stretch>
            <a:fillRect/>
          </a:stretch>
        </p:blipFill>
        <p:spPr>
          <a:xfrm>
            <a:off x="237136" y="3635618"/>
            <a:ext cx="760494" cy="351870"/>
          </a:xfrm>
          <a:prstGeom prst="rect">
            <a:avLst/>
          </a:prstGeom>
        </p:spPr>
      </p:pic>
      <p:pic>
        <p:nvPicPr>
          <p:cNvPr id="29" name="Picture 28"/>
          <p:cNvPicPr>
            <a:picLocks noChangeAspect="1"/>
          </p:cNvPicPr>
          <p:nvPr/>
        </p:nvPicPr>
        <p:blipFill>
          <a:blip r:embed="rId3"/>
          <a:stretch>
            <a:fillRect/>
          </a:stretch>
        </p:blipFill>
        <p:spPr>
          <a:xfrm>
            <a:off x="224366" y="2844448"/>
            <a:ext cx="760494" cy="351870"/>
          </a:xfrm>
          <a:prstGeom prst="rect">
            <a:avLst/>
          </a:prstGeom>
        </p:spPr>
      </p:pic>
      <p:pic>
        <p:nvPicPr>
          <p:cNvPr id="30" name="Picture 29"/>
          <p:cNvPicPr>
            <a:picLocks noChangeAspect="1"/>
          </p:cNvPicPr>
          <p:nvPr/>
        </p:nvPicPr>
        <p:blipFill>
          <a:blip r:embed="rId3"/>
          <a:stretch>
            <a:fillRect/>
          </a:stretch>
        </p:blipFill>
        <p:spPr>
          <a:xfrm>
            <a:off x="237136" y="4861489"/>
            <a:ext cx="760494" cy="351870"/>
          </a:xfrm>
          <a:prstGeom prst="rect">
            <a:avLst/>
          </a:prstGeom>
        </p:spPr>
      </p:pic>
      <p:pic>
        <p:nvPicPr>
          <p:cNvPr id="31" name="Picture 30"/>
          <p:cNvPicPr>
            <a:picLocks noChangeAspect="1"/>
          </p:cNvPicPr>
          <p:nvPr/>
        </p:nvPicPr>
        <p:blipFill>
          <a:blip r:embed="rId4"/>
          <a:stretch>
            <a:fillRect/>
          </a:stretch>
        </p:blipFill>
        <p:spPr>
          <a:xfrm>
            <a:off x="3204440" y="2133610"/>
            <a:ext cx="1543690" cy="3234937"/>
          </a:xfrm>
          <a:prstGeom prst="rect">
            <a:avLst/>
          </a:prstGeom>
        </p:spPr>
      </p:pic>
      <p:sp>
        <p:nvSpPr>
          <p:cNvPr id="32" name="Rectangle 31"/>
          <p:cNvSpPr/>
          <p:nvPr/>
        </p:nvSpPr>
        <p:spPr>
          <a:xfrm>
            <a:off x="7605774" y="4479615"/>
            <a:ext cx="710854" cy="23381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p:cNvSpPr/>
          <p:nvPr/>
        </p:nvSpPr>
        <p:spPr>
          <a:xfrm>
            <a:off x="6347376" y="4415133"/>
            <a:ext cx="2043119" cy="351545"/>
          </a:xfrm>
          <a:prstGeom prst="rect">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p:cNvSpPr/>
          <p:nvPr/>
        </p:nvSpPr>
        <p:spPr>
          <a:xfrm>
            <a:off x="6347376" y="4861815"/>
            <a:ext cx="2043119" cy="351545"/>
          </a:xfrm>
          <a:prstGeom prst="rect">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p:cNvSpPr/>
          <p:nvPr/>
        </p:nvSpPr>
        <p:spPr>
          <a:xfrm>
            <a:off x="6297625" y="4458449"/>
            <a:ext cx="1374708" cy="246221"/>
          </a:xfrm>
          <a:prstGeom prst="rect">
            <a:avLst/>
          </a:prstGeom>
        </p:spPr>
        <p:txBody>
          <a:bodyPr wrap="none">
            <a:spAutoFit/>
          </a:bodyPr>
          <a:lstStyle/>
          <a:p>
            <a:pPr algn="ctr"/>
            <a:r>
              <a:rPr lang="en-US" sz="1000" dirty="0" smtClean="0">
                <a:solidFill>
                  <a:schemeClr val="accent3"/>
                </a:solidFill>
                <a:latin typeface="Roboto Condensed"/>
                <a:cs typeface="Roboto Condensed"/>
              </a:rPr>
              <a:t>BLOCK INTERFACE</a:t>
            </a:r>
            <a:endParaRPr lang="en-US" sz="1000" dirty="0">
              <a:solidFill>
                <a:schemeClr val="accent3"/>
              </a:solidFill>
              <a:latin typeface="Roboto Condensed"/>
              <a:cs typeface="Roboto Condensed"/>
            </a:endParaRPr>
          </a:p>
        </p:txBody>
      </p:sp>
      <p:sp>
        <p:nvSpPr>
          <p:cNvPr id="36" name="Rectangle 35"/>
          <p:cNvSpPr/>
          <p:nvPr/>
        </p:nvSpPr>
        <p:spPr>
          <a:xfrm>
            <a:off x="6472673" y="4919618"/>
            <a:ext cx="474716" cy="261610"/>
          </a:xfrm>
          <a:prstGeom prst="rect">
            <a:avLst/>
          </a:prstGeom>
        </p:spPr>
        <p:txBody>
          <a:bodyPr wrap="none">
            <a:spAutoFit/>
          </a:bodyPr>
          <a:lstStyle/>
          <a:p>
            <a:pPr algn="ctr"/>
            <a:r>
              <a:rPr lang="en-US" sz="1100" dirty="0" smtClean="0">
                <a:solidFill>
                  <a:schemeClr val="accent3"/>
                </a:solidFill>
                <a:latin typeface="Roboto Condensed"/>
                <a:cs typeface="Roboto Condensed"/>
              </a:rPr>
              <a:t>SSD</a:t>
            </a:r>
            <a:endParaRPr lang="en-US" sz="1100" dirty="0">
              <a:solidFill>
                <a:schemeClr val="accent3"/>
              </a:solidFill>
              <a:latin typeface="Roboto Condensed"/>
              <a:cs typeface="Roboto Condensed"/>
            </a:endParaRPr>
          </a:p>
        </p:txBody>
      </p:sp>
      <p:sp>
        <p:nvSpPr>
          <p:cNvPr id="37" name="Rectangle 36"/>
          <p:cNvSpPr/>
          <p:nvPr/>
        </p:nvSpPr>
        <p:spPr>
          <a:xfrm>
            <a:off x="7828411" y="4919618"/>
            <a:ext cx="474716" cy="261610"/>
          </a:xfrm>
          <a:prstGeom prst="rect">
            <a:avLst/>
          </a:prstGeom>
        </p:spPr>
        <p:txBody>
          <a:bodyPr wrap="none">
            <a:spAutoFit/>
          </a:bodyPr>
          <a:lstStyle/>
          <a:p>
            <a:pPr algn="ctr"/>
            <a:r>
              <a:rPr lang="en-US" sz="1100" dirty="0" smtClean="0">
                <a:solidFill>
                  <a:schemeClr val="accent3"/>
                </a:solidFill>
                <a:latin typeface="Roboto Condensed"/>
                <a:cs typeface="Roboto Condensed"/>
              </a:rPr>
              <a:t>SSD</a:t>
            </a:r>
            <a:endParaRPr lang="en-US" sz="1100" dirty="0">
              <a:solidFill>
                <a:schemeClr val="accent3"/>
              </a:solidFill>
              <a:latin typeface="Roboto Condensed"/>
              <a:cs typeface="Roboto Condensed"/>
            </a:endParaRPr>
          </a:p>
        </p:txBody>
      </p:sp>
      <p:cxnSp>
        <p:nvCxnSpPr>
          <p:cNvPr id="38" name="Straight Connector 37"/>
          <p:cNvCxnSpPr/>
          <p:nvPr/>
        </p:nvCxnSpPr>
        <p:spPr>
          <a:xfrm>
            <a:off x="7048773" y="4919618"/>
            <a:ext cx="0" cy="233815"/>
          </a:xfrm>
          <a:prstGeom prst="line">
            <a:avLst/>
          </a:prstGeom>
          <a:ln w="12700" cmpd="sng">
            <a:solidFill>
              <a:srgbClr val="777777"/>
            </a:solidFill>
          </a:ln>
          <a:effectLst/>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7507580" y="4458449"/>
            <a:ext cx="902899" cy="253916"/>
          </a:xfrm>
          <a:prstGeom prst="rect">
            <a:avLst/>
          </a:prstGeom>
          <a:noFill/>
          <a:ln>
            <a:noFill/>
          </a:ln>
        </p:spPr>
        <p:txBody>
          <a:bodyPr wrap="none">
            <a:spAutoFit/>
          </a:bodyPr>
          <a:lstStyle/>
          <a:p>
            <a:pPr algn="ctr"/>
            <a:r>
              <a:rPr lang="en-US" sz="1000" dirty="0" smtClean="0">
                <a:solidFill>
                  <a:schemeClr val="accent3"/>
                </a:solidFill>
                <a:latin typeface="Roboto Condensed"/>
                <a:cs typeface="Roboto Condensed"/>
              </a:rPr>
              <a:t>OPEN NVM</a:t>
            </a:r>
            <a:endParaRPr lang="en-US" sz="1000" dirty="0">
              <a:solidFill>
                <a:schemeClr val="accent3"/>
              </a:solidFill>
              <a:latin typeface="Roboto Condensed"/>
              <a:cs typeface="Roboto Condensed"/>
            </a:endParaRPr>
          </a:p>
        </p:txBody>
      </p:sp>
      <p:sp>
        <p:nvSpPr>
          <p:cNvPr id="40" name="Rectangle 39"/>
          <p:cNvSpPr/>
          <p:nvPr/>
        </p:nvSpPr>
        <p:spPr>
          <a:xfrm>
            <a:off x="7157152" y="4919618"/>
            <a:ext cx="474716" cy="261610"/>
          </a:xfrm>
          <a:prstGeom prst="rect">
            <a:avLst/>
          </a:prstGeom>
        </p:spPr>
        <p:txBody>
          <a:bodyPr wrap="none">
            <a:spAutoFit/>
          </a:bodyPr>
          <a:lstStyle/>
          <a:p>
            <a:pPr algn="ctr"/>
            <a:r>
              <a:rPr lang="en-US" sz="1100" dirty="0" smtClean="0">
                <a:solidFill>
                  <a:schemeClr val="accent3"/>
                </a:solidFill>
                <a:latin typeface="Roboto Condensed"/>
                <a:cs typeface="Roboto Condensed"/>
              </a:rPr>
              <a:t>SSD</a:t>
            </a:r>
            <a:endParaRPr lang="en-US" sz="1100" dirty="0">
              <a:solidFill>
                <a:schemeClr val="accent3"/>
              </a:solidFill>
              <a:latin typeface="Roboto Condensed"/>
              <a:cs typeface="Roboto Condensed"/>
            </a:endParaRPr>
          </a:p>
        </p:txBody>
      </p:sp>
      <p:cxnSp>
        <p:nvCxnSpPr>
          <p:cNvPr id="41" name="Straight Connector 40"/>
          <p:cNvCxnSpPr/>
          <p:nvPr/>
        </p:nvCxnSpPr>
        <p:spPr>
          <a:xfrm>
            <a:off x="7694995" y="4919618"/>
            <a:ext cx="0" cy="233815"/>
          </a:xfrm>
          <a:prstGeom prst="line">
            <a:avLst/>
          </a:prstGeom>
          <a:ln w="12700" cmpd="sng">
            <a:solidFill>
              <a:srgbClr val="777777"/>
            </a:solidFill>
          </a:ln>
          <a:effectLst/>
        </p:spPr>
        <p:style>
          <a:lnRef idx="2">
            <a:schemeClr val="accent1"/>
          </a:lnRef>
          <a:fillRef idx="0">
            <a:schemeClr val="accent1"/>
          </a:fillRef>
          <a:effectRef idx="1">
            <a:schemeClr val="accent1"/>
          </a:effectRef>
          <a:fontRef idx="minor">
            <a:schemeClr val="tx1"/>
          </a:fontRef>
        </p:style>
      </p:cxnSp>
      <p:pic>
        <p:nvPicPr>
          <p:cNvPr id="42" name="Picture 41"/>
          <p:cNvPicPr>
            <a:picLocks noChangeAspect="1"/>
          </p:cNvPicPr>
          <p:nvPr/>
        </p:nvPicPr>
        <p:blipFill>
          <a:blip r:embed="rId5"/>
          <a:stretch>
            <a:fillRect/>
          </a:stretch>
        </p:blipFill>
        <p:spPr>
          <a:xfrm>
            <a:off x="4330700" y="5655130"/>
            <a:ext cx="469900" cy="469900"/>
          </a:xfrm>
          <a:prstGeom prst="rect">
            <a:avLst/>
          </a:prstGeom>
        </p:spPr>
      </p:pic>
      <p:sp>
        <p:nvSpPr>
          <p:cNvPr id="43" name="TextBox 42"/>
          <p:cNvSpPr txBox="1"/>
          <p:nvPr/>
        </p:nvSpPr>
        <p:spPr>
          <a:xfrm>
            <a:off x="2761010" y="5564115"/>
            <a:ext cx="1381884" cy="646331"/>
          </a:xfrm>
          <a:prstGeom prst="rect">
            <a:avLst/>
          </a:prstGeom>
          <a:noFill/>
        </p:spPr>
        <p:txBody>
          <a:bodyPr wrap="none" rtlCol="0">
            <a:spAutoFit/>
          </a:bodyPr>
          <a:lstStyle/>
          <a:p>
            <a:pPr algn="r"/>
            <a:r>
              <a:rPr lang="en-US" dirty="0" smtClean="0">
                <a:solidFill>
                  <a:schemeClr val="accent3"/>
                </a:solidFill>
                <a:latin typeface="Roboto Condensed"/>
                <a:cs typeface="Roboto Condensed"/>
              </a:rPr>
              <a:t>OTHER </a:t>
            </a:r>
          </a:p>
          <a:p>
            <a:pPr algn="r"/>
            <a:r>
              <a:rPr lang="en-US" dirty="0" smtClean="0">
                <a:solidFill>
                  <a:schemeClr val="accent3"/>
                </a:solidFill>
                <a:latin typeface="Roboto Condensed"/>
                <a:cs typeface="Roboto Condensed"/>
              </a:rPr>
              <a:t>DATABASE</a:t>
            </a:r>
            <a:endParaRPr lang="en-US" dirty="0">
              <a:solidFill>
                <a:schemeClr val="accent3"/>
              </a:solidFill>
              <a:latin typeface="Roboto Condensed"/>
              <a:cs typeface="Roboto Condensed"/>
            </a:endParaRPr>
          </a:p>
        </p:txBody>
      </p:sp>
      <p:sp>
        <p:nvSpPr>
          <p:cNvPr id="44" name="TextBox 43"/>
          <p:cNvSpPr txBox="1"/>
          <p:nvPr/>
        </p:nvSpPr>
        <p:spPr>
          <a:xfrm>
            <a:off x="5004957" y="5564115"/>
            <a:ext cx="3660653" cy="646331"/>
          </a:xfrm>
          <a:prstGeom prst="rect">
            <a:avLst/>
          </a:prstGeom>
          <a:noFill/>
        </p:spPr>
        <p:txBody>
          <a:bodyPr wrap="none" rtlCol="0">
            <a:spAutoFit/>
          </a:bodyPr>
          <a:lstStyle/>
          <a:p>
            <a:r>
              <a:rPr lang="en-US" dirty="0" smtClean="0">
                <a:solidFill>
                  <a:schemeClr val="accent1"/>
                </a:solidFill>
                <a:latin typeface="Roboto Condensed"/>
                <a:cs typeface="Roboto Condensed"/>
              </a:rPr>
              <a:t>AEROSPIKE FLASH </a:t>
            </a:r>
            <a:r>
              <a:rPr lang="en-US" dirty="0">
                <a:solidFill>
                  <a:schemeClr val="accent1"/>
                </a:solidFill>
                <a:latin typeface="Roboto Condensed"/>
                <a:cs typeface="Roboto Condensed"/>
              </a:rPr>
              <a:t>OPTIMIZED</a:t>
            </a:r>
          </a:p>
          <a:p>
            <a:r>
              <a:rPr lang="en-US" dirty="0">
                <a:solidFill>
                  <a:schemeClr val="accent1"/>
                </a:solidFill>
                <a:latin typeface="Roboto Condensed"/>
                <a:cs typeface="Roboto Condensed"/>
              </a:rPr>
              <a:t>IN-MEMORY DATABASE</a:t>
            </a:r>
          </a:p>
        </p:txBody>
      </p:sp>
      <p:sp>
        <p:nvSpPr>
          <p:cNvPr id="45" name="TextBox 44"/>
          <p:cNvSpPr txBox="1"/>
          <p:nvPr/>
        </p:nvSpPr>
        <p:spPr>
          <a:xfrm>
            <a:off x="5279949" y="1788911"/>
            <a:ext cx="2694709" cy="276999"/>
          </a:xfrm>
          <a:prstGeom prst="rect">
            <a:avLst/>
          </a:prstGeom>
          <a:noFill/>
        </p:spPr>
        <p:txBody>
          <a:bodyPr wrap="square" rtlCol="0">
            <a:spAutoFit/>
          </a:bodyPr>
          <a:lstStyle/>
          <a:p>
            <a:r>
              <a:rPr lang="en-US" sz="1200" i="1" dirty="0">
                <a:solidFill>
                  <a:schemeClr val="accent3"/>
                </a:solidFill>
                <a:latin typeface="Roboto Condensed"/>
                <a:cs typeface="Roboto Condensed"/>
              </a:rPr>
              <a:t>Ask me and I’ll tell you the </a:t>
            </a:r>
            <a:r>
              <a:rPr lang="en-US" sz="1200" i="1" dirty="0" smtClean="0">
                <a:solidFill>
                  <a:schemeClr val="accent3"/>
                </a:solidFill>
                <a:latin typeface="Roboto Condensed"/>
                <a:cs typeface="Roboto Condensed"/>
              </a:rPr>
              <a:t>answer.</a:t>
            </a:r>
            <a:endParaRPr lang="en-US" sz="1200" i="1" dirty="0">
              <a:solidFill>
                <a:schemeClr val="accent3"/>
              </a:solidFill>
              <a:latin typeface="Roboto Condensed"/>
              <a:cs typeface="Roboto Condensed"/>
            </a:endParaRPr>
          </a:p>
        </p:txBody>
      </p:sp>
      <p:sp>
        <p:nvSpPr>
          <p:cNvPr id="46" name="TextBox 45"/>
          <p:cNvSpPr txBox="1"/>
          <p:nvPr/>
        </p:nvSpPr>
        <p:spPr>
          <a:xfrm>
            <a:off x="237136" y="1735917"/>
            <a:ext cx="3582030" cy="276999"/>
          </a:xfrm>
          <a:prstGeom prst="rect">
            <a:avLst/>
          </a:prstGeom>
          <a:noFill/>
        </p:spPr>
        <p:txBody>
          <a:bodyPr wrap="square" rtlCol="0">
            <a:spAutoFit/>
          </a:bodyPr>
          <a:lstStyle/>
          <a:p>
            <a:pPr algn="r"/>
            <a:r>
              <a:rPr lang="en-US" sz="1200" i="1" dirty="0">
                <a:solidFill>
                  <a:schemeClr val="accent3"/>
                </a:solidFill>
                <a:latin typeface="Roboto Condensed"/>
                <a:cs typeface="Roboto Condensed"/>
              </a:rPr>
              <a:t>Ask me. I’ll look up the answer and then tell it to you.</a:t>
            </a:r>
          </a:p>
        </p:txBody>
      </p:sp>
      <p:cxnSp>
        <p:nvCxnSpPr>
          <p:cNvPr id="47" name="Straight Connector 46"/>
          <p:cNvCxnSpPr/>
          <p:nvPr/>
        </p:nvCxnSpPr>
        <p:spPr>
          <a:xfrm flipH="1">
            <a:off x="5188999" y="2012916"/>
            <a:ext cx="156428" cy="317322"/>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3809397" y="1927411"/>
            <a:ext cx="125682" cy="300631"/>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pic>
        <p:nvPicPr>
          <p:cNvPr id="49" name="Picture 48"/>
          <p:cNvPicPr>
            <a:picLocks noChangeAspect="1"/>
          </p:cNvPicPr>
          <p:nvPr/>
        </p:nvPicPr>
        <p:blipFill>
          <a:blip r:embed="rId6"/>
          <a:stretch>
            <a:fillRect/>
          </a:stretch>
        </p:blipFill>
        <p:spPr>
          <a:xfrm>
            <a:off x="4386094" y="2133609"/>
            <a:ext cx="1234140" cy="3287196"/>
          </a:xfrm>
          <a:prstGeom prst="rect">
            <a:avLst/>
          </a:prstGeom>
        </p:spPr>
      </p:pic>
      <p:cxnSp>
        <p:nvCxnSpPr>
          <p:cNvPr id="50" name="Straight Arrow Connector 49"/>
          <p:cNvCxnSpPr/>
          <p:nvPr/>
        </p:nvCxnSpPr>
        <p:spPr>
          <a:xfrm>
            <a:off x="7031349" y="3173707"/>
            <a:ext cx="0" cy="1219140"/>
          </a:xfrm>
          <a:prstGeom prst="straightConnector1">
            <a:avLst/>
          </a:prstGeom>
          <a:ln w="3175" cmpd="sng">
            <a:prstDash val="solid"/>
            <a:headEnd type="none"/>
            <a:tailEnd type="triangle"/>
          </a:ln>
          <a:effectLst/>
        </p:spPr>
        <p:style>
          <a:lnRef idx="2">
            <a:schemeClr val="accent4"/>
          </a:lnRef>
          <a:fillRef idx="0">
            <a:schemeClr val="accent4"/>
          </a:fillRef>
          <a:effectRef idx="1">
            <a:schemeClr val="accent4"/>
          </a:effectRef>
          <a:fontRef idx="minor">
            <a:schemeClr val="tx1"/>
          </a:fontRef>
        </p:style>
      </p:cxnSp>
      <p:cxnSp>
        <p:nvCxnSpPr>
          <p:cNvPr id="51" name="Straight Arrow Connector 50"/>
          <p:cNvCxnSpPr/>
          <p:nvPr/>
        </p:nvCxnSpPr>
        <p:spPr>
          <a:xfrm>
            <a:off x="7142463" y="3174032"/>
            <a:ext cx="0" cy="1218815"/>
          </a:xfrm>
          <a:prstGeom prst="straightConnector1">
            <a:avLst/>
          </a:prstGeom>
          <a:ln w="3175" cmpd="sng">
            <a:prstDash val="solid"/>
            <a:headEnd type="none"/>
            <a:tailEnd type="triangle"/>
          </a:ln>
          <a:effectLst/>
        </p:spPr>
        <p:style>
          <a:lnRef idx="2">
            <a:schemeClr val="accent4"/>
          </a:lnRef>
          <a:fillRef idx="0">
            <a:schemeClr val="accent4"/>
          </a:fillRef>
          <a:effectRef idx="1">
            <a:schemeClr val="accent4"/>
          </a:effectRef>
          <a:fontRef idx="minor">
            <a:schemeClr val="tx1"/>
          </a:fontRef>
        </p:style>
      </p:cxnSp>
      <p:cxnSp>
        <p:nvCxnSpPr>
          <p:cNvPr id="52" name="Straight Arrow Connector 51"/>
          <p:cNvCxnSpPr/>
          <p:nvPr/>
        </p:nvCxnSpPr>
        <p:spPr>
          <a:xfrm>
            <a:off x="6688863" y="3173707"/>
            <a:ext cx="0" cy="1219140"/>
          </a:xfrm>
          <a:prstGeom prst="straightConnector1">
            <a:avLst/>
          </a:prstGeom>
          <a:ln w="3175" cmpd="sng">
            <a:prstDash val="solid"/>
            <a:headEnd type="none"/>
            <a:tailEnd type="triangle"/>
          </a:ln>
          <a:effectLst/>
        </p:spPr>
        <p:style>
          <a:lnRef idx="2">
            <a:schemeClr val="accent4"/>
          </a:lnRef>
          <a:fillRef idx="0">
            <a:schemeClr val="accent4"/>
          </a:fillRef>
          <a:effectRef idx="1">
            <a:schemeClr val="accent4"/>
          </a:effectRef>
          <a:fontRef idx="minor">
            <a:schemeClr val="tx1"/>
          </a:fontRef>
        </p:style>
      </p:cxnSp>
      <p:cxnSp>
        <p:nvCxnSpPr>
          <p:cNvPr id="53" name="Straight Arrow Connector 52"/>
          <p:cNvCxnSpPr/>
          <p:nvPr/>
        </p:nvCxnSpPr>
        <p:spPr>
          <a:xfrm>
            <a:off x="6799977" y="3174032"/>
            <a:ext cx="0" cy="1218815"/>
          </a:xfrm>
          <a:prstGeom prst="straightConnector1">
            <a:avLst/>
          </a:prstGeom>
          <a:ln w="3175" cmpd="sng">
            <a:prstDash val="solid"/>
            <a:headEnd type="none"/>
            <a:tailEnd type="triangle"/>
          </a:ln>
          <a:effectLst/>
        </p:spPr>
        <p:style>
          <a:lnRef idx="2">
            <a:schemeClr val="accent4"/>
          </a:lnRef>
          <a:fillRef idx="0">
            <a:schemeClr val="accent4"/>
          </a:fillRef>
          <a:effectRef idx="1">
            <a:schemeClr val="accent4"/>
          </a:effectRef>
          <a:fontRef idx="minor">
            <a:schemeClr val="tx1"/>
          </a:fontRef>
        </p:style>
      </p:cxnSp>
      <p:cxnSp>
        <p:nvCxnSpPr>
          <p:cNvPr id="54" name="Straight Arrow Connector 53"/>
          <p:cNvCxnSpPr/>
          <p:nvPr/>
        </p:nvCxnSpPr>
        <p:spPr>
          <a:xfrm flipH="1">
            <a:off x="6911091" y="3184615"/>
            <a:ext cx="9144" cy="1208232"/>
          </a:xfrm>
          <a:prstGeom prst="straightConnector1">
            <a:avLst/>
          </a:prstGeom>
          <a:ln w="3175" cmpd="sng">
            <a:prstDash val="solid"/>
            <a:headEnd type="none"/>
            <a:tailEnd type="triangle"/>
          </a:ln>
          <a:effectLst/>
        </p:spPr>
        <p:style>
          <a:lnRef idx="2">
            <a:schemeClr val="accent4"/>
          </a:lnRef>
          <a:fillRef idx="0">
            <a:schemeClr val="accent4"/>
          </a:fillRef>
          <a:effectRef idx="1">
            <a:schemeClr val="accent4"/>
          </a:effectRef>
          <a:fontRef idx="minor">
            <a:schemeClr val="tx1"/>
          </a:fontRef>
        </p:style>
      </p:cxnSp>
      <p:cxnSp>
        <p:nvCxnSpPr>
          <p:cNvPr id="55" name="Straight Arrow Connector 54"/>
          <p:cNvCxnSpPr/>
          <p:nvPr/>
        </p:nvCxnSpPr>
        <p:spPr>
          <a:xfrm>
            <a:off x="6346377" y="3173707"/>
            <a:ext cx="0" cy="1219140"/>
          </a:xfrm>
          <a:prstGeom prst="straightConnector1">
            <a:avLst/>
          </a:prstGeom>
          <a:ln w="3175" cmpd="sng">
            <a:prstDash val="solid"/>
            <a:headEnd type="none"/>
            <a:tailEnd type="triangle"/>
          </a:ln>
          <a:effectLst/>
        </p:spPr>
        <p:style>
          <a:lnRef idx="2">
            <a:schemeClr val="accent4"/>
          </a:lnRef>
          <a:fillRef idx="0">
            <a:schemeClr val="accent4"/>
          </a:fillRef>
          <a:effectRef idx="1">
            <a:schemeClr val="accent4"/>
          </a:effectRef>
          <a:fontRef idx="minor">
            <a:schemeClr val="tx1"/>
          </a:fontRef>
        </p:style>
      </p:cxnSp>
      <p:cxnSp>
        <p:nvCxnSpPr>
          <p:cNvPr id="56" name="Straight Arrow Connector 55"/>
          <p:cNvCxnSpPr/>
          <p:nvPr/>
        </p:nvCxnSpPr>
        <p:spPr>
          <a:xfrm>
            <a:off x="6457491" y="3174032"/>
            <a:ext cx="0" cy="1218815"/>
          </a:xfrm>
          <a:prstGeom prst="straightConnector1">
            <a:avLst/>
          </a:prstGeom>
          <a:ln w="3175" cmpd="sng">
            <a:solidFill>
              <a:srgbClr val="D1D3D4"/>
            </a:solidFill>
            <a:prstDash val="solid"/>
            <a:tailEnd type="triangle"/>
          </a:ln>
          <a:effectLst/>
        </p:spPr>
        <p:style>
          <a:lnRef idx="2">
            <a:schemeClr val="accent4"/>
          </a:lnRef>
          <a:fillRef idx="0">
            <a:schemeClr val="accent4"/>
          </a:fillRef>
          <a:effectRef idx="1">
            <a:schemeClr val="accent4"/>
          </a:effectRef>
          <a:fontRef idx="minor">
            <a:schemeClr val="tx1"/>
          </a:fontRef>
        </p:style>
      </p:cxnSp>
      <p:cxnSp>
        <p:nvCxnSpPr>
          <p:cNvPr id="57" name="Straight Arrow Connector 56"/>
          <p:cNvCxnSpPr/>
          <p:nvPr/>
        </p:nvCxnSpPr>
        <p:spPr>
          <a:xfrm flipH="1">
            <a:off x="6568605" y="3184615"/>
            <a:ext cx="9144" cy="1208232"/>
          </a:xfrm>
          <a:prstGeom prst="straightConnector1">
            <a:avLst/>
          </a:prstGeom>
          <a:ln w="3175" cmpd="sng">
            <a:prstDash val="solid"/>
            <a:headEnd type="none"/>
            <a:tailEnd type="triangle"/>
          </a:ln>
          <a:effectLst/>
        </p:spPr>
        <p:style>
          <a:lnRef idx="2">
            <a:schemeClr val="accent4"/>
          </a:lnRef>
          <a:fillRef idx="0">
            <a:schemeClr val="accent4"/>
          </a:fillRef>
          <a:effectRef idx="1">
            <a:schemeClr val="accent4"/>
          </a:effectRef>
          <a:fontRef idx="minor">
            <a:schemeClr val="tx1"/>
          </a:fontRef>
        </p:style>
      </p:cxnSp>
      <p:cxnSp>
        <p:nvCxnSpPr>
          <p:cNvPr id="58" name="Straight Arrow Connector 57"/>
          <p:cNvCxnSpPr/>
          <p:nvPr/>
        </p:nvCxnSpPr>
        <p:spPr>
          <a:xfrm>
            <a:off x="8281035" y="3173707"/>
            <a:ext cx="0" cy="1219140"/>
          </a:xfrm>
          <a:prstGeom prst="straightConnector1">
            <a:avLst/>
          </a:prstGeom>
          <a:ln w="3175" cmpd="sng">
            <a:prstDash val="solid"/>
            <a:headEnd type="none"/>
            <a:tailEnd type="triangle"/>
          </a:ln>
          <a:effectLst/>
        </p:spPr>
        <p:style>
          <a:lnRef idx="2">
            <a:schemeClr val="accent4"/>
          </a:lnRef>
          <a:fillRef idx="0">
            <a:schemeClr val="accent4"/>
          </a:fillRef>
          <a:effectRef idx="1">
            <a:schemeClr val="accent4"/>
          </a:effectRef>
          <a:fontRef idx="minor">
            <a:schemeClr val="tx1"/>
          </a:fontRef>
        </p:style>
      </p:cxnSp>
      <p:cxnSp>
        <p:nvCxnSpPr>
          <p:cNvPr id="59" name="Straight Arrow Connector 58"/>
          <p:cNvCxnSpPr/>
          <p:nvPr/>
        </p:nvCxnSpPr>
        <p:spPr>
          <a:xfrm>
            <a:off x="8392148" y="3174032"/>
            <a:ext cx="0" cy="1218815"/>
          </a:xfrm>
          <a:prstGeom prst="straightConnector1">
            <a:avLst/>
          </a:prstGeom>
          <a:ln w="3175" cmpd="sng">
            <a:prstDash val="solid"/>
            <a:headEnd type="none"/>
            <a:tailEnd type="triangle"/>
          </a:ln>
          <a:effectLst/>
        </p:spPr>
        <p:style>
          <a:lnRef idx="2">
            <a:schemeClr val="accent4"/>
          </a:lnRef>
          <a:fillRef idx="0">
            <a:schemeClr val="accent4"/>
          </a:fillRef>
          <a:effectRef idx="1">
            <a:schemeClr val="accent4"/>
          </a:effectRef>
          <a:fontRef idx="minor">
            <a:schemeClr val="tx1"/>
          </a:fontRef>
        </p:style>
      </p:cxnSp>
      <p:cxnSp>
        <p:nvCxnSpPr>
          <p:cNvPr id="60" name="Straight Arrow Connector 59"/>
          <p:cNvCxnSpPr/>
          <p:nvPr/>
        </p:nvCxnSpPr>
        <p:spPr>
          <a:xfrm flipH="1">
            <a:off x="8160777" y="3184615"/>
            <a:ext cx="9144" cy="1208232"/>
          </a:xfrm>
          <a:prstGeom prst="straightConnector1">
            <a:avLst/>
          </a:prstGeom>
          <a:ln w="3175" cmpd="sng">
            <a:prstDash val="solid"/>
            <a:headEnd type="none"/>
            <a:tailEnd type="triangle"/>
          </a:ln>
          <a:effectLst/>
        </p:spPr>
        <p:style>
          <a:lnRef idx="2">
            <a:schemeClr val="accent4"/>
          </a:lnRef>
          <a:fillRef idx="0">
            <a:schemeClr val="accent4"/>
          </a:fillRef>
          <a:effectRef idx="1">
            <a:schemeClr val="accent4"/>
          </a:effectRef>
          <a:fontRef idx="minor">
            <a:schemeClr val="tx1"/>
          </a:fontRef>
        </p:style>
      </p:cxnSp>
      <p:sp>
        <p:nvSpPr>
          <p:cNvPr id="61" name="Rectangle 60"/>
          <p:cNvSpPr/>
          <p:nvPr/>
        </p:nvSpPr>
        <p:spPr>
          <a:xfrm>
            <a:off x="6347376" y="2421099"/>
            <a:ext cx="2043119" cy="35154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Rectangle 61"/>
          <p:cNvSpPr/>
          <p:nvPr/>
        </p:nvSpPr>
        <p:spPr>
          <a:xfrm>
            <a:off x="6928616" y="2483064"/>
            <a:ext cx="838691" cy="261610"/>
          </a:xfrm>
          <a:prstGeom prst="rect">
            <a:avLst/>
          </a:prstGeom>
        </p:spPr>
        <p:txBody>
          <a:bodyPr wrap="none">
            <a:spAutoFit/>
          </a:bodyPr>
          <a:lstStyle/>
          <a:p>
            <a:pPr algn="ctr"/>
            <a:r>
              <a:rPr lang="en-US" sz="1100" dirty="0" smtClean="0">
                <a:solidFill>
                  <a:schemeClr val="bg1"/>
                </a:solidFill>
                <a:latin typeface="Roboto Condensed"/>
                <a:cs typeface="Roboto Condensed"/>
              </a:rPr>
              <a:t>AEROSPIKE</a:t>
            </a:r>
            <a:endParaRPr lang="en-US" sz="1100" dirty="0">
              <a:solidFill>
                <a:schemeClr val="bg1"/>
              </a:solidFill>
              <a:latin typeface="Roboto Condensed"/>
              <a:cs typeface="Roboto Condensed"/>
            </a:endParaRPr>
          </a:p>
        </p:txBody>
      </p:sp>
      <p:sp>
        <p:nvSpPr>
          <p:cNvPr id="63" name="Rectangle 62"/>
          <p:cNvSpPr/>
          <p:nvPr/>
        </p:nvSpPr>
        <p:spPr>
          <a:xfrm>
            <a:off x="6347376" y="2844448"/>
            <a:ext cx="2043119" cy="351545"/>
          </a:xfrm>
          <a:prstGeom prst="rect">
            <a:avLst/>
          </a:prstGeom>
          <a:solidFill>
            <a:schemeClr val="accent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Rectangle 63"/>
          <p:cNvSpPr/>
          <p:nvPr/>
        </p:nvSpPr>
        <p:spPr>
          <a:xfrm>
            <a:off x="6570182" y="2897172"/>
            <a:ext cx="1555581" cy="233815"/>
          </a:xfrm>
          <a:prstGeom prst="rect">
            <a:avLst/>
          </a:prstGeom>
        </p:spPr>
        <p:txBody>
          <a:bodyPr wrap="none">
            <a:spAutoFit/>
          </a:bodyPr>
          <a:lstStyle/>
          <a:p>
            <a:pPr algn="ctr"/>
            <a:r>
              <a:rPr lang="en-US" sz="1100" dirty="0" smtClean="0">
                <a:solidFill>
                  <a:schemeClr val="bg1"/>
                </a:solidFill>
                <a:latin typeface="Roboto Condensed"/>
                <a:cs typeface="Roboto Condensed"/>
              </a:rPr>
              <a:t>HYBRID MEMORY SYSTEM™</a:t>
            </a:r>
            <a:endParaRPr lang="en-US" sz="1100" dirty="0">
              <a:solidFill>
                <a:schemeClr val="bg1"/>
              </a:solidFill>
              <a:latin typeface="Roboto Condensed"/>
              <a:cs typeface="Roboto Condensed"/>
            </a:endParaRPr>
          </a:p>
        </p:txBody>
      </p:sp>
      <p:sp>
        <p:nvSpPr>
          <p:cNvPr id="66" name="Text Placeholder 2"/>
          <p:cNvSpPr txBox="1">
            <a:spLocks/>
          </p:cNvSpPr>
          <p:nvPr/>
        </p:nvSpPr>
        <p:spPr>
          <a:xfrm>
            <a:off x="5620235" y="260407"/>
            <a:ext cx="3066566" cy="922954"/>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5888" indent="-115888"/>
            <a:r>
              <a:rPr lang="en-US" sz="1200" dirty="0" smtClean="0">
                <a:solidFill>
                  <a:schemeClr val="accent3"/>
                </a:solidFill>
                <a:latin typeface="Roboto Condensed"/>
                <a:cs typeface="Roboto Condensed"/>
              </a:rPr>
              <a:t>Direct device access</a:t>
            </a:r>
          </a:p>
          <a:p>
            <a:pPr marL="115888" indent="-115888"/>
            <a:r>
              <a:rPr lang="en-US" sz="1200" dirty="0" smtClean="0">
                <a:solidFill>
                  <a:schemeClr val="accent3"/>
                </a:solidFill>
                <a:latin typeface="Roboto Condensed"/>
                <a:cs typeface="Roboto Condensed"/>
              </a:rPr>
              <a:t>Large Block Writes</a:t>
            </a:r>
          </a:p>
          <a:p>
            <a:pPr marL="115888" indent="-115888"/>
            <a:r>
              <a:rPr lang="en-US" sz="1200" dirty="0" smtClean="0">
                <a:solidFill>
                  <a:schemeClr val="accent3"/>
                </a:solidFill>
                <a:latin typeface="Roboto Condensed"/>
                <a:cs typeface="Roboto Condensed"/>
              </a:rPr>
              <a:t>Indexes </a:t>
            </a:r>
            <a:r>
              <a:rPr lang="en-US" sz="1200" dirty="0">
                <a:solidFill>
                  <a:schemeClr val="accent3"/>
                </a:solidFill>
                <a:latin typeface="Roboto Condensed"/>
                <a:cs typeface="Roboto Condensed"/>
              </a:rPr>
              <a:t>in DRAM</a:t>
            </a:r>
          </a:p>
          <a:p>
            <a:pPr marL="115888" indent="-115888"/>
            <a:r>
              <a:rPr lang="en-US" sz="1200" dirty="0" smtClean="0">
                <a:solidFill>
                  <a:schemeClr val="accent3"/>
                </a:solidFill>
                <a:latin typeface="Roboto Condensed"/>
                <a:cs typeface="Roboto Condensed"/>
              </a:rPr>
              <a:t>Highly Parallelized</a:t>
            </a:r>
          </a:p>
          <a:p>
            <a:pPr marL="115888" indent="-115888"/>
            <a:r>
              <a:rPr lang="en-US" sz="1200" dirty="0" smtClean="0">
                <a:solidFill>
                  <a:schemeClr val="accent3"/>
                </a:solidFill>
                <a:latin typeface="Roboto Condensed"/>
                <a:cs typeface="Roboto Condensed"/>
              </a:rPr>
              <a:t>Log-structured FS “copy-on-write”</a:t>
            </a:r>
          </a:p>
          <a:p>
            <a:pPr marL="115888" indent="-115888"/>
            <a:r>
              <a:rPr lang="en-US" sz="1200" dirty="0" smtClean="0">
                <a:solidFill>
                  <a:schemeClr val="accent3"/>
                </a:solidFill>
                <a:latin typeface="Roboto Condensed"/>
                <a:cs typeface="Roboto Condensed"/>
              </a:rPr>
              <a:t>Fast restart with shared memory</a:t>
            </a:r>
            <a:endParaRPr lang="en-US" sz="1200" dirty="0">
              <a:solidFill>
                <a:schemeClr val="accent3"/>
              </a:solidFill>
              <a:latin typeface="Roboto Condensed"/>
              <a:cs typeface="Roboto Condensed"/>
            </a:endParaRPr>
          </a:p>
        </p:txBody>
      </p:sp>
      <p:sp>
        <p:nvSpPr>
          <p:cNvPr id="67" name="Title 66"/>
          <p:cNvSpPr>
            <a:spLocks noGrp="1"/>
          </p:cNvSpPr>
          <p:nvPr>
            <p:ph type="title"/>
          </p:nvPr>
        </p:nvSpPr>
        <p:spPr/>
        <p:txBody>
          <a:bodyPr/>
          <a:lstStyle/>
          <a:p>
            <a:r>
              <a:rPr lang="en-US" dirty="0" smtClean="0"/>
              <a:t>Flash Optimized High</a:t>
            </a:r>
            <a:br>
              <a:rPr lang="en-US" dirty="0" smtClean="0"/>
            </a:br>
            <a:r>
              <a:rPr lang="en-US" dirty="0" smtClean="0"/>
              <a:t>Performance</a:t>
            </a:r>
            <a:endParaRPr lang="en-US" dirty="0"/>
          </a:p>
        </p:txBody>
      </p:sp>
    </p:spTree>
    <p:extLst>
      <p:ext uri="{BB962C8B-B14F-4D97-AF65-F5344CB8AC3E}">
        <p14:creationId xmlns:p14="http://schemas.microsoft.com/office/powerpoint/2010/main" val="139100912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charset="0"/>
              </a:rPr>
              <a:t>Flash Provides DRAM-like Performance with Much Lower Complexity</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02336781"/>
              </p:ext>
            </p:extLst>
          </p:nvPr>
        </p:nvGraphicFramePr>
        <p:xfrm>
          <a:off x="687629" y="1721881"/>
          <a:ext cx="6932907" cy="2875674"/>
        </p:xfrm>
        <a:graphic>
          <a:graphicData uri="http://schemas.openxmlformats.org/drawingml/2006/table">
            <a:tbl>
              <a:tblPr firstRow="1" bandRow="1">
                <a:tableStyleId>{8799B23B-EC83-4686-B30A-512413B5E67A}</a:tableStyleId>
              </a:tblPr>
              <a:tblGrid>
                <a:gridCol w="2667767"/>
                <a:gridCol w="2010321"/>
                <a:gridCol w="2254819"/>
              </a:tblGrid>
              <a:tr h="234529">
                <a:tc>
                  <a:txBody>
                    <a:bodyPr/>
                    <a:lstStyle/>
                    <a:p>
                      <a:pPr algn="l" fontAlgn="ctr"/>
                      <a:r>
                        <a:rPr lang="en-US" sz="1600" u="none" strike="noStrike" dirty="0">
                          <a:solidFill>
                            <a:schemeClr val="accent1"/>
                          </a:solidFill>
                          <a:effectLst/>
                        </a:rPr>
                        <a:t>  Storage type</a:t>
                      </a:r>
                      <a:endParaRPr lang="en-US" sz="1600" b="1" i="0" u="none" strike="noStrike" dirty="0">
                        <a:solidFill>
                          <a:schemeClr val="accent1"/>
                        </a:solidFill>
                        <a:effectLst/>
                        <a:latin typeface="Trebuchet MS"/>
                      </a:endParaRPr>
                    </a:p>
                  </a:txBody>
                  <a:tcPr marL="12700" marR="12700" marT="12700" marB="0" anchor="ctr"/>
                </a:tc>
                <a:tc>
                  <a:txBody>
                    <a:bodyPr/>
                    <a:lstStyle/>
                    <a:p>
                      <a:pPr algn="ctr" fontAlgn="ctr"/>
                      <a:r>
                        <a:rPr lang="en-US" sz="1600" u="none" strike="noStrike" dirty="0">
                          <a:solidFill>
                            <a:srgbClr val="C31618"/>
                          </a:solidFill>
                          <a:effectLst/>
                        </a:rPr>
                        <a:t> SSD</a:t>
                      </a:r>
                      <a:endParaRPr lang="en-US" sz="1600" b="1" i="0" u="none" strike="noStrike" dirty="0">
                        <a:solidFill>
                          <a:srgbClr val="C31618"/>
                        </a:solidFill>
                        <a:effectLst/>
                        <a:latin typeface="Trebuchet MS"/>
                      </a:endParaRPr>
                    </a:p>
                  </a:txBody>
                  <a:tcPr marL="12700" marR="12700" marT="12700" marB="0" anchor="ctr"/>
                </a:tc>
                <a:tc>
                  <a:txBody>
                    <a:bodyPr/>
                    <a:lstStyle/>
                    <a:p>
                      <a:pPr algn="ctr" fontAlgn="ctr"/>
                      <a:r>
                        <a:rPr lang="en-US" sz="1600" u="none" strike="noStrike" dirty="0">
                          <a:solidFill>
                            <a:srgbClr val="C31618"/>
                          </a:solidFill>
                          <a:effectLst/>
                        </a:rPr>
                        <a:t>DRAM</a:t>
                      </a:r>
                      <a:endParaRPr lang="en-US" sz="1600" b="1" i="0" u="none" strike="noStrike" dirty="0">
                        <a:solidFill>
                          <a:srgbClr val="C31618"/>
                        </a:solidFill>
                        <a:effectLst/>
                        <a:latin typeface="Trebuchet MS"/>
                      </a:endParaRPr>
                    </a:p>
                  </a:txBody>
                  <a:tcPr marL="12700" marR="12700" marT="12700" marB="0" anchor="ctr"/>
                </a:tc>
              </a:tr>
              <a:tr h="234529">
                <a:tc>
                  <a:txBody>
                    <a:bodyPr/>
                    <a:lstStyle/>
                    <a:p>
                      <a:pPr algn="l" fontAlgn="b"/>
                      <a:r>
                        <a:rPr lang="en-US" sz="1400" b="0" u="none" strike="noStrike" dirty="0" smtClean="0">
                          <a:effectLst/>
                        </a:rPr>
                        <a:t>Storage </a:t>
                      </a:r>
                      <a:r>
                        <a:rPr lang="en-US" sz="1400" b="0" u="none" strike="noStrike" dirty="0">
                          <a:effectLst/>
                        </a:rPr>
                        <a:t>per server</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fr-FR" sz="1400" b="0" u="none" strike="noStrike" dirty="0">
                          <a:effectLst/>
                        </a:rPr>
                        <a:t>2.4 TB (4 x 700 GB)</a:t>
                      </a:r>
                      <a:endParaRPr lang="fr-FR" sz="1400" b="0" i="0" u="none" strike="noStrike" dirty="0">
                        <a:solidFill>
                          <a:srgbClr val="000000"/>
                        </a:solidFill>
                        <a:effectLst/>
                        <a:latin typeface="Calibri"/>
                      </a:endParaRPr>
                    </a:p>
                  </a:txBody>
                  <a:tcPr marL="12700" marR="12700" marT="12700" marB="0" anchor="b"/>
                </a:tc>
                <a:tc>
                  <a:txBody>
                    <a:bodyPr/>
                    <a:lstStyle/>
                    <a:p>
                      <a:pPr algn="ctr" fontAlgn="b"/>
                      <a:r>
                        <a:rPr lang="en-US" sz="1400" b="0" u="none" strike="noStrike" dirty="0">
                          <a:effectLst/>
                        </a:rPr>
                        <a:t>180 GB (on 196 GB server)</a:t>
                      </a:r>
                      <a:endParaRPr lang="en-US" sz="1400" b="0" i="0" u="none" strike="noStrike" dirty="0">
                        <a:solidFill>
                          <a:srgbClr val="000000"/>
                        </a:solidFill>
                        <a:effectLst/>
                        <a:latin typeface="Calibri"/>
                      </a:endParaRPr>
                    </a:p>
                  </a:txBody>
                  <a:tcPr marL="12700" marR="12700" marT="12700" marB="0" anchor="b"/>
                </a:tc>
              </a:tr>
              <a:tr h="234529">
                <a:tc>
                  <a:txBody>
                    <a:bodyPr/>
                    <a:lstStyle/>
                    <a:p>
                      <a:pPr algn="l" fontAlgn="b"/>
                      <a:r>
                        <a:rPr lang="en-US" sz="1400" b="0" u="none" strike="noStrike" dirty="0" smtClean="0">
                          <a:effectLst/>
                        </a:rPr>
                        <a:t>TPS </a:t>
                      </a:r>
                      <a:r>
                        <a:rPr lang="en-US" sz="1400" b="0" u="none" strike="noStrike" dirty="0">
                          <a:effectLst/>
                        </a:rPr>
                        <a:t>per server</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u="none" strike="noStrike" dirty="0">
                          <a:effectLst/>
                        </a:rPr>
                        <a:t>500K</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u="none" strike="noStrike" dirty="0">
                          <a:effectLst/>
                        </a:rPr>
                        <a:t>500K</a:t>
                      </a:r>
                      <a:endParaRPr lang="en-US" sz="1400" b="0" i="0" u="none" strike="noStrike" dirty="0">
                        <a:solidFill>
                          <a:srgbClr val="000000"/>
                        </a:solidFill>
                        <a:effectLst/>
                        <a:latin typeface="Calibri"/>
                      </a:endParaRPr>
                    </a:p>
                  </a:txBody>
                  <a:tcPr marL="12700" marR="12700" marT="12700" marB="0" anchor="b"/>
                </a:tc>
              </a:tr>
              <a:tr h="234529">
                <a:tc>
                  <a:txBody>
                    <a:bodyPr/>
                    <a:lstStyle/>
                    <a:p>
                      <a:pPr algn="l" fontAlgn="b"/>
                      <a:r>
                        <a:rPr lang="en-US" sz="1400" b="0" u="none" strike="noStrike" dirty="0" smtClean="0">
                          <a:effectLst/>
                        </a:rPr>
                        <a:t>Cost </a:t>
                      </a:r>
                      <a:r>
                        <a:rPr lang="en-US" sz="1400" b="0" u="none" strike="noStrike" dirty="0">
                          <a:effectLst/>
                        </a:rPr>
                        <a:t>per server</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u="none" strike="noStrike" dirty="0">
                          <a:effectLst/>
                        </a:rPr>
                        <a:t>23000</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u="none" strike="noStrike" dirty="0">
                          <a:effectLst/>
                        </a:rPr>
                        <a:t>30000</a:t>
                      </a:r>
                      <a:endParaRPr lang="en-US" sz="1400" b="0" i="0" u="none" strike="noStrike" dirty="0">
                        <a:solidFill>
                          <a:srgbClr val="000000"/>
                        </a:solidFill>
                        <a:effectLst/>
                        <a:latin typeface="Calibri"/>
                      </a:endParaRPr>
                    </a:p>
                  </a:txBody>
                  <a:tcPr marL="12700" marR="12700" marT="12700" marB="0" anchor="b"/>
                </a:tc>
              </a:tr>
              <a:tr h="455882">
                <a:tc>
                  <a:txBody>
                    <a:bodyPr/>
                    <a:lstStyle/>
                    <a:p>
                      <a:pPr algn="l" fontAlgn="b"/>
                      <a:r>
                        <a:rPr lang="en-US" sz="1400" b="1" u="none" strike="noStrike" dirty="0" smtClean="0">
                          <a:solidFill>
                            <a:srgbClr val="C31618"/>
                          </a:solidFill>
                          <a:effectLst/>
                        </a:rPr>
                        <a:t># </a:t>
                      </a:r>
                      <a:r>
                        <a:rPr lang="en-US" sz="1400" b="1" u="none" strike="noStrike" dirty="0">
                          <a:solidFill>
                            <a:srgbClr val="C31618"/>
                          </a:solidFill>
                          <a:effectLst/>
                        </a:rPr>
                        <a:t>Servers for 10 TB </a:t>
                      </a:r>
                      <a:r>
                        <a:rPr lang="en-US" sz="1400" b="1" u="none" strike="noStrike" dirty="0" smtClean="0">
                          <a:solidFill>
                            <a:srgbClr val="C31618"/>
                          </a:solidFill>
                          <a:effectLst/>
                        </a:rPr>
                        <a:t/>
                      </a:r>
                      <a:br>
                        <a:rPr lang="en-US" sz="1400" b="1" u="none" strike="noStrike" dirty="0" smtClean="0">
                          <a:solidFill>
                            <a:srgbClr val="C31618"/>
                          </a:solidFill>
                          <a:effectLst/>
                        </a:rPr>
                      </a:br>
                      <a:r>
                        <a:rPr lang="en-US" sz="1400" b="1" u="none" strike="noStrike" dirty="0" smtClean="0">
                          <a:solidFill>
                            <a:srgbClr val="C31618"/>
                          </a:solidFill>
                          <a:effectLst/>
                        </a:rPr>
                        <a:t>(</a:t>
                      </a:r>
                      <a:r>
                        <a:rPr lang="en-US" sz="1400" b="1" u="none" strike="noStrike" dirty="0">
                          <a:solidFill>
                            <a:srgbClr val="C31618"/>
                          </a:solidFill>
                          <a:effectLst/>
                        </a:rPr>
                        <a:t>2x Replication)</a:t>
                      </a:r>
                      <a:endParaRPr lang="en-US" sz="1400" b="1" i="0" u="none" strike="noStrike" dirty="0">
                        <a:solidFill>
                          <a:srgbClr val="C31618"/>
                        </a:solidFill>
                        <a:effectLst/>
                        <a:latin typeface="Calibri"/>
                      </a:endParaRPr>
                    </a:p>
                  </a:txBody>
                  <a:tcPr marL="12700" marR="12700" marT="12700" marB="0" anchor="b"/>
                </a:tc>
                <a:tc>
                  <a:txBody>
                    <a:bodyPr/>
                    <a:lstStyle/>
                    <a:p>
                      <a:pPr algn="ctr" fontAlgn="b"/>
                      <a:r>
                        <a:rPr lang="en-US" sz="1400" b="0" u="none" strike="noStrike" dirty="0">
                          <a:solidFill>
                            <a:srgbClr val="C31618"/>
                          </a:solidFill>
                          <a:effectLst/>
                        </a:rPr>
                        <a:t>10</a:t>
                      </a:r>
                      <a:endParaRPr lang="en-US" sz="1400" b="0" i="0" u="none" strike="noStrike" dirty="0">
                        <a:solidFill>
                          <a:srgbClr val="C31618"/>
                        </a:solidFill>
                        <a:effectLst/>
                        <a:latin typeface="Calibri"/>
                      </a:endParaRPr>
                    </a:p>
                  </a:txBody>
                  <a:tcPr marL="12700" marR="12700" marT="12700" marB="0" anchor="b"/>
                </a:tc>
                <a:tc>
                  <a:txBody>
                    <a:bodyPr/>
                    <a:lstStyle/>
                    <a:p>
                      <a:pPr algn="ctr" fontAlgn="b"/>
                      <a:r>
                        <a:rPr lang="en-US" sz="1400" b="0" u="none" strike="noStrike" dirty="0">
                          <a:solidFill>
                            <a:srgbClr val="C31618"/>
                          </a:solidFill>
                          <a:effectLst/>
                        </a:rPr>
                        <a:t>110</a:t>
                      </a:r>
                      <a:endParaRPr lang="en-US" sz="1400" b="0" i="0" u="none" strike="noStrike" dirty="0">
                        <a:solidFill>
                          <a:srgbClr val="C31618"/>
                        </a:solidFill>
                        <a:effectLst/>
                        <a:latin typeface="Calibri"/>
                      </a:endParaRPr>
                    </a:p>
                  </a:txBody>
                  <a:tcPr marL="12700" marR="12700" marT="12700" marB="0" anchor="b"/>
                </a:tc>
              </a:tr>
              <a:tr h="234529">
                <a:tc>
                  <a:txBody>
                    <a:bodyPr/>
                    <a:lstStyle/>
                    <a:p>
                      <a:pPr algn="l" fontAlgn="b"/>
                      <a:r>
                        <a:rPr lang="en-US" sz="1400" b="0" u="none" strike="noStrike">
                          <a:effectLst/>
                        </a:rPr>
                        <a:t>Server costs</a:t>
                      </a:r>
                      <a:endParaRPr lang="en-US" sz="1400" b="0" i="0" u="none" strike="noStrike">
                        <a:solidFill>
                          <a:srgbClr val="000000"/>
                        </a:solidFill>
                        <a:effectLst/>
                        <a:latin typeface="Calibri"/>
                      </a:endParaRPr>
                    </a:p>
                  </a:txBody>
                  <a:tcPr marL="12700" marR="12700" marT="12700" marB="0" anchor="b"/>
                </a:tc>
                <a:tc>
                  <a:txBody>
                    <a:bodyPr/>
                    <a:lstStyle/>
                    <a:p>
                      <a:pPr algn="ctr" fontAlgn="b"/>
                      <a:r>
                        <a:rPr lang="en-US" sz="1400" b="0" u="none" strike="noStrike" dirty="0">
                          <a:effectLst/>
                        </a:rPr>
                        <a:t>230,000</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u="none" strike="noStrike" dirty="0">
                          <a:effectLst/>
                        </a:rPr>
                        <a:t>3,300,000</a:t>
                      </a:r>
                      <a:endParaRPr lang="en-US" sz="1400" b="0" i="0" u="none" strike="noStrike" dirty="0">
                        <a:solidFill>
                          <a:srgbClr val="000000"/>
                        </a:solidFill>
                        <a:effectLst/>
                        <a:latin typeface="Calibri"/>
                      </a:endParaRPr>
                    </a:p>
                  </a:txBody>
                  <a:tcPr marL="12700" marR="12700" marT="12700" marB="0" anchor="b"/>
                </a:tc>
              </a:tr>
              <a:tr h="234529">
                <a:tc>
                  <a:txBody>
                    <a:bodyPr/>
                    <a:lstStyle/>
                    <a:p>
                      <a:pPr algn="l" fontAlgn="b"/>
                      <a:r>
                        <a:rPr lang="en-US" sz="1400" b="0" u="none" strike="noStrike">
                          <a:effectLst/>
                        </a:rPr>
                        <a:t>power/Server (kWatts)</a:t>
                      </a:r>
                      <a:endParaRPr lang="en-US" sz="1400" b="0" i="0" u="none" strike="noStrike">
                        <a:solidFill>
                          <a:srgbClr val="000000"/>
                        </a:solidFill>
                        <a:effectLst/>
                        <a:latin typeface="Calibri"/>
                      </a:endParaRPr>
                    </a:p>
                  </a:txBody>
                  <a:tcPr marL="12700" marR="12700" marT="12700" marB="0" anchor="b"/>
                </a:tc>
                <a:tc>
                  <a:txBody>
                    <a:bodyPr/>
                    <a:lstStyle/>
                    <a:p>
                      <a:pPr algn="ctr" fontAlgn="b"/>
                      <a:r>
                        <a:rPr lang="en-US" sz="1400" b="0" u="none" strike="noStrike" dirty="0">
                          <a:effectLst/>
                        </a:rPr>
                        <a:t>1.1</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u="none" strike="noStrike" dirty="0">
                          <a:effectLst/>
                        </a:rPr>
                        <a:t>0.9</a:t>
                      </a:r>
                      <a:endParaRPr lang="en-US" sz="1400" b="0" i="0" u="none" strike="noStrike" dirty="0">
                        <a:solidFill>
                          <a:srgbClr val="000000"/>
                        </a:solidFill>
                        <a:effectLst/>
                        <a:latin typeface="Calibri"/>
                      </a:endParaRPr>
                    </a:p>
                  </a:txBody>
                  <a:tcPr marL="12700" marR="12700" marT="12700" marB="0" anchor="b"/>
                </a:tc>
              </a:tr>
              <a:tr h="234529">
                <a:tc>
                  <a:txBody>
                    <a:bodyPr/>
                    <a:lstStyle/>
                    <a:p>
                      <a:pPr algn="l" fontAlgn="b"/>
                      <a:r>
                        <a:rPr lang="en-US" sz="1400" b="0" u="none" strike="noStrike">
                          <a:effectLst/>
                        </a:rPr>
                        <a:t>Cost kWh ($)</a:t>
                      </a:r>
                      <a:endParaRPr lang="en-US" sz="1400" b="0" i="0" u="none" strike="noStrike">
                        <a:solidFill>
                          <a:srgbClr val="000000"/>
                        </a:solidFill>
                        <a:effectLst/>
                        <a:latin typeface="Calibri"/>
                      </a:endParaRPr>
                    </a:p>
                  </a:txBody>
                  <a:tcPr marL="12700" marR="12700" marT="12700" marB="0" anchor="b"/>
                </a:tc>
                <a:tc>
                  <a:txBody>
                    <a:bodyPr/>
                    <a:lstStyle/>
                    <a:p>
                      <a:pPr algn="ctr" fontAlgn="b"/>
                      <a:r>
                        <a:rPr lang="en-US" sz="1400" b="0" u="none" strike="noStrike" dirty="0">
                          <a:effectLst/>
                        </a:rPr>
                        <a:t>0.12</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u="none" strike="noStrike" dirty="0">
                          <a:effectLst/>
                        </a:rPr>
                        <a:t>0.12</a:t>
                      </a:r>
                      <a:endParaRPr lang="en-US" sz="1400" b="0" i="0" u="none" strike="noStrike" dirty="0">
                        <a:solidFill>
                          <a:srgbClr val="000000"/>
                        </a:solidFill>
                        <a:effectLst/>
                        <a:latin typeface="Calibri"/>
                      </a:endParaRPr>
                    </a:p>
                  </a:txBody>
                  <a:tcPr marL="12700" marR="12700" marT="12700" marB="0" anchor="b"/>
                </a:tc>
              </a:tr>
              <a:tr h="234529">
                <a:tc>
                  <a:txBody>
                    <a:bodyPr/>
                    <a:lstStyle/>
                    <a:p>
                      <a:pPr algn="l" fontAlgn="b"/>
                      <a:r>
                        <a:rPr lang="en-US" sz="1400" b="0" u="none" strike="noStrike" dirty="0">
                          <a:effectLst/>
                        </a:rPr>
                        <a:t>Power costs for 2years</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u="none" strike="noStrike" dirty="0">
                          <a:effectLst/>
                        </a:rPr>
                        <a:t>46,253</a:t>
                      </a:r>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u="none" strike="noStrike" dirty="0">
                          <a:effectLst/>
                        </a:rPr>
                        <a:t>416,275</a:t>
                      </a:r>
                      <a:endParaRPr lang="en-US" sz="1400" b="0" i="0" u="none" strike="noStrike" dirty="0">
                        <a:solidFill>
                          <a:srgbClr val="000000"/>
                        </a:solidFill>
                        <a:effectLst/>
                        <a:latin typeface="Calibri"/>
                      </a:endParaRPr>
                    </a:p>
                  </a:txBody>
                  <a:tcPr marL="12700" marR="12700" marT="12700" marB="0" anchor="b"/>
                </a:tc>
              </a:tr>
              <a:tr h="234529">
                <a:tc>
                  <a:txBody>
                    <a:bodyPr/>
                    <a:lstStyle/>
                    <a:p>
                      <a:pPr algn="l" fontAlgn="b"/>
                      <a:r>
                        <a:rPr lang="en-US" sz="1400" b="0" u="none" strike="noStrike" dirty="0" smtClean="0">
                          <a:effectLst/>
                        </a:rPr>
                        <a:t>Maintenance costs for 2 years</a:t>
                      </a:r>
                      <a:endParaRPr lang="en-US" sz="1400" b="0" i="0" u="none" strike="noStrike" dirty="0">
                        <a:solidFill>
                          <a:srgbClr val="000000"/>
                        </a:solidFill>
                        <a:effectLst/>
                        <a:latin typeface="Calibri"/>
                      </a:endParaRPr>
                    </a:p>
                  </a:txBody>
                  <a:tcPr marL="12700" marR="12700" marT="12700" marB="0" anchor="b"/>
                </a:tc>
                <a:tc>
                  <a:txBody>
                    <a:bodyPr/>
                    <a:lstStyle/>
                    <a:p>
                      <a:pPr algn="ctr" fontAlgn="b"/>
                      <a:endParaRPr lang="en-US" sz="1400" b="0" i="0" u="none" strike="noStrike" dirty="0">
                        <a:solidFill>
                          <a:srgbClr val="000000"/>
                        </a:solidFill>
                        <a:effectLst/>
                        <a:latin typeface="Calibri"/>
                      </a:endParaRPr>
                    </a:p>
                  </a:txBody>
                  <a:tcPr marL="12700" marR="12700" marT="12700" marB="0" anchor="b"/>
                </a:tc>
                <a:tc>
                  <a:txBody>
                    <a:bodyPr/>
                    <a:lstStyle/>
                    <a:p>
                      <a:pPr algn="ct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marL="12700" marR="12700" marT="12700" marB="0" anchor="b"/>
                </a:tc>
              </a:tr>
              <a:tr h="234529">
                <a:tc>
                  <a:txBody>
                    <a:bodyPr/>
                    <a:lstStyle/>
                    <a:p>
                      <a:pPr algn="l" fontAlgn="b"/>
                      <a:r>
                        <a:rPr lang="en-US" sz="1400" u="none" strike="noStrike" dirty="0">
                          <a:effectLst/>
                        </a:rPr>
                        <a:t>Total</a:t>
                      </a:r>
                      <a:endParaRPr lang="en-US" sz="1400" b="1" i="0" u="none" strike="noStrike" dirty="0">
                        <a:solidFill>
                          <a:srgbClr val="000000"/>
                        </a:solidFill>
                        <a:effectLst/>
                        <a:latin typeface="Calibri"/>
                      </a:endParaRPr>
                    </a:p>
                  </a:txBody>
                  <a:tcPr marL="12700" marR="12700" marT="12700" marB="0" anchor="b"/>
                </a:tc>
                <a:tc>
                  <a:txBody>
                    <a:bodyPr/>
                    <a:lstStyle/>
                    <a:p>
                      <a:pPr algn="ctr" fontAlgn="b"/>
                      <a:r>
                        <a:rPr lang="en-US" sz="1800" b="1" u="none" strike="noStrike" dirty="0" smtClean="0">
                          <a:solidFill>
                            <a:srgbClr val="C31618"/>
                          </a:solidFill>
                          <a:effectLst/>
                        </a:rPr>
                        <a:t>$276,253</a:t>
                      </a:r>
                      <a:endParaRPr lang="en-US" sz="1800" b="1" i="0" u="none" strike="noStrike" dirty="0">
                        <a:solidFill>
                          <a:srgbClr val="C31618"/>
                        </a:solidFill>
                        <a:effectLst/>
                        <a:latin typeface="Calibri"/>
                      </a:endParaRPr>
                    </a:p>
                  </a:txBody>
                  <a:tcPr marL="12700" marR="12700" marT="12700" marB="0" anchor="b"/>
                </a:tc>
                <a:tc>
                  <a:txBody>
                    <a:bodyPr/>
                    <a:lstStyle/>
                    <a:p>
                      <a:pPr algn="ctr" fontAlgn="b"/>
                      <a:r>
                        <a:rPr lang="en-US" sz="1800" b="1" u="none" strike="noStrike" dirty="0" smtClean="0">
                          <a:solidFill>
                            <a:srgbClr val="C31618"/>
                          </a:solidFill>
                          <a:effectLst/>
                        </a:rPr>
                        <a:t>$3,716,275</a:t>
                      </a:r>
                      <a:endParaRPr lang="en-US" sz="1800" b="1" i="0" u="none" strike="noStrike" dirty="0">
                        <a:solidFill>
                          <a:srgbClr val="C31618"/>
                        </a:solidFill>
                        <a:effectLst/>
                        <a:latin typeface="Calibri"/>
                      </a:endParaRPr>
                    </a:p>
                  </a:txBody>
                  <a:tcPr marL="12700" marR="12700" marT="12700" marB="0" anchor="b"/>
                </a:tc>
              </a:tr>
            </a:tbl>
          </a:graphicData>
        </a:graphic>
      </p:graphicFrame>
      <p:sp>
        <p:nvSpPr>
          <p:cNvPr id="6" name="Text Placeholder 1"/>
          <p:cNvSpPr txBox="1">
            <a:spLocks/>
          </p:cNvSpPr>
          <p:nvPr/>
        </p:nvSpPr>
        <p:spPr bwMode="auto">
          <a:xfrm>
            <a:off x="457200" y="5348106"/>
            <a:ext cx="7385097" cy="885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marR="0" indent="-342900" algn="l" defTabSz="457200" rtl="0" eaLnBrk="1" fontAlgn="auto" latinLnBrk="0" hangingPunct="1">
              <a:lnSpc>
                <a:spcPct val="100000"/>
              </a:lnSpc>
              <a:spcBef>
                <a:spcPct val="20000"/>
              </a:spcBef>
              <a:spcAft>
                <a:spcPts val="0"/>
              </a:spcAft>
              <a:buClr>
                <a:schemeClr val="accent2"/>
              </a:buClr>
              <a:buSzPct val="75000"/>
              <a:buFont typeface="Lucida Grande"/>
              <a:buChar char="➤"/>
              <a:tabLst/>
              <a:defRPr sz="2800" kern="1200" baseline="0">
                <a:solidFill>
                  <a:schemeClr val="accent3"/>
                </a:solidFill>
                <a:latin typeface="+mn-lt"/>
                <a:ea typeface="MS PGothic" pitchFamily="34" charset="-128"/>
                <a:cs typeface="MS PGothic" charset="0"/>
              </a:defRPr>
            </a:lvl1pPr>
            <a:lvl2pPr marL="800100" indent="-342900" algn="l" defTabSz="457200" rtl="0" eaLnBrk="0" fontAlgn="base" hangingPunct="0">
              <a:spcBef>
                <a:spcPct val="20000"/>
              </a:spcBef>
              <a:spcAft>
                <a:spcPct val="0"/>
              </a:spcAft>
              <a:buClr>
                <a:schemeClr val="accent2"/>
              </a:buClr>
              <a:buSzPct val="75000"/>
              <a:buFont typeface="Wingdings" charset="2"/>
              <a:buChar char="§"/>
              <a:defRPr sz="2400" kern="1200" baseline="0">
                <a:solidFill>
                  <a:schemeClr val="accent3"/>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Clr>
                <a:schemeClr val="accent2"/>
              </a:buClr>
              <a:buSzPct val="55000"/>
              <a:buFont typeface="Wingdings" charset="2"/>
              <a:buChar char="u"/>
              <a:defRPr sz="1800" kern="1200" baseline="0">
                <a:solidFill>
                  <a:schemeClr val="accent3"/>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Clr>
                <a:schemeClr val="accent2"/>
              </a:buClr>
              <a:buSzPct val="75000"/>
              <a:buFont typeface="Arial"/>
              <a:buChar char="•"/>
              <a:defRPr sz="1800" kern="1200">
                <a:solidFill>
                  <a:schemeClr val="accent3"/>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Clr>
                <a:schemeClr val="accent2"/>
              </a:buClr>
              <a:buSzPct val="75000"/>
              <a:buFont typeface="Lucida Grande"/>
              <a:buChar char="­"/>
              <a:defRPr sz="1800" kern="1200" baseline="0">
                <a:solidFill>
                  <a:schemeClr val="accent3"/>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lnSpc>
                <a:spcPct val="80000"/>
              </a:lnSpc>
              <a:spcAft>
                <a:spcPct val="0"/>
              </a:spcAft>
              <a:buFont typeface="Lucida Grande" charset="0"/>
              <a:buNone/>
            </a:pPr>
            <a:r>
              <a:rPr lang="en-US" sz="1400" dirty="0" smtClean="0">
                <a:solidFill>
                  <a:srgbClr val="4D4D4F"/>
                </a:solidFill>
                <a:latin typeface="Trebuchet MS" charset="0"/>
              </a:rPr>
              <a:t>“…data-in-DRAM implementations like SAP HANA.. should be bypassed… </a:t>
            </a:r>
          </a:p>
          <a:p>
            <a:pPr marL="0" indent="0" fontAlgn="base">
              <a:lnSpc>
                <a:spcPct val="80000"/>
              </a:lnSpc>
              <a:spcAft>
                <a:spcPct val="0"/>
              </a:spcAft>
              <a:buFont typeface="Lucida Grande" charset="0"/>
              <a:buNone/>
            </a:pPr>
            <a:r>
              <a:rPr lang="en-US" sz="1400" dirty="0" smtClean="0">
                <a:solidFill>
                  <a:srgbClr val="C31618"/>
                </a:solidFill>
                <a:latin typeface="Trebuchet MS" charset="0"/>
              </a:rPr>
              <a:t>..current leading data-in-flash database for transactional analytic apps is Aerospike</a:t>
            </a:r>
            <a:r>
              <a:rPr lang="en-US" sz="1400" dirty="0" smtClean="0">
                <a:solidFill>
                  <a:srgbClr val="4D4D4F"/>
                </a:solidFill>
                <a:latin typeface="Trebuchet MS" charset="0"/>
              </a:rPr>
              <a:t>.” </a:t>
            </a:r>
            <a:br>
              <a:rPr lang="en-US" sz="1400" dirty="0" smtClean="0">
                <a:solidFill>
                  <a:srgbClr val="4D4D4F"/>
                </a:solidFill>
                <a:latin typeface="Trebuchet MS" charset="0"/>
              </a:rPr>
            </a:br>
            <a:r>
              <a:rPr lang="en-US" sz="1400" dirty="0" smtClean="0">
                <a:solidFill>
                  <a:srgbClr val="4D4D4F"/>
                </a:solidFill>
                <a:latin typeface="Trebuchet MS" charset="0"/>
              </a:rPr>
              <a:t>     								</a:t>
            </a:r>
            <a:br>
              <a:rPr lang="en-US" sz="1400" dirty="0" smtClean="0">
                <a:solidFill>
                  <a:srgbClr val="4D4D4F"/>
                </a:solidFill>
                <a:latin typeface="Trebuchet MS" charset="0"/>
              </a:rPr>
            </a:br>
            <a:r>
              <a:rPr lang="en-US" sz="1400" dirty="0" smtClean="0">
                <a:solidFill>
                  <a:srgbClr val="4D4D4F"/>
                </a:solidFill>
                <a:latin typeface="Trebuchet MS" charset="0"/>
              </a:rPr>
              <a:t>										- David </a:t>
            </a:r>
            <a:r>
              <a:rPr lang="en-US" sz="1400" dirty="0" err="1" smtClean="0">
                <a:solidFill>
                  <a:srgbClr val="4D4D4F"/>
                </a:solidFill>
                <a:latin typeface="Trebuchet MS" charset="0"/>
              </a:rPr>
              <a:t>Floyer</a:t>
            </a:r>
            <a:r>
              <a:rPr lang="en-US" sz="1400" dirty="0" smtClean="0">
                <a:solidFill>
                  <a:srgbClr val="4D4D4F"/>
                </a:solidFill>
                <a:latin typeface="Trebuchet MS" charset="0"/>
              </a:rPr>
              <a:t>, CTO, </a:t>
            </a:r>
            <a:r>
              <a:rPr lang="en-US" sz="1400" dirty="0" err="1" smtClean="0">
                <a:solidFill>
                  <a:srgbClr val="4D4D4F"/>
                </a:solidFill>
                <a:latin typeface="Trebuchet MS" charset="0"/>
              </a:rPr>
              <a:t>Wikibon</a:t>
            </a:r>
            <a:endParaRPr lang="en-US" sz="1400" dirty="0" smtClean="0">
              <a:solidFill>
                <a:srgbClr val="4D4D4F"/>
              </a:solidFill>
              <a:latin typeface="Trebuchet MS" charset="0"/>
            </a:endParaRPr>
          </a:p>
        </p:txBody>
      </p:sp>
      <p:pic>
        <p:nvPicPr>
          <p:cNvPr id="7" name="Picture 7"/>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684680" y="4683819"/>
            <a:ext cx="1328737"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87629" y="6082019"/>
            <a:ext cx="5281085" cy="276999"/>
          </a:xfrm>
          <a:prstGeom prst="rect">
            <a:avLst/>
          </a:prstGeom>
          <a:noFill/>
        </p:spPr>
        <p:txBody>
          <a:bodyPr wrap="square" rtlCol="0">
            <a:spAutoFit/>
          </a:bodyPr>
          <a:lstStyle/>
          <a:p>
            <a:r>
              <a:rPr lang="en-US" sz="1200" b="1" dirty="0">
                <a:solidFill>
                  <a:srgbClr val="5CCAFF"/>
                </a:solidFill>
              </a:rPr>
              <a:t>http://</a:t>
            </a:r>
            <a:r>
              <a:rPr lang="en-US" sz="1200" b="1" dirty="0" err="1">
                <a:solidFill>
                  <a:srgbClr val="5CCAFF"/>
                </a:solidFill>
              </a:rPr>
              <a:t>wikibon.org</a:t>
            </a:r>
            <a:r>
              <a:rPr lang="en-US" sz="1200" b="1" dirty="0">
                <a:solidFill>
                  <a:srgbClr val="5CCAFF"/>
                </a:solidFill>
              </a:rPr>
              <a:t>/wiki/</a:t>
            </a:r>
            <a:r>
              <a:rPr lang="en-US" sz="1200" b="1" dirty="0" err="1" smtClean="0">
                <a:solidFill>
                  <a:srgbClr val="5CCAFF"/>
                </a:solidFill>
              </a:rPr>
              <a:t>vData_in_DRAM_is_a_Flash_in_the_Pan</a:t>
            </a:r>
            <a:endParaRPr lang="en-US" sz="1200" b="1" dirty="0">
              <a:solidFill>
                <a:srgbClr val="5CCAFF"/>
              </a:solidFill>
            </a:endParaRPr>
          </a:p>
        </p:txBody>
      </p:sp>
      <p:sp>
        <p:nvSpPr>
          <p:cNvPr id="9" name="Slide Number Placeholder 3"/>
          <p:cNvSpPr txBox="1">
            <a:spLocks/>
          </p:cNvSpPr>
          <p:nvPr/>
        </p:nvSpPr>
        <p:spPr bwMode="auto">
          <a:xfrm>
            <a:off x="3643364" y="6551613"/>
            <a:ext cx="5322441"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1pPr>
            <a:lvl2pPr marL="742950" indent="-28575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2pPr>
            <a:lvl3pPr marL="11430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3pPr>
            <a:lvl4pPr marL="16002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4pPr>
            <a:lvl5pPr marL="20574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5pPr>
            <a:lvl6pPr marL="25146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6pPr>
            <a:lvl7pPr marL="29718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7pPr>
            <a:lvl8pPr marL="34290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8pPr>
            <a:lvl9pPr marL="38862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9pPr>
          </a:lstStyle>
          <a:p>
            <a:pPr eaLnBrk="1" hangingPunct="1"/>
            <a:r>
              <a:rPr lang="en-US" sz="1000" dirty="0" smtClean="0">
                <a:solidFill>
                  <a:srgbClr val="FFFFFF"/>
                </a:solidFill>
              </a:rPr>
              <a:t>© 2013 Aerospike. All rights reserved                                                                     Pg. </a:t>
            </a:r>
            <a:fld id="{C541D254-D84C-B244-BE38-918C10F2BF9A}" type="slidenum">
              <a:rPr lang="en-US" sz="1000" smtClean="0">
                <a:solidFill>
                  <a:srgbClr val="FFFFFF"/>
                </a:solidFill>
              </a:rPr>
              <a:pPr eaLnBrk="1" hangingPunct="1"/>
              <a:t>14</a:t>
            </a:fld>
            <a:endParaRPr lang="en-US" sz="1000" dirty="0">
              <a:solidFill>
                <a:srgbClr val="FFFFFF"/>
              </a:solidFill>
            </a:endParaRPr>
          </a:p>
        </p:txBody>
      </p:sp>
    </p:spTree>
    <p:extLst>
      <p:ext uri="{BB962C8B-B14F-4D97-AF65-F5344CB8AC3E}">
        <p14:creationId xmlns:p14="http://schemas.microsoft.com/office/powerpoint/2010/main" val="230637775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873117" y="891531"/>
            <a:ext cx="2222500" cy="1391285"/>
          </a:xfrm>
          <a:prstGeom prst="rect">
            <a:avLst/>
          </a:prstGeom>
        </p:spPr>
      </p:pic>
      <p:sp>
        <p:nvSpPr>
          <p:cNvPr id="3" name="TextBox 2"/>
          <p:cNvSpPr txBox="1"/>
          <p:nvPr/>
        </p:nvSpPr>
        <p:spPr>
          <a:xfrm>
            <a:off x="850936" y="4414866"/>
            <a:ext cx="7580312" cy="2215991"/>
          </a:xfrm>
          <a:prstGeom prst="rect">
            <a:avLst/>
          </a:prstGeom>
          <a:noFill/>
        </p:spPr>
        <p:txBody>
          <a:bodyPr wrap="square" rtlCol="0">
            <a:spAutoFit/>
          </a:bodyPr>
          <a:lstStyle/>
          <a:p>
            <a:pPr marL="0" lvl="1" algn="ctr"/>
            <a:r>
              <a:rPr lang="en-US" sz="2400" i="1" dirty="0" smtClean="0"/>
              <a:t>( 55% of $440M revenue estimate, reported in quarterly </a:t>
            </a:r>
            <a:r>
              <a:rPr lang="en-US" sz="2400" i="1" dirty="0" err="1" smtClean="0"/>
              <a:t>FusionIO</a:t>
            </a:r>
            <a:r>
              <a:rPr lang="en-US" sz="2400" i="1" dirty="0" smtClean="0"/>
              <a:t> earnings )</a:t>
            </a:r>
          </a:p>
          <a:p>
            <a:pPr marL="0" lvl="1" algn="ctr"/>
            <a:endParaRPr lang="en-US" sz="2400" i="1" dirty="0"/>
          </a:p>
          <a:p>
            <a:pPr marL="0" lvl="1" algn="ctr"/>
            <a:r>
              <a:rPr lang="en-US" sz="2400" dirty="0" smtClean="0">
                <a:solidFill>
                  <a:srgbClr val="FF0000"/>
                </a:solidFill>
              </a:rPr>
              <a:t>Everyone wants that “</a:t>
            </a:r>
            <a:r>
              <a:rPr lang="en-US" sz="2400" dirty="0" err="1" smtClean="0">
                <a:solidFill>
                  <a:srgbClr val="FF0000"/>
                </a:solidFill>
              </a:rPr>
              <a:t>facebook</a:t>
            </a:r>
            <a:r>
              <a:rPr lang="en-US" sz="2400" dirty="0" smtClean="0">
                <a:solidFill>
                  <a:srgbClr val="FF0000"/>
                </a:solidFill>
              </a:rPr>
              <a:t> architecture”</a:t>
            </a:r>
          </a:p>
          <a:p>
            <a:pPr marL="0" lvl="1" algn="ctr"/>
            <a:endParaRPr lang="en-US" sz="2400" i="1" dirty="0"/>
          </a:p>
          <a:p>
            <a:endParaRPr lang="en-US" dirty="0"/>
          </a:p>
        </p:txBody>
      </p:sp>
      <p:sp>
        <p:nvSpPr>
          <p:cNvPr id="5" name="Rectangle 4"/>
          <p:cNvSpPr/>
          <p:nvPr/>
        </p:nvSpPr>
        <p:spPr>
          <a:xfrm>
            <a:off x="0" y="2625725"/>
            <a:ext cx="9144000" cy="1079500"/>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71500" y="2610276"/>
            <a:ext cx="7969250" cy="1070806"/>
          </a:xfrm>
          <a:prstGeom prst="rect">
            <a:avLst/>
          </a:prstGeom>
          <a:noFill/>
        </p:spPr>
        <p:txBody>
          <a:bodyPr wrap="square" rtlCol="0">
            <a:spAutoFit/>
          </a:bodyPr>
          <a:lstStyle/>
          <a:p>
            <a:pPr algn="ctr">
              <a:lnSpc>
                <a:spcPct val="90000"/>
              </a:lnSpc>
            </a:pPr>
            <a:r>
              <a:rPr lang="en-US" sz="3500" dirty="0" smtClean="0">
                <a:solidFill>
                  <a:srgbClr val="FFFFFF"/>
                </a:solidFill>
              </a:rPr>
              <a:t>Facebook and Apple bought </a:t>
            </a:r>
            <a:r>
              <a:rPr lang="en-US" sz="3500" i="1" dirty="0" smtClean="0">
                <a:solidFill>
                  <a:srgbClr val="FFFFFF"/>
                </a:solidFill>
              </a:rPr>
              <a:t>at least</a:t>
            </a:r>
            <a:r>
              <a:rPr lang="en-US" sz="3500" dirty="0" smtClean="0">
                <a:solidFill>
                  <a:srgbClr val="FFFFFF"/>
                </a:solidFill>
              </a:rPr>
              <a:t>$200+M in </a:t>
            </a:r>
            <a:r>
              <a:rPr lang="en-US" sz="3500" dirty="0" err="1" smtClean="0">
                <a:solidFill>
                  <a:srgbClr val="FFFFFF"/>
                </a:solidFill>
              </a:rPr>
              <a:t>FusionIO</a:t>
            </a:r>
            <a:r>
              <a:rPr lang="en-US" sz="3500" dirty="0" smtClean="0">
                <a:solidFill>
                  <a:srgbClr val="FFFFFF"/>
                </a:solidFill>
              </a:rPr>
              <a:t> cards in 2012</a:t>
            </a:r>
            <a:endParaRPr lang="en-US" sz="3500" dirty="0">
              <a:solidFill>
                <a:srgbClr val="FFFFFF"/>
              </a:solidFill>
            </a:endParaRPr>
          </a:p>
        </p:txBody>
      </p:sp>
      <p:pic>
        <p:nvPicPr>
          <p:cNvPr id="8" name="Picture 7"/>
          <p:cNvPicPr>
            <a:picLocks noChangeAspect="1"/>
          </p:cNvPicPr>
          <p:nvPr/>
        </p:nvPicPr>
        <p:blipFill rotWithShape="1">
          <a:blip r:embed="rId4"/>
          <a:srcRect l="15104" t="35416" r="15277" b="35625"/>
          <a:stretch/>
        </p:blipFill>
        <p:spPr>
          <a:xfrm>
            <a:off x="380999" y="826484"/>
            <a:ext cx="3349626" cy="1044998"/>
          </a:xfrm>
          <a:prstGeom prst="rect">
            <a:avLst/>
          </a:prstGeom>
        </p:spPr>
      </p:pic>
      <p:pic>
        <p:nvPicPr>
          <p:cNvPr id="9" name="Picture 8"/>
          <p:cNvPicPr>
            <a:picLocks noChangeAspect="1"/>
          </p:cNvPicPr>
          <p:nvPr/>
        </p:nvPicPr>
        <p:blipFill>
          <a:blip r:embed="rId5"/>
          <a:stretch>
            <a:fillRect/>
          </a:stretch>
        </p:blipFill>
        <p:spPr>
          <a:xfrm>
            <a:off x="4719259" y="562121"/>
            <a:ext cx="1423158" cy="1720695"/>
          </a:xfrm>
          <a:prstGeom prst="rect">
            <a:avLst/>
          </a:prstGeom>
        </p:spPr>
      </p:pic>
      <p:sp>
        <p:nvSpPr>
          <p:cNvPr id="10" name="TextBox 9"/>
          <p:cNvSpPr txBox="1"/>
          <p:nvPr/>
        </p:nvSpPr>
        <p:spPr>
          <a:xfrm>
            <a:off x="4095750" y="1024610"/>
            <a:ext cx="545342" cy="830997"/>
          </a:xfrm>
          <a:prstGeom prst="rect">
            <a:avLst/>
          </a:prstGeom>
          <a:noFill/>
        </p:spPr>
        <p:txBody>
          <a:bodyPr wrap="none" rtlCol="0">
            <a:spAutoFit/>
          </a:bodyPr>
          <a:lstStyle/>
          <a:p>
            <a:r>
              <a:rPr lang="en-US" sz="4800" b="1" dirty="0" smtClean="0"/>
              <a:t>+</a:t>
            </a:r>
            <a:endParaRPr lang="en-US" sz="4800" b="1" dirty="0"/>
          </a:p>
        </p:txBody>
      </p:sp>
      <p:sp>
        <p:nvSpPr>
          <p:cNvPr id="11" name="TextBox 10"/>
          <p:cNvSpPr txBox="1"/>
          <p:nvPr/>
        </p:nvSpPr>
        <p:spPr>
          <a:xfrm>
            <a:off x="6327775" y="1018260"/>
            <a:ext cx="545342" cy="830997"/>
          </a:xfrm>
          <a:prstGeom prst="rect">
            <a:avLst/>
          </a:prstGeom>
          <a:noFill/>
        </p:spPr>
        <p:txBody>
          <a:bodyPr wrap="none" rtlCol="0">
            <a:spAutoFit/>
          </a:bodyPr>
          <a:lstStyle/>
          <a:p>
            <a:r>
              <a:rPr lang="en-US" sz="4800" b="1" dirty="0" smtClean="0"/>
              <a:t>=</a:t>
            </a:r>
            <a:endParaRPr lang="en-US" sz="4800" b="1" dirty="0"/>
          </a:p>
        </p:txBody>
      </p:sp>
      <p:sp>
        <p:nvSpPr>
          <p:cNvPr id="12" name="TextBox 11"/>
          <p:cNvSpPr txBox="1"/>
          <p:nvPr/>
        </p:nvSpPr>
        <p:spPr>
          <a:xfrm>
            <a:off x="7025820" y="183645"/>
            <a:ext cx="2069797" cy="707886"/>
          </a:xfrm>
          <a:prstGeom prst="rect">
            <a:avLst/>
          </a:prstGeom>
          <a:noFill/>
        </p:spPr>
        <p:txBody>
          <a:bodyPr wrap="none" rtlCol="0">
            <a:spAutoFit/>
          </a:bodyPr>
          <a:lstStyle/>
          <a:p>
            <a:r>
              <a:rPr lang="en-US" sz="4000" b="1" dirty="0" smtClean="0"/>
              <a:t>$200+M</a:t>
            </a:r>
            <a:endParaRPr lang="en-US" sz="4000" b="1" dirty="0"/>
          </a:p>
        </p:txBody>
      </p:sp>
      <p:sp>
        <p:nvSpPr>
          <p:cNvPr id="13" name="Slide Number Placeholder 3"/>
          <p:cNvSpPr txBox="1">
            <a:spLocks/>
          </p:cNvSpPr>
          <p:nvPr/>
        </p:nvSpPr>
        <p:spPr bwMode="auto">
          <a:xfrm>
            <a:off x="3643364" y="6551613"/>
            <a:ext cx="5322441"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1pPr>
            <a:lvl2pPr marL="742950" indent="-28575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2pPr>
            <a:lvl3pPr marL="11430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3pPr>
            <a:lvl4pPr marL="16002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4pPr>
            <a:lvl5pPr marL="20574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5pPr>
            <a:lvl6pPr marL="25146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6pPr>
            <a:lvl7pPr marL="29718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7pPr>
            <a:lvl8pPr marL="34290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8pPr>
            <a:lvl9pPr marL="38862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9pPr>
          </a:lstStyle>
          <a:p>
            <a:pPr eaLnBrk="1" hangingPunct="1"/>
            <a:r>
              <a:rPr lang="en-US" sz="1000" dirty="0" smtClean="0">
                <a:solidFill>
                  <a:srgbClr val="FFFFFF"/>
                </a:solidFill>
              </a:rPr>
              <a:t>© 2013 Aerospike. All rights reserved                                                                     Pg. </a:t>
            </a:r>
            <a:fld id="{C541D254-D84C-B244-BE38-918C10F2BF9A}" type="slidenum">
              <a:rPr lang="en-US" sz="1000" smtClean="0">
                <a:solidFill>
                  <a:srgbClr val="FFFFFF"/>
                </a:solidFill>
              </a:rPr>
              <a:pPr eaLnBrk="1" hangingPunct="1"/>
              <a:t>15</a:t>
            </a:fld>
            <a:endParaRPr lang="en-US" sz="1000" dirty="0">
              <a:solidFill>
                <a:srgbClr val="FFFFFF"/>
              </a:solidFill>
            </a:endParaRPr>
          </a:p>
        </p:txBody>
      </p:sp>
    </p:spTree>
    <p:extLst>
      <p:ext uri="{BB962C8B-B14F-4D97-AF65-F5344CB8AC3E}">
        <p14:creationId xmlns:p14="http://schemas.microsoft.com/office/powerpoint/2010/main" val="1455766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27263"/>
            <a:ext cx="7772400" cy="1470025"/>
          </a:xfrm>
        </p:spPr>
        <p:txBody>
          <a:bodyPr/>
          <a:lstStyle/>
          <a:p>
            <a:pPr eaLnBrk="1" fontAlgn="auto" hangingPunct="1">
              <a:spcAft>
                <a:spcPts val="0"/>
              </a:spcAft>
              <a:defRPr/>
            </a:pPr>
            <a:r>
              <a:rPr lang="en-US" dirty="0" smtClean="0">
                <a:ea typeface="+mj-ea"/>
                <a:cs typeface="+mj-cs"/>
              </a:rPr>
              <a:t>HOT ANALYTICS BY ROW</a:t>
            </a:r>
            <a:endParaRPr lang="en-US" dirty="0">
              <a:ea typeface="+mj-ea"/>
              <a:cs typeface="+mj-cs"/>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bwMode="auto">
          <a:xfrm>
            <a:off x="457200" y="200025"/>
            <a:ext cx="8229600" cy="66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latin typeface="Trebuchet MS" charset="0"/>
                <a:ea typeface="MS PGothic" charset="0"/>
              </a:rPr>
              <a:t>Secondary </a:t>
            </a:r>
            <a:r>
              <a:rPr lang="en-US" dirty="0" smtClean="0">
                <a:latin typeface="Trebuchet MS" charset="0"/>
                <a:ea typeface="MS PGothic" charset="0"/>
              </a:rPr>
              <a:t>Indexes in Memory</a:t>
            </a:r>
            <a:endParaRPr lang="en-US" dirty="0">
              <a:latin typeface="Trebuchet MS" charset="0"/>
              <a:ea typeface="MS PGothic" charset="0"/>
            </a:endParaRPr>
          </a:p>
        </p:txBody>
      </p:sp>
      <p:sp>
        <p:nvSpPr>
          <p:cNvPr id="3" name="Text Placeholder 2"/>
          <p:cNvSpPr>
            <a:spLocks noGrp="1"/>
          </p:cNvSpPr>
          <p:nvPr>
            <p:ph type="body" sz="quarter" idx="15"/>
          </p:nvPr>
        </p:nvSpPr>
        <p:spPr>
          <a:xfrm>
            <a:off x="254000" y="1019175"/>
            <a:ext cx="4344988" cy="4682327"/>
          </a:xfrm>
        </p:spPr>
        <p:txBody>
          <a:bodyPr>
            <a:normAutofit fontScale="92500" lnSpcReduction="20000"/>
          </a:bodyPr>
          <a:lstStyle/>
          <a:p>
            <a:pPr>
              <a:defRPr/>
            </a:pPr>
            <a:r>
              <a:rPr lang="en-US" dirty="0" smtClean="0">
                <a:ea typeface="ＭＳ Ｐゴシック" charset="0"/>
                <a:cs typeface="ＭＳ Ｐゴシック" charset="0"/>
              </a:rPr>
              <a:t>Fast</a:t>
            </a:r>
          </a:p>
          <a:p>
            <a:pPr lvl="1">
              <a:defRPr/>
            </a:pPr>
            <a:r>
              <a:rPr lang="en-US" dirty="0" smtClean="0">
                <a:ea typeface="ＭＳ Ｐゴシック" charset="0"/>
                <a:cs typeface="+mn-cs"/>
              </a:rPr>
              <a:t>Indexes in DRAM, </a:t>
            </a:r>
            <a:br>
              <a:rPr lang="en-US" dirty="0" smtClean="0">
                <a:ea typeface="ＭＳ Ｐゴシック" charset="0"/>
                <a:cs typeface="+mn-cs"/>
              </a:rPr>
            </a:br>
            <a:r>
              <a:rPr lang="en-US" dirty="0" smtClean="0">
                <a:ea typeface="ＭＳ Ｐゴシック" charset="0"/>
                <a:cs typeface="+mn-cs"/>
              </a:rPr>
              <a:t>Data on Flash</a:t>
            </a:r>
          </a:p>
          <a:p>
            <a:pPr lvl="1">
              <a:defRPr/>
            </a:pPr>
            <a:r>
              <a:rPr lang="en-US" dirty="0" smtClean="0">
                <a:ea typeface="ＭＳ Ｐゴシック" charset="0"/>
                <a:cs typeface="+mn-cs"/>
              </a:rPr>
              <a:t>No hotspots, </a:t>
            </a:r>
            <a:r>
              <a:rPr lang="en-US" dirty="0">
                <a:ea typeface="ＭＳ Ｐゴシック" charset="0"/>
                <a:cs typeface="+mn-cs"/>
              </a:rPr>
              <a:t>I</a:t>
            </a:r>
            <a:r>
              <a:rPr lang="en-US" dirty="0" smtClean="0">
                <a:ea typeface="ＭＳ Ｐゴシック" charset="0"/>
                <a:cs typeface="+mn-cs"/>
              </a:rPr>
              <a:t>ndex-Data balanced across the cluster</a:t>
            </a:r>
          </a:p>
          <a:p>
            <a:pPr lvl="1">
              <a:defRPr/>
            </a:pPr>
            <a:r>
              <a:rPr lang="en-US" dirty="0" smtClean="0">
                <a:ea typeface="ＭＳ Ｐゴシック" charset="0"/>
                <a:cs typeface="+mn-cs"/>
              </a:rPr>
              <a:t>Parallel processing across nodes, cores &amp; SSDs</a:t>
            </a:r>
          </a:p>
          <a:p>
            <a:pPr lvl="1">
              <a:defRPr/>
            </a:pPr>
            <a:endParaRPr lang="en-US" dirty="0" smtClean="0">
              <a:ea typeface="ＭＳ Ｐゴシック" charset="0"/>
              <a:cs typeface="+mn-cs"/>
            </a:endParaRPr>
          </a:p>
          <a:p>
            <a:pPr>
              <a:defRPr/>
            </a:pPr>
            <a:r>
              <a:rPr lang="en-US" dirty="0" smtClean="0">
                <a:ea typeface="ＭＳ Ｐゴシック" charset="0"/>
                <a:cs typeface="ＭＳ Ｐゴシック" charset="0"/>
              </a:rPr>
              <a:t>Reliable</a:t>
            </a:r>
          </a:p>
          <a:p>
            <a:pPr lvl="1">
              <a:defRPr/>
            </a:pPr>
            <a:r>
              <a:rPr lang="en-US" dirty="0" smtClean="0">
                <a:ea typeface="ＭＳ Ｐゴシック" charset="0"/>
                <a:cs typeface="+mn-cs"/>
              </a:rPr>
              <a:t>Index and Data </a:t>
            </a:r>
            <a:r>
              <a:rPr lang="en-US" dirty="0">
                <a:ea typeface="ＭＳ Ｐゴシック" charset="0"/>
                <a:cs typeface="+mn-cs"/>
              </a:rPr>
              <a:t>c</a:t>
            </a:r>
            <a:r>
              <a:rPr lang="en-US" dirty="0" smtClean="0">
                <a:ea typeface="ＭＳ Ｐゴシック" charset="0"/>
                <a:cs typeface="+mn-cs"/>
              </a:rPr>
              <a:t>o-located </a:t>
            </a:r>
            <a:br>
              <a:rPr lang="en-US" dirty="0" smtClean="0">
                <a:ea typeface="ＭＳ Ｐゴシック" charset="0"/>
                <a:cs typeface="+mn-cs"/>
              </a:rPr>
            </a:br>
            <a:r>
              <a:rPr lang="en-US" dirty="0" smtClean="0">
                <a:ea typeface="ＭＳ Ｐゴシック" charset="0"/>
                <a:cs typeface="+mn-cs"/>
              </a:rPr>
              <a:t>to manage data migrations and guarantee ACID</a:t>
            </a:r>
          </a:p>
          <a:p>
            <a:pPr lvl="1">
              <a:defRPr/>
            </a:pPr>
            <a:r>
              <a:rPr lang="en-US" dirty="0" smtClean="0">
                <a:ea typeface="ＭＳ Ｐゴシック" charset="0"/>
                <a:cs typeface="+mn-cs"/>
              </a:rPr>
              <a:t>Lock-free MVCC</a:t>
            </a:r>
          </a:p>
          <a:p>
            <a:pPr lvl="1">
              <a:defRPr/>
            </a:pPr>
            <a:endParaRPr lang="en-US" dirty="0">
              <a:ea typeface="ＭＳ Ｐゴシック" charset="0"/>
              <a:cs typeface="+mn-cs"/>
            </a:endParaRPr>
          </a:p>
          <a:p>
            <a:pPr marL="457200" lvl="1" indent="0">
              <a:buNone/>
              <a:defRPr/>
            </a:pPr>
            <a:endParaRPr lang="en-US" dirty="0">
              <a:ea typeface="ＭＳ Ｐゴシック" charset="0"/>
              <a:cs typeface="+mn-cs"/>
            </a:endParaRPr>
          </a:p>
        </p:txBody>
      </p:sp>
      <p:grpSp>
        <p:nvGrpSpPr>
          <p:cNvPr id="52228" name="Group 4"/>
          <p:cNvGrpSpPr>
            <a:grpSpLocks/>
          </p:cNvGrpSpPr>
          <p:nvPr/>
        </p:nvGrpSpPr>
        <p:grpSpPr bwMode="auto">
          <a:xfrm>
            <a:off x="4752975" y="2689225"/>
            <a:ext cx="4211638" cy="2492375"/>
            <a:chOff x="4010780" y="972360"/>
            <a:chExt cx="4211925" cy="2491281"/>
          </a:xfrm>
        </p:grpSpPr>
        <p:sp>
          <p:nvSpPr>
            <p:cNvPr id="6" name="Rectangle 5"/>
            <p:cNvSpPr>
              <a:spLocks noChangeArrowheads="1"/>
            </p:cNvSpPr>
            <p:nvPr/>
          </p:nvSpPr>
          <p:spPr bwMode="auto">
            <a:xfrm>
              <a:off x="4010780" y="972360"/>
              <a:ext cx="4116669" cy="2477000"/>
            </a:xfrm>
            <a:prstGeom prst="rect">
              <a:avLst/>
            </a:prstGeom>
            <a:solidFill>
              <a:srgbClr val="DBDBDC"/>
            </a:solidFill>
            <a:ln w="9525">
              <a:noFill/>
              <a:miter lim="800000"/>
              <a:headEnd/>
              <a:tailEnd/>
            </a:ln>
            <a:effectLst>
              <a:outerShdw dist="23000" dir="5400000" rotWithShape="0">
                <a:srgbClr val="808080">
                  <a:alpha val="34998"/>
                </a:srgbClr>
              </a:outerShdw>
            </a:effectLst>
          </p:spPr>
          <p:txBody>
            <a:bodyPr anchor="ctr"/>
            <a:lstStyle/>
            <a:p>
              <a:pPr algn="ctr">
                <a:defRPr/>
              </a:pPr>
              <a:endParaRPr lang="en-US" dirty="0">
                <a:solidFill>
                  <a:prstClr val="white"/>
                </a:solidFill>
                <a:latin typeface="Trebuchet MS"/>
                <a:ea typeface="MS PGothic" pitchFamily="34" charset="-128"/>
                <a:cs typeface="+mn-cs"/>
              </a:endParaRPr>
            </a:p>
          </p:txBody>
        </p:sp>
        <p:sp>
          <p:nvSpPr>
            <p:cNvPr id="9" name="Rectangle 8"/>
            <p:cNvSpPr>
              <a:spLocks noChangeArrowheads="1"/>
            </p:cNvSpPr>
            <p:nvPr/>
          </p:nvSpPr>
          <p:spPr bwMode="auto">
            <a:xfrm>
              <a:off x="4225108" y="2587726"/>
              <a:ext cx="3345090" cy="687086"/>
            </a:xfrm>
            <a:prstGeom prst="rect">
              <a:avLst/>
            </a:prstGeom>
            <a:solidFill>
              <a:srgbClr val="BFBFBF"/>
            </a:solidFill>
            <a:ln w="9525">
              <a:noFill/>
              <a:miter lim="800000"/>
              <a:headEnd/>
              <a:tailEnd/>
            </a:ln>
            <a:effectLst>
              <a:outerShdw dist="23000" dir="5400000" rotWithShape="0">
                <a:srgbClr val="808080">
                  <a:alpha val="34998"/>
                </a:srgbClr>
              </a:outerShdw>
            </a:effectLst>
          </p:spPr>
          <p:txBody>
            <a:bodyPr anchor="ctr"/>
            <a:lstStyle/>
            <a:p>
              <a:pPr algn="ctr">
                <a:defRPr/>
              </a:pPr>
              <a:endParaRPr lang="en-US" dirty="0">
                <a:solidFill>
                  <a:prstClr val="white"/>
                </a:solidFill>
                <a:latin typeface="Trebuchet MS"/>
                <a:ea typeface="MS PGothic" pitchFamily="34" charset="-128"/>
                <a:cs typeface="+mn-cs"/>
              </a:endParaRPr>
            </a:p>
          </p:txBody>
        </p:sp>
        <p:sp>
          <p:nvSpPr>
            <p:cNvPr id="10" name="Rectangle 9"/>
            <p:cNvSpPr>
              <a:spLocks noChangeArrowheads="1"/>
            </p:cNvSpPr>
            <p:nvPr/>
          </p:nvSpPr>
          <p:spPr bwMode="auto">
            <a:xfrm>
              <a:off x="4225108" y="1018378"/>
              <a:ext cx="3345090" cy="1417015"/>
            </a:xfrm>
            <a:prstGeom prst="rect">
              <a:avLst/>
            </a:prstGeom>
            <a:solidFill>
              <a:srgbClr val="FEF1D1"/>
            </a:solidFill>
            <a:ln w="9525">
              <a:noFill/>
              <a:miter lim="800000"/>
              <a:headEnd/>
              <a:tailEnd/>
            </a:ln>
            <a:effectLst>
              <a:outerShdw dist="23000" dir="5400000" rotWithShape="0">
                <a:srgbClr val="808080">
                  <a:alpha val="34998"/>
                </a:srgbClr>
              </a:outerShdw>
            </a:effectLst>
          </p:spPr>
          <p:txBody>
            <a:bodyPr anchor="ctr"/>
            <a:lstStyle/>
            <a:p>
              <a:pPr algn="ctr">
                <a:defRPr/>
              </a:pPr>
              <a:endParaRPr lang="en-US" dirty="0">
                <a:solidFill>
                  <a:srgbClr val="FBB917">
                    <a:lumMod val="20000"/>
                    <a:lumOff val="80000"/>
                  </a:srgbClr>
                </a:solidFill>
                <a:latin typeface="Trebuchet MS"/>
                <a:ea typeface="MS PGothic" pitchFamily="34" charset="-128"/>
                <a:cs typeface="+mn-cs"/>
              </a:endParaRPr>
            </a:p>
          </p:txBody>
        </p:sp>
        <p:sp>
          <p:nvSpPr>
            <p:cNvPr id="12" name="Rectangle 11"/>
            <p:cNvSpPr>
              <a:spLocks noChangeArrowheads="1"/>
            </p:cNvSpPr>
            <p:nvPr/>
          </p:nvSpPr>
          <p:spPr bwMode="auto">
            <a:xfrm>
              <a:off x="4275911" y="1158016"/>
              <a:ext cx="1886079" cy="368138"/>
            </a:xfrm>
            <a:prstGeom prst="rect">
              <a:avLst/>
            </a:prstGeom>
            <a:solidFill>
              <a:srgbClr val="FBB917"/>
            </a:solidFill>
            <a:ln w="19050">
              <a:noFill/>
              <a:miter lim="800000"/>
              <a:headEnd/>
              <a:tailEnd/>
            </a:ln>
            <a:effectLst>
              <a:outerShdw dist="23000" dir="5400000" rotWithShape="0">
                <a:srgbClr val="808080">
                  <a:alpha val="34998"/>
                </a:srgbClr>
              </a:outerShdw>
            </a:effectLst>
          </p:spPr>
          <p:txBody>
            <a:bodyPr anchor="ctr"/>
            <a:lstStyle/>
            <a:p>
              <a:pPr algn="ctr">
                <a:defRPr/>
              </a:pPr>
              <a:r>
                <a:rPr lang="en-US" dirty="0">
                  <a:solidFill>
                    <a:prstClr val="white"/>
                  </a:solidFill>
                  <a:latin typeface="Trebuchet MS"/>
                  <a:ea typeface="MS PGothic" pitchFamily="34" charset="-128"/>
                  <a:cs typeface="+mn-cs"/>
                </a:rPr>
                <a:t>Secondary Index</a:t>
              </a:r>
            </a:p>
          </p:txBody>
        </p:sp>
        <p:sp>
          <p:nvSpPr>
            <p:cNvPr id="13" name="Rectangle 12"/>
            <p:cNvSpPr/>
            <p:nvPr/>
          </p:nvSpPr>
          <p:spPr>
            <a:xfrm>
              <a:off x="4275911" y="1787977"/>
              <a:ext cx="1886079" cy="368138"/>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defRPr/>
              </a:pPr>
              <a:r>
                <a:rPr lang="en-US" dirty="0">
                  <a:solidFill>
                    <a:prstClr val="white"/>
                  </a:solidFill>
                  <a:latin typeface="Trebuchet MS"/>
                </a:rPr>
                <a:t>Primary Index</a:t>
              </a:r>
            </a:p>
          </p:txBody>
        </p:sp>
        <p:sp>
          <p:nvSpPr>
            <p:cNvPr id="14" name="Rectangle 13"/>
            <p:cNvSpPr>
              <a:spLocks noChangeArrowheads="1"/>
            </p:cNvSpPr>
            <p:nvPr/>
          </p:nvSpPr>
          <p:spPr bwMode="auto">
            <a:xfrm>
              <a:off x="4275911" y="2728952"/>
              <a:ext cx="1886079" cy="368138"/>
            </a:xfrm>
            <a:prstGeom prst="rect">
              <a:avLst/>
            </a:prstGeom>
            <a:solidFill>
              <a:srgbClr val="208E37"/>
            </a:solidFill>
            <a:ln w="19050">
              <a:noFill/>
              <a:miter lim="800000"/>
              <a:headEnd/>
              <a:tailEnd/>
            </a:ln>
            <a:effectLst>
              <a:outerShdw dist="23000" dir="5400000" rotWithShape="0">
                <a:srgbClr val="808080">
                  <a:alpha val="34998"/>
                </a:srgbClr>
              </a:outerShdw>
            </a:effectLst>
          </p:spPr>
          <p:txBody>
            <a:bodyPr anchor="ctr"/>
            <a:lstStyle/>
            <a:p>
              <a:pPr algn="ctr">
                <a:defRPr/>
              </a:pPr>
              <a:r>
                <a:rPr lang="en-US" dirty="0">
                  <a:solidFill>
                    <a:prstClr val="white"/>
                  </a:solidFill>
                  <a:latin typeface="Trebuchet MS"/>
                  <a:ea typeface="MS PGothic" pitchFamily="34" charset="-128"/>
                  <a:cs typeface="+mn-cs"/>
                </a:rPr>
                <a:t>Record Values</a:t>
              </a:r>
            </a:p>
          </p:txBody>
        </p:sp>
        <p:sp>
          <p:nvSpPr>
            <p:cNvPr id="19" name="TextBox 18"/>
            <p:cNvSpPr txBox="1"/>
            <p:nvPr/>
          </p:nvSpPr>
          <p:spPr>
            <a:xfrm>
              <a:off x="7011359" y="2159289"/>
              <a:ext cx="595354" cy="277691"/>
            </a:xfrm>
            <a:prstGeom prst="rect">
              <a:avLst/>
            </a:prstGeom>
            <a:noFill/>
          </p:spPr>
          <p:txBody>
            <a:bodyPr wrap="none">
              <a:spAutoFit/>
            </a:bodyPr>
            <a:lstStyle/>
            <a:p>
              <a:pPr>
                <a:defRPr/>
              </a:pPr>
              <a:r>
                <a:rPr lang="en-US" sz="1200" b="1" dirty="0">
                  <a:solidFill>
                    <a:prstClr val="black">
                      <a:lumMod val="50000"/>
                      <a:lumOff val="50000"/>
                    </a:prstClr>
                  </a:solidFill>
                  <a:latin typeface="Trebuchet MS" pitchFamily="34" charset="0"/>
                  <a:ea typeface="ＭＳ Ｐゴシック" charset="0"/>
                  <a:cs typeface="ＭＳ Ｐゴシック" charset="0"/>
                </a:rPr>
                <a:t>DRAM</a:t>
              </a:r>
            </a:p>
          </p:txBody>
        </p:sp>
        <p:sp>
          <p:nvSpPr>
            <p:cNvPr id="20" name="TextBox 19"/>
            <p:cNvSpPr txBox="1"/>
            <p:nvPr/>
          </p:nvSpPr>
          <p:spPr>
            <a:xfrm>
              <a:off x="7165358" y="3011403"/>
              <a:ext cx="441355" cy="276104"/>
            </a:xfrm>
            <a:prstGeom prst="rect">
              <a:avLst/>
            </a:prstGeom>
            <a:noFill/>
          </p:spPr>
          <p:txBody>
            <a:bodyPr wrap="none">
              <a:spAutoFit/>
            </a:bodyPr>
            <a:lstStyle/>
            <a:p>
              <a:pPr>
                <a:defRPr/>
              </a:pPr>
              <a:r>
                <a:rPr lang="en-US" sz="1200" b="1" dirty="0">
                  <a:solidFill>
                    <a:prstClr val="black">
                      <a:lumMod val="50000"/>
                      <a:lumOff val="50000"/>
                    </a:prstClr>
                  </a:solidFill>
                  <a:latin typeface="Trebuchet MS" pitchFamily="34" charset="0"/>
                  <a:ea typeface="ＭＳ Ｐゴシック" charset="0"/>
                  <a:cs typeface="ＭＳ Ｐゴシック" charset="0"/>
                </a:rPr>
                <a:t>SSD</a:t>
              </a:r>
            </a:p>
          </p:txBody>
        </p:sp>
        <p:pic>
          <p:nvPicPr>
            <p:cNvPr id="52252" name="Picture 89" descr="aerospike_icons_index_withtext.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11724" y="1158624"/>
              <a:ext cx="40798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3" name="Picture 89" descr="aerospike_icons_index_withtext.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11724" y="1745295"/>
              <a:ext cx="40798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4" name="Picture 207" descr="aerospike_icons_node_nobox_notex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96768" y="2835026"/>
              <a:ext cx="178889" cy="384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p:cNvSpPr txBox="1"/>
            <p:nvPr/>
          </p:nvSpPr>
          <p:spPr>
            <a:xfrm>
              <a:off x="7570198" y="3185951"/>
              <a:ext cx="652507" cy="277690"/>
            </a:xfrm>
            <a:prstGeom prst="rect">
              <a:avLst/>
            </a:prstGeom>
            <a:noFill/>
          </p:spPr>
          <p:txBody>
            <a:bodyPr wrap="none">
              <a:spAutoFit/>
            </a:bodyPr>
            <a:lstStyle/>
            <a:p>
              <a:pPr>
                <a:defRPr/>
              </a:pPr>
              <a:r>
                <a:rPr lang="en-US" sz="1200" b="1" dirty="0">
                  <a:solidFill>
                    <a:prstClr val="black">
                      <a:lumMod val="50000"/>
                      <a:lumOff val="50000"/>
                    </a:prstClr>
                  </a:solidFill>
                  <a:latin typeface="Trebuchet MS" pitchFamily="34" charset="0"/>
                  <a:ea typeface="ＭＳ Ｐゴシック" charset="0"/>
                  <a:cs typeface="ＭＳ Ｐゴシック" charset="0"/>
                </a:rPr>
                <a:t>Server</a:t>
              </a:r>
            </a:p>
          </p:txBody>
        </p:sp>
        <p:pic>
          <p:nvPicPr>
            <p:cNvPr id="52256" name="Picture 25" descr="SSDs2.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77897" y="2654452"/>
              <a:ext cx="546883" cy="18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7" name="Picture 25" descr="SSDs2.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30297" y="2806852"/>
              <a:ext cx="546883" cy="18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229" name="Group 53"/>
          <p:cNvGrpSpPr>
            <a:grpSpLocks/>
          </p:cNvGrpSpPr>
          <p:nvPr/>
        </p:nvGrpSpPr>
        <p:grpSpPr bwMode="auto">
          <a:xfrm>
            <a:off x="5962650" y="973138"/>
            <a:ext cx="1584325" cy="1055687"/>
            <a:chOff x="3068537" y="1346200"/>
            <a:chExt cx="1584325" cy="1055687"/>
          </a:xfrm>
        </p:grpSpPr>
        <p:cxnSp>
          <p:nvCxnSpPr>
            <p:cNvPr id="52232" name="Straight Connector 41"/>
            <p:cNvCxnSpPr>
              <a:cxnSpLocks noChangeShapeType="1"/>
            </p:cNvCxnSpPr>
            <p:nvPr/>
          </p:nvCxnSpPr>
          <p:spPr bwMode="auto">
            <a:xfrm>
              <a:off x="3514625" y="1858962"/>
              <a:ext cx="0" cy="127000"/>
            </a:xfrm>
            <a:prstGeom prst="line">
              <a:avLst/>
            </a:prstGeom>
            <a:noFill/>
            <a:ln w="25400">
              <a:solidFill>
                <a:srgbClr val="4D4D4F"/>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2233" name="Straight Connector 42"/>
            <p:cNvCxnSpPr>
              <a:cxnSpLocks noChangeShapeType="1"/>
            </p:cNvCxnSpPr>
            <p:nvPr/>
          </p:nvCxnSpPr>
          <p:spPr bwMode="auto">
            <a:xfrm>
              <a:off x="4222650" y="1858962"/>
              <a:ext cx="0" cy="127000"/>
            </a:xfrm>
            <a:prstGeom prst="line">
              <a:avLst/>
            </a:prstGeom>
            <a:noFill/>
            <a:ln w="25400">
              <a:solidFill>
                <a:srgbClr val="4D4D4F"/>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2234" name="Straight Connector 43"/>
            <p:cNvCxnSpPr>
              <a:cxnSpLocks noChangeShapeType="1"/>
            </p:cNvCxnSpPr>
            <p:nvPr/>
          </p:nvCxnSpPr>
          <p:spPr bwMode="auto">
            <a:xfrm>
              <a:off x="3870225" y="1719262"/>
              <a:ext cx="4762" cy="250825"/>
            </a:xfrm>
            <a:prstGeom prst="line">
              <a:avLst/>
            </a:prstGeom>
            <a:noFill/>
            <a:ln w="25400">
              <a:solidFill>
                <a:srgbClr val="4D4D4F"/>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52235" name="Picture 2" descr="aerospike_icons_webserver_nobox_notext.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84499" y="1346200"/>
              <a:ext cx="17938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6" name="Picture 67" descr="aerospike_icons_node_nobox_notex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68537" y="1971675"/>
              <a:ext cx="18573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2237" name="Straight Connector 46"/>
            <p:cNvCxnSpPr>
              <a:cxnSpLocks noChangeShapeType="1"/>
            </p:cNvCxnSpPr>
            <p:nvPr/>
          </p:nvCxnSpPr>
          <p:spPr bwMode="auto">
            <a:xfrm>
              <a:off x="3144737" y="1858962"/>
              <a:ext cx="1416050" cy="0"/>
            </a:xfrm>
            <a:prstGeom prst="line">
              <a:avLst/>
            </a:prstGeom>
            <a:noFill/>
            <a:ln w="25400">
              <a:solidFill>
                <a:srgbClr val="4D4D4F"/>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2238" name="Straight Connector 47"/>
            <p:cNvCxnSpPr>
              <a:cxnSpLocks noChangeShapeType="1"/>
            </p:cNvCxnSpPr>
            <p:nvPr/>
          </p:nvCxnSpPr>
          <p:spPr bwMode="auto">
            <a:xfrm>
              <a:off x="4560787" y="1844675"/>
              <a:ext cx="0" cy="127000"/>
            </a:xfrm>
            <a:prstGeom prst="line">
              <a:avLst/>
            </a:prstGeom>
            <a:noFill/>
            <a:ln w="25400">
              <a:solidFill>
                <a:srgbClr val="4D4D4F"/>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2239" name="Straight Connector 48"/>
            <p:cNvCxnSpPr>
              <a:cxnSpLocks noChangeShapeType="1"/>
            </p:cNvCxnSpPr>
            <p:nvPr/>
          </p:nvCxnSpPr>
          <p:spPr bwMode="auto">
            <a:xfrm>
              <a:off x="3160612" y="1851025"/>
              <a:ext cx="0" cy="125412"/>
            </a:xfrm>
            <a:prstGeom prst="line">
              <a:avLst/>
            </a:prstGeom>
            <a:noFill/>
            <a:ln w="25400">
              <a:solidFill>
                <a:srgbClr val="4D4D4F"/>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52240" name="Picture 206" descr="aerospike_icons_node_nobox_notex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2549" y="1973262"/>
              <a:ext cx="1857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1" name="Picture 207" descr="aerospike_icons_node_nobox_notex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52749" y="1914525"/>
              <a:ext cx="22701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2" name="Picture 208" descr="aerospike_icons_node_nobox_notex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30574" y="1973262"/>
              <a:ext cx="1857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3" name="Picture 209" descr="aerospike_icons_node_nobox_notex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67124" y="1970087"/>
              <a:ext cx="185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5" name="Isosceles Triangle 54"/>
          <p:cNvSpPr>
            <a:spLocks noChangeArrowheads="1"/>
          </p:cNvSpPr>
          <p:nvPr/>
        </p:nvSpPr>
        <p:spPr bwMode="auto">
          <a:xfrm flipH="1">
            <a:off x="4872038" y="1997075"/>
            <a:ext cx="3851275" cy="633413"/>
          </a:xfrm>
          <a:prstGeom prst="triangle">
            <a:avLst>
              <a:gd name="adj" fmla="val 50972"/>
            </a:avLst>
          </a:prstGeom>
          <a:gradFill rotWithShape="1">
            <a:gsLst>
              <a:gs pos="0">
                <a:srgbClr val="C31618">
                  <a:alpha val="37000"/>
                </a:srgbClr>
              </a:gs>
              <a:gs pos="100000">
                <a:schemeClr val="bg1">
                  <a:alpha val="37000"/>
                </a:schemeClr>
              </a:gs>
            </a:gsLst>
            <a:lin ang="4740000"/>
          </a:gra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prstClr val="white"/>
              </a:solidFill>
              <a:latin typeface="Trebuchet MS"/>
              <a:ea typeface="MS PGothic" pitchFamily="34" charset="-128"/>
              <a:cs typeface="+mn-cs"/>
            </a:endParaRPr>
          </a:p>
        </p:txBody>
      </p:sp>
      <p:sp>
        <p:nvSpPr>
          <p:cNvPr id="56" name="Rectangle 55"/>
          <p:cNvSpPr/>
          <p:nvPr/>
        </p:nvSpPr>
        <p:spPr>
          <a:xfrm>
            <a:off x="6054725" y="1084263"/>
            <a:ext cx="609600" cy="276225"/>
          </a:xfrm>
          <a:prstGeom prst="rect">
            <a:avLst/>
          </a:prstGeom>
        </p:spPr>
        <p:txBody>
          <a:bodyPr wrap="none">
            <a:spAutoFit/>
          </a:bodyPr>
          <a:lstStyle/>
          <a:p>
            <a:pPr>
              <a:defRPr/>
            </a:pPr>
            <a:r>
              <a:rPr lang="en-US" sz="1200" b="1" dirty="0">
                <a:solidFill>
                  <a:prstClr val="black">
                    <a:lumMod val="50000"/>
                    <a:lumOff val="50000"/>
                  </a:prstClr>
                </a:solidFill>
                <a:latin typeface="Trebuchet MS" pitchFamily="34" charset="0"/>
                <a:ea typeface="ＭＳ Ｐゴシック" charset="0"/>
                <a:cs typeface="ＭＳ Ｐゴシック" charset="0"/>
              </a:rPr>
              <a:t>Client</a:t>
            </a:r>
            <a:endParaRPr lang="en-US" sz="1200" dirty="0">
              <a:solidFill>
                <a:prstClr val="black"/>
              </a:solidFill>
              <a:latin typeface="Trebuchet MS" pitchFamily="34" charset="0"/>
              <a:ea typeface="ＭＳ Ｐゴシック" charset="0"/>
              <a:cs typeface="ＭＳ Ｐゴシック" charset="0"/>
            </a:endParaRPr>
          </a:p>
        </p:txBody>
      </p:sp>
      <p:sp>
        <p:nvSpPr>
          <p:cNvPr id="35" name="Slide Number Placeholder 3"/>
          <p:cNvSpPr txBox="1">
            <a:spLocks/>
          </p:cNvSpPr>
          <p:nvPr/>
        </p:nvSpPr>
        <p:spPr bwMode="auto">
          <a:xfrm>
            <a:off x="3643364" y="6551613"/>
            <a:ext cx="5322441"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1pPr>
            <a:lvl2pPr marL="742950" indent="-28575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2pPr>
            <a:lvl3pPr marL="11430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3pPr>
            <a:lvl4pPr marL="16002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4pPr>
            <a:lvl5pPr marL="20574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5pPr>
            <a:lvl6pPr marL="25146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6pPr>
            <a:lvl7pPr marL="29718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7pPr>
            <a:lvl8pPr marL="34290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8pPr>
            <a:lvl9pPr marL="38862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9pPr>
          </a:lstStyle>
          <a:p>
            <a:pPr eaLnBrk="1" hangingPunct="1"/>
            <a:r>
              <a:rPr lang="en-US" sz="1000" dirty="0" smtClean="0">
                <a:solidFill>
                  <a:srgbClr val="FFFFFF"/>
                </a:solidFill>
              </a:rPr>
              <a:t>© 2013 Aerospike. All rights reserved                                                                     Pg. </a:t>
            </a:r>
            <a:fld id="{C541D254-D84C-B244-BE38-918C10F2BF9A}" type="slidenum">
              <a:rPr lang="en-US" sz="1000" smtClean="0">
                <a:solidFill>
                  <a:srgbClr val="FFFFFF"/>
                </a:solidFill>
              </a:rPr>
              <a:pPr eaLnBrk="1" hangingPunct="1"/>
              <a:t>17</a:t>
            </a:fld>
            <a:endParaRPr lang="en-US" sz="1000" dirty="0">
              <a:solidFill>
                <a:srgbClr val="FFFFFF"/>
              </a:solidFill>
            </a:endParaRPr>
          </a:p>
        </p:txBody>
      </p:sp>
    </p:spTree>
    <p:extLst>
      <p:ext uri="{BB962C8B-B14F-4D97-AF65-F5344CB8AC3E}">
        <p14:creationId xmlns:p14="http://schemas.microsoft.com/office/powerpoint/2010/main" val="92757211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Rectangle 198"/>
          <p:cNvSpPr>
            <a:spLocks noChangeArrowheads="1"/>
          </p:cNvSpPr>
          <p:nvPr/>
        </p:nvSpPr>
        <p:spPr bwMode="auto">
          <a:xfrm>
            <a:off x="5046663" y="5448300"/>
            <a:ext cx="3243262" cy="608013"/>
          </a:xfrm>
          <a:prstGeom prst="rect">
            <a:avLst/>
          </a:prstGeom>
          <a:solidFill>
            <a:srgbClr val="DBDBDC"/>
          </a:solidFill>
          <a:ln w="9525">
            <a:noFill/>
            <a:miter lim="800000"/>
            <a:headEnd/>
            <a:tailEnd/>
          </a:ln>
          <a:effectLst>
            <a:outerShdw dist="23000" dir="5400000" rotWithShape="0">
              <a:srgbClr val="808080">
                <a:alpha val="34998"/>
              </a:srgbClr>
            </a:outerShdw>
          </a:effectLst>
        </p:spPr>
        <p:txBody>
          <a:bodyPr anchor="ctr"/>
          <a:lstStyle/>
          <a:p>
            <a:pPr algn="ctr">
              <a:defRPr/>
            </a:pPr>
            <a:endParaRPr lang="en-US" dirty="0">
              <a:solidFill>
                <a:prstClr val="white"/>
              </a:solidFill>
              <a:latin typeface="Trebuchet MS"/>
              <a:ea typeface="MS PGothic" pitchFamily="34" charset="-128"/>
              <a:cs typeface="+mn-cs"/>
            </a:endParaRPr>
          </a:p>
        </p:txBody>
      </p:sp>
      <p:sp>
        <p:nvSpPr>
          <p:cNvPr id="55298" name="Title 1"/>
          <p:cNvSpPr>
            <a:spLocks noGrp="1"/>
          </p:cNvSpPr>
          <p:nvPr>
            <p:ph type="title"/>
          </p:nvPr>
        </p:nvSpPr>
        <p:spPr bwMode="auto">
          <a:xfrm>
            <a:off x="457200" y="200025"/>
            <a:ext cx="8229600" cy="66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Trebuchet MS" charset="0"/>
                <a:ea typeface="MS PGothic" charset="0"/>
              </a:rPr>
              <a:t>High </a:t>
            </a:r>
            <a:r>
              <a:rPr lang="en-US" dirty="0">
                <a:latin typeface="Trebuchet MS" charset="0"/>
                <a:ea typeface="MS PGothic" charset="0"/>
              </a:rPr>
              <a:t>selectivity index queries</a:t>
            </a:r>
            <a:endParaRPr lang="en-US" dirty="0">
              <a:solidFill>
                <a:srgbClr val="C31618"/>
              </a:solidFill>
              <a:latin typeface="Trebuchet MS" charset="0"/>
              <a:ea typeface="MS PGothic" charset="0"/>
            </a:endParaRPr>
          </a:p>
        </p:txBody>
      </p:sp>
      <p:sp>
        <p:nvSpPr>
          <p:cNvPr id="12" name="Text Placeholder 11"/>
          <p:cNvSpPr>
            <a:spLocks noGrp="1"/>
          </p:cNvSpPr>
          <p:nvPr>
            <p:ph type="body" sz="quarter" idx="15"/>
          </p:nvPr>
        </p:nvSpPr>
        <p:spPr>
          <a:xfrm>
            <a:off x="301625" y="1203325"/>
            <a:ext cx="4216400" cy="5118100"/>
          </a:xfrm>
        </p:spPr>
        <p:txBody>
          <a:bodyPr>
            <a:noAutofit/>
          </a:bodyPr>
          <a:lstStyle/>
          <a:p>
            <a:pPr marL="514350" indent="-514350">
              <a:buFont typeface="+mj-lt"/>
              <a:buAutoNum type="arabicPeriod"/>
              <a:defRPr/>
            </a:pPr>
            <a:r>
              <a:rPr lang="en-US" sz="1600" dirty="0" smtClean="0">
                <a:ea typeface="ＭＳ Ｐゴシック" charset="0"/>
                <a:cs typeface="ＭＳ Ｐゴシック" charset="0"/>
              </a:rPr>
              <a:t>Query sent to </a:t>
            </a:r>
            <a:r>
              <a:rPr lang="en-US" sz="1600" i="1" dirty="0" smtClean="0">
                <a:ea typeface="ＭＳ Ｐゴシック" charset="0"/>
                <a:cs typeface="ＭＳ Ｐゴシック" charset="0"/>
              </a:rPr>
              <a:t>ALL</a:t>
            </a:r>
            <a:r>
              <a:rPr lang="en-US" sz="1600" dirty="0" smtClean="0">
                <a:ea typeface="ＭＳ Ｐゴシック" charset="0"/>
                <a:cs typeface="ＭＳ Ｐゴシック" charset="0"/>
              </a:rPr>
              <a:t> nodes in parallel</a:t>
            </a:r>
            <a:br>
              <a:rPr lang="en-US" sz="1600" dirty="0" smtClean="0">
                <a:ea typeface="ＭＳ Ｐゴシック" charset="0"/>
                <a:cs typeface="ＭＳ Ｐゴシック" charset="0"/>
              </a:rPr>
            </a:br>
            <a:r>
              <a:rPr lang="en-US" sz="1600" dirty="0" smtClean="0">
                <a:ea typeface="ＭＳ Ｐゴシック" charset="0"/>
                <a:cs typeface="ＭＳ Ｐゴシック" charset="0"/>
              </a:rPr>
              <a:t>	“SCATTER”</a:t>
            </a:r>
          </a:p>
          <a:p>
            <a:pPr marL="514350" indent="-514350">
              <a:buFont typeface="+mj-lt"/>
              <a:buAutoNum type="arabicPeriod"/>
              <a:defRPr/>
            </a:pPr>
            <a:endParaRPr lang="en-US" sz="1600" dirty="0" smtClean="0">
              <a:ea typeface="ＭＳ Ｐゴシック" charset="0"/>
              <a:cs typeface="ＭＳ Ｐゴシック" charset="0"/>
            </a:endParaRPr>
          </a:p>
          <a:p>
            <a:pPr marL="514350" indent="-514350">
              <a:buFont typeface="+mj-lt"/>
              <a:buAutoNum type="arabicPeriod"/>
              <a:defRPr/>
            </a:pPr>
            <a:endParaRPr lang="en-US" sz="1600" dirty="0" smtClean="0">
              <a:ea typeface="ＭＳ Ｐゴシック" charset="0"/>
              <a:cs typeface="ＭＳ Ｐゴシック" charset="0"/>
            </a:endParaRPr>
          </a:p>
          <a:p>
            <a:pPr marL="514350" indent="-514350">
              <a:buFont typeface="+mj-lt"/>
              <a:buAutoNum type="arabicPeriod"/>
              <a:defRPr/>
            </a:pPr>
            <a:r>
              <a:rPr lang="en-US" sz="1600" dirty="0" smtClean="0">
                <a:ea typeface="ＭＳ Ｐゴシック" charset="0"/>
                <a:cs typeface="ＭＳ Ｐゴシック" charset="0"/>
              </a:rPr>
              <a:t>Secondary Index keys in DRAM </a:t>
            </a:r>
          </a:p>
          <a:p>
            <a:pPr lvl="1">
              <a:defRPr/>
            </a:pPr>
            <a:r>
              <a:rPr lang="en-US" sz="1200" dirty="0">
                <a:ea typeface="ＭＳ Ｐゴシック" charset="0"/>
                <a:cs typeface="+mn-cs"/>
              </a:rPr>
              <a:t>M</a:t>
            </a:r>
            <a:r>
              <a:rPr lang="en-US" sz="1200" dirty="0" smtClean="0">
                <a:ea typeface="ＭＳ Ｐゴシック" charset="0"/>
                <a:cs typeface="+mn-cs"/>
              </a:rPr>
              <a:t>ap to Primary keys in DRAM</a:t>
            </a:r>
          </a:p>
          <a:p>
            <a:pPr lvl="1">
              <a:defRPr/>
            </a:pPr>
            <a:r>
              <a:rPr lang="en-US" sz="1200" dirty="0">
                <a:ea typeface="ＭＳ Ｐゴシック" charset="0"/>
                <a:cs typeface="+mn-cs"/>
              </a:rPr>
              <a:t>C</a:t>
            </a:r>
            <a:r>
              <a:rPr lang="en-US" sz="1200" dirty="0" smtClean="0">
                <a:ea typeface="ＭＳ Ｐゴシック" charset="0"/>
                <a:cs typeface="+mn-cs"/>
              </a:rPr>
              <a:t>o-located with Record on SSD</a:t>
            </a:r>
          </a:p>
          <a:p>
            <a:pPr marL="514350" indent="-514350">
              <a:buFont typeface="+mj-lt"/>
              <a:buAutoNum type="arabicPeriod"/>
              <a:defRPr/>
            </a:pPr>
            <a:endParaRPr lang="en-US" sz="1600" dirty="0" smtClean="0">
              <a:ea typeface="ＭＳ Ｐゴシック" charset="0"/>
              <a:cs typeface="ＭＳ Ｐゴシック" charset="0"/>
            </a:endParaRPr>
          </a:p>
          <a:p>
            <a:pPr marL="514350" indent="-514350">
              <a:buFont typeface="+mj-lt"/>
              <a:buAutoNum type="arabicPeriod"/>
              <a:defRPr/>
            </a:pPr>
            <a:endParaRPr lang="en-US" sz="1600" dirty="0">
              <a:ea typeface="ＭＳ Ｐゴシック" charset="0"/>
              <a:cs typeface="ＭＳ Ｐゴシック" charset="0"/>
            </a:endParaRPr>
          </a:p>
          <a:p>
            <a:pPr marL="514350" indent="-514350">
              <a:buFont typeface="+mj-lt"/>
              <a:buAutoNum type="arabicPeriod"/>
              <a:defRPr/>
            </a:pPr>
            <a:endParaRPr lang="en-US" sz="1600" dirty="0" smtClean="0">
              <a:ea typeface="ＭＳ Ｐゴシック" charset="0"/>
              <a:cs typeface="ＭＳ Ｐゴシック" charset="0"/>
            </a:endParaRPr>
          </a:p>
          <a:p>
            <a:pPr marL="514350" indent="-514350">
              <a:buFont typeface="+mj-lt"/>
              <a:buAutoNum type="arabicPeriod"/>
              <a:defRPr/>
            </a:pPr>
            <a:r>
              <a:rPr lang="en-US" sz="1600" dirty="0">
                <a:ea typeface="ＭＳ Ｐゴシック" charset="0"/>
                <a:cs typeface="ＭＳ Ｐゴシック" charset="0"/>
              </a:rPr>
              <a:t>Records read in parallel from </a:t>
            </a:r>
            <a:r>
              <a:rPr lang="en-US" sz="1600" i="1" dirty="0">
                <a:ea typeface="ＭＳ Ｐゴシック" charset="0"/>
                <a:cs typeface="ＭＳ Ｐゴシック" charset="0"/>
              </a:rPr>
              <a:t>ALL</a:t>
            </a:r>
            <a:r>
              <a:rPr lang="en-US" sz="1600" dirty="0">
                <a:ea typeface="ＭＳ Ｐゴシック" charset="0"/>
                <a:cs typeface="ＭＳ Ｐゴシック" charset="0"/>
              </a:rPr>
              <a:t> </a:t>
            </a:r>
            <a:r>
              <a:rPr lang="en-US" sz="1600" dirty="0" smtClean="0">
                <a:ea typeface="ＭＳ Ｐゴシック" charset="0"/>
                <a:cs typeface="ＭＳ Ｐゴシック" charset="0"/>
              </a:rPr>
              <a:t>SSDs</a:t>
            </a:r>
          </a:p>
          <a:p>
            <a:pPr marL="514350" indent="-514350">
              <a:buFont typeface="+mj-lt"/>
              <a:buAutoNum type="arabicPeriod"/>
              <a:defRPr/>
            </a:pPr>
            <a:endParaRPr lang="en-US" sz="1600" dirty="0" smtClean="0">
              <a:ea typeface="ＭＳ Ｐゴシック" charset="0"/>
              <a:cs typeface="ＭＳ Ｐゴシック" charset="0"/>
            </a:endParaRPr>
          </a:p>
          <a:p>
            <a:pPr marL="514350" indent="-514350">
              <a:buFont typeface="+mj-lt"/>
              <a:buAutoNum type="arabicPeriod"/>
              <a:defRPr/>
            </a:pPr>
            <a:r>
              <a:rPr lang="en-US" sz="1600" dirty="0" smtClean="0">
                <a:ea typeface="ＭＳ Ｐゴシック" charset="0"/>
                <a:cs typeface="ＭＳ Ｐゴシック" charset="0"/>
              </a:rPr>
              <a:t>Parallel read results aggregated on node</a:t>
            </a:r>
            <a:br>
              <a:rPr lang="en-US" sz="1600" dirty="0" smtClean="0">
                <a:ea typeface="ＭＳ Ｐゴシック" charset="0"/>
                <a:cs typeface="ＭＳ Ｐゴシック" charset="0"/>
              </a:rPr>
            </a:br>
            <a:endParaRPr lang="en-US" sz="1600" dirty="0" smtClean="0">
              <a:ea typeface="ＭＳ Ｐゴシック" charset="0"/>
              <a:cs typeface="ＭＳ Ｐゴシック" charset="0"/>
            </a:endParaRPr>
          </a:p>
          <a:p>
            <a:pPr marL="514350" indent="-514350">
              <a:buFont typeface="+mj-lt"/>
              <a:buAutoNum type="arabicPeriod"/>
              <a:defRPr/>
            </a:pPr>
            <a:r>
              <a:rPr lang="en-US" sz="1600" dirty="0" smtClean="0">
                <a:ea typeface="ＭＳ Ｐゴシック" charset="0"/>
                <a:cs typeface="ＭＳ Ｐゴシック" charset="0"/>
              </a:rPr>
              <a:t>Results from </a:t>
            </a:r>
            <a:r>
              <a:rPr lang="en-US" sz="1600" i="1" dirty="0" smtClean="0">
                <a:ea typeface="ＭＳ Ｐゴシック" charset="0"/>
                <a:cs typeface="ＭＳ Ｐゴシック" charset="0"/>
              </a:rPr>
              <a:t>ALL</a:t>
            </a:r>
            <a:r>
              <a:rPr lang="en-US" sz="1600" dirty="0" smtClean="0">
                <a:ea typeface="ＭＳ Ｐゴシック" charset="0"/>
                <a:cs typeface="ＭＳ Ｐゴシック" charset="0"/>
              </a:rPr>
              <a:t> nodes</a:t>
            </a:r>
            <a:br>
              <a:rPr lang="en-US" sz="1600" dirty="0" smtClean="0">
                <a:ea typeface="ＭＳ Ｐゴシック" charset="0"/>
                <a:cs typeface="ＭＳ Ｐゴシック" charset="0"/>
              </a:rPr>
            </a:br>
            <a:r>
              <a:rPr lang="en-US" sz="1600" dirty="0" smtClean="0">
                <a:ea typeface="ＭＳ Ｐゴシック" charset="0"/>
                <a:cs typeface="ＭＳ Ｐゴシック" charset="0"/>
              </a:rPr>
              <a:t>aggregated client-side</a:t>
            </a:r>
            <a:br>
              <a:rPr lang="en-US" sz="1600" dirty="0" smtClean="0">
                <a:ea typeface="ＭＳ Ｐゴシック" charset="0"/>
                <a:cs typeface="ＭＳ Ｐゴシック" charset="0"/>
              </a:rPr>
            </a:br>
            <a:r>
              <a:rPr lang="en-US" sz="1600" dirty="0" smtClean="0">
                <a:ea typeface="ＭＳ Ｐゴシック" charset="0"/>
                <a:cs typeface="ＭＳ Ｐゴシック" charset="0"/>
              </a:rPr>
              <a:t>	“GATHER”</a:t>
            </a:r>
            <a:endParaRPr lang="en-US" sz="1100" dirty="0" smtClean="0">
              <a:ea typeface="ＭＳ Ｐゴシック" charset="0"/>
              <a:cs typeface="ＭＳ Ｐゴシック" charset="0"/>
            </a:endParaRPr>
          </a:p>
          <a:p>
            <a:pPr>
              <a:defRPr/>
            </a:pPr>
            <a:endParaRPr lang="en-US" sz="1800" dirty="0">
              <a:ea typeface="ＭＳ Ｐゴシック" charset="0"/>
              <a:cs typeface="ＭＳ Ｐゴシック" charset="0"/>
            </a:endParaRPr>
          </a:p>
        </p:txBody>
      </p:sp>
      <p:sp>
        <p:nvSpPr>
          <p:cNvPr id="96" name="Rectangle 95"/>
          <p:cNvSpPr>
            <a:spLocks noChangeArrowheads="1"/>
          </p:cNvSpPr>
          <p:nvPr/>
        </p:nvSpPr>
        <p:spPr bwMode="auto">
          <a:xfrm>
            <a:off x="4779963" y="2662238"/>
            <a:ext cx="4117975" cy="2476500"/>
          </a:xfrm>
          <a:prstGeom prst="rect">
            <a:avLst/>
          </a:prstGeom>
          <a:solidFill>
            <a:srgbClr val="DBDBDC"/>
          </a:solidFill>
          <a:ln w="9525">
            <a:noFill/>
            <a:miter lim="800000"/>
            <a:headEnd/>
            <a:tailEnd/>
          </a:ln>
          <a:effectLst>
            <a:outerShdw dist="23000" dir="5400000" rotWithShape="0">
              <a:srgbClr val="808080">
                <a:alpha val="34998"/>
              </a:srgbClr>
            </a:outerShdw>
          </a:effectLst>
        </p:spPr>
        <p:txBody>
          <a:bodyPr anchor="ctr"/>
          <a:lstStyle/>
          <a:p>
            <a:pPr algn="ctr">
              <a:defRPr/>
            </a:pPr>
            <a:endParaRPr lang="en-US" dirty="0">
              <a:solidFill>
                <a:prstClr val="white"/>
              </a:solidFill>
              <a:latin typeface="Trebuchet MS"/>
              <a:ea typeface="MS PGothic" pitchFamily="34" charset="-128"/>
              <a:cs typeface="+mn-cs"/>
            </a:endParaRPr>
          </a:p>
        </p:txBody>
      </p:sp>
      <p:sp>
        <p:nvSpPr>
          <p:cNvPr id="97" name="Rectangle 96"/>
          <p:cNvSpPr>
            <a:spLocks noChangeArrowheads="1"/>
          </p:cNvSpPr>
          <p:nvPr/>
        </p:nvSpPr>
        <p:spPr bwMode="auto">
          <a:xfrm>
            <a:off x="4994275" y="4276725"/>
            <a:ext cx="3344863" cy="687388"/>
          </a:xfrm>
          <a:prstGeom prst="rect">
            <a:avLst/>
          </a:prstGeom>
          <a:solidFill>
            <a:srgbClr val="BFBFBF"/>
          </a:solidFill>
          <a:ln w="9525">
            <a:noFill/>
            <a:miter lim="800000"/>
            <a:headEnd/>
            <a:tailEnd/>
          </a:ln>
          <a:effectLst>
            <a:outerShdw dist="23000" dir="5400000" rotWithShape="0">
              <a:srgbClr val="808080">
                <a:alpha val="34998"/>
              </a:srgbClr>
            </a:outerShdw>
          </a:effectLst>
        </p:spPr>
        <p:txBody>
          <a:bodyPr anchor="ctr"/>
          <a:lstStyle/>
          <a:p>
            <a:pPr algn="ctr">
              <a:defRPr/>
            </a:pPr>
            <a:endParaRPr lang="en-US" dirty="0">
              <a:solidFill>
                <a:prstClr val="white"/>
              </a:solidFill>
              <a:latin typeface="Trebuchet MS"/>
              <a:ea typeface="MS PGothic" pitchFamily="34" charset="-128"/>
              <a:cs typeface="+mn-cs"/>
            </a:endParaRPr>
          </a:p>
        </p:txBody>
      </p:sp>
      <p:sp>
        <p:nvSpPr>
          <p:cNvPr id="98" name="Rectangle 97"/>
          <p:cNvSpPr>
            <a:spLocks noChangeArrowheads="1"/>
          </p:cNvSpPr>
          <p:nvPr/>
        </p:nvSpPr>
        <p:spPr bwMode="auto">
          <a:xfrm>
            <a:off x="4994275" y="2708275"/>
            <a:ext cx="3344863" cy="1416050"/>
          </a:xfrm>
          <a:prstGeom prst="rect">
            <a:avLst/>
          </a:prstGeom>
          <a:solidFill>
            <a:srgbClr val="FEF1D1"/>
          </a:solidFill>
          <a:ln w="9525">
            <a:noFill/>
            <a:miter lim="800000"/>
            <a:headEnd/>
            <a:tailEnd/>
          </a:ln>
          <a:effectLst>
            <a:outerShdw dist="23000" dir="5400000" rotWithShape="0">
              <a:srgbClr val="808080">
                <a:alpha val="34998"/>
              </a:srgbClr>
            </a:outerShdw>
          </a:effectLst>
        </p:spPr>
        <p:txBody>
          <a:bodyPr anchor="ctr"/>
          <a:lstStyle/>
          <a:p>
            <a:pPr algn="ctr">
              <a:defRPr/>
            </a:pPr>
            <a:endParaRPr lang="en-US" dirty="0">
              <a:solidFill>
                <a:srgbClr val="FBB917">
                  <a:lumMod val="20000"/>
                  <a:lumOff val="80000"/>
                </a:srgbClr>
              </a:solidFill>
              <a:latin typeface="Trebuchet MS"/>
              <a:ea typeface="MS PGothic" pitchFamily="34" charset="-128"/>
              <a:cs typeface="+mn-cs"/>
            </a:endParaRPr>
          </a:p>
        </p:txBody>
      </p:sp>
      <p:sp>
        <p:nvSpPr>
          <p:cNvPr id="99" name="Rectangle 98"/>
          <p:cNvSpPr>
            <a:spLocks noChangeArrowheads="1"/>
          </p:cNvSpPr>
          <p:nvPr/>
        </p:nvSpPr>
        <p:spPr bwMode="auto">
          <a:xfrm>
            <a:off x="5046663" y="2847975"/>
            <a:ext cx="2527300" cy="368300"/>
          </a:xfrm>
          <a:prstGeom prst="rect">
            <a:avLst/>
          </a:prstGeom>
          <a:solidFill>
            <a:srgbClr val="FBB917"/>
          </a:solidFill>
          <a:ln w="19050">
            <a:noFill/>
            <a:miter lim="800000"/>
            <a:headEnd/>
            <a:tailEnd/>
          </a:ln>
          <a:effectLst>
            <a:outerShdw dist="23000" dir="5400000" rotWithShape="0">
              <a:srgbClr val="808080">
                <a:alpha val="34998"/>
              </a:srgbClr>
            </a:outerShdw>
          </a:effectLst>
        </p:spPr>
        <p:txBody>
          <a:bodyPr anchor="ctr"/>
          <a:lstStyle/>
          <a:p>
            <a:pPr algn="ctr">
              <a:defRPr/>
            </a:pPr>
            <a:r>
              <a:rPr lang="en-US" dirty="0">
                <a:solidFill>
                  <a:prstClr val="white"/>
                </a:solidFill>
                <a:latin typeface="Trebuchet MS"/>
                <a:ea typeface="MS PGothic" pitchFamily="34" charset="-128"/>
                <a:cs typeface="+mn-cs"/>
              </a:rPr>
              <a:t>Secondary Keys</a:t>
            </a:r>
          </a:p>
        </p:txBody>
      </p:sp>
      <p:sp>
        <p:nvSpPr>
          <p:cNvPr id="100" name="Rectangle 99"/>
          <p:cNvSpPr/>
          <p:nvPr/>
        </p:nvSpPr>
        <p:spPr>
          <a:xfrm>
            <a:off x="5046663" y="3467100"/>
            <a:ext cx="1296987" cy="373063"/>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defRPr/>
            </a:pPr>
            <a:r>
              <a:rPr lang="en-US" sz="1400" b="1" dirty="0">
                <a:solidFill>
                  <a:prstClr val="white"/>
                </a:solidFill>
                <a:latin typeface="Trebuchet MS"/>
              </a:rPr>
              <a:t>Primary Keys</a:t>
            </a:r>
          </a:p>
        </p:txBody>
      </p:sp>
      <p:sp>
        <p:nvSpPr>
          <p:cNvPr id="101" name="Rectangle 100"/>
          <p:cNvSpPr>
            <a:spLocks noChangeArrowheads="1"/>
          </p:cNvSpPr>
          <p:nvPr/>
        </p:nvSpPr>
        <p:spPr bwMode="auto">
          <a:xfrm>
            <a:off x="4994275" y="4351338"/>
            <a:ext cx="1441450" cy="368300"/>
          </a:xfrm>
          <a:prstGeom prst="rect">
            <a:avLst/>
          </a:prstGeom>
          <a:solidFill>
            <a:srgbClr val="208E37"/>
          </a:solidFill>
          <a:ln w="19050">
            <a:noFill/>
            <a:miter lim="800000"/>
            <a:headEnd/>
            <a:tailEnd/>
          </a:ln>
          <a:effectLst>
            <a:outerShdw dist="23000" dir="5400000" rotWithShape="0">
              <a:srgbClr val="808080">
                <a:alpha val="34998"/>
              </a:srgbClr>
            </a:outerShdw>
          </a:effectLst>
        </p:spPr>
        <p:txBody>
          <a:bodyPr anchor="ctr"/>
          <a:lstStyle/>
          <a:p>
            <a:pPr algn="ctr">
              <a:defRPr/>
            </a:pPr>
            <a:r>
              <a:rPr lang="en-US" sz="1400" b="1" dirty="0">
                <a:solidFill>
                  <a:prstClr val="white"/>
                </a:solidFill>
                <a:latin typeface="Trebuchet MS"/>
                <a:ea typeface="MS PGothic" pitchFamily="34" charset="-128"/>
                <a:cs typeface="+mn-cs"/>
              </a:rPr>
              <a:t>Records R1, R2</a:t>
            </a:r>
          </a:p>
        </p:txBody>
      </p:sp>
      <p:sp>
        <p:nvSpPr>
          <p:cNvPr id="102" name="TextBox 101"/>
          <p:cNvSpPr txBox="1"/>
          <p:nvPr/>
        </p:nvSpPr>
        <p:spPr>
          <a:xfrm>
            <a:off x="7780338" y="3848100"/>
            <a:ext cx="595312" cy="277813"/>
          </a:xfrm>
          <a:prstGeom prst="rect">
            <a:avLst/>
          </a:prstGeom>
          <a:noFill/>
        </p:spPr>
        <p:txBody>
          <a:bodyPr wrap="none">
            <a:spAutoFit/>
          </a:bodyPr>
          <a:lstStyle/>
          <a:p>
            <a:pPr>
              <a:defRPr/>
            </a:pPr>
            <a:r>
              <a:rPr lang="en-US" sz="1200" b="1" dirty="0">
                <a:solidFill>
                  <a:prstClr val="black">
                    <a:lumMod val="50000"/>
                    <a:lumOff val="50000"/>
                  </a:prstClr>
                </a:solidFill>
                <a:latin typeface="Trebuchet MS" pitchFamily="34" charset="0"/>
                <a:ea typeface="ＭＳ Ｐゴシック" charset="0"/>
                <a:cs typeface="ＭＳ Ｐゴシック" charset="0"/>
              </a:rPr>
              <a:t>DRAM</a:t>
            </a:r>
          </a:p>
        </p:txBody>
      </p:sp>
      <p:sp>
        <p:nvSpPr>
          <p:cNvPr id="103" name="TextBox 102"/>
          <p:cNvSpPr txBox="1"/>
          <p:nvPr/>
        </p:nvSpPr>
        <p:spPr>
          <a:xfrm>
            <a:off x="7935913" y="4700588"/>
            <a:ext cx="439737" cy="276225"/>
          </a:xfrm>
          <a:prstGeom prst="rect">
            <a:avLst/>
          </a:prstGeom>
          <a:noFill/>
        </p:spPr>
        <p:txBody>
          <a:bodyPr wrap="none">
            <a:spAutoFit/>
          </a:bodyPr>
          <a:lstStyle/>
          <a:p>
            <a:pPr>
              <a:defRPr/>
            </a:pPr>
            <a:r>
              <a:rPr lang="en-US" sz="1200" b="1" dirty="0">
                <a:solidFill>
                  <a:prstClr val="black">
                    <a:lumMod val="50000"/>
                    <a:lumOff val="50000"/>
                  </a:prstClr>
                </a:solidFill>
                <a:latin typeface="Trebuchet MS" pitchFamily="34" charset="0"/>
                <a:ea typeface="ＭＳ Ｐゴシック" charset="0"/>
                <a:cs typeface="ＭＳ Ｐゴシック" charset="0"/>
              </a:rPr>
              <a:t>SSD</a:t>
            </a:r>
          </a:p>
        </p:txBody>
      </p:sp>
      <p:pic>
        <p:nvPicPr>
          <p:cNvPr id="55308" name="Picture 89" descr="aerospike_icons_index_withtex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81938" y="2847975"/>
            <a:ext cx="40798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9" name="Picture 89" descr="aerospike_icons_index_withtex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81938" y="3433763"/>
            <a:ext cx="40798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0" name="Picture 207" descr="aerospike_icons_node_nobox_notext.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66163" y="4524375"/>
            <a:ext cx="17938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TextBox 106"/>
          <p:cNvSpPr txBox="1"/>
          <p:nvPr/>
        </p:nvSpPr>
        <p:spPr>
          <a:xfrm>
            <a:off x="8339138" y="4875213"/>
            <a:ext cx="652462" cy="277812"/>
          </a:xfrm>
          <a:prstGeom prst="rect">
            <a:avLst/>
          </a:prstGeom>
          <a:noFill/>
        </p:spPr>
        <p:txBody>
          <a:bodyPr wrap="none">
            <a:spAutoFit/>
          </a:bodyPr>
          <a:lstStyle/>
          <a:p>
            <a:pPr>
              <a:defRPr/>
            </a:pPr>
            <a:r>
              <a:rPr lang="en-US" sz="1200" b="1" dirty="0">
                <a:solidFill>
                  <a:prstClr val="black">
                    <a:lumMod val="50000"/>
                    <a:lumOff val="50000"/>
                  </a:prstClr>
                </a:solidFill>
                <a:latin typeface="Trebuchet MS" pitchFamily="34" charset="0"/>
                <a:ea typeface="ＭＳ Ｐゴシック" charset="0"/>
                <a:cs typeface="ＭＳ Ｐゴシック" charset="0"/>
              </a:rPr>
              <a:t>Server</a:t>
            </a:r>
          </a:p>
        </p:txBody>
      </p:sp>
      <p:pic>
        <p:nvPicPr>
          <p:cNvPr id="55312" name="Picture 25" descr="SSDs2.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89613" y="4757738"/>
            <a:ext cx="5461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3" name="Picture 25" descr="SSDs2.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78613" y="4762500"/>
            <a:ext cx="5461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 name="Isosceles Triangle 142"/>
          <p:cNvSpPr>
            <a:spLocks noChangeArrowheads="1"/>
          </p:cNvSpPr>
          <p:nvPr/>
        </p:nvSpPr>
        <p:spPr bwMode="auto">
          <a:xfrm flipH="1">
            <a:off x="4900613" y="1968500"/>
            <a:ext cx="3851275" cy="633413"/>
          </a:xfrm>
          <a:prstGeom prst="triangle">
            <a:avLst>
              <a:gd name="adj" fmla="val 50972"/>
            </a:avLst>
          </a:prstGeom>
          <a:gradFill rotWithShape="1">
            <a:gsLst>
              <a:gs pos="0">
                <a:srgbClr val="C31618">
                  <a:alpha val="37000"/>
                </a:srgbClr>
              </a:gs>
              <a:gs pos="100000">
                <a:schemeClr val="bg1">
                  <a:alpha val="37000"/>
                </a:schemeClr>
              </a:gs>
            </a:gsLst>
            <a:lin ang="4740000"/>
          </a:gra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prstClr val="white"/>
              </a:solidFill>
              <a:latin typeface="Trebuchet MS"/>
              <a:ea typeface="MS PGothic" pitchFamily="34" charset="-128"/>
              <a:cs typeface="+mn-cs"/>
            </a:endParaRPr>
          </a:p>
        </p:txBody>
      </p:sp>
      <p:sp>
        <p:nvSpPr>
          <p:cNvPr id="144" name="Rectangle 143"/>
          <p:cNvSpPr/>
          <p:nvPr/>
        </p:nvSpPr>
        <p:spPr>
          <a:xfrm>
            <a:off x="6081713" y="1055688"/>
            <a:ext cx="611187" cy="276225"/>
          </a:xfrm>
          <a:prstGeom prst="rect">
            <a:avLst/>
          </a:prstGeom>
        </p:spPr>
        <p:txBody>
          <a:bodyPr wrap="none">
            <a:spAutoFit/>
          </a:bodyPr>
          <a:lstStyle/>
          <a:p>
            <a:pPr>
              <a:defRPr/>
            </a:pPr>
            <a:r>
              <a:rPr lang="en-US" sz="1200" b="1" dirty="0">
                <a:solidFill>
                  <a:prstClr val="black">
                    <a:lumMod val="50000"/>
                    <a:lumOff val="50000"/>
                  </a:prstClr>
                </a:solidFill>
                <a:latin typeface="Trebuchet MS" pitchFamily="34" charset="0"/>
                <a:ea typeface="ＭＳ Ｐゴシック" charset="0"/>
                <a:cs typeface="ＭＳ Ｐゴシック" charset="0"/>
              </a:rPr>
              <a:t>Client</a:t>
            </a:r>
            <a:endParaRPr lang="en-US" sz="1200" dirty="0">
              <a:solidFill>
                <a:prstClr val="black"/>
              </a:solidFill>
              <a:latin typeface="Trebuchet MS" pitchFamily="34" charset="0"/>
              <a:ea typeface="ＭＳ Ｐゴシック" charset="0"/>
              <a:cs typeface="ＭＳ Ｐゴシック" charset="0"/>
            </a:endParaRPr>
          </a:p>
        </p:txBody>
      </p:sp>
      <p:grpSp>
        <p:nvGrpSpPr>
          <p:cNvPr id="55316" name="Group 8"/>
          <p:cNvGrpSpPr>
            <a:grpSpLocks/>
          </p:cNvGrpSpPr>
          <p:nvPr/>
        </p:nvGrpSpPr>
        <p:grpSpPr bwMode="auto">
          <a:xfrm>
            <a:off x="5989638" y="944563"/>
            <a:ext cx="2097087" cy="1055687"/>
            <a:chOff x="5989776" y="945032"/>
            <a:chExt cx="2097088" cy="1055687"/>
          </a:xfrm>
        </p:grpSpPr>
        <p:grpSp>
          <p:nvGrpSpPr>
            <p:cNvPr id="55344" name="Group 112"/>
            <p:cNvGrpSpPr>
              <a:grpSpLocks/>
            </p:cNvGrpSpPr>
            <p:nvPr/>
          </p:nvGrpSpPr>
          <p:grpSpPr bwMode="auto">
            <a:xfrm>
              <a:off x="5989776" y="945032"/>
              <a:ext cx="1584325" cy="1055687"/>
              <a:chOff x="3068537" y="1346200"/>
              <a:chExt cx="1584325" cy="1055687"/>
            </a:xfrm>
          </p:grpSpPr>
          <p:cxnSp>
            <p:nvCxnSpPr>
              <p:cNvPr id="55346" name="Straight Connector 113"/>
              <p:cNvCxnSpPr>
                <a:cxnSpLocks noChangeShapeType="1"/>
              </p:cNvCxnSpPr>
              <p:nvPr/>
            </p:nvCxnSpPr>
            <p:spPr bwMode="auto">
              <a:xfrm>
                <a:off x="3514624" y="1858962"/>
                <a:ext cx="0" cy="127000"/>
              </a:xfrm>
              <a:prstGeom prst="line">
                <a:avLst/>
              </a:prstGeom>
              <a:noFill/>
              <a:ln w="25400">
                <a:solidFill>
                  <a:srgbClr val="4D4D4F"/>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5347" name="Straight Connector 114"/>
              <p:cNvCxnSpPr>
                <a:cxnSpLocks noChangeShapeType="1"/>
              </p:cNvCxnSpPr>
              <p:nvPr/>
            </p:nvCxnSpPr>
            <p:spPr bwMode="auto">
              <a:xfrm>
                <a:off x="4222650" y="1858962"/>
                <a:ext cx="0" cy="127000"/>
              </a:xfrm>
              <a:prstGeom prst="line">
                <a:avLst/>
              </a:prstGeom>
              <a:noFill/>
              <a:ln w="25400">
                <a:solidFill>
                  <a:srgbClr val="4D4D4F"/>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5348" name="Straight Connector 115"/>
              <p:cNvCxnSpPr>
                <a:cxnSpLocks noChangeShapeType="1"/>
              </p:cNvCxnSpPr>
              <p:nvPr/>
            </p:nvCxnSpPr>
            <p:spPr bwMode="auto">
              <a:xfrm>
                <a:off x="3870225" y="1719262"/>
                <a:ext cx="4763" cy="250825"/>
              </a:xfrm>
              <a:prstGeom prst="line">
                <a:avLst/>
              </a:prstGeom>
              <a:noFill/>
              <a:ln w="25400">
                <a:solidFill>
                  <a:srgbClr val="4D4D4F"/>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55349" name="Picture 2" descr="aerospike_icons_webserver_nobox_notext.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784499" y="1346200"/>
                <a:ext cx="17938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50" name="Picture 67" descr="aerospike_icons_node_nobox_notext.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68537" y="1971675"/>
                <a:ext cx="18573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5351" name="Straight Connector 118"/>
              <p:cNvCxnSpPr>
                <a:cxnSpLocks noChangeShapeType="1"/>
              </p:cNvCxnSpPr>
              <p:nvPr/>
            </p:nvCxnSpPr>
            <p:spPr bwMode="auto">
              <a:xfrm>
                <a:off x="3144737" y="1858962"/>
                <a:ext cx="1416051" cy="0"/>
              </a:xfrm>
              <a:prstGeom prst="line">
                <a:avLst/>
              </a:prstGeom>
              <a:noFill/>
              <a:ln w="25400">
                <a:solidFill>
                  <a:srgbClr val="4D4D4F"/>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5352" name="Straight Connector 119"/>
              <p:cNvCxnSpPr>
                <a:cxnSpLocks noChangeShapeType="1"/>
              </p:cNvCxnSpPr>
              <p:nvPr/>
            </p:nvCxnSpPr>
            <p:spPr bwMode="auto">
              <a:xfrm>
                <a:off x="4560788" y="1844675"/>
                <a:ext cx="0" cy="127000"/>
              </a:xfrm>
              <a:prstGeom prst="line">
                <a:avLst/>
              </a:prstGeom>
              <a:noFill/>
              <a:ln w="25400">
                <a:solidFill>
                  <a:srgbClr val="4D4D4F"/>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5353" name="Straight Connector 135"/>
              <p:cNvCxnSpPr>
                <a:cxnSpLocks noChangeShapeType="1"/>
              </p:cNvCxnSpPr>
              <p:nvPr/>
            </p:nvCxnSpPr>
            <p:spPr bwMode="auto">
              <a:xfrm>
                <a:off x="3160612" y="1851025"/>
                <a:ext cx="0" cy="125412"/>
              </a:xfrm>
              <a:prstGeom prst="line">
                <a:avLst/>
              </a:prstGeom>
              <a:noFill/>
              <a:ln w="25400">
                <a:solidFill>
                  <a:srgbClr val="4D4D4F"/>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55354" name="Picture 206" descr="aerospike_icons_node_nobox_notext.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22549" y="1973262"/>
                <a:ext cx="1857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55" name="Picture 207" descr="aerospike_icons_node_nobox_notext.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52749" y="1914525"/>
                <a:ext cx="22701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56" name="Picture 208" descr="aerospike_icons_node_nobox_notext.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30574" y="1973262"/>
                <a:ext cx="1857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57" name="Picture 209" descr="aerospike_icons_node_nobox_notext.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67124" y="1970087"/>
                <a:ext cx="185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5345" name="TextBox 56"/>
            <p:cNvSpPr txBox="1">
              <a:spLocks noChangeArrowheads="1"/>
            </p:cNvSpPr>
            <p:nvPr/>
          </p:nvSpPr>
          <p:spPr bwMode="auto">
            <a:xfrm>
              <a:off x="7574101" y="1568919"/>
              <a:ext cx="512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charset="0"/>
                  <a:ea typeface="MS PGothic" charset="0"/>
                  <a:cs typeface="MS PGothic" charset="0"/>
                </a:defRPr>
              </a:lvl1pPr>
              <a:lvl2pPr marL="742950" indent="-285750" eaLnBrk="0" hangingPunct="0">
                <a:defRPr sz="2400">
                  <a:solidFill>
                    <a:schemeClr val="tx1"/>
                  </a:solidFill>
                  <a:latin typeface="Trebuchet MS" charset="0"/>
                  <a:ea typeface="MS PGothic" charset="0"/>
                  <a:cs typeface="MS PGothic" charset="0"/>
                </a:defRPr>
              </a:lvl2pPr>
              <a:lvl3pPr marL="1143000" indent="-228600" eaLnBrk="0" hangingPunct="0">
                <a:defRPr sz="2400">
                  <a:solidFill>
                    <a:schemeClr val="tx1"/>
                  </a:solidFill>
                  <a:latin typeface="Trebuchet MS" charset="0"/>
                  <a:ea typeface="MS PGothic" charset="0"/>
                  <a:cs typeface="MS PGothic" charset="0"/>
                </a:defRPr>
              </a:lvl3pPr>
              <a:lvl4pPr marL="1600200" indent="-228600" eaLnBrk="0" hangingPunct="0">
                <a:defRPr sz="2400">
                  <a:solidFill>
                    <a:schemeClr val="tx1"/>
                  </a:solidFill>
                  <a:latin typeface="Trebuchet MS" charset="0"/>
                  <a:ea typeface="MS PGothic" charset="0"/>
                  <a:cs typeface="MS PGothic" charset="0"/>
                </a:defRPr>
              </a:lvl4pPr>
              <a:lvl5pPr marL="2057400" indent="-228600" eaLnBrk="0" hangingPunct="0">
                <a:defRPr sz="2400">
                  <a:solidFill>
                    <a:schemeClr val="tx1"/>
                  </a:solidFill>
                  <a:latin typeface="Trebuchet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rebuchet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rebuchet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rebuchet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rebuchet MS" charset="0"/>
                  <a:ea typeface="MS PGothic" charset="0"/>
                  <a:cs typeface="MS PGothic" charset="0"/>
                </a:defRPr>
              </a:lvl9pPr>
            </a:lstStyle>
            <a:p>
              <a:pPr eaLnBrk="1" hangingPunct="1"/>
              <a:r>
                <a:rPr lang="en-US" sz="1800">
                  <a:solidFill>
                    <a:prstClr val="black"/>
                  </a:solidFill>
                </a:rPr>
                <a:t>…</a:t>
              </a:r>
            </a:p>
          </p:txBody>
        </p:sp>
      </p:grpSp>
      <p:sp>
        <p:nvSpPr>
          <p:cNvPr id="178" name="Rectangle 177"/>
          <p:cNvSpPr/>
          <p:nvPr/>
        </p:nvSpPr>
        <p:spPr>
          <a:xfrm>
            <a:off x="6437313" y="3467100"/>
            <a:ext cx="639762" cy="373063"/>
          </a:xfrm>
          <a:prstGeom prst="rect">
            <a:avLst/>
          </a:prstGeom>
          <a:pattFill prst="pct90">
            <a:fgClr>
              <a:schemeClr val="accent5"/>
            </a:fgClr>
            <a:bgClr>
              <a:prstClr val="white"/>
            </a:bgClr>
          </a:patt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defRPr/>
            </a:pPr>
            <a:r>
              <a:rPr lang="en-US" sz="1400" b="1" dirty="0">
                <a:solidFill>
                  <a:prstClr val="white"/>
                </a:solidFill>
                <a:latin typeface="Trebuchet MS"/>
              </a:rPr>
              <a:t>Keys</a:t>
            </a:r>
          </a:p>
        </p:txBody>
      </p:sp>
      <p:sp>
        <p:nvSpPr>
          <p:cNvPr id="179" name="Rectangle 178"/>
          <p:cNvSpPr/>
          <p:nvPr/>
        </p:nvSpPr>
        <p:spPr>
          <a:xfrm>
            <a:off x="7137400" y="3467100"/>
            <a:ext cx="639763" cy="373063"/>
          </a:xfrm>
          <a:prstGeom prst="rect">
            <a:avLst/>
          </a:prstGeom>
          <a:pattFill prst="trellis">
            <a:fgClr>
              <a:schemeClr val="accent5"/>
            </a:fgClr>
            <a:bgClr>
              <a:prstClr val="white"/>
            </a:bgClr>
          </a:patt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defRPr/>
            </a:pPr>
            <a:r>
              <a:rPr lang="en-US" sz="1400" b="1" dirty="0">
                <a:solidFill>
                  <a:prstClr val="white"/>
                </a:solidFill>
                <a:latin typeface="Trebuchet MS"/>
              </a:rPr>
              <a:t>Keys</a:t>
            </a:r>
          </a:p>
        </p:txBody>
      </p:sp>
      <p:sp>
        <p:nvSpPr>
          <p:cNvPr id="180" name="Rectangle 179"/>
          <p:cNvSpPr>
            <a:spLocks noChangeArrowheads="1"/>
          </p:cNvSpPr>
          <p:nvPr/>
        </p:nvSpPr>
        <p:spPr bwMode="auto">
          <a:xfrm>
            <a:off x="6469063" y="4351338"/>
            <a:ext cx="793750" cy="368300"/>
          </a:xfrm>
          <a:prstGeom prst="rect">
            <a:avLst/>
          </a:prstGeom>
          <a:pattFill prst="pct90">
            <a:fgClr>
              <a:srgbClr val="208E37"/>
            </a:fgClr>
            <a:bgClr>
              <a:srgbClr val="FFFFFF"/>
            </a:bgClr>
          </a:pattFill>
          <a:ln w="19050">
            <a:noFill/>
            <a:miter lim="800000"/>
            <a:headEnd/>
            <a:tailEnd/>
          </a:ln>
          <a:effectLst>
            <a:outerShdw dist="23000" dir="5400000" rotWithShape="0">
              <a:srgbClr val="808080">
                <a:alpha val="34998"/>
              </a:srgbClr>
            </a:outerShdw>
          </a:effectLst>
        </p:spPr>
        <p:txBody>
          <a:bodyPr anchor="ctr"/>
          <a:lstStyle/>
          <a:p>
            <a:pPr algn="ctr">
              <a:defRPr/>
            </a:pPr>
            <a:r>
              <a:rPr lang="en-US" sz="1400" b="1" dirty="0">
                <a:solidFill>
                  <a:prstClr val="white"/>
                </a:solidFill>
                <a:latin typeface="Trebuchet MS"/>
                <a:ea typeface="MS PGothic" pitchFamily="34" charset="-128"/>
                <a:cs typeface="+mn-cs"/>
              </a:rPr>
              <a:t>R3, R4</a:t>
            </a:r>
          </a:p>
        </p:txBody>
      </p:sp>
      <p:sp>
        <p:nvSpPr>
          <p:cNvPr id="183" name="Rectangle 182"/>
          <p:cNvSpPr>
            <a:spLocks noChangeArrowheads="1"/>
          </p:cNvSpPr>
          <p:nvPr/>
        </p:nvSpPr>
        <p:spPr bwMode="auto">
          <a:xfrm>
            <a:off x="7345363" y="4354513"/>
            <a:ext cx="792162" cy="368300"/>
          </a:xfrm>
          <a:prstGeom prst="rect">
            <a:avLst/>
          </a:prstGeom>
          <a:pattFill prst="trellis">
            <a:fgClr>
              <a:srgbClr val="208E37"/>
            </a:fgClr>
            <a:bgClr>
              <a:srgbClr val="FFFFFF"/>
            </a:bgClr>
          </a:pattFill>
          <a:ln w="19050">
            <a:noFill/>
            <a:miter lim="800000"/>
            <a:headEnd/>
            <a:tailEnd/>
          </a:ln>
          <a:effectLst>
            <a:outerShdw dist="23000" dir="5400000" rotWithShape="0">
              <a:srgbClr val="808080">
                <a:alpha val="34998"/>
              </a:srgbClr>
            </a:outerShdw>
          </a:effectLst>
        </p:spPr>
        <p:txBody>
          <a:bodyPr anchor="ctr"/>
          <a:lstStyle/>
          <a:p>
            <a:pPr algn="ctr">
              <a:defRPr/>
            </a:pPr>
            <a:r>
              <a:rPr lang="en-US" sz="1400" b="1" dirty="0">
                <a:solidFill>
                  <a:prstClr val="white"/>
                </a:solidFill>
                <a:latin typeface="Trebuchet MS"/>
                <a:ea typeface="MS PGothic" pitchFamily="34" charset="-128"/>
                <a:cs typeface="+mn-cs"/>
              </a:rPr>
              <a:t>R5, R4</a:t>
            </a:r>
          </a:p>
        </p:txBody>
      </p:sp>
      <p:pic>
        <p:nvPicPr>
          <p:cNvPr id="55321" name="Picture 25" descr="SSDs2.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53313" y="4762500"/>
            <a:ext cx="5461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5322" name="Straight Arrow Connector 184"/>
          <p:cNvCxnSpPr>
            <a:cxnSpLocks noChangeShapeType="1"/>
          </p:cNvCxnSpPr>
          <p:nvPr/>
        </p:nvCxnSpPr>
        <p:spPr bwMode="auto">
          <a:xfrm>
            <a:off x="5789613" y="3236913"/>
            <a:ext cx="0" cy="265112"/>
          </a:xfrm>
          <a:prstGeom prst="straightConnector1">
            <a:avLst/>
          </a:prstGeom>
          <a:noFill/>
          <a:ln w="19050">
            <a:solidFill>
              <a:srgbClr val="4D4D4F"/>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5323" name="Straight Arrow Connector 186"/>
          <p:cNvCxnSpPr>
            <a:cxnSpLocks noChangeShapeType="1"/>
          </p:cNvCxnSpPr>
          <p:nvPr/>
        </p:nvCxnSpPr>
        <p:spPr bwMode="auto">
          <a:xfrm>
            <a:off x="6704013" y="3236913"/>
            <a:ext cx="0" cy="265112"/>
          </a:xfrm>
          <a:prstGeom prst="straightConnector1">
            <a:avLst/>
          </a:prstGeom>
          <a:noFill/>
          <a:ln w="19050">
            <a:solidFill>
              <a:srgbClr val="4D4D4F"/>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5324" name="Straight Arrow Connector 187"/>
          <p:cNvCxnSpPr>
            <a:cxnSpLocks noChangeShapeType="1"/>
          </p:cNvCxnSpPr>
          <p:nvPr/>
        </p:nvCxnSpPr>
        <p:spPr bwMode="auto">
          <a:xfrm>
            <a:off x="7388225" y="3236913"/>
            <a:ext cx="0" cy="265112"/>
          </a:xfrm>
          <a:prstGeom prst="straightConnector1">
            <a:avLst/>
          </a:prstGeom>
          <a:noFill/>
          <a:ln w="19050">
            <a:solidFill>
              <a:srgbClr val="4D4D4F"/>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5325" name="Straight Arrow Connector 188"/>
          <p:cNvCxnSpPr>
            <a:cxnSpLocks noChangeShapeType="1"/>
          </p:cNvCxnSpPr>
          <p:nvPr/>
        </p:nvCxnSpPr>
        <p:spPr bwMode="auto">
          <a:xfrm>
            <a:off x="5794375" y="3830638"/>
            <a:ext cx="0" cy="539750"/>
          </a:xfrm>
          <a:prstGeom prst="straightConnector1">
            <a:avLst/>
          </a:prstGeom>
          <a:noFill/>
          <a:ln w="19050">
            <a:solidFill>
              <a:srgbClr val="4D4D4F"/>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5326" name="Straight Arrow Connector 189"/>
          <p:cNvCxnSpPr>
            <a:cxnSpLocks noChangeShapeType="1"/>
          </p:cNvCxnSpPr>
          <p:nvPr/>
        </p:nvCxnSpPr>
        <p:spPr bwMode="auto">
          <a:xfrm>
            <a:off x="6708775" y="3830638"/>
            <a:ext cx="0" cy="539750"/>
          </a:xfrm>
          <a:prstGeom prst="straightConnector1">
            <a:avLst/>
          </a:prstGeom>
          <a:noFill/>
          <a:ln w="19050">
            <a:solidFill>
              <a:srgbClr val="4D4D4F"/>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5327" name="Straight Arrow Connector 190"/>
          <p:cNvCxnSpPr>
            <a:cxnSpLocks noChangeShapeType="1"/>
          </p:cNvCxnSpPr>
          <p:nvPr/>
        </p:nvCxnSpPr>
        <p:spPr bwMode="auto">
          <a:xfrm>
            <a:off x="7392988" y="3830638"/>
            <a:ext cx="0" cy="539750"/>
          </a:xfrm>
          <a:prstGeom prst="straightConnector1">
            <a:avLst/>
          </a:prstGeom>
          <a:noFill/>
          <a:ln w="19050">
            <a:solidFill>
              <a:srgbClr val="4D4D4F"/>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92" name="Rectangle 191"/>
          <p:cNvSpPr>
            <a:spLocks noChangeArrowheads="1"/>
          </p:cNvSpPr>
          <p:nvPr/>
        </p:nvSpPr>
        <p:spPr bwMode="auto">
          <a:xfrm>
            <a:off x="5164138" y="5591175"/>
            <a:ext cx="457200" cy="368300"/>
          </a:xfrm>
          <a:prstGeom prst="rect">
            <a:avLst/>
          </a:prstGeom>
          <a:solidFill>
            <a:srgbClr val="208E37"/>
          </a:solidFill>
          <a:ln w="19050">
            <a:noFill/>
            <a:miter lim="800000"/>
            <a:headEnd/>
            <a:tailEnd/>
          </a:ln>
          <a:effectLst>
            <a:outerShdw dist="23000" dir="5400000" rotWithShape="0">
              <a:srgbClr val="808080">
                <a:alpha val="34998"/>
              </a:srgbClr>
            </a:outerShdw>
          </a:effectLst>
        </p:spPr>
        <p:txBody>
          <a:bodyPr anchor="ctr"/>
          <a:lstStyle/>
          <a:p>
            <a:pPr algn="ctr">
              <a:defRPr/>
            </a:pPr>
            <a:r>
              <a:rPr lang="en-US" sz="1400" b="1" dirty="0">
                <a:solidFill>
                  <a:prstClr val="white"/>
                </a:solidFill>
                <a:latin typeface="Trebuchet MS"/>
                <a:ea typeface="MS PGothic" pitchFamily="34" charset="-128"/>
                <a:cs typeface="+mn-cs"/>
              </a:rPr>
              <a:t>V1</a:t>
            </a:r>
          </a:p>
        </p:txBody>
      </p:sp>
      <p:sp>
        <p:nvSpPr>
          <p:cNvPr id="193" name="Rectangle 192"/>
          <p:cNvSpPr>
            <a:spLocks noChangeArrowheads="1"/>
          </p:cNvSpPr>
          <p:nvPr/>
        </p:nvSpPr>
        <p:spPr bwMode="auto">
          <a:xfrm>
            <a:off x="5675313" y="5591175"/>
            <a:ext cx="457200" cy="368300"/>
          </a:xfrm>
          <a:prstGeom prst="rect">
            <a:avLst/>
          </a:prstGeom>
          <a:solidFill>
            <a:srgbClr val="208E37"/>
          </a:solidFill>
          <a:ln w="19050">
            <a:noFill/>
            <a:miter lim="800000"/>
            <a:headEnd/>
            <a:tailEnd/>
          </a:ln>
          <a:effectLst>
            <a:outerShdw dist="23000" dir="5400000" rotWithShape="0">
              <a:srgbClr val="808080">
                <a:alpha val="34998"/>
              </a:srgbClr>
            </a:outerShdw>
          </a:effectLst>
        </p:spPr>
        <p:txBody>
          <a:bodyPr anchor="ctr"/>
          <a:lstStyle/>
          <a:p>
            <a:pPr algn="ctr">
              <a:defRPr/>
            </a:pPr>
            <a:r>
              <a:rPr lang="en-US" sz="1400" b="1" dirty="0">
                <a:solidFill>
                  <a:prstClr val="white"/>
                </a:solidFill>
                <a:latin typeface="Trebuchet MS"/>
                <a:ea typeface="MS PGothic" pitchFamily="34" charset="-128"/>
                <a:cs typeface="+mn-cs"/>
              </a:rPr>
              <a:t>V2</a:t>
            </a:r>
          </a:p>
        </p:txBody>
      </p:sp>
      <p:sp>
        <p:nvSpPr>
          <p:cNvPr id="194" name="Rectangle 193"/>
          <p:cNvSpPr>
            <a:spLocks noChangeArrowheads="1"/>
          </p:cNvSpPr>
          <p:nvPr/>
        </p:nvSpPr>
        <p:spPr bwMode="auto">
          <a:xfrm>
            <a:off x="6186488" y="5591175"/>
            <a:ext cx="457200" cy="368300"/>
          </a:xfrm>
          <a:prstGeom prst="rect">
            <a:avLst/>
          </a:prstGeom>
          <a:pattFill prst="pct90">
            <a:fgClr>
              <a:srgbClr val="208E37"/>
            </a:fgClr>
            <a:bgClr>
              <a:srgbClr val="FFFFFF"/>
            </a:bgClr>
          </a:pattFill>
          <a:ln w="19050">
            <a:noFill/>
            <a:miter lim="800000"/>
            <a:headEnd/>
            <a:tailEnd/>
          </a:ln>
          <a:effectLst>
            <a:outerShdw dist="23000" dir="5400000" rotWithShape="0">
              <a:srgbClr val="808080">
                <a:alpha val="34998"/>
              </a:srgbClr>
            </a:outerShdw>
          </a:effectLst>
        </p:spPr>
        <p:txBody>
          <a:bodyPr anchor="ctr"/>
          <a:lstStyle/>
          <a:p>
            <a:pPr algn="ctr">
              <a:defRPr/>
            </a:pPr>
            <a:r>
              <a:rPr lang="en-US" sz="1400" b="1" dirty="0">
                <a:solidFill>
                  <a:prstClr val="white"/>
                </a:solidFill>
                <a:latin typeface="Trebuchet MS"/>
                <a:ea typeface="MS PGothic" pitchFamily="34" charset="-128"/>
                <a:cs typeface="+mn-cs"/>
              </a:rPr>
              <a:t>V3</a:t>
            </a:r>
          </a:p>
        </p:txBody>
      </p:sp>
      <p:sp>
        <p:nvSpPr>
          <p:cNvPr id="196" name="Rectangle 195"/>
          <p:cNvSpPr>
            <a:spLocks noChangeArrowheads="1"/>
          </p:cNvSpPr>
          <p:nvPr/>
        </p:nvSpPr>
        <p:spPr bwMode="auto">
          <a:xfrm>
            <a:off x="6699250" y="5591175"/>
            <a:ext cx="457200" cy="368300"/>
          </a:xfrm>
          <a:prstGeom prst="rect">
            <a:avLst/>
          </a:prstGeom>
          <a:pattFill prst="pct90">
            <a:fgClr>
              <a:srgbClr val="208E37"/>
            </a:fgClr>
            <a:bgClr>
              <a:srgbClr val="FFFFFF"/>
            </a:bgClr>
          </a:pattFill>
          <a:ln w="19050">
            <a:noFill/>
            <a:miter lim="800000"/>
            <a:headEnd/>
            <a:tailEnd/>
          </a:ln>
          <a:effectLst>
            <a:outerShdw dist="23000" dir="5400000" rotWithShape="0">
              <a:srgbClr val="808080">
                <a:alpha val="34998"/>
              </a:srgbClr>
            </a:outerShdw>
          </a:effectLst>
        </p:spPr>
        <p:txBody>
          <a:bodyPr anchor="ctr"/>
          <a:lstStyle/>
          <a:p>
            <a:pPr algn="ctr">
              <a:defRPr/>
            </a:pPr>
            <a:r>
              <a:rPr lang="en-US" sz="1400" b="1" dirty="0">
                <a:solidFill>
                  <a:prstClr val="white"/>
                </a:solidFill>
                <a:latin typeface="Trebuchet MS"/>
                <a:ea typeface="MS PGothic" pitchFamily="34" charset="-128"/>
                <a:cs typeface="+mn-cs"/>
              </a:rPr>
              <a:t>V4</a:t>
            </a:r>
          </a:p>
        </p:txBody>
      </p:sp>
      <p:sp>
        <p:nvSpPr>
          <p:cNvPr id="197" name="Rectangle 196"/>
          <p:cNvSpPr>
            <a:spLocks noChangeArrowheads="1"/>
          </p:cNvSpPr>
          <p:nvPr/>
        </p:nvSpPr>
        <p:spPr bwMode="auto">
          <a:xfrm>
            <a:off x="7210425" y="5591175"/>
            <a:ext cx="457200" cy="368300"/>
          </a:xfrm>
          <a:prstGeom prst="rect">
            <a:avLst/>
          </a:prstGeom>
          <a:pattFill prst="trellis">
            <a:fgClr>
              <a:srgbClr val="208E37"/>
            </a:fgClr>
            <a:bgClr>
              <a:srgbClr val="FFFFFF"/>
            </a:bgClr>
          </a:pattFill>
          <a:ln w="19050">
            <a:noFill/>
            <a:miter lim="800000"/>
            <a:headEnd/>
            <a:tailEnd/>
          </a:ln>
          <a:effectLst>
            <a:outerShdw dist="23000" dir="5400000" rotWithShape="0">
              <a:srgbClr val="808080">
                <a:alpha val="34998"/>
              </a:srgbClr>
            </a:outerShdw>
          </a:effectLst>
        </p:spPr>
        <p:txBody>
          <a:bodyPr anchor="ctr"/>
          <a:lstStyle/>
          <a:p>
            <a:pPr algn="ctr">
              <a:defRPr/>
            </a:pPr>
            <a:r>
              <a:rPr lang="en-US" sz="1400" b="1" dirty="0">
                <a:solidFill>
                  <a:prstClr val="white"/>
                </a:solidFill>
                <a:latin typeface="Trebuchet MS"/>
                <a:ea typeface="MS PGothic" pitchFamily="34" charset="-128"/>
                <a:cs typeface="+mn-cs"/>
              </a:rPr>
              <a:t>V5</a:t>
            </a:r>
          </a:p>
        </p:txBody>
      </p:sp>
      <p:sp>
        <p:nvSpPr>
          <p:cNvPr id="198" name="Rectangle 197"/>
          <p:cNvSpPr>
            <a:spLocks noChangeArrowheads="1"/>
          </p:cNvSpPr>
          <p:nvPr/>
        </p:nvSpPr>
        <p:spPr bwMode="auto">
          <a:xfrm>
            <a:off x="7721600" y="5591175"/>
            <a:ext cx="457200" cy="368300"/>
          </a:xfrm>
          <a:prstGeom prst="rect">
            <a:avLst/>
          </a:prstGeom>
          <a:pattFill prst="trellis">
            <a:fgClr>
              <a:srgbClr val="208E37"/>
            </a:fgClr>
            <a:bgClr>
              <a:srgbClr val="FFFFFF"/>
            </a:bgClr>
          </a:pattFill>
          <a:ln w="19050">
            <a:noFill/>
            <a:miter lim="800000"/>
            <a:headEnd/>
            <a:tailEnd/>
          </a:ln>
          <a:effectLst>
            <a:outerShdw dist="23000" dir="5400000" rotWithShape="0">
              <a:srgbClr val="808080">
                <a:alpha val="34998"/>
              </a:srgbClr>
            </a:outerShdw>
          </a:effectLst>
        </p:spPr>
        <p:txBody>
          <a:bodyPr anchor="ctr"/>
          <a:lstStyle/>
          <a:p>
            <a:pPr algn="ctr">
              <a:defRPr/>
            </a:pPr>
            <a:r>
              <a:rPr lang="en-US" sz="1400" b="1" dirty="0">
                <a:solidFill>
                  <a:prstClr val="white"/>
                </a:solidFill>
                <a:latin typeface="Trebuchet MS"/>
                <a:ea typeface="MS PGothic" pitchFamily="34" charset="-128"/>
                <a:cs typeface="+mn-cs"/>
              </a:rPr>
              <a:t>V6</a:t>
            </a:r>
          </a:p>
        </p:txBody>
      </p:sp>
      <p:cxnSp>
        <p:nvCxnSpPr>
          <p:cNvPr id="55334" name="Straight Arrow Connector 203"/>
          <p:cNvCxnSpPr>
            <a:cxnSpLocks noChangeShapeType="1"/>
          </p:cNvCxnSpPr>
          <p:nvPr/>
        </p:nvCxnSpPr>
        <p:spPr bwMode="auto">
          <a:xfrm>
            <a:off x="5367338" y="5153025"/>
            <a:ext cx="0" cy="438150"/>
          </a:xfrm>
          <a:prstGeom prst="straightConnector1">
            <a:avLst/>
          </a:prstGeom>
          <a:noFill/>
          <a:ln w="19050">
            <a:solidFill>
              <a:srgbClr val="4D4D4F"/>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5335" name="Straight Arrow Connector 204"/>
          <p:cNvCxnSpPr>
            <a:cxnSpLocks noChangeShapeType="1"/>
          </p:cNvCxnSpPr>
          <p:nvPr/>
        </p:nvCxnSpPr>
        <p:spPr bwMode="auto">
          <a:xfrm>
            <a:off x="5807075" y="5153025"/>
            <a:ext cx="0" cy="438150"/>
          </a:xfrm>
          <a:prstGeom prst="straightConnector1">
            <a:avLst/>
          </a:prstGeom>
          <a:noFill/>
          <a:ln w="19050">
            <a:solidFill>
              <a:srgbClr val="4D4D4F"/>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5336" name="Straight Arrow Connector 206"/>
          <p:cNvCxnSpPr>
            <a:cxnSpLocks noChangeShapeType="1"/>
          </p:cNvCxnSpPr>
          <p:nvPr/>
        </p:nvCxnSpPr>
        <p:spPr bwMode="auto">
          <a:xfrm>
            <a:off x="6445250" y="5153025"/>
            <a:ext cx="0" cy="438150"/>
          </a:xfrm>
          <a:prstGeom prst="straightConnector1">
            <a:avLst/>
          </a:prstGeom>
          <a:noFill/>
          <a:ln w="19050">
            <a:solidFill>
              <a:srgbClr val="4D4D4F"/>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5337" name="Straight Arrow Connector 207"/>
          <p:cNvCxnSpPr>
            <a:cxnSpLocks noChangeShapeType="1"/>
          </p:cNvCxnSpPr>
          <p:nvPr/>
        </p:nvCxnSpPr>
        <p:spPr bwMode="auto">
          <a:xfrm>
            <a:off x="6884988" y="5153025"/>
            <a:ext cx="0" cy="438150"/>
          </a:xfrm>
          <a:prstGeom prst="straightConnector1">
            <a:avLst/>
          </a:prstGeom>
          <a:noFill/>
          <a:ln w="19050">
            <a:solidFill>
              <a:srgbClr val="4D4D4F"/>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5338" name="Straight Arrow Connector 208"/>
          <p:cNvCxnSpPr>
            <a:cxnSpLocks noChangeShapeType="1"/>
          </p:cNvCxnSpPr>
          <p:nvPr/>
        </p:nvCxnSpPr>
        <p:spPr bwMode="auto">
          <a:xfrm>
            <a:off x="7526338" y="5153025"/>
            <a:ext cx="0" cy="438150"/>
          </a:xfrm>
          <a:prstGeom prst="straightConnector1">
            <a:avLst/>
          </a:prstGeom>
          <a:noFill/>
          <a:ln w="19050">
            <a:solidFill>
              <a:srgbClr val="4D4D4F"/>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5339" name="Straight Arrow Connector 209"/>
          <p:cNvCxnSpPr>
            <a:cxnSpLocks noChangeShapeType="1"/>
          </p:cNvCxnSpPr>
          <p:nvPr/>
        </p:nvCxnSpPr>
        <p:spPr bwMode="auto">
          <a:xfrm>
            <a:off x="7964488" y="5153025"/>
            <a:ext cx="0" cy="438150"/>
          </a:xfrm>
          <a:prstGeom prst="straightConnector1">
            <a:avLst/>
          </a:prstGeom>
          <a:noFill/>
          <a:ln w="19050">
            <a:solidFill>
              <a:srgbClr val="4D4D4F"/>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5340" name="Straight Arrow Connector 238"/>
          <p:cNvCxnSpPr>
            <a:cxnSpLocks noChangeShapeType="1"/>
          </p:cNvCxnSpPr>
          <p:nvPr/>
        </p:nvCxnSpPr>
        <p:spPr bwMode="auto">
          <a:xfrm flipH="1">
            <a:off x="4518025" y="5811838"/>
            <a:ext cx="512763" cy="0"/>
          </a:xfrm>
          <a:prstGeom prst="straightConnector1">
            <a:avLst/>
          </a:prstGeom>
          <a:noFill/>
          <a:ln w="19050">
            <a:solidFill>
              <a:srgbClr val="4D4D4F"/>
            </a:solidFill>
            <a:prstDash val="dash"/>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5341" name="Straight Arrow Connector 243"/>
          <p:cNvCxnSpPr>
            <a:cxnSpLocks noChangeShapeType="1"/>
          </p:cNvCxnSpPr>
          <p:nvPr/>
        </p:nvCxnSpPr>
        <p:spPr bwMode="auto">
          <a:xfrm flipH="1" flipV="1">
            <a:off x="4518025" y="1203325"/>
            <a:ext cx="14288" cy="4621213"/>
          </a:xfrm>
          <a:prstGeom prst="straightConnector1">
            <a:avLst/>
          </a:prstGeom>
          <a:noFill/>
          <a:ln w="19050">
            <a:solidFill>
              <a:srgbClr val="4D4D4F"/>
            </a:solidFill>
            <a:prstDash val="dash"/>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5342" name="Straight Arrow Connector 246"/>
          <p:cNvCxnSpPr>
            <a:cxnSpLocks noChangeShapeType="1"/>
          </p:cNvCxnSpPr>
          <p:nvPr/>
        </p:nvCxnSpPr>
        <p:spPr bwMode="auto">
          <a:xfrm flipH="1">
            <a:off x="4524375" y="1203325"/>
            <a:ext cx="1541463" cy="0"/>
          </a:xfrm>
          <a:prstGeom prst="straightConnector1">
            <a:avLst/>
          </a:prstGeom>
          <a:noFill/>
          <a:ln w="19050">
            <a:solidFill>
              <a:srgbClr val="4D4D4F"/>
            </a:solidFill>
            <a:prstDash val="dash"/>
            <a:round/>
            <a:headEnd type="arrow" w="med" len="me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4" name="Slide Number Placeholder 3"/>
          <p:cNvSpPr txBox="1">
            <a:spLocks/>
          </p:cNvSpPr>
          <p:nvPr/>
        </p:nvSpPr>
        <p:spPr bwMode="auto">
          <a:xfrm>
            <a:off x="3643364" y="6551613"/>
            <a:ext cx="5322441"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1pPr>
            <a:lvl2pPr marL="742950" indent="-28575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2pPr>
            <a:lvl3pPr marL="11430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3pPr>
            <a:lvl4pPr marL="16002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4pPr>
            <a:lvl5pPr marL="20574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5pPr>
            <a:lvl6pPr marL="25146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6pPr>
            <a:lvl7pPr marL="29718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7pPr>
            <a:lvl8pPr marL="34290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8pPr>
            <a:lvl9pPr marL="38862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9pPr>
          </a:lstStyle>
          <a:p>
            <a:pPr eaLnBrk="1" hangingPunct="1"/>
            <a:r>
              <a:rPr lang="en-US" sz="1000" dirty="0" smtClean="0">
                <a:solidFill>
                  <a:srgbClr val="FFFFFF"/>
                </a:solidFill>
              </a:rPr>
              <a:t>© 2013 Aerospike. All rights reserved                                                                     Pg. </a:t>
            </a:r>
            <a:fld id="{C541D254-D84C-B244-BE38-918C10F2BF9A}" type="slidenum">
              <a:rPr lang="en-US" sz="1000" smtClean="0">
                <a:solidFill>
                  <a:srgbClr val="FFFFFF"/>
                </a:solidFill>
              </a:rPr>
              <a:pPr eaLnBrk="1" hangingPunct="1"/>
              <a:t>18</a:t>
            </a:fld>
            <a:endParaRPr lang="en-US" sz="1000" dirty="0">
              <a:solidFill>
                <a:srgbClr val="FFFFFF"/>
              </a:solidFill>
            </a:endParaRPr>
          </a:p>
        </p:txBody>
      </p:sp>
    </p:spTree>
    <p:extLst>
      <p:ext uri="{BB962C8B-B14F-4D97-AF65-F5344CB8AC3E}">
        <p14:creationId xmlns:p14="http://schemas.microsoft.com/office/powerpoint/2010/main" val="42115657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Placeholder 2"/>
          <p:cNvSpPr>
            <a:spLocks noGrp="1"/>
          </p:cNvSpPr>
          <p:nvPr>
            <p:ph type="body" sz="quarter" idx="15"/>
          </p:nvPr>
        </p:nvSpPr>
        <p:spPr bwMode="auto">
          <a:xfrm>
            <a:off x="457200" y="1095050"/>
            <a:ext cx="3810829" cy="4373562"/>
          </a:xfrm>
          <a:extLst/>
        </p:spPr>
        <p:txBody>
          <a:bodyPr wrap="square" lIns="91440" tIns="45720" rIns="91440" bIns="45720" numCol="1" anchor="t" anchorCtr="0" compatLnSpc="1">
            <a:prstTxWarp prst="textNoShape">
              <a:avLst/>
            </a:prstTxWarp>
            <a:normAutofit fontScale="70000" lnSpcReduction="20000"/>
          </a:bodyPr>
          <a:lstStyle/>
          <a:p>
            <a:pPr>
              <a:defRPr/>
            </a:pPr>
            <a:r>
              <a:rPr lang="en-US" dirty="0" smtClean="0">
                <a:solidFill>
                  <a:srgbClr val="C31618"/>
                </a:solidFill>
              </a:rPr>
              <a:t>2 Million rows per second </a:t>
            </a:r>
            <a:endParaRPr lang="en-US" dirty="0">
              <a:solidFill>
                <a:srgbClr val="C31618"/>
              </a:solidFill>
            </a:endParaRPr>
          </a:p>
          <a:p>
            <a:pPr lvl="1">
              <a:defRPr/>
            </a:pPr>
            <a:r>
              <a:rPr lang="en-US" dirty="0" smtClean="0">
                <a:solidFill>
                  <a:schemeClr val="tx1">
                    <a:lumMod val="50000"/>
                    <a:lumOff val="50000"/>
                  </a:schemeClr>
                </a:solidFill>
              </a:rPr>
              <a:t>per 8-core server</a:t>
            </a:r>
            <a:br>
              <a:rPr lang="en-US" dirty="0" smtClean="0">
                <a:solidFill>
                  <a:schemeClr val="tx1">
                    <a:lumMod val="50000"/>
                    <a:lumOff val="50000"/>
                  </a:schemeClr>
                </a:solidFill>
              </a:rPr>
            </a:br>
            <a:r>
              <a:rPr lang="en-US" dirty="0" smtClean="0">
                <a:solidFill>
                  <a:schemeClr val="tx1">
                    <a:lumMod val="50000"/>
                    <a:lumOff val="50000"/>
                  </a:schemeClr>
                </a:solidFill>
              </a:rPr>
              <a:t>on 1-100TB data</a:t>
            </a:r>
          </a:p>
          <a:p>
            <a:pPr marL="0" indent="0">
              <a:buNone/>
              <a:defRPr/>
            </a:pPr>
            <a:endParaRPr lang="en-US" dirty="0"/>
          </a:p>
          <a:p>
            <a:pPr>
              <a:defRPr/>
            </a:pPr>
            <a:r>
              <a:rPr lang="en-US" dirty="0" smtClean="0"/>
              <a:t>Real-time requests, No ETL!</a:t>
            </a:r>
          </a:p>
          <a:p>
            <a:pPr>
              <a:defRPr/>
            </a:pPr>
            <a:endParaRPr lang="en-US" dirty="0" smtClean="0"/>
          </a:p>
          <a:p>
            <a:pPr>
              <a:defRPr/>
            </a:pPr>
            <a:r>
              <a:rPr lang="en-US" dirty="0" smtClean="0"/>
              <a:t>In </a:t>
            </a:r>
            <a:r>
              <a:rPr lang="en-US" dirty="0"/>
              <a:t>parallel</a:t>
            </a:r>
            <a:br>
              <a:rPr lang="en-US" dirty="0"/>
            </a:br>
            <a:r>
              <a:rPr lang="en-US" dirty="0"/>
              <a:t>1) Index (WHERE clause</a:t>
            </a:r>
            <a:r>
              <a:rPr lang="en-US" dirty="0" smtClean="0"/>
              <a:t>)</a:t>
            </a:r>
            <a:br>
              <a:rPr lang="en-US" dirty="0" smtClean="0"/>
            </a:br>
            <a:r>
              <a:rPr lang="en-US" dirty="0" smtClean="0"/>
              <a:t>2</a:t>
            </a:r>
            <a:r>
              <a:rPr lang="en-US" dirty="0"/>
              <a:t>) Map</a:t>
            </a:r>
            <a:br>
              <a:rPr lang="en-US" dirty="0"/>
            </a:br>
            <a:r>
              <a:rPr lang="en-US" dirty="0"/>
              <a:t>3) Reduce / </a:t>
            </a:r>
            <a:r>
              <a:rPr lang="en-US" dirty="0" smtClean="0"/>
              <a:t>Finalize</a:t>
            </a:r>
            <a:endParaRPr lang="en-US" dirty="0"/>
          </a:p>
          <a:p>
            <a:pPr>
              <a:defRPr/>
            </a:pPr>
            <a:endParaRPr lang="en-US" dirty="0"/>
          </a:p>
          <a:p>
            <a:pPr>
              <a:defRPr/>
            </a:pPr>
            <a:r>
              <a:rPr lang="en-US" dirty="0" smtClean="0"/>
              <a:t>Client gets </a:t>
            </a:r>
            <a:r>
              <a:rPr lang="en-US" dirty="0"/>
              <a:t>results, computes</a:t>
            </a:r>
          </a:p>
          <a:p>
            <a:pPr lvl="1">
              <a:defRPr/>
            </a:pPr>
            <a:r>
              <a:rPr lang="en-US" dirty="0"/>
              <a:t>4) Reduce + </a:t>
            </a:r>
            <a:r>
              <a:rPr lang="en-US" dirty="0" smtClean="0"/>
              <a:t>Finalize</a:t>
            </a:r>
          </a:p>
        </p:txBody>
      </p:sp>
      <p:sp>
        <p:nvSpPr>
          <p:cNvPr id="63" name="Rectangle 62"/>
          <p:cNvSpPr>
            <a:spLocks noChangeArrowheads="1"/>
          </p:cNvSpPr>
          <p:nvPr/>
        </p:nvSpPr>
        <p:spPr bwMode="auto">
          <a:xfrm>
            <a:off x="4826000" y="1800225"/>
            <a:ext cx="4116388" cy="3567113"/>
          </a:xfrm>
          <a:prstGeom prst="rect">
            <a:avLst/>
          </a:prstGeom>
          <a:solidFill>
            <a:srgbClr val="DBDBDC"/>
          </a:solidFill>
          <a:ln w="9525">
            <a:noFill/>
            <a:miter lim="800000"/>
            <a:headEnd/>
            <a:tailEnd/>
          </a:ln>
          <a:effectLst>
            <a:outerShdw dist="23000" dir="5400000" rotWithShape="0">
              <a:srgbClr val="808080">
                <a:alpha val="34998"/>
              </a:srgbClr>
            </a:outerShdw>
          </a:effectLst>
        </p:spPr>
        <p:txBody>
          <a:bodyPr anchor="ctr"/>
          <a:lstStyle/>
          <a:p>
            <a:pPr algn="ctr">
              <a:defRPr/>
            </a:pPr>
            <a:endParaRPr lang="en-US" dirty="0">
              <a:solidFill>
                <a:prstClr val="white"/>
              </a:solidFill>
              <a:latin typeface="Trebuchet MS"/>
              <a:ea typeface="MS PGothic" pitchFamily="34" charset="-128"/>
              <a:cs typeface="+mn-cs"/>
            </a:endParaRPr>
          </a:p>
        </p:txBody>
      </p:sp>
      <p:sp>
        <p:nvSpPr>
          <p:cNvPr id="58" name="Rectangle 57"/>
          <p:cNvSpPr>
            <a:spLocks noChangeArrowheads="1"/>
          </p:cNvSpPr>
          <p:nvPr/>
        </p:nvSpPr>
        <p:spPr bwMode="auto">
          <a:xfrm>
            <a:off x="4826000" y="5487988"/>
            <a:ext cx="4116388" cy="647700"/>
          </a:xfrm>
          <a:prstGeom prst="rect">
            <a:avLst/>
          </a:prstGeom>
          <a:solidFill>
            <a:srgbClr val="F2F2F2"/>
          </a:solidFill>
          <a:ln w="9525">
            <a:noFill/>
            <a:miter lim="800000"/>
            <a:headEnd/>
            <a:tailEnd/>
          </a:ln>
          <a:effectLst>
            <a:outerShdw dist="23000" dir="5400000" rotWithShape="0">
              <a:srgbClr val="808080">
                <a:alpha val="34998"/>
              </a:srgbClr>
            </a:outerShdw>
          </a:effectLst>
        </p:spPr>
        <p:txBody>
          <a:bodyPr anchor="ctr"/>
          <a:lstStyle/>
          <a:p>
            <a:pPr algn="ctr">
              <a:defRPr/>
            </a:pPr>
            <a:endParaRPr lang="en-US" dirty="0">
              <a:solidFill>
                <a:prstClr val="white"/>
              </a:solidFill>
              <a:latin typeface="Trebuchet MS"/>
              <a:ea typeface="MS PGothic" pitchFamily="34" charset="-128"/>
              <a:cs typeface="+mn-cs"/>
            </a:endParaRPr>
          </a:p>
        </p:txBody>
      </p:sp>
      <p:sp>
        <p:nvSpPr>
          <p:cNvPr id="55" name="Rectangle 54"/>
          <p:cNvSpPr>
            <a:spLocks noChangeArrowheads="1"/>
          </p:cNvSpPr>
          <p:nvPr/>
        </p:nvSpPr>
        <p:spPr bwMode="auto">
          <a:xfrm>
            <a:off x="4826000" y="57150"/>
            <a:ext cx="4116388" cy="454025"/>
          </a:xfrm>
          <a:prstGeom prst="rect">
            <a:avLst/>
          </a:prstGeom>
          <a:solidFill>
            <a:srgbClr val="F2F2F2"/>
          </a:solidFill>
          <a:ln w="9525">
            <a:noFill/>
            <a:miter lim="800000"/>
            <a:headEnd/>
            <a:tailEnd/>
          </a:ln>
          <a:effectLst>
            <a:outerShdw dist="23000" dir="5400000" rotWithShape="0">
              <a:srgbClr val="808080">
                <a:alpha val="34998"/>
              </a:srgbClr>
            </a:outerShdw>
          </a:effectLst>
        </p:spPr>
        <p:txBody>
          <a:bodyPr anchor="ctr"/>
          <a:lstStyle/>
          <a:p>
            <a:pPr algn="ctr">
              <a:defRPr/>
            </a:pPr>
            <a:endParaRPr lang="en-US" dirty="0">
              <a:solidFill>
                <a:prstClr val="white"/>
              </a:solidFill>
              <a:latin typeface="Trebuchet MS"/>
              <a:ea typeface="MS PGothic" pitchFamily="34" charset="-128"/>
              <a:cs typeface="+mn-cs"/>
            </a:endParaRPr>
          </a:p>
        </p:txBody>
      </p:sp>
      <p:sp>
        <p:nvSpPr>
          <p:cNvPr id="16" name="Rectangle 15"/>
          <p:cNvSpPr>
            <a:spLocks noChangeArrowheads="1"/>
          </p:cNvSpPr>
          <p:nvPr/>
        </p:nvSpPr>
        <p:spPr bwMode="auto">
          <a:xfrm>
            <a:off x="5040313" y="3416300"/>
            <a:ext cx="3344862" cy="687388"/>
          </a:xfrm>
          <a:prstGeom prst="rect">
            <a:avLst/>
          </a:prstGeom>
          <a:solidFill>
            <a:srgbClr val="BFBFBF"/>
          </a:solidFill>
          <a:ln w="9525">
            <a:noFill/>
            <a:miter lim="800000"/>
            <a:headEnd/>
            <a:tailEnd/>
          </a:ln>
          <a:effectLst>
            <a:outerShdw dist="23000" dir="5400000" rotWithShape="0">
              <a:srgbClr val="808080">
                <a:alpha val="34998"/>
              </a:srgbClr>
            </a:outerShdw>
          </a:effectLst>
        </p:spPr>
        <p:txBody>
          <a:bodyPr anchor="ctr"/>
          <a:lstStyle/>
          <a:p>
            <a:pPr algn="ctr">
              <a:defRPr/>
            </a:pPr>
            <a:endParaRPr lang="en-US" dirty="0">
              <a:solidFill>
                <a:prstClr val="white"/>
              </a:solidFill>
              <a:latin typeface="Trebuchet MS"/>
              <a:ea typeface="MS PGothic" pitchFamily="34" charset="-128"/>
              <a:cs typeface="+mn-cs"/>
            </a:endParaRPr>
          </a:p>
        </p:txBody>
      </p:sp>
      <p:sp>
        <p:nvSpPr>
          <p:cNvPr id="14" name="Rectangle 13"/>
          <p:cNvSpPr>
            <a:spLocks noChangeArrowheads="1"/>
          </p:cNvSpPr>
          <p:nvPr/>
        </p:nvSpPr>
        <p:spPr bwMode="auto">
          <a:xfrm>
            <a:off x="5040313" y="1847850"/>
            <a:ext cx="3344862" cy="1416050"/>
          </a:xfrm>
          <a:prstGeom prst="rect">
            <a:avLst/>
          </a:prstGeom>
          <a:solidFill>
            <a:srgbClr val="FEF1D1"/>
          </a:solidFill>
          <a:ln w="9525">
            <a:noFill/>
            <a:miter lim="800000"/>
            <a:headEnd/>
            <a:tailEnd/>
          </a:ln>
          <a:effectLst>
            <a:outerShdw dist="23000" dir="5400000" rotWithShape="0">
              <a:srgbClr val="808080">
                <a:alpha val="34998"/>
              </a:srgbClr>
            </a:outerShdw>
          </a:effectLst>
        </p:spPr>
        <p:txBody>
          <a:bodyPr anchor="ctr"/>
          <a:lstStyle/>
          <a:p>
            <a:pPr algn="ctr">
              <a:defRPr/>
            </a:pPr>
            <a:endParaRPr lang="en-US" dirty="0">
              <a:solidFill>
                <a:srgbClr val="FBB917">
                  <a:lumMod val="20000"/>
                  <a:lumOff val="80000"/>
                </a:srgbClr>
              </a:solidFill>
              <a:latin typeface="Trebuchet MS"/>
              <a:ea typeface="MS PGothic" pitchFamily="34" charset="-128"/>
              <a:cs typeface="+mn-cs"/>
            </a:endParaRPr>
          </a:p>
        </p:txBody>
      </p:sp>
      <p:sp>
        <p:nvSpPr>
          <p:cNvPr id="6" name="Rectangle 5"/>
          <p:cNvSpPr>
            <a:spLocks noChangeArrowheads="1"/>
          </p:cNvSpPr>
          <p:nvPr/>
        </p:nvSpPr>
        <p:spPr bwMode="auto">
          <a:xfrm>
            <a:off x="5091113" y="1987550"/>
            <a:ext cx="1885950" cy="368300"/>
          </a:xfrm>
          <a:prstGeom prst="rect">
            <a:avLst/>
          </a:prstGeom>
          <a:solidFill>
            <a:srgbClr val="FBB917"/>
          </a:solidFill>
          <a:ln w="19050">
            <a:noFill/>
            <a:miter lim="800000"/>
            <a:headEnd/>
            <a:tailEnd/>
          </a:ln>
          <a:effectLst>
            <a:outerShdw dist="23000" dir="5400000" rotWithShape="0">
              <a:srgbClr val="808080">
                <a:alpha val="34998"/>
              </a:srgbClr>
            </a:outerShdw>
          </a:effectLst>
        </p:spPr>
        <p:txBody>
          <a:bodyPr anchor="ctr"/>
          <a:lstStyle/>
          <a:p>
            <a:pPr algn="ctr">
              <a:defRPr/>
            </a:pPr>
            <a:r>
              <a:rPr lang="en-US" dirty="0">
                <a:solidFill>
                  <a:prstClr val="white"/>
                </a:solidFill>
                <a:latin typeface="Trebuchet MS"/>
                <a:ea typeface="MS PGothic" pitchFamily="34" charset="-128"/>
                <a:cs typeface="+mn-cs"/>
              </a:rPr>
              <a:t>Secondary Key</a:t>
            </a:r>
          </a:p>
        </p:txBody>
      </p:sp>
      <p:sp>
        <p:nvSpPr>
          <p:cNvPr id="7" name="Rectangle 6"/>
          <p:cNvSpPr/>
          <p:nvPr/>
        </p:nvSpPr>
        <p:spPr bwMode="auto">
          <a:xfrm>
            <a:off x="5091113" y="2616200"/>
            <a:ext cx="1885950" cy="3683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dirty="0">
                <a:solidFill>
                  <a:prstClr val="white"/>
                </a:solidFill>
                <a:latin typeface="Trebuchet MS"/>
              </a:rPr>
              <a:t>Primary Key</a:t>
            </a:r>
          </a:p>
        </p:txBody>
      </p:sp>
      <p:sp>
        <p:nvSpPr>
          <p:cNvPr id="8" name="Rectangle 7"/>
          <p:cNvSpPr>
            <a:spLocks noChangeArrowheads="1"/>
          </p:cNvSpPr>
          <p:nvPr/>
        </p:nvSpPr>
        <p:spPr bwMode="auto">
          <a:xfrm>
            <a:off x="5091113" y="3556000"/>
            <a:ext cx="1885950" cy="368300"/>
          </a:xfrm>
          <a:prstGeom prst="rect">
            <a:avLst/>
          </a:prstGeom>
          <a:solidFill>
            <a:srgbClr val="208E37"/>
          </a:solidFill>
          <a:ln w="19050">
            <a:noFill/>
            <a:miter lim="800000"/>
            <a:headEnd/>
            <a:tailEnd/>
          </a:ln>
          <a:effectLst>
            <a:outerShdw dist="23000" dir="5400000" rotWithShape="0">
              <a:srgbClr val="808080">
                <a:alpha val="34998"/>
              </a:srgbClr>
            </a:outerShdw>
          </a:effectLst>
        </p:spPr>
        <p:txBody>
          <a:bodyPr anchor="ctr"/>
          <a:lstStyle/>
          <a:p>
            <a:pPr algn="ctr">
              <a:defRPr/>
            </a:pPr>
            <a:r>
              <a:rPr lang="en-US" dirty="0">
                <a:solidFill>
                  <a:prstClr val="white"/>
                </a:solidFill>
                <a:latin typeface="Trebuchet MS"/>
                <a:ea typeface="MS PGothic" pitchFamily="34" charset="-128"/>
                <a:cs typeface="+mn-cs"/>
              </a:rPr>
              <a:t>Record</a:t>
            </a:r>
          </a:p>
        </p:txBody>
      </p:sp>
      <p:sp>
        <p:nvSpPr>
          <p:cNvPr id="10" name="Rectangle 9"/>
          <p:cNvSpPr>
            <a:spLocks noChangeArrowheads="1"/>
          </p:cNvSpPr>
          <p:nvPr/>
        </p:nvSpPr>
        <p:spPr bwMode="auto">
          <a:xfrm>
            <a:off x="6410325" y="4284663"/>
            <a:ext cx="1376363" cy="368300"/>
          </a:xfrm>
          <a:prstGeom prst="rect">
            <a:avLst/>
          </a:prstGeom>
          <a:solidFill>
            <a:srgbClr val="5CCAFF"/>
          </a:solidFill>
          <a:ln w="19050">
            <a:noFill/>
            <a:miter lim="800000"/>
            <a:headEnd/>
            <a:tailEnd/>
          </a:ln>
          <a:effectLst>
            <a:outerShdw dist="23000" dir="5400000" rotWithShape="0">
              <a:srgbClr val="808080">
                <a:alpha val="34998"/>
              </a:srgbClr>
            </a:outerShdw>
          </a:effectLst>
        </p:spPr>
        <p:txBody>
          <a:bodyPr anchor="ctr"/>
          <a:lstStyle/>
          <a:p>
            <a:pPr algn="ctr">
              <a:defRPr/>
            </a:pPr>
            <a:r>
              <a:rPr lang="en-US" dirty="0">
                <a:solidFill>
                  <a:prstClr val="black">
                    <a:lumMod val="65000"/>
                    <a:lumOff val="35000"/>
                  </a:prstClr>
                </a:solidFill>
                <a:latin typeface="Trebuchet MS"/>
                <a:ea typeface="MS PGothic" pitchFamily="34" charset="-128"/>
                <a:cs typeface="+mn-cs"/>
              </a:rPr>
              <a:t>Map</a:t>
            </a:r>
          </a:p>
        </p:txBody>
      </p:sp>
      <p:sp>
        <p:nvSpPr>
          <p:cNvPr id="15" name="TextBox 14"/>
          <p:cNvSpPr txBox="1"/>
          <p:nvPr/>
        </p:nvSpPr>
        <p:spPr bwMode="auto">
          <a:xfrm>
            <a:off x="7826375" y="2987675"/>
            <a:ext cx="595313" cy="277813"/>
          </a:xfrm>
          <a:prstGeom prst="rect">
            <a:avLst/>
          </a:prstGeom>
          <a:noFill/>
        </p:spPr>
        <p:txBody>
          <a:bodyPr wrap="none">
            <a:spAutoFit/>
          </a:bodyPr>
          <a:lstStyle/>
          <a:p>
            <a:pPr>
              <a:defRPr/>
            </a:pPr>
            <a:r>
              <a:rPr lang="en-US" sz="1200" b="1" dirty="0">
                <a:solidFill>
                  <a:prstClr val="black">
                    <a:lumMod val="50000"/>
                    <a:lumOff val="50000"/>
                  </a:prstClr>
                </a:solidFill>
                <a:latin typeface="Trebuchet MS" pitchFamily="34" charset="0"/>
                <a:ea typeface="ＭＳ Ｐゴシック" charset="0"/>
                <a:cs typeface="ＭＳ Ｐゴシック" charset="0"/>
              </a:rPr>
              <a:t>DRAM</a:t>
            </a:r>
          </a:p>
        </p:txBody>
      </p:sp>
      <p:sp>
        <p:nvSpPr>
          <p:cNvPr id="17" name="TextBox 16"/>
          <p:cNvSpPr txBox="1"/>
          <p:nvPr/>
        </p:nvSpPr>
        <p:spPr bwMode="auto">
          <a:xfrm>
            <a:off x="7980363" y="3838575"/>
            <a:ext cx="441325" cy="277813"/>
          </a:xfrm>
          <a:prstGeom prst="rect">
            <a:avLst/>
          </a:prstGeom>
          <a:noFill/>
        </p:spPr>
        <p:txBody>
          <a:bodyPr wrap="none">
            <a:spAutoFit/>
          </a:bodyPr>
          <a:lstStyle/>
          <a:p>
            <a:pPr>
              <a:defRPr/>
            </a:pPr>
            <a:r>
              <a:rPr lang="en-US" sz="1200" b="1" dirty="0">
                <a:solidFill>
                  <a:prstClr val="black">
                    <a:lumMod val="50000"/>
                    <a:lumOff val="50000"/>
                  </a:prstClr>
                </a:solidFill>
                <a:latin typeface="Trebuchet MS" pitchFamily="34" charset="0"/>
                <a:ea typeface="ＭＳ Ｐゴシック" charset="0"/>
                <a:cs typeface="ＭＳ Ｐゴシック" charset="0"/>
              </a:rPr>
              <a:t>SSD</a:t>
            </a:r>
          </a:p>
        </p:txBody>
      </p:sp>
      <p:cxnSp>
        <p:nvCxnSpPr>
          <p:cNvPr id="60430" name="Straight Arrow Connector 27"/>
          <p:cNvCxnSpPr>
            <a:cxnSpLocks noChangeShapeType="1"/>
          </p:cNvCxnSpPr>
          <p:nvPr/>
        </p:nvCxnSpPr>
        <p:spPr bwMode="auto">
          <a:xfrm>
            <a:off x="6046788" y="2355850"/>
            <a:ext cx="0" cy="285750"/>
          </a:xfrm>
          <a:prstGeom prst="straightConnector1">
            <a:avLst/>
          </a:prstGeom>
          <a:noFill/>
          <a:ln w="19050">
            <a:solidFill>
              <a:srgbClr val="4D4D4F"/>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0431" name="Straight Arrow Connector 28"/>
          <p:cNvCxnSpPr>
            <a:cxnSpLocks noChangeShapeType="1"/>
          </p:cNvCxnSpPr>
          <p:nvPr/>
        </p:nvCxnSpPr>
        <p:spPr bwMode="auto">
          <a:xfrm>
            <a:off x="6053138" y="3001963"/>
            <a:ext cx="0" cy="554037"/>
          </a:xfrm>
          <a:prstGeom prst="straightConnector1">
            <a:avLst/>
          </a:prstGeom>
          <a:noFill/>
          <a:ln w="19050">
            <a:solidFill>
              <a:srgbClr val="4D4D4F"/>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0432" name="Straight Arrow Connector 34"/>
          <p:cNvCxnSpPr>
            <a:cxnSpLocks noChangeShapeType="1"/>
          </p:cNvCxnSpPr>
          <p:nvPr/>
        </p:nvCxnSpPr>
        <p:spPr bwMode="auto">
          <a:xfrm>
            <a:off x="6846888" y="3924300"/>
            <a:ext cx="0" cy="360363"/>
          </a:xfrm>
          <a:prstGeom prst="straightConnector1">
            <a:avLst/>
          </a:prstGeom>
          <a:noFill/>
          <a:ln w="19050">
            <a:solidFill>
              <a:srgbClr val="4D4D4F"/>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0433" name="Straight Arrow Connector 36"/>
          <p:cNvCxnSpPr>
            <a:cxnSpLocks noChangeShapeType="1"/>
          </p:cNvCxnSpPr>
          <p:nvPr/>
        </p:nvCxnSpPr>
        <p:spPr bwMode="auto">
          <a:xfrm>
            <a:off x="6846888" y="4603750"/>
            <a:ext cx="0" cy="276225"/>
          </a:xfrm>
          <a:prstGeom prst="straightConnector1">
            <a:avLst/>
          </a:prstGeom>
          <a:noFill/>
          <a:ln w="19050">
            <a:solidFill>
              <a:srgbClr val="4D4D4F"/>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0434" name="Straight Arrow Connector 51"/>
          <p:cNvCxnSpPr>
            <a:cxnSpLocks noChangeShapeType="1"/>
          </p:cNvCxnSpPr>
          <p:nvPr/>
        </p:nvCxnSpPr>
        <p:spPr bwMode="auto">
          <a:xfrm>
            <a:off x="6846888" y="5246688"/>
            <a:ext cx="11112" cy="395287"/>
          </a:xfrm>
          <a:prstGeom prst="straightConnector1">
            <a:avLst/>
          </a:prstGeom>
          <a:noFill/>
          <a:ln w="19050">
            <a:solidFill>
              <a:srgbClr val="4D4D4F"/>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7" name="TextBox 56"/>
          <p:cNvSpPr txBox="1"/>
          <p:nvPr/>
        </p:nvSpPr>
        <p:spPr bwMode="auto">
          <a:xfrm>
            <a:off x="8312150" y="220663"/>
            <a:ext cx="609600" cy="276225"/>
          </a:xfrm>
          <a:prstGeom prst="rect">
            <a:avLst/>
          </a:prstGeom>
          <a:noFill/>
        </p:spPr>
        <p:txBody>
          <a:bodyPr wrap="none">
            <a:spAutoFit/>
          </a:bodyPr>
          <a:lstStyle/>
          <a:p>
            <a:pPr>
              <a:defRPr/>
            </a:pPr>
            <a:r>
              <a:rPr lang="en-US" sz="1200" b="1" dirty="0">
                <a:solidFill>
                  <a:prstClr val="black">
                    <a:lumMod val="50000"/>
                    <a:lumOff val="50000"/>
                  </a:prstClr>
                </a:solidFill>
                <a:latin typeface="Trebuchet MS" pitchFamily="34" charset="0"/>
                <a:ea typeface="ＭＳ Ｐゴシック" charset="0"/>
                <a:cs typeface="ＭＳ Ｐゴシック" charset="0"/>
              </a:rPr>
              <a:t>Client</a:t>
            </a:r>
          </a:p>
        </p:txBody>
      </p:sp>
      <p:pic>
        <p:nvPicPr>
          <p:cNvPr id="60436" name="Picture 2" descr="aerospike_icons_webserver_nobox_notex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10613" y="5537200"/>
            <a:ext cx="17938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TextBox 59"/>
          <p:cNvSpPr txBox="1"/>
          <p:nvPr/>
        </p:nvSpPr>
        <p:spPr bwMode="auto">
          <a:xfrm>
            <a:off x="8428038" y="5872163"/>
            <a:ext cx="609600" cy="276225"/>
          </a:xfrm>
          <a:prstGeom prst="rect">
            <a:avLst/>
          </a:prstGeom>
          <a:noFill/>
        </p:spPr>
        <p:txBody>
          <a:bodyPr wrap="none">
            <a:spAutoFit/>
          </a:bodyPr>
          <a:lstStyle/>
          <a:p>
            <a:pPr>
              <a:defRPr/>
            </a:pPr>
            <a:r>
              <a:rPr lang="en-US" sz="1200" b="1" dirty="0">
                <a:solidFill>
                  <a:prstClr val="black">
                    <a:lumMod val="50000"/>
                    <a:lumOff val="50000"/>
                  </a:prstClr>
                </a:solidFill>
                <a:latin typeface="Trebuchet MS" pitchFamily="34" charset="0"/>
                <a:ea typeface="ＭＳ Ｐゴシック" charset="0"/>
                <a:cs typeface="ＭＳ Ｐゴシック" charset="0"/>
              </a:rPr>
              <a:t>Client</a:t>
            </a:r>
          </a:p>
        </p:txBody>
      </p:sp>
      <p:pic>
        <p:nvPicPr>
          <p:cNvPr id="60438" name="Picture 89" descr="aerospike_icons_index_withtext.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6388" y="1987550"/>
            <a:ext cx="40798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9" name="Picture 89" descr="aerospike_icons_index_withtext.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6388" y="2573338"/>
            <a:ext cx="40798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0" name="Picture 207" descr="aerospike_icons_node_nobox_notext.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712200" y="4608513"/>
            <a:ext cx="177800"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TextBox 64"/>
          <p:cNvSpPr txBox="1"/>
          <p:nvPr/>
        </p:nvSpPr>
        <p:spPr bwMode="auto">
          <a:xfrm>
            <a:off x="8385175" y="4959350"/>
            <a:ext cx="652463" cy="277813"/>
          </a:xfrm>
          <a:prstGeom prst="rect">
            <a:avLst/>
          </a:prstGeom>
          <a:noFill/>
        </p:spPr>
        <p:txBody>
          <a:bodyPr wrap="none">
            <a:spAutoFit/>
          </a:bodyPr>
          <a:lstStyle/>
          <a:p>
            <a:pPr>
              <a:defRPr/>
            </a:pPr>
            <a:r>
              <a:rPr lang="en-US" sz="1200" b="1" dirty="0">
                <a:solidFill>
                  <a:prstClr val="black">
                    <a:lumMod val="50000"/>
                    <a:lumOff val="50000"/>
                  </a:prstClr>
                </a:solidFill>
                <a:latin typeface="Trebuchet MS" pitchFamily="34" charset="0"/>
                <a:ea typeface="ＭＳ Ｐゴシック" charset="0"/>
                <a:cs typeface="ＭＳ Ｐゴシック" charset="0"/>
              </a:rPr>
              <a:t>Server</a:t>
            </a:r>
          </a:p>
        </p:txBody>
      </p:sp>
      <p:pic>
        <p:nvPicPr>
          <p:cNvPr id="60442" name="Picture 25" descr="SSDs2.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93025" y="3482975"/>
            <a:ext cx="5461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3" name="Picture 25" descr="SSDs2.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45425" y="3635375"/>
            <a:ext cx="5461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4" name="Picture 159" descr="aerospike_icons_funnel_nobox_notext.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48425" y="4360863"/>
            <a:ext cx="2889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Rectangle 48"/>
          <p:cNvSpPr>
            <a:spLocks noChangeArrowheads="1"/>
          </p:cNvSpPr>
          <p:nvPr/>
        </p:nvSpPr>
        <p:spPr bwMode="auto">
          <a:xfrm>
            <a:off x="6392863" y="4883150"/>
            <a:ext cx="1376362" cy="368300"/>
          </a:xfrm>
          <a:prstGeom prst="rect">
            <a:avLst/>
          </a:prstGeom>
          <a:solidFill>
            <a:srgbClr val="5CCAFF"/>
          </a:solidFill>
          <a:ln w="19050">
            <a:noFill/>
            <a:miter lim="800000"/>
            <a:headEnd/>
            <a:tailEnd/>
          </a:ln>
          <a:effectLst>
            <a:outerShdw dist="23000" dir="5400000" rotWithShape="0">
              <a:srgbClr val="808080">
                <a:alpha val="34998"/>
              </a:srgbClr>
            </a:outerShdw>
          </a:effectLst>
        </p:spPr>
        <p:txBody>
          <a:bodyPr anchor="ctr"/>
          <a:lstStyle/>
          <a:p>
            <a:pPr algn="ctr">
              <a:defRPr/>
            </a:pPr>
            <a:r>
              <a:rPr lang="en-US" dirty="0">
                <a:solidFill>
                  <a:prstClr val="black">
                    <a:lumMod val="50000"/>
                    <a:lumOff val="50000"/>
                  </a:prstClr>
                </a:solidFill>
                <a:latin typeface="Trebuchet MS"/>
                <a:ea typeface="MS PGothic" pitchFamily="34" charset="-128"/>
                <a:cs typeface="+mn-cs"/>
              </a:rPr>
              <a:t>     </a:t>
            </a:r>
            <a:r>
              <a:rPr lang="en-US" dirty="0">
                <a:solidFill>
                  <a:prstClr val="black">
                    <a:lumMod val="65000"/>
                    <a:lumOff val="35000"/>
                  </a:prstClr>
                </a:solidFill>
                <a:latin typeface="Trebuchet MS"/>
                <a:ea typeface="MS PGothic" pitchFamily="34" charset="-128"/>
                <a:cs typeface="+mn-cs"/>
              </a:rPr>
              <a:t>Reduce</a:t>
            </a:r>
          </a:p>
        </p:txBody>
      </p:sp>
      <p:pic>
        <p:nvPicPr>
          <p:cNvPr id="60446" name="Picture 75"/>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6502400" y="4972050"/>
            <a:ext cx="1873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49"/>
          <p:cNvSpPr>
            <a:spLocks noChangeArrowheads="1"/>
          </p:cNvSpPr>
          <p:nvPr/>
        </p:nvSpPr>
        <p:spPr bwMode="auto">
          <a:xfrm>
            <a:off x="6427788" y="5680075"/>
            <a:ext cx="1376362" cy="366713"/>
          </a:xfrm>
          <a:prstGeom prst="rect">
            <a:avLst/>
          </a:prstGeom>
          <a:solidFill>
            <a:srgbClr val="5CCAFF"/>
          </a:solidFill>
          <a:ln w="19050">
            <a:noFill/>
            <a:miter lim="800000"/>
            <a:headEnd/>
            <a:tailEnd/>
          </a:ln>
          <a:effectLst>
            <a:outerShdw dist="23000" dir="5400000" rotWithShape="0">
              <a:srgbClr val="808080">
                <a:alpha val="34998"/>
              </a:srgbClr>
            </a:outerShdw>
          </a:effectLst>
        </p:spPr>
        <p:txBody>
          <a:bodyPr anchor="ctr"/>
          <a:lstStyle/>
          <a:p>
            <a:pPr algn="ctr">
              <a:defRPr/>
            </a:pPr>
            <a:r>
              <a:rPr lang="en-US" dirty="0">
                <a:solidFill>
                  <a:prstClr val="black">
                    <a:lumMod val="50000"/>
                    <a:lumOff val="50000"/>
                  </a:prstClr>
                </a:solidFill>
                <a:latin typeface="Trebuchet MS"/>
                <a:ea typeface="MS PGothic" pitchFamily="34" charset="-128"/>
                <a:cs typeface="+mn-cs"/>
              </a:rPr>
              <a:t>  </a:t>
            </a:r>
            <a:r>
              <a:rPr lang="en-US" dirty="0">
                <a:solidFill>
                  <a:prstClr val="black">
                    <a:lumMod val="65000"/>
                    <a:lumOff val="35000"/>
                  </a:prstClr>
                </a:solidFill>
                <a:latin typeface="Trebuchet MS"/>
                <a:ea typeface="MS PGothic" pitchFamily="34" charset="-128"/>
                <a:cs typeface="+mn-cs"/>
              </a:rPr>
              <a:t>Aggregate</a:t>
            </a:r>
          </a:p>
        </p:txBody>
      </p:sp>
      <p:pic>
        <p:nvPicPr>
          <p:cNvPr id="60448" name="Picture 77"/>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75413" y="5773738"/>
            <a:ext cx="1873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449" name="Group 53"/>
          <p:cNvGrpSpPr>
            <a:grpSpLocks/>
          </p:cNvGrpSpPr>
          <p:nvPr/>
        </p:nvGrpSpPr>
        <p:grpSpPr bwMode="auto">
          <a:xfrm>
            <a:off x="5962650" y="98425"/>
            <a:ext cx="1584325" cy="1055688"/>
            <a:chOff x="3068537" y="1346200"/>
            <a:chExt cx="1584325" cy="1055687"/>
          </a:xfrm>
        </p:grpSpPr>
        <p:cxnSp>
          <p:nvCxnSpPr>
            <p:cNvPr id="60455" name="Straight Connector 53"/>
            <p:cNvCxnSpPr>
              <a:cxnSpLocks noChangeShapeType="1"/>
            </p:cNvCxnSpPr>
            <p:nvPr/>
          </p:nvCxnSpPr>
          <p:spPr bwMode="auto">
            <a:xfrm>
              <a:off x="3514625" y="1858963"/>
              <a:ext cx="0" cy="127000"/>
            </a:xfrm>
            <a:prstGeom prst="line">
              <a:avLst/>
            </a:prstGeom>
            <a:noFill/>
            <a:ln w="25400">
              <a:solidFill>
                <a:srgbClr val="4D4D4F"/>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0456" name="Straight Connector 58"/>
            <p:cNvCxnSpPr>
              <a:cxnSpLocks noChangeShapeType="1"/>
            </p:cNvCxnSpPr>
            <p:nvPr/>
          </p:nvCxnSpPr>
          <p:spPr bwMode="auto">
            <a:xfrm>
              <a:off x="4222650" y="1858963"/>
              <a:ext cx="0" cy="127000"/>
            </a:xfrm>
            <a:prstGeom prst="line">
              <a:avLst/>
            </a:prstGeom>
            <a:noFill/>
            <a:ln w="25400">
              <a:solidFill>
                <a:srgbClr val="4D4D4F"/>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0457" name="Straight Connector 60"/>
            <p:cNvCxnSpPr>
              <a:cxnSpLocks noChangeShapeType="1"/>
            </p:cNvCxnSpPr>
            <p:nvPr/>
          </p:nvCxnSpPr>
          <p:spPr bwMode="auto">
            <a:xfrm>
              <a:off x="3870225" y="1719263"/>
              <a:ext cx="4762" cy="250825"/>
            </a:xfrm>
            <a:prstGeom prst="line">
              <a:avLst/>
            </a:prstGeom>
            <a:noFill/>
            <a:ln w="25400">
              <a:solidFill>
                <a:srgbClr val="4D4D4F"/>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60458" name="Picture 2" descr="aerospike_icons_webserver_nobox_notex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84499" y="1346200"/>
              <a:ext cx="17938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59" name="Picture 67" descr="aerospike_icons_node_nobox_notext.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68537" y="1971675"/>
              <a:ext cx="18573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0460" name="Straight Connector 65"/>
            <p:cNvCxnSpPr>
              <a:cxnSpLocks noChangeShapeType="1"/>
            </p:cNvCxnSpPr>
            <p:nvPr/>
          </p:nvCxnSpPr>
          <p:spPr bwMode="auto">
            <a:xfrm>
              <a:off x="3144737" y="1858963"/>
              <a:ext cx="1416050" cy="0"/>
            </a:xfrm>
            <a:prstGeom prst="line">
              <a:avLst/>
            </a:prstGeom>
            <a:noFill/>
            <a:ln w="25400">
              <a:solidFill>
                <a:srgbClr val="4D4D4F"/>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0461" name="Straight Connector 66"/>
            <p:cNvCxnSpPr>
              <a:cxnSpLocks noChangeShapeType="1"/>
            </p:cNvCxnSpPr>
            <p:nvPr/>
          </p:nvCxnSpPr>
          <p:spPr bwMode="auto">
            <a:xfrm>
              <a:off x="4560787" y="1844675"/>
              <a:ext cx="0" cy="127000"/>
            </a:xfrm>
            <a:prstGeom prst="line">
              <a:avLst/>
            </a:prstGeom>
            <a:noFill/>
            <a:ln w="25400">
              <a:solidFill>
                <a:srgbClr val="4D4D4F"/>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0462" name="Straight Connector 67"/>
            <p:cNvCxnSpPr>
              <a:cxnSpLocks noChangeShapeType="1"/>
            </p:cNvCxnSpPr>
            <p:nvPr/>
          </p:nvCxnSpPr>
          <p:spPr bwMode="auto">
            <a:xfrm>
              <a:off x="3160612" y="1851025"/>
              <a:ext cx="0" cy="125413"/>
            </a:xfrm>
            <a:prstGeom prst="line">
              <a:avLst/>
            </a:prstGeom>
            <a:noFill/>
            <a:ln w="25400">
              <a:solidFill>
                <a:srgbClr val="4D4D4F"/>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60463" name="Picture 206" descr="aerospike_icons_node_nobox_notext.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22549" y="1973262"/>
              <a:ext cx="1857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64" name="Picture 207" descr="aerospike_icons_node_nobox_notext.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52749" y="1914525"/>
              <a:ext cx="22701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65" name="Picture 208" descr="aerospike_icons_node_nobox_notext.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30574" y="1973262"/>
              <a:ext cx="1857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66" name="Picture 209" descr="aerospike_icons_node_nobox_notext.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67124" y="1970087"/>
              <a:ext cx="185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3" name="Isosceles Triangle 72"/>
          <p:cNvSpPr>
            <a:spLocks noChangeArrowheads="1"/>
          </p:cNvSpPr>
          <p:nvPr/>
        </p:nvSpPr>
        <p:spPr bwMode="auto">
          <a:xfrm flipH="1">
            <a:off x="4872038" y="1122363"/>
            <a:ext cx="3851275" cy="633412"/>
          </a:xfrm>
          <a:prstGeom prst="triangle">
            <a:avLst>
              <a:gd name="adj" fmla="val 50972"/>
            </a:avLst>
          </a:prstGeom>
          <a:gradFill rotWithShape="1">
            <a:gsLst>
              <a:gs pos="0">
                <a:srgbClr val="C31618">
                  <a:alpha val="37000"/>
                </a:srgbClr>
              </a:gs>
              <a:gs pos="100000">
                <a:schemeClr val="bg1">
                  <a:alpha val="37000"/>
                </a:schemeClr>
              </a:gs>
            </a:gsLst>
            <a:lin ang="4740000"/>
          </a:gra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prstClr val="white"/>
              </a:solidFill>
              <a:latin typeface="Trebuchet MS"/>
              <a:ea typeface="MS PGothic" pitchFamily="34" charset="-128"/>
              <a:cs typeface="+mn-cs"/>
            </a:endParaRPr>
          </a:p>
        </p:txBody>
      </p:sp>
      <p:cxnSp>
        <p:nvCxnSpPr>
          <p:cNvPr id="60451" name="Straight Arrow Connector 73"/>
          <p:cNvCxnSpPr>
            <a:cxnSpLocks noChangeShapeType="1"/>
            <a:stCxn id="58" idx="0"/>
          </p:cNvCxnSpPr>
          <p:nvPr/>
        </p:nvCxnSpPr>
        <p:spPr bwMode="auto">
          <a:xfrm flipH="1" flipV="1">
            <a:off x="4518025" y="5473700"/>
            <a:ext cx="2349500" cy="14288"/>
          </a:xfrm>
          <a:prstGeom prst="straightConnector1">
            <a:avLst/>
          </a:prstGeom>
          <a:noFill/>
          <a:ln w="19050">
            <a:solidFill>
              <a:srgbClr val="4D4D4F"/>
            </a:solidFill>
            <a:prstDash val="dash"/>
            <a:round/>
            <a:headEnd type="arrow" w="med" len="me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0452" name="Straight Arrow Connector 74"/>
          <p:cNvCxnSpPr>
            <a:cxnSpLocks noChangeShapeType="1"/>
          </p:cNvCxnSpPr>
          <p:nvPr/>
        </p:nvCxnSpPr>
        <p:spPr bwMode="auto">
          <a:xfrm flipH="1" flipV="1">
            <a:off x="4518025" y="865188"/>
            <a:ext cx="14288" cy="4608512"/>
          </a:xfrm>
          <a:prstGeom prst="straightConnector1">
            <a:avLst/>
          </a:prstGeom>
          <a:noFill/>
          <a:ln w="19050">
            <a:solidFill>
              <a:srgbClr val="4D4D4F"/>
            </a:solidFill>
            <a:prstDash val="dash"/>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0453" name="Straight Arrow Connector 75"/>
          <p:cNvCxnSpPr>
            <a:cxnSpLocks noChangeShapeType="1"/>
          </p:cNvCxnSpPr>
          <p:nvPr/>
        </p:nvCxnSpPr>
        <p:spPr bwMode="auto">
          <a:xfrm flipH="1">
            <a:off x="4524375" y="865188"/>
            <a:ext cx="2836863" cy="0"/>
          </a:xfrm>
          <a:prstGeom prst="straightConnector1">
            <a:avLst/>
          </a:prstGeom>
          <a:noFill/>
          <a:ln w="19050">
            <a:solidFill>
              <a:srgbClr val="4D4D4F"/>
            </a:solidFill>
            <a:prstDash val="dash"/>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0454" name="Title 1"/>
          <p:cNvSpPr>
            <a:spLocks noGrp="1"/>
          </p:cNvSpPr>
          <p:nvPr>
            <p:ph type="title"/>
          </p:nvPr>
        </p:nvSpPr>
        <p:spPr bwMode="auto">
          <a:xfrm>
            <a:off x="457200" y="200025"/>
            <a:ext cx="4175799" cy="66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sz="3200" dirty="0" smtClean="0">
                <a:latin typeface="Trebuchet MS" charset="0"/>
                <a:ea typeface="MS PGothic" charset="0"/>
              </a:rPr>
              <a:t>Indexed Map Reduce</a:t>
            </a:r>
            <a:endParaRPr lang="en-US" sz="3200" dirty="0">
              <a:latin typeface="Trebuchet MS" charset="0"/>
              <a:ea typeface="MS PGothic" charset="0"/>
            </a:endParaRPr>
          </a:p>
        </p:txBody>
      </p:sp>
      <p:sp>
        <p:nvSpPr>
          <p:cNvPr id="52" name="Slide Number Placeholder 3"/>
          <p:cNvSpPr txBox="1">
            <a:spLocks/>
          </p:cNvSpPr>
          <p:nvPr/>
        </p:nvSpPr>
        <p:spPr bwMode="auto">
          <a:xfrm>
            <a:off x="3643364" y="6551613"/>
            <a:ext cx="5322441"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1pPr>
            <a:lvl2pPr marL="742950" indent="-28575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2pPr>
            <a:lvl3pPr marL="11430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3pPr>
            <a:lvl4pPr marL="16002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4pPr>
            <a:lvl5pPr marL="20574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5pPr>
            <a:lvl6pPr marL="25146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6pPr>
            <a:lvl7pPr marL="29718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7pPr>
            <a:lvl8pPr marL="34290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8pPr>
            <a:lvl9pPr marL="38862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9pPr>
          </a:lstStyle>
          <a:p>
            <a:pPr eaLnBrk="1" hangingPunct="1"/>
            <a:r>
              <a:rPr lang="en-US" sz="1000" dirty="0" smtClean="0">
                <a:solidFill>
                  <a:srgbClr val="FFFFFF"/>
                </a:solidFill>
              </a:rPr>
              <a:t>© 2013 Aerospike. All rights reserved                                                                     Pg. </a:t>
            </a:r>
            <a:fld id="{C541D254-D84C-B244-BE38-918C10F2BF9A}" type="slidenum">
              <a:rPr lang="en-US" sz="1000" smtClean="0">
                <a:solidFill>
                  <a:srgbClr val="FFFFFF"/>
                </a:solidFill>
              </a:rPr>
              <a:pPr eaLnBrk="1" hangingPunct="1"/>
              <a:t>19</a:t>
            </a:fld>
            <a:endParaRPr lang="en-US" sz="1000" dirty="0">
              <a:solidFill>
                <a:srgbClr val="FFFFFF"/>
              </a:solidFill>
            </a:endParaRPr>
          </a:p>
        </p:txBody>
      </p:sp>
    </p:spTree>
    <p:extLst>
      <p:ext uri="{BB962C8B-B14F-4D97-AF65-F5344CB8AC3E}">
        <p14:creationId xmlns:p14="http://schemas.microsoft.com/office/powerpoint/2010/main" val="92555021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2" name="Rectangle 1"/>
          <p:cNvSpPr>
            <a:spLocks noChangeArrowheads="1"/>
          </p:cNvSpPr>
          <p:nvPr/>
        </p:nvSpPr>
        <p:spPr bwMode="auto">
          <a:xfrm>
            <a:off x="4519613" y="1389063"/>
            <a:ext cx="3330575" cy="2655887"/>
          </a:xfrm>
          <a:prstGeom prst="rect">
            <a:avLst/>
          </a:prstGeom>
          <a:solidFill>
            <a:schemeClr val="bg2">
              <a:alpha val="5882"/>
            </a:schemeClr>
          </a:solidFill>
          <a:ln w="9525">
            <a:solidFill>
              <a:schemeClr val="bg2"/>
            </a:solid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latin typeface="Trebuchet MS" pitchFamily="34" charset="0"/>
              <a:ea typeface="MS PGothic" pitchFamily="34" charset="-128"/>
              <a:cs typeface="+mn-cs"/>
            </a:endParaRPr>
          </a:p>
        </p:txBody>
      </p:sp>
      <p:pic>
        <p:nvPicPr>
          <p:cNvPr id="15362" name="Picture 2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05663" y="4697413"/>
            <a:ext cx="70326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363" name="Straight Connector 5"/>
          <p:cNvCxnSpPr>
            <a:cxnSpLocks noChangeShapeType="1"/>
          </p:cNvCxnSpPr>
          <p:nvPr/>
        </p:nvCxnSpPr>
        <p:spPr bwMode="auto">
          <a:xfrm>
            <a:off x="1533525" y="3624263"/>
            <a:ext cx="6316663" cy="0"/>
          </a:xfrm>
          <a:prstGeom prst="line">
            <a:avLst/>
          </a:prstGeom>
          <a:noFill/>
          <a:ln w="25400">
            <a:solidFill>
              <a:srgbClr val="D1D3D4"/>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364" name="Straight Connector 6"/>
          <p:cNvCxnSpPr>
            <a:cxnSpLocks noChangeShapeType="1"/>
          </p:cNvCxnSpPr>
          <p:nvPr/>
        </p:nvCxnSpPr>
        <p:spPr bwMode="auto">
          <a:xfrm>
            <a:off x="4519613" y="2060575"/>
            <a:ext cx="0" cy="3336925"/>
          </a:xfrm>
          <a:prstGeom prst="line">
            <a:avLst/>
          </a:prstGeom>
          <a:noFill/>
          <a:ln w="38100">
            <a:solidFill>
              <a:srgbClr val="D1D3D4"/>
            </a:solidFill>
            <a:round/>
            <a:headEnd/>
            <a:tailEnd/>
          </a:ln>
          <a:effectLst>
            <a:outerShdw dist="23000" dir="5400000" rotWithShape="0">
              <a:srgbClr val="808080">
                <a:alpha val="34998"/>
              </a:srgbClr>
            </a:outerShdw>
          </a:effectLst>
          <a:extLst>
            <a:ext uri="{909E8E84-426E-40dd-AFC4-6F175D3DCCD1}">
              <a14:hiddenFill xmlns:a14="http://schemas.microsoft.com/office/drawing/2010/main">
                <a:noFill/>
              </a14:hiddenFill>
            </a:ext>
          </a:extLst>
        </p:spPr>
      </p:cxnSp>
      <p:pic>
        <p:nvPicPr>
          <p:cNvPr id="15365" name="Picture 8" descr="aerospike_icons_bigdata2_box_notex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9000" y="4217988"/>
            <a:ext cx="81915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aerospike_logo_squa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99000" y="2147888"/>
            <a:ext cx="8191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9" name="Rectangle 24"/>
          <p:cNvSpPr>
            <a:spLocks noChangeArrowheads="1"/>
          </p:cNvSpPr>
          <p:nvPr/>
        </p:nvSpPr>
        <p:spPr bwMode="auto">
          <a:xfrm>
            <a:off x="5827713" y="4540250"/>
            <a:ext cx="23669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200" b="1" dirty="0">
                <a:solidFill>
                  <a:schemeClr val="tx1">
                    <a:lumMod val="50000"/>
                    <a:lumOff val="50000"/>
                  </a:schemeClr>
                </a:solidFill>
              </a:rPr>
              <a:t>Response time: Hours, Weeks</a:t>
            </a:r>
          </a:p>
          <a:p>
            <a:pPr>
              <a:defRPr/>
            </a:pPr>
            <a:r>
              <a:rPr lang="en-US" sz="1200" b="1" dirty="0">
                <a:solidFill>
                  <a:schemeClr val="tx1">
                    <a:lumMod val="50000"/>
                    <a:lumOff val="50000"/>
                  </a:schemeClr>
                </a:solidFill>
              </a:rPr>
              <a:t>TB to PB</a:t>
            </a:r>
          </a:p>
          <a:p>
            <a:pPr>
              <a:defRPr/>
            </a:pPr>
            <a:r>
              <a:rPr lang="en-US" sz="1200" b="1" dirty="0">
                <a:solidFill>
                  <a:schemeClr val="tx1">
                    <a:lumMod val="50000"/>
                    <a:lumOff val="50000"/>
                  </a:schemeClr>
                </a:solidFill>
              </a:rPr>
              <a:t>Read Intensive</a:t>
            </a:r>
          </a:p>
        </p:txBody>
      </p:sp>
      <p:grpSp>
        <p:nvGrpSpPr>
          <p:cNvPr id="15368" name="Group 15"/>
          <p:cNvGrpSpPr>
            <a:grpSpLocks/>
          </p:cNvGrpSpPr>
          <p:nvPr/>
        </p:nvGrpSpPr>
        <p:grpSpPr bwMode="auto">
          <a:xfrm>
            <a:off x="330200" y="2214563"/>
            <a:ext cx="3640138" cy="1339850"/>
            <a:chOff x="329773" y="1342210"/>
            <a:chExt cx="3640137" cy="1339850"/>
          </a:xfrm>
        </p:grpSpPr>
        <p:pic>
          <p:nvPicPr>
            <p:cNvPr id="15381" name="Picture 9" descr="aerospike_icons_oltp_box_notext.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49173" y="1853385"/>
              <a:ext cx="82073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2" name="Picture 2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57110" y="1342210"/>
              <a:ext cx="8128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3" name="Rectangle 14"/>
            <p:cNvSpPr>
              <a:spLocks noChangeArrowheads="1"/>
            </p:cNvSpPr>
            <p:nvPr/>
          </p:nvSpPr>
          <p:spPr bwMode="auto">
            <a:xfrm>
              <a:off x="942548" y="2370910"/>
              <a:ext cx="1885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200" b="1">
                  <a:solidFill>
                    <a:srgbClr val="FBB917"/>
                  </a:solidFill>
                </a:rPr>
                <a:t>TRANSACTIONS (OLTP)</a:t>
              </a:r>
            </a:p>
          </p:txBody>
        </p:sp>
        <p:sp>
          <p:nvSpPr>
            <p:cNvPr id="15384" name="Rectangle 19"/>
            <p:cNvSpPr>
              <a:spLocks noChangeArrowheads="1"/>
            </p:cNvSpPr>
            <p:nvPr/>
          </p:nvSpPr>
          <p:spPr bwMode="auto">
            <a:xfrm>
              <a:off x="329773" y="1645423"/>
              <a:ext cx="24987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200" b="1">
                  <a:solidFill>
                    <a:srgbClr val="208E37"/>
                  </a:solidFill>
                </a:rPr>
                <a:t>Response time: Seconds</a:t>
              </a:r>
            </a:p>
            <a:p>
              <a:pPr algn="r"/>
              <a:r>
                <a:rPr lang="en-US" sz="1200" b="1">
                  <a:solidFill>
                    <a:srgbClr val="208E37"/>
                  </a:solidFill>
                </a:rPr>
                <a:t>Gigabytes of data</a:t>
              </a:r>
            </a:p>
            <a:p>
              <a:pPr algn="r"/>
              <a:r>
                <a:rPr lang="en-US" sz="1200" b="1">
                  <a:solidFill>
                    <a:srgbClr val="208E37"/>
                  </a:solidFill>
                </a:rPr>
                <a:t>Balanced Reads/Writes</a:t>
              </a:r>
            </a:p>
          </p:txBody>
        </p:sp>
      </p:grpSp>
      <p:grpSp>
        <p:nvGrpSpPr>
          <p:cNvPr id="15369" name="Group 14"/>
          <p:cNvGrpSpPr>
            <a:grpSpLocks/>
          </p:cNvGrpSpPr>
          <p:nvPr/>
        </p:nvGrpSpPr>
        <p:grpSpPr bwMode="auto">
          <a:xfrm>
            <a:off x="560388" y="4140200"/>
            <a:ext cx="3409950" cy="1339850"/>
            <a:chOff x="559960" y="2829698"/>
            <a:chExt cx="3409950" cy="1339849"/>
          </a:xfrm>
        </p:grpSpPr>
        <p:pic>
          <p:nvPicPr>
            <p:cNvPr id="15377" name="Picture 4" descr="aerospike_icons_olap_box_notext.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49173" y="2910660"/>
              <a:ext cx="820737"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8" name="Rectangle 15"/>
            <p:cNvSpPr>
              <a:spLocks noChangeArrowheads="1"/>
            </p:cNvSpPr>
            <p:nvPr/>
          </p:nvSpPr>
          <p:spPr bwMode="auto">
            <a:xfrm>
              <a:off x="1034623" y="2829698"/>
              <a:ext cx="1793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200" b="1">
                  <a:solidFill>
                    <a:srgbClr val="FBB917"/>
                  </a:solidFill>
                </a:rPr>
                <a:t>ANALYTICS (OLAP)</a:t>
              </a:r>
            </a:p>
          </p:txBody>
        </p:sp>
        <p:sp>
          <p:nvSpPr>
            <p:cNvPr id="15379" name="Rectangle 33"/>
            <p:cNvSpPr>
              <a:spLocks noChangeArrowheads="1"/>
            </p:cNvSpPr>
            <p:nvPr/>
          </p:nvSpPr>
          <p:spPr bwMode="auto">
            <a:xfrm>
              <a:off x="2444322" y="3893322"/>
              <a:ext cx="1525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200" b="1">
                  <a:solidFill>
                    <a:srgbClr val="FBB917"/>
                  </a:solidFill>
                </a:rPr>
                <a:t>STRUCTURED DATA</a:t>
              </a:r>
            </a:p>
          </p:txBody>
        </p:sp>
        <p:sp>
          <p:nvSpPr>
            <p:cNvPr id="15380" name="Rectangle 20"/>
            <p:cNvSpPr>
              <a:spLocks noChangeArrowheads="1"/>
            </p:cNvSpPr>
            <p:nvPr/>
          </p:nvSpPr>
          <p:spPr bwMode="auto">
            <a:xfrm>
              <a:off x="559960" y="3105923"/>
              <a:ext cx="22685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200" b="1">
                  <a:solidFill>
                    <a:srgbClr val="208E37"/>
                  </a:solidFill>
                </a:rPr>
                <a:t>Response time: Seconds</a:t>
              </a:r>
            </a:p>
            <a:p>
              <a:pPr algn="r"/>
              <a:r>
                <a:rPr lang="en-US" sz="1200" b="1">
                  <a:solidFill>
                    <a:srgbClr val="208E37"/>
                  </a:solidFill>
                </a:rPr>
                <a:t>Terabytes of data</a:t>
              </a:r>
            </a:p>
            <a:p>
              <a:pPr algn="r"/>
              <a:r>
                <a:rPr lang="en-US" sz="1200" b="1">
                  <a:solidFill>
                    <a:srgbClr val="208E37"/>
                  </a:solidFill>
                </a:rPr>
                <a:t>Read Intensive</a:t>
              </a:r>
            </a:p>
          </p:txBody>
        </p:sp>
      </p:grpSp>
      <p:sp>
        <p:nvSpPr>
          <p:cNvPr id="15371" name="Rectangle 24"/>
          <p:cNvSpPr>
            <a:spLocks noChangeArrowheads="1"/>
          </p:cNvSpPr>
          <p:nvPr/>
        </p:nvSpPr>
        <p:spPr bwMode="auto">
          <a:xfrm>
            <a:off x="5829300" y="4210050"/>
            <a:ext cx="1933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a:solidFill>
                  <a:srgbClr val="0099CC"/>
                </a:solidFill>
              </a:rPr>
              <a:t>BIG DATA ANALYTICS</a:t>
            </a:r>
          </a:p>
        </p:txBody>
      </p:sp>
      <p:sp>
        <p:nvSpPr>
          <p:cNvPr id="42005" name="Rectangle 23"/>
          <p:cNvSpPr>
            <a:spLocks noChangeArrowheads="1"/>
          </p:cNvSpPr>
          <p:nvPr/>
        </p:nvSpPr>
        <p:spPr bwMode="auto">
          <a:xfrm>
            <a:off x="5829300" y="1817688"/>
            <a:ext cx="23669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200" b="1" dirty="0">
                <a:solidFill>
                  <a:srgbClr val="800000"/>
                </a:solidFill>
              </a:rPr>
              <a:t>Real-time Transactions</a:t>
            </a:r>
          </a:p>
          <a:p>
            <a:pPr>
              <a:defRPr/>
            </a:pPr>
            <a:r>
              <a:rPr lang="en-US" sz="1200" b="1" dirty="0">
                <a:solidFill>
                  <a:schemeClr val="tx1">
                    <a:lumMod val="50000"/>
                    <a:lumOff val="50000"/>
                  </a:schemeClr>
                </a:solidFill>
              </a:rPr>
              <a:t>Response time: &lt; 10 </a:t>
            </a:r>
            <a:r>
              <a:rPr lang="en-US" sz="1200" b="1" dirty="0" err="1">
                <a:solidFill>
                  <a:schemeClr val="tx1">
                    <a:lumMod val="50000"/>
                    <a:lumOff val="50000"/>
                  </a:schemeClr>
                </a:solidFill>
              </a:rPr>
              <a:t>ms</a:t>
            </a:r>
            <a:endParaRPr lang="en-US" sz="1200" b="1" dirty="0">
              <a:solidFill>
                <a:schemeClr val="tx1">
                  <a:lumMod val="50000"/>
                  <a:lumOff val="50000"/>
                </a:schemeClr>
              </a:solidFill>
            </a:endParaRPr>
          </a:p>
          <a:p>
            <a:pPr>
              <a:defRPr/>
            </a:pPr>
            <a:r>
              <a:rPr lang="en-US" sz="1200" b="1" dirty="0">
                <a:solidFill>
                  <a:schemeClr val="tx1">
                    <a:lumMod val="50000"/>
                    <a:lumOff val="50000"/>
                  </a:schemeClr>
                </a:solidFill>
              </a:rPr>
              <a:t>1-20 TB</a:t>
            </a:r>
          </a:p>
          <a:p>
            <a:pPr>
              <a:defRPr/>
            </a:pPr>
            <a:r>
              <a:rPr lang="en-US" sz="1200" b="1" dirty="0">
                <a:solidFill>
                  <a:schemeClr val="tx1">
                    <a:lumMod val="50000"/>
                    <a:lumOff val="50000"/>
                  </a:schemeClr>
                </a:solidFill>
              </a:rPr>
              <a:t>Balanced Reads/Writes</a:t>
            </a:r>
          </a:p>
          <a:p>
            <a:pPr>
              <a:defRPr/>
            </a:pPr>
            <a:r>
              <a:rPr lang="en-US" sz="1200" b="1" dirty="0">
                <a:solidFill>
                  <a:schemeClr val="tx1">
                    <a:lumMod val="50000"/>
                    <a:lumOff val="50000"/>
                  </a:schemeClr>
                </a:solidFill>
              </a:rPr>
              <a:t>24x7x365 Availability</a:t>
            </a:r>
          </a:p>
        </p:txBody>
      </p:sp>
      <p:sp>
        <p:nvSpPr>
          <p:cNvPr id="15373" name="Rectangle 33"/>
          <p:cNvSpPr>
            <a:spLocks noChangeArrowheads="1"/>
          </p:cNvSpPr>
          <p:nvPr/>
        </p:nvSpPr>
        <p:spPr bwMode="auto">
          <a:xfrm>
            <a:off x="4519613" y="5192713"/>
            <a:ext cx="17811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200" b="1">
                <a:solidFill>
                  <a:srgbClr val="FBB917"/>
                </a:solidFill>
              </a:rPr>
              <a:t>UNSTRUCTURED DATA</a:t>
            </a:r>
          </a:p>
        </p:txBody>
      </p:sp>
      <p:cxnSp>
        <p:nvCxnSpPr>
          <p:cNvPr id="4" name="Straight Arrow Connector 3"/>
          <p:cNvCxnSpPr/>
          <p:nvPr/>
        </p:nvCxnSpPr>
        <p:spPr>
          <a:xfrm>
            <a:off x="6294438" y="3184525"/>
            <a:ext cx="0" cy="860425"/>
          </a:xfrm>
          <a:prstGeom prst="straightConnector1">
            <a:avLst/>
          </a:prstGeom>
          <a:ln>
            <a:solidFill>
              <a:srgbClr val="8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5375" name="TextBox 26"/>
          <p:cNvSpPr txBox="1">
            <a:spLocks noChangeArrowheads="1"/>
          </p:cNvSpPr>
          <p:nvPr/>
        </p:nvSpPr>
        <p:spPr bwMode="auto">
          <a:xfrm>
            <a:off x="5864225" y="2871788"/>
            <a:ext cx="1570038" cy="2778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MS PGothic" charset="0"/>
                <a:cs typeface="MS PGothic" charset="0"/>
              </a:defRPr>
            </a:lvl1pPr>
            <a:lvl2pPr marL="742950" indent="-285750" eaLnBrk="0" hangingPunct="0">
              <a:defRPr sz="2400">
                <a:solidFill>
                  <a:schemeClr val="tx1"/>
                </a:solidFill>
                <a:latin typeface="Trebuchet MS" charset="0"/>
                <a:ea typeface="MS PGothic" charset="0"/>
                <a:cs typeface="MS PGothic" charset="0"/>
              </a:defRPr>
            </a:lvl2pPr>
            <a:lvl3pPr marL="1143000" indent="-228600" eaLnBrk="0" hangingPunct="0">
              <a:defRPr sz="2400">
                <a:solidFill>
                  <a:schemeClr val="tx1"/>
                </a:solidFill>
                <a:latin typeface="Trebuchet MS" charset="0"/>
                <a:ea typeface="MS PGothic" charset="0"/>
                <a:cs typeface="MS PGothic" charset="0"/>
              </a:defRPr>
            </a:lvl3pPr>
            <a:lvl4pPr marL="1600200" indent="-228600" eaLnBrk="0" hangingPunct="0">
              <a:defRPr sz="2400">
                <a:solidFill>
                  <a:schemeClr val="tx1"/>
                </a:solidFill>
                <a:latin typeface="Trebuchet MS" charset="0"/>
                <a:ea typeface="MS PGothic" charset="0"/>
                <a:cs typeface="MS PGothic" charset="0"/>
              </a:defRPr>
            </a:lvl4pPr>
            <a:lvl5pPr marL="2057400" indent="-228600" eaLnBrk="0" hangingPunct="0">
              <a:defRPr sz="2400">
                <a:solidFill>
                  <a:schemeClr val="tx1"/>
                </a:solidFill>
                <a:latin typeface="Trebuchet M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rebuchet M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rebuchet M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rebuchet M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rebuchet MS" charset="0"/>
                <a:ea typeface="MS PGothic" charset="0"/>
                <a:cs typeface="MS PGothic" charset="0"/>
              </a:defRPr>
            </a:lvl9pPr>
          </a:lstStyle>
          <a:p>
            <a:pPr eaLnBrk="1" hangingPunct="1"/>
            <a:r>
              <a:rPr lang="en-US" sz="1200">
                <a:solidFill>
                  <a:schemeClr val="bg1"/>
                </a:solidFill>
                <a:ea typeface="ＭＳ Ｐゴシック" charset="0"/>
                <a:cs typeface="ＭＳ Ｐゴシック" charset="0"/>
              </a:rPr>
              <a:t>REAL-TIME BIG DATA</a:t>
            </a:r>
          </a:p>
        </p:txBody>
      </p:sp>
      <p:sp>
        <p:nvSpPr>
          <p:cNvPr id="15376" name="Title 1"/>
          <p:cNvSpPr>
            <a:spLocks noGrp="1"/>
          </p:cNvSpPr>
          <p:nvPr>
            <p:ph type="title"/>
          </p:nvPr>
        </p:nvSpPr>
        <p:spPr bwMode="auto">
          <a:xfrm>
            <a:off x="457200" y="200025"/>
            <a:ext cx="8229600" cy="66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atin typeface="Trebuchet MS" charset="0"/>
                <a:ea typeface="MS PGothic" charset="0"/>
              </a:rPr>
              <a:t>Database Landscape</a:t>
            </a:r>
          </a:p>
        </p:txBody>
      </p:sp>
      <p:sp>
        <p:nvSpPr>
          <p:cNvPr id="26" name="Slide Number Placeholder 3"/>
          <p:cNvSpPr txBox="1">
            <a:spLocks/>
          </p:cNvSpPr>
          <p:nvPr/>
        </p:nvSpPr>
        <p:spPr bwMode="auto">
          <a:xfrm>
            <a:off x="3643364" y="6551613"/>
            <a:ext cx="5322441"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1pPr>
            <a:lvl2pPr marL="742950" indent="-28575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2pPr>
            <a:lvl3pPr marL="11430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3pPr>
            <a:lvl4pPr marL="16002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4pPr>
            <a:lvl5pPr marL="20574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5pPr>
            <a:lvl6pPr marL="25146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6pPr>
            <a:lvl7pPr marL="29718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7pPr>
            <a:lvl8pPr marL="34290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8pPr>
            <a:lvl9pPr marL="38862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9pPr>
          </a:lstStyle>
          <a:p>
            <a:pPr eaLnBrk="1" hangingPunct="1"/>
            <a:r>
              <a:rPr lang="en-US" sz="1000" dirty="0" smtClean="0">
                <a:solidFill>
                  <a:srgbClr val="FFFFFF"/>
                </a:solidFill>
              </a:rPr>
              <a:t>© 2013 Aerospike. All rights reserved                                                                     Pg. </a:t>
            </a:r>
            <a:fld id="{C541D254-D84C-B244-BE38-918C10F2BF9A}" type="slidenum">
              <a:rPr lang="en-US" sz="1000" smtClean="0">
                <a:solidFill>
                  <a:srgbClr val="FFFFFF"/>
                </a:solidFill>
              </a:rPr>
              <a:pPr eaLnBrk="1" hangingPunct="1"/>
              <a:t>2</a:t>
            </a:fld>
            <a:endParaRPr lang="en-US" sz="1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bwMode="auto">
          <a:xfrm>
            <a:off x="457200" y="200025"/>
            <a:ext cx="8229600" cy="66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Trebuchet MS" charset="0"/>
                <a:ea typeface="MS PGothic" charset="0"/>
              </a:rPr>
              <a:t>SQL</a:t>
            </a:r>
            <a:r>
              <a:rPr lang="en-US" dirty="0">
                <a:latin typeface="Trebuchet MS" charset="0"/>
                <a:ea typeface="MS PGothic" charset="0"/>
              </a:rPr>
              <a:t> </a:t>
            </a:r>
            <a:r>
              <a:rPr lang="en-US" dirty="0" smtClean="0">
                <a:latin typeface="Trebuchet MS" charset="0"/>
                <a:ea typeface="MS PGothic" charset="0"/>
              </a:rPr>
              <a:t>&amp; NoSQL </a:t>
            </a:r>
            <a:endParaRPr lang="en-US" dirty="0">
              <a:latin typeface="Trebuchet MS" charset="0"/>
              <a:ea typeface="MS PGothic" charset="0"/>
            </a:endParaRPr>
          </a:p>
        </p:txBody>
      </p:sp>
      <p:sp>
        <p:nvSpPr>
          <p:cNvPr id="53250" name="Text Placeholder 2"/>
          <p:cNvSpPr>
            <a:spLocks noGrp="1"/>
          </p:cNvSpPr>
          <p:nvPr>
            <p:ph type="body" sz="quarter" idx="15"/>
          </p:nvPr>
        </p:nvSpPr>
        <p:spPr bwMode="auto">
          <a:xfrm>
            <a:off x="192088" y="1004888"/>
            <a:ext cx="4503737" cy="5253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fontAlgn="base">
              <a:lnSpc>
                <a:spcPct val="130000"/>
              </a:lnSpc>
              <a:spcAft>
                <a:spcPct val="0"/>
              </a:spcAft>
              <a:buFont typeface="Lucida Grande" charset="0"/>
              <a:buChar char="➤"/>
            </a:pPr>
            <a:r>
              <a:rPr lang="en-US" sz="1900" dirty="0">
                <a:solidFill>
                  <a:srgbClr val="4D4D4F"/>
                </a:solidFill>
                <a:latin typeface="Trebuchet MS" charset="0"/>
                <a:ea typeface="MS PGothic" charset="0"/>
              </a:rPr>
              <a:t>Secondary index</a:t>
            </a:r>
          </a:p>
          <a:p>
            <a:pPr lvl="1">
              <a:lnSpc>
                <a:spcPct val="130000"/>
              </a:lnSpc>
              <a:buFont typeface="Wingdings" charset="0"/>
              <a:buChar char="§"/>
            </a:pPr>
            <a:r>
              <a:rPr lang="en-US" sz="1500" dirty="0">
                <a:solidFill>
                  <a:schemeClr val="accent1"/>
                </a:solidFill>
                <a:latin typeface="Trebuchet MS" charset="0"/>
                <a:ea typeface="MS PGothic" charset="0"/>
              </a:rPr>
              <a:t>Equality, Range, IN (,,,</a:t>
            </a:r>
            <a:r>
              <a:rPr lang="en-US" sz="1500" dirty="0" smtClean="0">
                <a:solidFill>
                  <a:schemeClr val="accent1"/>
                </a:solidFill>
                <a:latin typeface="Trebuchet MS" charset="0"/>
                <a:ea typeface="MS PGothic" charset="0"/>
              </a:rPr>
              <a:t>), Compound</a:t>
            </a:r>
            <a:endParaRPr lang="en-US" sz="1500" dirty="0">
              <a:solidFill>
                <a:schemeClr val="accent1"/>
              </a:solidFill>
              <a:latin typeface="Trebuchet MS" charset="0"/>
              <a:ea typeface="MS PGothic" charset="0"/>
            </a:endParaRPr>
          </a:p>
          <a:p>
            <a:pPr lvl="1">
              <a:lnSpc>
                <a:spcPct val="130000"/>
              </a:lnSpc>
              <a:buFont typeface="Wingdings" charset="0"/>
              <a:buChar char="§"/>
            </a:pPr>
            <a:r>
              <a:rPr lang="en-US" sz="1500" dirty="0">
                <a:solidFill>
                  <a:schemeClr val="accent1"/>
                </a:solidFill>
                <a:latin typeface="Trebuchet MS" charset="0"/>
                <a:ea typeface="MS PGothic" charset="0"/>
              </a:rPr>
              <a:t>e.g. WHERE </a:t>
            </a:r>
            <a:r>
              <a:rPr lang="en-US" sz="1500" dirty="0" err="1">
                <a:solidFill>
                  <a:schemeClr val="accent1"/>
                </a:solidFill>
                <a:latin typeface="Trebuchet MS" charset="0"/>
                <a:ea typeface="MS PGothic" charset="0"/>
              </a:rPr>
              <a:t>group_id</a:t>
            </a:r>
            <a:r>
              <a:rPr lang="en-US" sz="1500" dirty="0">
                <a:solidFill>
                  <a:schemeClr val="accent1"/>
                </a:solidFill>
                <a:latin typeface="Trebuchet MS" charset="0"/>
                <a:ea typeface="MS PGothic" charset="0"/>
              </a:rPr>
              <a:t> </a:t>
            </a:r>
            <a:r>
              <a:rPr lang="en-US" sz="1500" dirty="0" smtClean="0">
                <a:solidFill>
                  <a:schemeClr val="accent1"/>
                </a:solidFill>
                <a:latin typeface="Trebuchet MS" charset="0"/>
                <a:ea typeface="MS PGothic" charset="0"/>
              </a:rPr>
              <a:t>= 1234</a:t>
            </a:r>
            <a:r>
              <a:rPr lang="en-US" sz="1500" dirty="0">
                <a:solidFill>
                  <a:schemeClr val="accent1"/>
                </a:solidFill>
                <a:latin typeface="Trebuchet MS" charset="0"/>
                <a:ea typeface="MS PGothic" charset="0"/>
              </a:rPr>
              <a:t>, </a:t>
            </a:r>
            <a:br>
              <a:rPr lang="en-US" sz="1500" dirty="0">
                <a:solidFill>
                  <a:schemeClr val="accent1"/>
                </a:solidFill>
                <a:latin typeface="Trebuchet MS" charset="0"/>
                <a:ea typeface="MS PGothic" charset="0"/>
              </a:rPr>
            </a:br>
            <a:r>
              <a:rPr lang="en-US" sz="1500" dirty="0">
                <a:solidFill>
                  <a:schemeClr val="accent1"/>
                </a:solidFill>
                <a:latin typeface="Trebuchet MS" charset="0"/>
                <a:ea typeface="MS PGothic" charset="0"/>
              </a:rPr>
              <a:t>WHERE </a:t>
            </a:r>
            <a:r>
              <a:rPr lang="en-US" sz="1500" dirty="0" err="1">
                <a:solidFill>
                  <a:schemeClr val="accent1"/>
                </a:solidFill>
                <a:latin typeface="Trebuchet MS" charset="0"/>
                <a:ea typeface="MS PGothic" charset="0"/>
              </a:rPr>
              <a:t>last_activity</a:t>
            </a:r>
            <a:r>
              <a:rPr lang="en-US" sz="1500" dirty="0">
                <a:solidFill>
                  <a:schemeClr val="accent1"/>
                </a:solidFill>
                <a:latin typeface="Trebuchet MS" charset="0"/>
                <a:ea typeface="MS PGothic" charset="0"/>
              </a:rPr>
              <a:t> &gt; 1349293398, WHERE </a:t>
            </a:r>
            <a:r>
              <a:rPr lang="en-US" sz="1500" dirty="0" err="1">
                <a:solidFill>
                  <a:schemeClr val="accent1"/>
                </a:solidFill>
                <a:latin typeface="Trebuchet MS" charset="0"/>
                <a:ea typeface="MS PGothic" charset="0"/>
              </a:rPr>
              <a:t>branch_id</a:t>
            </a:r>
            <a:r>
              <a:rPr lang="en-US" sz="1500" dirty="0">
                <a:solidFill>
                  <a:schemeClr val="accent1"/>
                </a:solidFill>
                <a:latin typeface="Trebuchet MS" charset="0"/>
                <a:ea typeface="MS PGothic" charset="0"/>
              </a:rPr>
              <a:t> IN (5,6,7,8</a:t>
            </a:r>
            <a:r>
              <a:rPr lang="en-US" sz="1500" dirty="0" smtClean="0">
                <a:solidFill>
                  <a:schemeClr val="accent1"/>
                </a:solidFill>
                <a:latin typeface="Trebuchet MS" charset="0"/>
                <a:ea typeface="MS PGothic" charset="0"/>
              </a:rPr>
              <a:t>)</a:t>
            </a:r>
          </a:p>
          <a:p>
            <a:pPr lvl="1">
              <a:lnSpc>
                <a:spcPct val="130000"/>
              </a:lnSpc>
              <a:buFont typeface="Wingdings" charset="0"/>
              <a:buChar char="§"/>
            </a:pPr>
            <a:endParaRPr lang="en-US" sz="1500" dirty="0">
              <a:solidFill>
                <a:schemeClr val="accent1"/>
              </a:solidFill>
              <a:latin typeface="Trebuchet MS" charset="0"/>
              <a:ea typeface="MS PGothic" charset="0"/>
            </a:endParaRPr>
          </a:p>
          <a:p>
            <a:pPr fontAlgn="base">
              <a:lnSpc>
                <a:spcPct val="130000"/>
              </a:lnSpc>
              <a:spcAft>
                <a:spcPct val="0"/>
              </a:spcAft>
              <a:buFont typeface="Lucida Grande" charset="0"/>
              <a:buChar char="➤"/>
            </a:pPr>
            <a:r>
              <a:rPr lang="en-US" sz="1900" dirty="0">
                <a:solidFill>
                  <a:srgbClr val="4D4D4F"/>
                </a:solidFill>
                <a:latin typeface="Trebuchet MS" charset="0"/>
                <a:ea typeface="MS PGothic" charset="0"/>
              </a:rPr>
              <a:t>Filters</a:t>
            </a:r>
            <a:endParaRPr lang="en-US" sz="1500" dirty="0">
              <a:solidFill>
                <a:srgbClr val="4D4D4F"/>
              </a:solidFill>
              <a:latin typeface="Trebuchet MS" charset="0"/>
              <a:ea typeface="MS PGothic" charset="0"/>
            </a:endParaRPr>
          </a:p>
          <a:p>
            <a:pPr lvl="1">
              <a:lnSpc>
                <a:spcPct val="130000"/>
              </a:lnSpc>
              <a:buFont typeface="Wingdings" charset="0"/>
              <a:buChar char="§"/>
            </a:pPr>
            <a:r>
              <a:rPr lang="en-US" sz="1500" dirty="0">
                <a:solidFill>
                  <a:schemeClr val="accent1"/>
                </a:solidFill>
                <a:latin typeface="Trebuchet MS" charset="0"/>
                <a:ea typeface="MS PGothic" charset="0"/>
              </a:rPr>
              <a:t>SQL: Where clause with non-indexed “AND”s (e.g. “AND gender=‘M</a:t>
            </a:r>
            <a:r>
              <a:rPr lang="en-US" sz="1500" dirty="0" smtClean="0">
                <a:solidFill>
                  <a:schemeClr val="accent1"/>
                </a:solidFill>
                <a:latin typeface="Trebuchet MS" charset="0"/>
                <a:ea typeface="MS PGothic" charset="0"/>
              </a:rPr>
              <a:t>’ ”)</a:t>
            </a:r>
            <a:endParaRPr lang="en-US" sz="1500" dirty="0">
              <a:solidFill>
                <a:schemeClr val="accent1"/>
              </a:solidFill>
              <a:latin typeface="Trebuchet MS" charset="0"/>
              <a:ea typeface="MS PGothic" charset="0"/>
            </a:endParaRPr>
          </a:p>
          <a:p>
            <a:pPr lvl="1">
              <a:lnSpc>
                <a:spcPct val="130000"/>
              </a:lnSpc>
              <a:buFont typeface="Wingdings" charset="0"/>
              <a:buChar char="§"/>
            </a:pPr>
            <a:r>
              <a:rPr lang="en-US" sz="1500" dirty="0">
                <a:solidFill>
                  <a:schemeClr val="accent1"/>
                </a:solidFill>
                <a:latin typeface="Trebuchet MS" charset="0"/>
                <a:ea typeface="MS PGothic" charset="0"/>
              </a:rPr>
              <a:t>NOSQL: Map </a:t>
            </a:r>
            <a:r>
              <a:rPr lang="en-US" sz="1500" dirty="0" smtClean="0">
                <a:solidFill>
                  <a:schemeClr val="accent1"/>
                </a:solidFill>
                <a:latin typeface="Trebuchet MS" charset="0"/>
                <a:ea typeface="MS PGothic" charset="0"/>
              </a:rPr>
              <a:t>step</a:t>
            </a:r>
          </a:p>
          <a:p>
            <a:pPr lvl="1">
              <a:lnSpc>
                <a:spcPct val="130000"/>
              </a:lnSpc>
              <a:buFont typeface="Wingdings" charset="0"/>
              <a:buChar char="§"/>
            </a:pPr>
            <a:endParaRPr lang="en-US" sz="1900" dirty="0">
              <a:solidFill>
                <a:srgbClr val="4D4D4F"/>
              </a:solidFill>
              <a:latin typeface="Trebuchet MS" charset="0"/>
              <a:ea typeface="MS PGothic" charset="0"/>
            </a:endParaRPr>
          </a:p>
          <a:p>
            <a:pPr fontAlgn="base">
              <a:lnSpc>
                <a:spcPct val="130000"/>
              </a:lnSpc>
              <a:spcAft>
                <a:spcPct val="0"/>
              </a:spcAft>
              <a:buFont typeface="Lucida Grande" charset="0"/>
              <a:buChar char="➤"/>
            </a:pPr>
            <a:r>
              <a:rPr lang="en-US" sz="1900" dirty="0">
                <a:solidFill>
                  <a:srgbClr val="4D4D4F"/>
                </a:solidFill>
                <a:latin typeface="Trebuchet MS" charset="0"/>
                <a:ea typeface="MS PGothic" charset="0"/>
              </a:rPr>
              <a:t>Aggregation</a:t>
            </a:r>
          </a:p>
          <a:p>
            <a:pPr lvl="1">
              <a:lnSpc>
                <a:spcPct val="130000"/>
              </a:lnSpc>
              <a:buFont typeface="Wingdings" charset="0"/>
              <a:buChar char="§"/>
            </a:pPr>
            <a:r>
              <a:rPr lang="en-US" sz="1500" dirty="0">
                <a:solidFill>
                  <a:schemeClr val="accent1"/>
                </a:solidFill>
                <a:latin typeface="Trebuchet MS" charset="0"/>
                <a:ea typeface="MS PGothic" charset="0"/>
              </a:rPr>
              <a:t>SQL: GROUP BY, ORDER BY, LIMIT, OFFSET</a:t>
            </a:r>
          </a:p>
          <a:p>
            <a:pPr lvl="1">
              <a:lnSpc>
                <a:spcPct val="130000"/>
              </a:lnSpc>
              <a:buFont typeface="Wingdings" charset="0"/>
              <a:buChar char="§"/>
            </a:pPr>
            <a:r>
              <a:rPr lang="en-US" sz="1500" dirty="0">
                <a:solidFill>
                  <a:schemeClr val="accent1"/>
                </a:solidFill>
                <a:latin typeface="Trebuchet MS" charset="0"/>
                <a:ea typeface="MS PGothic" charset="0"/>
              </a:rPr>
              <a:t>NOSQL: Reduce step</a:t>
            </a:r>
          </a:p>
          <a:p>
            <a:pPr lvl="1">
              <a:lnSpc>
                <a:spcPct val="130000"/>
              </a:lnSpc>
              <a:buFont typeface="Wingdings" charset="0"/>
              <a:buChar char="§"/>
            </a:pPr>
            <a:endParaRPr lang="en-US" sz="1500" dirty="0">
              <a:solidFill>
                <a:srgbClr val="C31618"/>
              </a:solidFill>
              <a:latin typeface="Trebuchet MS" charset="0"/>
              <a:ea typeface="MS PGothic" charset="0"/>
            </a:endParaRPr>
          </a:p>
        </p:txBody>
      </p:sp>
      <p:grpSp>
        <p:nvGrpSpPr>
          <p:cNvPr id="53252" name="Group 71"/>
          <p:cNvGrpSpPr>
            <a:grpSpLocks/>
          </p:cNvGrpSpPr>
          <p:nvPr/>
        </p:nvGrpSpPr>
        <p:grpSpPr bwMode="auto">
          <a:xfrm>
            <a:off x="4826000" y="441325"/>
            <a:ext cx="4211638" cy="5910263"/>
            <a:chOff x="4010780" y="199934"/>
            <a:chExt cx="4211925" cy="5911408"/>
          </a:xfrm>
        </p:grpSpPr>
        <p:sp>
          <p:nvSpPr>
            <p:cNvPr id="63" name="Rectangle 62"/>
            <p:cNvSpPr>
              <a:spLocks noChangeArrowheads="1"/>
            </p:cNvSpPr>
            <p:nvPr/>
          </p:nvSpPr>
          <p:spPr bwMode="auto">
            <a:xfrm>
              <a:off x="4010780" y="971608"/>
              <a:ext cx="4116669" cy="4085429"/>
            </a:xfrm>
            <a:prstGeom prst="rect">
              <a:avLst/>
            </a:prstGeom>
            <a:solidFill>
              <a:srgbClr val="DBDBDC"/>
            </a:solidFill>
            <a:ln w="9525">
              <a:noFill/>
              <a:miter lim="800000"/>
              <a:headEnd/>
              <a:tailEnd/>
            </a:ln>
            <a:effectLst>
              <a:outerShdw dist="23000" dir="5400000" rotWithShape="0">
                <a:srgbClr val="808080">
                  <a:alpha val="34998"/>
                </a:srgbClr>
              </a:outerShdw>
            </a:effectLst>
          </p:spPr>
          <p:txBody>
            <a:bodyPr anchor="ctr"/>
            <a:lstStyle/>
            <a:p>
              <a:pPr algn="ctr">
                <a:defRPr/>
              </a:pPr>
              <a:endParaRPr lang="en-US" dirty="0">
                <a:solidFill>
                  <a:prstClr val="white"/>
                </a:solidFill>
                <a:latin typeface="Trebuchet MS"/>
                <a:ea typeface="MS PGothic" pitchFamily="34" charset="-128"/>
                <a:cs typeface="+mn-cs"/>
              </a:endParaRPr>
            </a:p>
          </p:txBody>
        </p:sp>
        <p:sp>
          <p:nvSpPr>
            <p:cNvPr id="58" name="Rectangle 57"/>
            <p:cNvSpPr>
              <a:spLocks noChangeArrowheads="1"/>
            </p:cNvSpPr>
            <p:nvPr/>
          </p:nvSpPr>
          <p:spPr bwMode="auto">
            <a:xfrm>
              <a:off x="4010780" y="5271391"/>
              <a:ext cx="4116669" cy="839951"/>
            </a:xfrm>
            <a:prstGeom prst="rect">
              <a:avLst/>
            </a:prstGeom>
            <a:solidFill>
              <a:srgbClr val="F2F2F2"/>
            </a:solidFill>
            <a:ln w="9525">
              <a:noFill/>
              <a:miter lim="800000"/>
              <a:headEnd/>
              <a:tailEnd/>
            </a:ln>
            <a:effectLst>
              <a:outerShdw dist="23000" dir="5400000" rotWithShape="0">
                <a:srgbClr val="808080">
                  <a:alpha val="34998"/>
                </a:srgbClr>
              </a:outerShdw>
            </a:effectLst>
          </p:spPr>
          <p:txBody>
            <a:bodyPr anchor="ctr"/>
            <a:lstStyle/>
            <a:p>
              <a:pPr algn="ctr">
                <a:defRPr/>
              </a:pPr>
              <a:endParaRPr lang="en-US" dirty="0">
                <a:solidFill>
                  <a:prstClr val="white"/>
                </a:solidFill>
                <a:latin typeface="Trebuchet MS"/>
                <a:ea typeface="MS PGothic" pitchFamily="34" charset="-128"/>
                <a:cs typeface="+mn-cs"/>
              </a:endParaRPr>
            </a:p>
          </p:txBody>
        </p:sp>
        <p:sp>
          <p:nvSpPr>
            <p:cNvPr id="55" name="Rectangle 54"/>
            <p:cNvSpPr>
              <a:spLocks noChangeArrowheads="1"/>
            </p:cNvSpPr>
            <p:nvPr/>
          </p:nvSpPr>
          <p:spPr bwMode="auto">
            <a:xfrm>
              <a:off x="4010780" y="199934"/>
              <a:ext cx="4116669" cy="687521"/>
            </a:xfrm>
            <a:prstGeom prst="rect">
              <a:avLst/>
            </a:prstGeom>
            <a:solidFill>
              <a:srgbClr val="F2F2F2"/>
            </a:solidFill>
            <a:ln w="9525">
              <a:noFill/>
              <a:miter lim="800000"/>
              <a:headEnd/>
              <a:tailEnd/>
            </a:ln>
            <a:effectLst>
              <a:outerShdw dist="23000" dir="5400000" rotWithShape="0">
                <a:srgbClr val="808080">
                  <a:alpha val="34998"/>
                </a:srgbClr>
              </a:outerShdw>
            </a:effectLst>
          </p:spPr>
          <p:txBody>
            <a:bodyPr anchor="ctr"/>
            <a:lstStyle/>
            <a:p>
              <a:pPr algn="ctr">
                <a:defRPr/>
              </a:pPr>
              <a:endParaRPr lang="en-US" dirty="0">
                <a:solidFill>
                  <a:prstClr val="white"/>
                </a:solidFill>
                <a:latin typeface="Trebuchet MS"/>
                <a:ea typeface="MS PGothic" pitchFamily="34" charset="-128"/>
                <a:cs typeface="+mn-cs"/>
              </a:endParaRPr>
            </a:p>
          </p:txBody>
        </p:sp>
        <p:sp>
          <p:nvSpPr>
            <p:cNvPr id="16" name="Rectangle 15"/>
            <p:cNvSpPr>
              <a:spLocks noChangeArrowheads="1"/>
            </p:cNvSpPr>
            <p:nvPr/>
          </p:nvSpPr>
          <p:spPr bwMode="auto">
            <a:xfrm>
              <a:off x="4225108" y="2587997"/>
              <a:ext cx="3345090" cy="687521"/>
            </a:xfrm>
            <a:prstGeom prst="rect">
              <a:avLst/>
            </a:prstGeom>
            <a:solidFill>
              <a:srgbClr val="BFBFBF"/>
            </a:solidFill>
            <a:ln w="9525">
              <a:noFill/>
              <a:miter lim="800000"/>
              <a:headEnd/>
              <a:tailEnd/>
            </a:ln>
            <a:effectLst>
              <a:outerShdw dist="23000" dir="5400000" rotWithShape="0">
                <a:srgbClr val="808080">
                  <a:alpha val="34998"/>
                </a:srgbClr>
              </a:outerShdw>
            </a:effectLst>
          </p:spPr>
          <p:txBody>
            <a:bodyPr anchor="ctr"/>
            <a:lstStyle/>
            <a:p>
              <a:pPr algn="ctr">
                <a:defRPr/>
              </a:pPr>
              <a:endParaRPr lang="en-US" dirty="0">
                <a:solidFill>
                  <a:prstClr val="white"/>
                </a:solidFill>
                <a:latin typeface="Trebuchet MS"/>
                <a:ea typeface="MS PGothic" pitchFamily="34" charset="-128"/>
                <a:cs typeface="+mn-cs"/>
              </a:endParaRPr>
            </a:p>
          </p:txBody>
        </p:sp>
        <p:sp>
          <p:nvSpPr>
            <p:cNvPr id="14" name="Rectangle 13"/>
            <p:cNvSpPr>
              <a:spLocks noChangeArrowheads="1"/>
            </p:cNvSpPr>
            <p:nvPr/>
          </p:nvSpPr>
          <p:spPr bwMode="auto">
            <a:xfrm>
              <a:off x="4225108" y="1019243"/>
              <a:ext cx="3345090" cy="1416324"/>
            </a:xfrm>
            <a:prstGeom prst="rect">
              <a:avLst/>
            </a:prstGeom>
            <a:solidFill>
              <a:srgbClr val="FEF1D1"/>
            </a:solidFill>
            <a:ln w="9525">
              <a:noFill/>
              <a:miter lim="800000"/>
              <a:headEnd/>
              <a:tailEnd/>
            </a:ln>
            <a:effectLst>
              <a:outerShdw dist="23000" dir="5400000" rotWithShape="0">
                <a:srgbClr val="808080">
                  <a:alpha val="34998"/>
                </a:srgbClr>
              </a:outerShdw>
            </a:effectLst>
          </p:spPr>
          <p:txBody>
            <a:bodyPr anchor="ctr"/>
            <a:lstStyle/>
            <a:p>
              <a:pPr algn="ctr">
                <a:defRPr/>
              </a:pPr>
              <a:endParaRPr lang="en-US" dirty="0">
                <a:solidFill>
                  <a:srgbClr val="FBB917">
                    <a:lumMod val="20000"/>
                    <a:lumOff val="80000"/>
                  </a:srgbClr>
                </a:solidFill>
                <a:latin typeface="Trebuchet MS"/>
                <a:ea typeface="MS PGothic" pitchFamily="34" charset="-128"/>
                <a:cs typeface="+mn-cs"/>
              </a:endParaRPr>
            </a:p>
          </p:txBody>
        </p:sp>
        <p:sp>
          <p:nvSpPr>
            <p:cNvPr id="6" name="Rectangle 5"/>
            <p:cNvSpPr>
              <a:spLocks noChangeArrowheads="1"/>
            </p:cNvSpPr>
            <p:nvPr/>
          </p:nvSpPr>
          <p:spPr bwMode="auto">
            <a:xfrm>
              <a:off x="4275911" y="1158970"/>
              <a:ext cx="1886079" cy="368371"/>
            </a:xfrm>
            <a:prstGeom prst="rect">
              <a:avLst/>
            </a:prstGeom>
            <a:solidFill>
              <a:srgbClr val="FBB917"/>
            </a:solidFill>
            <a:ln w="19050">
              <a:noFill/>
              <a:miter lim="800000"/>
              <a:headEnd/>
              <a:tailEnd/>
            </a:ln>
            <a:effectLst>
              <a:outerShdw dist="23000" dir="5400000" rotWithShape="0">
                <a:srgbClr val="808080">
                  <a:alpha val="34998"/>
                </a:srgbClr>
              </a:outerShdw>
            </a:effectLst>
          </p:spPr>
          <p:txBody>
            <a:bodyPr anchor="ctr"/>
            <a:lstStyle/>
            <a:p>
              <a:pPr algn="ctr">
                <a:defRPr/>
              </a:pPr>
              <a:r>
                <a:rPr lang="en-US" dirty="0">
                  <a:solidFill>
                    <a:prstClr val="white"/>
                  </a:solidFill>
                  <a:latin typeface="Trebuchet MS"/>
                  <a:ea typeface="MS PGothic" pitchFamily="34" charset="-128"/>
                  <a:cs typeface="+mn-cs"/>
                </a:rPr>
                <a:t>Secondary Key</a:t>
              </a:r>
            </a:p>
          </p:txBody>
        </p:sp>
        <p:sp>
          <p:nvSpPr>
            <p:cNvPr id="7" name="Rectangle 6"/>
            <p:cNvSpPr/>
            <p:nvPr/>
          </p:nvSpPr>
          <p:spPr>
            <a:xfrm>
              <a:off x="4275911" y="1787742"/>
              <a:ext cx="1886079" cy="36837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dirty="0">
                  <a:solidFill>
                    <a:prstClr val="white"/>
                  </a:solidFill>
                  <a:latin typeface="Trebuchet MS"/>
                </a:rPr>
                <a:t>Primary Key</a:t>
              </a:r>
            </a:p>
          </p:txBody>
        </p:sp>
        <p:sp>
          <p:nvSpPr>
            <p:cNvPr id="8" name="Rectangle 7"/>
            <p:cNvSpPr>
              <a:spLocks noChangeArrowheads="1"/>
            </p:cNvSpPr>
            <p:nvPr/>
          </p:nvSpPr>
          <p:spPr bwMode="auto">
            <a:xfrm>
              <a:off x="4275911" y="2727724"/>
              <a:ext cx="1886079" cy="368371"/>
            </a:xfrm>
            <a:prstGeom prst="rect">
              <a:avLst/>
            </a:prstGeom>
            <a:solidFill>
              <a:srgbClr val="208E37"/>
            </a:solidFill>
            <a:ln w="19050">
              <a:noFill/>
              <a:miter lim="800000"/>
              <a:headEnd/>
              <a:tailEnd/>
            </a:ln>
            <a:effectLst>
              <a:outerShdw dist="23000" dir="5400000" rotWithShape="0">
                <a:srgbClr val="808080">
                  <a:alpha val="34998"/>
                </a:srgbClr>
              </a:outerShdw>
            </a:effectLst>
          </p:spPr>
          <p:txBody>
            <a:bodyPr anchor="ctr"/>
            <a:lstStyle/>
            <a:p>
              <a:pPr algn="ctr">
                <a:defRPr/>
              </a:pPr>
              <a:r>
                <a:rPr lang="en-US" dirty="0">
                  <a:solidFill>
                    <a:prstClr val="white"/>
                  </a:solidFill>
                  <a:latin typeface="Trebuchet MS"/>
                  <a:ea typeface="MS PGothic" pitchFamily="34" charset="-128"/>
                  <a:cs typeface="+mn-cs"/>
                </a:rPr>
                <a:t>Record</a:t>
              </a:r>
            </a:p>
          </p:txBody>
        </p:sp>
        <p:sp>
          <p:nvSpPr>
            <p:cNvPr id="9" name="Rectangle 8"/>
            <p:cNvSpPr>
              <a:spLocks noChangeArrowheads="1"/>
            </p:cNvSpPr>
            <p:nvPr/>
          </p:nvSpPr>
          <p:spPr bwMode="auto">
            <a:xfrm>
              <a:off x="4064759" y="3756623"/>
              <a:ext cx="1376457" cy="368371"/>
            </a:xfrm>
            <a:prstGeom prst="rect">
              <a:avLst/>
            </a:prstGeom>
            <a:solidFill>
              <a:srgbClr val="5CCAFF"/>
            </a:solidFill>
            <a:ln w="19050">
              <a:noFill/>
              <a:miter lim="800000"/>
              <a:headEnd/>
              <a:tailEnd/>
            </a:ln>
            <a:effectLst>
              <a:outerShdw dist="23000" dir="5400000" rotWithShape="0">
                <a:srgbClr val="808080">
                  <a:alpha val="34998"/>
                </a:srgbClr>
              </a:outerShdw>
            </a:effectLst>
          </p:spPr>
          <p:txBody>
            <a:bodyPr anchor="ctr"/>
            <a:lstStyle/>
            <a:p>
              <a:pPr algn="ctr">
                <a:defRPr/>
              </a:pPr>
              <a:r>
                <a:rPr lang="en-US" dirty="0">
                  <a:solidFill>
                    <a:prstClr val="black">
                      <a:lumMod val="65000"/>
                      <a:lumOff val="35000"/>
                    </a:prstClr>
                  </a:solidFill>
                  <a:latin typeface="Trebuchet MS"/>
                  <a:ea typeface="MS PGothic" pitchFamily="34" charset="-128"/>
                  <a:cs typeface="+mn-cs"/>
                </a:rPr>
                <a:t>Filter</a:t>
              </a:r>
            </a:p>
          </p:txBody>
        </p:sp>
        <p:sp>
          <p:nvSpPr>
            <p:cNvPr id="10" name="Rectangle 9"/>
            <p:cNvSpPr>
              <a:spLocks noChangeArrowheads="1"/>
            </p:cNvSpPr>
            <p:nvPr/>
          </p:nvSpPr>
          <p:spPr bwMode="auto">
            <a:xfrm>
              <a:off x="5595213" y="3756623"/>
              <a:ext cx="1376457" cy="368371"/>
            </a:xfrm>
            <a:prstGeom prst="rect">
              <a:avLst/>
            </a:prstGeom>
            <a:solidFill>
              <a:srgbClr val="5CCAFF"/>
            </a:solidFill>
            <a:ln w="19050">
              <a:noFill/>
              <a:miter lim="800000"/>
              <a:headEnd/>
              <a:tailEnd/>
            </a:ln>
            <a:effectLst>
              <a:outerShdw dist="23000" dir="5400000" rotWithShape="0">
                <a:srgbClr val="808080">
                  <a:alpha val="34998"/>
                </a:srgbClr>
              </a:outerShdw>
            </a:effectLst>
          </p:spPr>
          <p:txBody>
            <a:bodyPr anchor="ctr"/>
            <a:lstStyle/>
            <a:p>
              <a:pPr algn="ctr">
                <a:defRPr/>
              </a:pPr>
              <a:r>
                <a:rPr lang="en-US" dirty="0">
                  <a:solidFill>
                    <a:prstClr val="black">
                      <a:lumMod val="65000"/>
                      <a:lumOff val="35000"/>
                    </a:prstClr>
                  </a:solidFill>
                  <a:latin typeface="Trebuchet MS"/>
                  <a:ea typeface="MS PGothic" pitchFamily="34" charset="-128"/>
                  <a:cs typeface="+mn-cs"/>
                </a:rPr>
                <a:t>Map</a:t>
              </a:r>
            </a:p>
          </p:txBody>
        </p:sp>
        <p:sp>
          <p:nvSpPr>
            <p:cNvPr id="11" name="Rectangle 10"/>
            <p:cNvSpPr>
              <a:spLocks noChangeArrowheads="1"/>
            </p:cNvSpPr>
            <p:nvPr/>
          </p:nvSpPr>
          <p:spPr bwMode="auto">
            <a:xfrm>
              <a:off x="4064759" y="4410800"/>
              <a:ext cx="1376457" cy="368371"/>
            </a:xfrm>
            <a:prstGeom prst="rect">
              <a:avLst/>
            </a:prstGeom>
            <a:solidFill>
              <a:srgbClr val="5CCAFF"/>
            </a:solidFill>
            <a:ln w="19050">
              <a:noFill/>
              <a:miter lim="800000"/>
              <a:headEnd/>
              <a:tailEnd/>
            </a:ln>
            <a:effectLst>
              <a:outerShdw dist="23000" dir="5400000" rotWithShape="0">
                <a:srgbClr val="808080">
                  <a:alpha val="34998"/>
                </a:srgbClr>
              </a:outerShdw>
            </a:effectLst>
          </p:spPr>
          <p:txBody>
            <a:bodyPr anchor="ctr"/>
            <a:lstStyle/>
            <a:p>
              <a:pPr algn="ctr">
                <a:defRPr/>
              </a:pPr>
              <a:r>
                <a:rPr lang="en-US" dirty="0">
                  <a:solidFill>
                    <a:prstClr val="black">
                      <a:lumMod val="50000"/>
                      <a:lumOff val="50000"/>
                    </a:prstClr>
                  </a:solidFill>
                  <a:latin typeface="Trebuchet MS"/>
                  <a:ea typeface="MS PGothic" pitchFamily="34" charset="-128"/>
                  <a:cs typeface="+mn-cs"/>
                </a:rPr>
                <a:t>  </a:t>
              </a:r>
              <a:r>
                <a:rPr lang="en-US" dirty="0">
                  <a:solidFill>
                    <a:prstClr val="black">
                      <a:lumMod val="65000"/>
                      <a:lumOff val="35000"/>
                    </a:prstClr>
                  </a:solidFill>
                  <a:latin typeface="Trebuchet MS"/>
                  <a:ea typeface="MS PGothic" pitchFamily="34" charset="-128"/>
                  <a:cs typeface="+mn-cs"/>
                </a:rPr>
                <a:t>Aggregate</a:t>
              </a:r>
            </a:p>
          </p:txBody>
        </p:sp>
        <p:sp>
          <p:nvSpPr>
            <p:cNvPr id="15" name="TextBox 14"/>
            <p:cNvSpPr txBox="1"/>
            <p:nvPr/>
          </p:nvSpPr>
          <p:spPr>
            <a:xfrm>
              <a:off x="7011359" y="2159289"/>
              <a:ext cx="595354" cy="277867"/>
            </a:xfrm>
            <a:prstGeom prst="rect">
              <a:avLst/>
            </a:prstGeom>
            <a:noFill/>
          </p:spPr>
          <p:txBody>
            <a:bodyPr wrap="none">
              <a:spAutoFit/>
            </a:bodyPr>
            <a:lstStyle/>
            <a:p>
              <a:pPr>
                <a:defRPr/>
              </a:pPr>
              <a:r>
                <a:rPr lang="en-US" sz="1200" b="1" dirty="0">
                  <a:solidFill>
                    <a:prstClr val="black">
                      <a:lumMod val="50000"/>
                      <a:lumOff val="50000"/>
                    </a:prstClr>
                  </a:solidFill>
                  <a:latin typeface="Trebuchet MS" pitchFamily="34" charset="0"/>
                  <a:ea typeface="ＭＳ Ｐゴシック" charset="0"/>
                  <a:cs typeface="ＭＳ Ｐゴシック" charset="0"/>
                </a:rPr>
                <a:t>DRAM</a:t>
              </a:r>
            </a:p>
          </p:txBody>
        </p:sp>
        <p:sp>
          <p:nvSpPr>
            <p:cNvPr id="17" name="TextBox 16"/>
            <p:cNvSpPr txBox="1"/>
            <p:nvPr/>
          </p:nvSpPr>
          <p:spPr>
            <a:xfrm>
              <a:off x="7165358" y="3010353"/>
              <a:ext cx="441355" cy="277867"/>
            </a:xfrm>
            <a:prstGeom prst="rect">
              <a:avLst/>
            </a:prstGeom>
            <a:noFill/>
          </p:spPr>
          <p:txBody>
            <a:bodyPr wrap="none">
              <a:spAutoFit/>
            </a:bodyPr>
            <a:lstStyle/>
            <a:p>
              <a:pPr>
                <a:defRPr/>
              </a:pPr>
              <a:r>
                <a:rPr lang="en-US" sz="1200" b="1" dirty="0">
                  <a:solidFill>
                    <a:prstClr val="black">
                      <a:lumMod val="50000"/>
                      <a:lumOff val="50000"/>
                    </a:prstClr>
                  </a:solidFill>
                  <a:latin typeface="Trebuchet MS" pitchFamily="34" charset="0"/>
                  <a:ea typeface="ＭＳ Ｐゴシック" charset="0"/>
                  <a:cs typeface="ＭＳ Ｐゴシック" charset="0"/>
                </a:rPr>
                <a:t>SSD</a:t>
              </a:r>
            </a:p>
          </p:txBody>
        </p:sp>
        <p:cxnSp>
          <p:nvCxnSpPr>
            <p:cNvPr id="53275" name="Straight Arrow Connector 23"/>
            <p:cNvCxnSpPr>
              <a:cxnSpLocks noChangeShapeType="1"/>
            </p:cNvCxnSpPr>
            <p:nvPr/>
          </p:nvCxnSpPr>
          <p:spPr bwMode="auto">
            <a:xfrm>
              <a:off x="5226888" y="733437"/>
              <a:ext cx="0" cy="425532"/>
            </a:xfrm>
            <a:prstGeom prst="straightConnector1">
              <a:avLst/>
            </a:prstGeom>
            <a:noFill/>
            <a:ln w="19050">
              <a:solidFill>
                <a:srgbClr val="4D4D4F"/>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3276" name="Straight Arrow Connector 27"/>
            <p:cNvCxnSpPr>
              <a:cxnSpLocks noChangeShapeType="1"/>
            </p:cNvCxnSpPr>
            <p:nvPr/>
          </p:nvCxnSpPr>
          <p:spPr bwMode="auto">
            <a:xfrm>
              <a:off x="5231651" y="1527341"/>
              <a:ext cx="0" cy="285805"/>
            </a:xfrm>
            <a:prstGeom prst="straightConnector1">
              <a:avLst/>
            </a:prstGeom>
            <a:noFill/>
            <a:ln w="19050">
              <a:solidFill>
                <a:srgbClr val="4D4D4F"/>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3277" name="Straight Arrow Connector 28"/>
            <p:cNvCxnSpPr>
              <a:cxnSpLocks noChangeShapeType="1"/>
            </p:cNvCxnSpPr>
            <p:nvPr/>
          </p:nvCxnSpPr>
          <p:spPr bwMode="auto">
            <a:xfrm>
              <a:off x="5238002" y="2173579"/>
              <a:ext cx="0" cy="554144"/>
            </a:xfrm>
            <a:prstGeom prst="straightConnector1">
              <a:avLst/>
            </a:prstGeom>
            <a:noFill/>
            <a:ln w="19050">
              <a:solidFill>
                <a:srgbClr val="4D4D4F"/>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3278" name="Straight Arrow Connector 32"/>
            <p:cNvCxnSpPr>
              <a:cxnSpLocks noChangeShapeType="1"/>
            </p:cNvCxnSpPr>
            <p:nvPr/>
          </p:nvCxnSpPr>
          <p:spPr bwMode="auto">
            <a:xfrm flipH="1">
              <a:off x="4815698" y="3096095"/>
              <a:ext cx="4762" cy="670055"/>
            </a:xfrm>
            <a:prstGeom prst="straightConnector1">
              <a:avLst/>
            </a:prstGeom>
            <a:noFill/>
            <a:ln w="19050">
              <a:solidFill>
                <a:srgbClr val="4D4D4F"/>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3279" name="Straight Arrow Connector 34"/>
            <p:cNvCxnSpPr>
              <a:cxnSpLocks noChangeShapeType="1"/>
            </p:cNvCxnSpPr>
            <p:nvPr/>
          </p:nvCxnSpPr>
          <p:spPr bwMode="auto">
            <a:xfrm>
              <a:off x="6031806" y="3096095"/>
              <a:ext cx="0" cy="670055"/>
            </a:xfrm>
            <a:prstGeom prst="straightConnector1">
              <a:avLst/>
            </a:prstGeom>
            <a:noFill/>
            <a:ln w="19050">
              <a:solidFill>
                <a:srgbClr val="4D4D4F"/>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3280" name="Straight Arrow Connector 35"/>
            <p:cNvCxnSpPr>
              <a:cxnSpLocks noChangeShapeType="1"/>
            </p:cNvCxnSpPr>
            <p:nvPr/>
          </p:nvCxnSpPr>
          <p:spPr bwMode="auto">
            <a:xfrm>
              <a:off x="4807759" y="4123407"/>
              <a:ext cx="0" cy="276279"/>
            </a:xfrm>
            <a:prstGeom prst="straightConnector1">
              <a:avLst/>
            </a:prstGeom>
            <a:noFill/>
            <a:ln w="19050">
              <a:solidFill>
                <a:srgbClr val="4D4D4F"/>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3281" name="Straight Arrow Connector 36"/>
            <p:cNvCxnSpPr>
              <a:cxnSpLocks noChangeShapeType="1"/>
            </p:cNvCxnSpPr>
            <p:nvPr/>
          </p:nvCxnSpPr>
          <p:spPr bwMode="auto">
            <a:xfrm>
              <a:off x="6031806" y="4123407"/>
              <a:ext cx="0" cy="276279"/>
            </a:xfrm>
            <a:prstGeom prst="straightConnector1">
              <a:avLst/>
            </a:prstGeom>
            <a:noFill/>
            <a:ln w="19050">
              <a:solidFill>
                <a:srgbClr val="4D4D4F"/>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3282" name="Straight Arrow Connector 50"/>
            <p:cNvCxnSpPr>
              <a:cxnSpLocks noChangeShapeType="1"/>
            </p:cNvCxnSpPr>
            <p:nvPr/>
          </p:nvCxnSpPr>
          <p:spPr bwMode="auto">
            <a:xfrm>
              <a:off x="4801409" y="4779171"/>
              <a:ext cx="0" cy="654177"/>
            </a:xfrm>
            <a:prstGeom prst="straightConnector1">
              <a:avLst/>
            </a:prstGeom>
            <a:noFill/>
            <a:ln w="19050">
              <a:solidFill>
                <a:srgbClr val="4D4D4F"/>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3283" name="Straight Arrow Connector 51"/>
            <p:cNvCxnSpPr>
              <a:cxnSpLocks noChangeShapeType="1"/>
            </p:cNvCxnSpPr>
            <p:nvPr/>
          </p:nvCxnSpPr>
          <p:spPr bwMode="auto">
            <a:xfrm>
              <a:off x="6031806" y="4779171"/>
              <a:ext cx="0" cy="654177"/>
            </a:xfrm>
            <a:prstGeom prst="straightConnector1">
              <a:avLst/>
            </a:prstGeom>
            <a:noFill/>
            <a:ln w="19050">
              <a:solidFill>
                <a:srgbClr val="4D4D4F"/>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3" name="Rectangle 52"/>
            <p:cNvSpPr>
              <a:spLocks noChangeArrowheads="1"/>
            </p:cNvSpPr>
            <p:nvPr/>
          </p:nvSpPr>
          <p:spPr bwMode="auto">
            <a:xfrm>
              <a:off x="4064759" y="5433348"/>
              <a:ext cx="1376457" cy="366784"/>
            </a:xfrm>
            <a:prstGeom prst="rect">
              <a:avLst/>
            </a:prstGeom>
            <a:solidFill>
              <a:srgbClr val="5CCAFF"/>
            </a:solidFill>
            <a:ln w="19050">
              <a:noFill/>
              <a:miter lim="800000"/>
              <a:headEnd/>
              <a:tailEnd/>
            </a:ln>
            <a:effectLst>
              <a:outerShdw dist="23000" dir="5400000" rotWithShape="0">
                <a:srgbClr val="808080">
                  <a:alpha val="34998"/>
                </a:srgbClr>
              </a:outerShdw>
            </a:effectLst>
          </p:spPr>
          <p:txBody>
            <a:bodyPr anchor="ctr"/>
            <a:lstStyle/>
            <a:p>
              <a:pPr algn="ctr">
                <a:defRPr/>
              </a:pPr>
              <a:r>
                <a:rPr lang="en-US" dirty="0">
                  <a:solidFill>
                    <a:prstClr val="black">
                      <a:lumMod val="50000"/>
                      <a:lumOff val="50000"/>
                    </a:prstClr>
                  </a:solidFill>
                  <a:latin typeface="Trebuchet MS"/>
                  <a:ea typeface="MS PGothic" pitchFamily="34" charset="-128"/>
                  <a:cs typeface="+mn-cs"/>
                </a:rPr>
                <a:t>  </a:t>
              </a:r>
              <a:r>
                <a:rPr lang="en-US" dirty="0">
                  <a:solidFill>
                    <a:prstClr val="black">
                      <a:lumMod val="65000"/>
                      <a:lumOff val="35000"/>
                    </a:prstClr>
                  </a:solidFill>
                  <a:latin typeface="Trebuchet MS"/>
                  <a:ea typeface="MS PGothic" pitchFamily="34" charset="-128"/>
                  <a:cs typeface="+mn-cs"/>
                </a:rPr>
                <a:t>Aggregate</a:t>
              </a:r>
            </a:p>
          </p:txBody>
        </p:sp>
        <p:pic>
          <p:nvPicPr>
            <p:cNvPr id="53285" name="Picture 2" descr="aerospike_icons_webserver_nobox_notex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96269" y="269678"/>
              <a:ext cx="17938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Box 56"/>
            <p:cNvSpPr txBox="1"/>
            <p:nvPr/>
          </p:nvSpPr>
          <p:spPr>
            <a:xfrm>
              <a:off x="7613063" y="628642"/>
              <a:ext cx="609642" cy="276279"/>
            </a:xfrm>
            <a:prstGeom prst="rect">
              <a:avLst/>
            </a:prstGeom>
            <a:noFill/>
          </p:spPr>
          <p:txBody>
            <a:bodyPr wrap="none">
              <a:spAutoFit/>
            </a:bodyPr>
            <a:lstStyle/>
            <a:p>
              <a:pPr>
                <a:defRPr/>
              </a:pPr>
              <a:r>
                <a:rPr lang="en-US" sz="1200" b="1" dirty="0">
                  <a:solidFill>
                    <a:prstClr val="black">
                      <a:lumMod val="50000"/>
                      <a:lumOff val="50000"/>
                    </a:prstClr>
                  </a:solidFill>
                  <a:latin typeface="Trebuchet MS" pitchFamily="34" charset="0"/>
                  <a:ea typeface="ＭＳ Ｐゴシック" charset="0"/>
                  <a:cs typeface="ＭＳ Ｐゴシック" charset="0"/>
                </a:rPr>
                <a:t>Client</a:t>
              </a:r>
            </a:p>
          </p:txBody>
        </p:sp>
        <p:pic>
          <p:nvPicPr>
            <p:cNvPr id="53287" name="Picture 2" descr="aerospike_icons_webserver_nobox_notex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96269" y="5500465"/>
              <a:ext cx="17938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TextBox 59"/>
            <p:cNvSpPr txBox="1"/>
            <p:nvPr/>
          </p:nvSpPr>
          <p:spPr>
            <a:xfrm>
              <a:off x="7613063" y="5835063"/>
              <a:ext cx="609642" cy="276279"/>
            </a:xfrm>
            <a:prstGeom prst="rect">
              <a:avLst/>
            </a:prstGeom>
            <a:noFill/>
          </p:spPr>
          <p:txBody>
            <a:bodyPr wrap="none">
              <a:spAutoFit/>
            </a:bodyPr>
            <a:lstStyle/>
            <a:p>
              <a:pPr>
                <a:defRPr/>
              </a:pPr>
              <a:r>
                <a:rPr lang="en-US" sz="1200" b="1" dirty="0">
                  <a:solidFill>
                    <a:prstClr val="black">
                      <a:lumMod val="50000"/>
                      <a:lumOff val="50000"/>
                    </a:prstClr>
                  </a:solidFill>
                  <a:latin typeface="Trebuchet MS" pitchFamily="34" charset="0"/>
                  <a:ea typeface="ＭＳ Ｐゴシック" charset="0"/>
                  <a:cs typeface="ＭＳ Ｐゴシック" charset="0"/>
                </a:rPr>
                <a:t>Client</a:t>
              </a:r>
            </a:p>
          </p:txBody>
        </p:sp>
        <p:pic>
          <p:nvPicPr>
            <p:cNvPr id="53289" name="Picture 89" descr="aerospike_icons_index_withtext.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11724" y="1158624"/>
              <a:ext cx="40798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90" name="Picture 89" descr="aerospike_icons_index_withtext.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11724" y="1745295"/>
              <a:ext cx="40798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91" name="Picture 207" descr="aerospike_icons_node_nobox_notext.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96768" y="4439186"/>
              <a:ext cx="178889" cy="384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TextBox 64"/>
            <p:cNvSpPr txBox="1"/>
            <p:nvPr/>
          </p:nvSpPr>
          <p:spPr>
            <a:xfrm>
              <a:off x="7570198" y="4790286"/>
              <a:ext cx="652507" cy="277866"/>
            </a:xfrm>
            <a:prstGeom prst="rect">
              <a:avLst/>
            </a:prstGeom>
            <a:noFill/>
          </p:spPr>
          <p:txBody>
            <a:bodyPr wrap="none">
              <a:spAutoFit/>
            </a:bodyPr>
            <a:lstStyle/>
            <a:p>
              <a:pPr>
                <a:defRPr/>
              </a:pPr>
              <a:r>
                <a:rPr lang="en-US" sz="1200" b="1" dirty="0">
                  <a:solidFill>
                    <a:prstClr val="black">
                      <a:lumMod val="50000"/>
                      <a:lumOff val="50000"/>
                    </a:prstClr>
                  </a:solidFill>
                  <a:latin typeface="Trebuchet MS" pitchFamily="34" charset="0"/>
                  <a:ea typeface="ＭＳ Ｐゴシック" charset="0"/>
                  <a:cs typeface="ＭＳ Ｐゴシック" charset="0"/>
                </a:rPr>
                <a:t>Server</a:t>
              </a:r>
            </a:p>
          </p:txBody>
        </p:sp>
        <p:pic>
          <p:nvPicPr>
            <p:cNvPr id="53293" name="Picture 25" descr="SSDs2.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77897" y="2654452"/>
              <a:ext cx="546883" cy="18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94" name="Picture 25" descr="SSDs2.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30297" y="2806852"/>
              <a:ext cx="546883" cy="18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3253" name="Picture 159" descr="aerospike_icons_funnel_nobox_notext.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4938713" y="4070350"/>
            <a:ext cx="28892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159" descr="aerospike_icons_funnel_nobox_notext.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48425" y="4076700"/>
            <a:ext cx="2889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74"/>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4932363" y="4759325"/>
            <a:ext cx="185737"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76"/>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938713" y="5761038"/>
            <a:ext cx="185737"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Rectangle 48"/>
          <p:cNvSpPr>
            <a:spLocks noChangeArrowheads="1"/>
          </p:cNvSpPr>
          <p:nvPr/>
        </p:nvSpPr>
        <p:spPr bwMode="auto">
          <a:xfrm>
            <a:off x="6392863" y="4656138"/>
            <a:ext cx="1376362" cy="368300"/>
          </a:xfrm>
          <a:prstGeom prst="rect">
            <a:avLst/>
          </a:prstGeom>
          <a:solidFill>
            <a:srgbClr val="5CCAFF"/>
          </a:solidFill>
          <a:ln w="19050">
            <a:noFill/>
            <a:miter lim="800000"/>
            <a:headEnd/>
            <a:tailEnd/>
          </a:ln>
          <a:effectLst>
            <a:outerShdw dist="23000" dir="5400000" rotWithShape="0">
              <a:srgbClr val="808080">
                <a:alpha val="34998"/>
              </a:srgbClr>
            </a:outerShdw>
          </a:effectLst>
        </p:spPr>
        <p:txBody>
          <a:bodyPr anchor="ctr"/>
          <a:lstStyle/>
          <a:p>
            <a:pPr algn="ctr">
              <a:defRPr/>
            </a:pPr>
            <a:r>
              <a:rPr lang="en-US" dirty="0">
                <a:solidFill>
                  <a:prstClr val="black">
                    <a:lumMod val="50000"/>
                    <a:lumOff val="50000"/>
                  </a:prstClr>
                </a:solidFill>
                <a:latin typeface="Trebuchet MS"/>
                <a:ea typeface="MS PGothic" pitchFamily="34" charset="-128"/>
                <a:cs typeface="+mn-cs"/>
              </a:rPr>
              <a:t> </a:t>
            </a:r>
            <a:r>
              <a:rPr lang="en-US" dirty="0" smtClean="0">
                <a:solidFill>
                  <a:prstClr val="black">
                    <a:lumMod val="65000"/>
                    <a:lumOff val="35000"/>
                  </a:prstClr>
                </a:solidFill>
                <a:latin typeface="Trebuchet MS"/>
                <a:ea typeface="MS PGothic" pitchFamily="34" charset="-128"/>
                <a:cs typeface="+mn-cs"/>
              </a:rPr>
              <a:t>Reduce</a:t>
            </a:r>
            <a:endParaRPr lang="en-US" dirty="0">
              <a:solidFill>
                <a:prstClr val="black">
                  <a:lumMod val="65000"/>
                  <a:lumOff val="35000"/>
                </a:prstClr>
              </a:solidFill>
              <a:latin typeface="Trebuchet MS"/>
              <a:ea typeface="MS PGothic" pitchFamily="34" charset="-128"/>
              <a:cs typeface="+mn-cs"/>
            </a:endParaRPr>
          </a:p>
        </p:txBody>
      </p:sp>
      <p:pic>
        <p:nvPicPr>
          <p:cNvPr id="53258" name="Picture 75"/>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453188" y="4745038"/>
            <a:ext cx="1873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49"/>
          <p:cNvSpPr>
            <a:spLocks noChangeArrowheads="1"/>
          </p:cNvSpPr>
          <p:nvPr/>
        </p:nvSpPr>
        <p:spPr bwMode="auto">
          <a:xfrm>
            <a:off x="6427788" y="5667375"/>
            <a:ext cx="1376362" cy="366713"/>
          </a:xfrm>
          <a:prstGeom prst="rect">
            <a:avLst/>
          </a:prstGeom>
          <a:solidFill>
            <a:srgbClr val="5CCAFF"/>
          </a:solidFill>
          <a:ln w="19050">
            <a:noFill/>
            <a:miter lim="800000"/>
            <a:headEnd/>
            <a:tailEnd/>
          </a:ln>
          <a:effectLst>
            <a:outerShdw dist="23000" dir="5400000" rotWithShape="0">
              <a:srgbClr val="808080">
                <a:alpha val="34998"/>
              </a:srgbClr>
            </a:outerShdw>
          </a:effectLst>
        </p:spPr>
        <p:txBody>
          <a:bodyPr anchor="ctr"/>
          <a:lstStyle/>
          <a:p>
            <a:pPr algn="ctr">
              <a:defRPr/>
            </a:pPr>
            <a:r>
              <a:rPr lang="en-US" dirty="0">
                <a:solidFill>
                  <a:prstClr val="black">
                    <a:lumMod val="50000"/>
                    <a:lumOff val="50000"/>
                  </a:prstClr>
                </a:solidFill>
                <a:latin typeface="Trebuchet MS"/>
                <a:ea typeface="MS PGothic" pitchFamily="34" charset="-128"/>
                <a:cs typeface="+mn-cs"/>
              </a:rPr>
              <a:t>  </a:t>
            </a:r>
            <a:r>
              <a:rPr lang="en-US" dirty="0">
                <a:solidFill>
                  <a:prstClr val="black">
                    <a:lumMod val="65000"/>
                    <a:lumOff val="35000"/>
                  </a:prstClr>
                </a:solidFill>
                <a:latin typeface="Trebuchet MS"/>
                <a:ea typeface="MS PGothic" pitchFamily="34" charset="-128"/>
                <a:cs typeface="+mn-cs"/>
              </a:rPr>
              <a:t>Aggregate</a:t>
            </a:r>
          </a:p>
        </p:txBody>
      </p:sp>
      <p:pic>
        <p:nvPicPr>
          <p:cNvPr id="53260" name="Picture 77"/>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475413" y="5761038"/>
            <a:ext cx="1873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55"/>
          <p:cNvSpPr>
            <a:spLocks noChangeArrowheads="1"/>
          </p:cNvSpPr>
          <p:nvPr/>
        </p:nvSpPr>
        <p:spPr bwMode="auto">
          <a:xfrm>
            <a:off x="5364163" y="606425"/>
            <a:ext cx="1377950" cy="368300"/>
          </a:xfrm>
          <a:prstGeom prst="rect">
            <a:avLst/>
          </a:prstGeom>
          <a:solidFill>
            <a:srgbClr val="5CCAFF"/>
          </a:solidFill>
          <a:ln w="19050">
            <a:noFill/>
            <a:miter lim="800000"/>
            <a:headEnd/>
            <a:tailEnd/>
          </a:ln>
          <a:effectLst>
            <a:outerShdw dist="23000" dir="5400000" rotWithShape="0">
              <a:srgbClr val="808080">
                <a:alpha val="34998"/>
              </a:srgbClr>
            </a:outerShdw>
          </a:effectLst>
        </p:spPr>
        <p:txBody>
          <a:bodyPr anchor="ctr"/>
          <a:lstStyle/>
          <a:p>
            <a:pPr algn="ctr">
              <a:defRPr/>
            </a:pPr>
            <a:r>
              <a:rPr lang="en-US" dirty="0">
                <a:solidFill>
                  <a:prstClr val="black">
                    <a:lumMod val="65000"/>
                    <a:lumOff val="35000"/>
                  </a:prstClr>
                </a:solidFill>
                <a:latin typeface="Trebuchet MS"/>
                <a:ea typeface="MS PGothic" pitchFamily="34" charset="-128"/>
                <a:cs typeface="+mn-cs"/>
              </a:rPr>
              <a:t>Query</a:t>
            </a:r>
          </a:p>
        </p:txBody>
      </p:sp>
      <p:pic>
        <p:nvPicPr>
          <p:cNvPr id="48" name="Picture 47"/>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76026" y="200025"/>
            <a:ext cx="704013" cy="704013"/>
          </a:xfrm>
          <a:prstGeom prst="rect">
            <a:avLst/>
          </a:prstGeom>
        </p:spPr>
      </p:pic>
      <p:sp>
        <p:nvSpPr>
          <p:cNvPr id="51" name="Slide Number Placeholder 3"/>
          <p:cNvSpPr txBox="1">
            <a:spLocks/>
          </p:cNvSpPr>
          <p:nvPr/>
        </p:nvSpPr>
        <p:spPr bwMode="auto">
          <a:xfrm>
            <a:off x="3643364" y="6551613"/>
            <a:ext cx="5322441"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1pPr>
            <a:lvl2pPr marL="742950" indent="-28575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2pPr>
            <a:lvl3pPr marL="11430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3pPr>
            <a:lvl4pPr marL="16002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4pPr>
            <a:lvl5pPr marL="20574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5pPr>
            <a:lvl6pPr marL="25146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6pPr>
            <a:lvl7pPr marL="29718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7pPr>
            <a:lvl8pPr marL="34290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8pPr>
            <a:lvl9pPr marL="38862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9pPr>
          </a:lstStyle>
          <a:p>
            <a:pPr eaLnBrk="1" hangingPunct="1"/>
            <a:r>
              <a:rPr lang="en-US" sz="1000" dirty="0" smtClean="0">
                <a:solidFill>
                  <a:srgbClr val="FFFFFF"/>
                </a:solidFill>
              </a:rPr>
              <a:t>© 2013 Aerospike. All rights reserved                                                                     Pg. </a:t>
            </a:r>
            <a:fld id="{C541D254-D84C-B244-BE38-918C10F2BF9A}" type="slidenum">
              <a:rPr lang="en-US" sz="1000" smtClean="0">
                <a:solidFill>
                  <a:srgbClr val="FFFFFF"/>
                </a:solidFill>
              </a:rPr>
              <a:pPr eaLnBrk="1" hangingPunct="1"/>
              <a:t>20</a:t>
            </a:fld>
            <a:endParaRPr lang="en-US" sz="1000" dirty="0">
              <a:solidFill>
                <a:srgbClr val="FFFFFF"/>
              </a:solidFill>
            </a:endParaRPr>
          </a:p>
        </p:txBody>
      </p:sp>
    </p:spTree>
    <p:extLst>
      <p:ext uri="{BB962C8B-B14F-4D97-AF65-F5344CB8AC3E}">
        <p14:creationId xmlns:p14="http://schemas.microsoft.com/office/powerpoint/2010/main" val="201912383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bwMode="auto">
          <a:xfrm>
            <a:off x="457200" y="200025"/>
            <a:ext cx="8229600" cy="66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Trebuchet MS" charset="0"/>
                <a:ea typeface="MS PGothic" charset="0"/>
              </a:rPr>
              <a:t>Row based scheduling</a:t>
            </a:r>
            <a:endParaRPr lang="en-US" dirty="0">
              <a:latin typeface="Trebuchet MS" charset="0"/>
              <a:ea typeface="MS PGothic" charset="0"/>
            </a:endParaRPr>
          </a:p>
        </p:txBody>
      </p:sp>
      <p:sp>
        <p:nvSpPr>
          <p:cNvPr id="3" name="Text Placeholder 2"/>
          <p:cNvSpPr>
            <a:spLocks noGrp="1"/>
          </p:cNvSpPr>
          <p:nvPr>
            <p:ph type="body" sz="quarter" idx="15"/>
          </p:nvPr>
        </p:nvSpPr>
        <p:spPr>
          <a:xfrm>
            <a:off x="254000" y="1019175"/>
            <a:ext cx="4344988" cy="5265280"/>
          </a:xfrm>
        </p:spPr>
        <p:txBody>
          <a:bodyPr>
            <a:normAutofit fontScale="92500" lnSpcReduction="20000"/>
          </a:bodyPr>
          <a:lstStyle/>
          <a:p>
            <a:pPr>
              <a:defRPr/>
            </a:pPr>
            <a:r>
              <a:rPr lang="en-US" dirty="0" smtClean="0">
                <a:ea typeface="ＭＳ Ｐゴシック" charset="0"/>
                <a:cs typeface="ＭＳ Ｐゴシック" charset="0"/>
              </a:rPr>
              <a:t>Due to caching and blocks, most system resource consumption is per row</a:t>
            </a:r>
          </a:p>
          <a:p>
            <a:pPr marL="457200" lvl="1" indent="0">
              <a:buNone/>
              <a:defRPr/>
            </a:pPr>
            <a:r>
              <a:rPr lang="en-US" dirty="0" smtClean="0">
                <a:ea typeface="ＭＳ Ｐゴシック" charset="0"/>
                <a:cs typeface="ＭＳ Ｐゴシック" charset="0"/>
              </a:rPr>
              <a:t>( Flash is in-memory )</a:t>
            </a:r>
          </a:p>
          <a:p>
            <a:pPr>
              <a:defRPr/>
            </a:pPr>
            <a:endParaRPr lang="en-US" dirty="0" smtClean="0">
              <a:ea typeface="ＭＳ Ｐゴシック" charset="0"/>
              <a:cs typeface="ＭＳ Ｐゴシック" charset="0"/>
            </a:endParaRPr>
          </a:p>
          <a:p>
            <a:pPr>
              <a:defRPr/>
            </a:pPr>
            <a:r>
              <a:rPr lang="en-US" dirty="0" smtClean="0">
                <a:ea typeface="ＭＳ Ｐゴシック" charset="0"/>
                <a:cs typeface="ＭＳ Ｐゴシック" charset="0"/>
              </a:rPr>
              <a:t>Rows are fine grained</a:t>
            </a:r>
          </a:p>
          <a:p>
            <a:pPr lvl="1">
              <a:defRPr/>
            </a:pPr>
            <a:endParaRPr lang="en-US" dirty="0" smtClean="0">
              <a:ea typeface="ＭＳ Ｐゴシック" charset="0"/>
              <a:cs typeface="+mn-cs"/>
            </a:endParaRPr>
          </a:p>
          <a:p>
            <a:pPr>
              <a:defRPr/>
            </a:pPr>
            <a:r>
              <a:rPr lang="en-US" dirty="0" smtClean="0">
                <a:ea typeface="ＭＳ Ｐゴシック" charset="0"/>
                <a:cs typeface="ＭＳ Ｐゴシック" charset="0"/>
              </a:rPr>
              <a:t>Scheduler is “local” only</a:t>
            </a:r>
          </a:p>
          <a:p>
            <a:pPr>
              <a:defRPr/>
            </a:pPr>
            <a:endParaRPr lang="en-US" dirty="0">
              <a:ea typeface="ＭＳ Ｐゴシック" charset="0"/>
              <a:cs typeface="ＭＳ Ｐゴシック" charset="0"/>
            </a:endParaRPr>
          </a:p>
          <a:p>
            <a:pPr>
              <a:defRPr/>
            </a:pPr>
            <a:r>
              <a:rPr lang="en-US" dirty="0" smtClean="0">
                <a:ea typeface="ＭＳ Ｐゴシック" charset="0"/>
                <a:cs typeface="ＭＳ Ｐゴシック" charset="0"/>
              </a:rPr>
              <a:t>Deadline scheduling</a:t>
            </a:r>
          </a:p>
          <a:p>
            <a:pPr>
              <a:defRPr/>
            </a:pPr>
            <a:endParaRPr lang="en-US" dirty="0">
              <a:ea typeface="ＭＳ Ｐゴシック" charset="0"/>
              <a:cs typeface="ＭＳ Ｐゴシック" charset="0"/>
            </a:endParaRPr>
          </a:p>
          <a:p>
            <a:pPr>
              <a:defRPr/>
            </a:pPr>
            <a:r>
              <a:rPr lang="en-US" dirty="0" smtClean="0">
                <a:ea typeface="ＭＳ Ｐゴシック" charset="0"/>
                <a:cs typeface="ＭＳ Ｐゴシック" charset="0"/>
              </a:rPr>
              <a:t>Per-query priority </a:t>
            </a:r>
            <a:br>
              <a:rPr lang="en-US" dirty="0" smtClean="0">
                <a:ea typeface="ＭＳ Ｐゴシック" charset="0"/>
                <a:cs typeface="ＭＳ Ｐゴシック" charset="0"/>
              </a:rPr>
            </a:br>
            <a:r>
              <a:rPr lang="en-US" dirty="0" smtClean="0">
                <a:ea typeface="ＭＳ Ｐゴシック" charset="0"/>
                <a:cs typeface="ＭＳ Ｐゴシック" charset="0"/>
              </a:rPr>
              <a:t>(per transaction timeout)</a:t>
            </a:r>
            <a:endParaRPr lang="en-US" dirty="0">
              <a:ea typeface="ＭＳ Ｐゴシック" charset="0"/>
              <a:cs typeface="+mn-cs"/>
            </a:endParaRPr>
          </a:p>
        </p:txBody>
      </p:sp>
      <p:sp>
        <p:nvSpPr>
          <p:cNvPr id="6" name="Rectangle 5"/>
          <p:cNvSpPr>
            <a:spLocks noChangeArrowheads="1"/>
          </p:cNvSpPr>
          <p:nvPr/>
        </p:nvSpPr>
        <p:spPr bwMode="auto">
          <a:xfrm>
            <a:off x="4752975" y="2689225"/>
            <a:ext cx="4116388" cy="3595230"/>
          </a:xfrm>
          <a:prstGeom prst="rect">
            <a:avLst/>
          </a:prstGeom>
          <a:solidFill>
            <a:srgbClr val="DBDBDC"/>
          </a:solidFill>
          <a:ln w="9525">
            <a:noFill/>
            <a:miter lim="800000"/>
            <a:headEnd/>
            <a:tailEnd/>
          </a:ln>
          <a:effectLst>
            <a:outerShdw dist="23000" dir="5400000" rotWithShape="0">
              <a:srgbClr val="808080">
                <a:alpha val="34998"/>
              </a:srgbClr>
            </a:outerShdw>
          </a:effectLst>
        </p:spPr>
        <p:txBody>
          <a:bodyPr anchor="ctr"/>
          <a:lstStyle/>
          <a:p>
            <a:pPr algn="ctr">
              <a:defRPr/>
            </a:pPr>
            <a:endParaRPr lang="en-US" dirty="0">
              <a:solidFill>
                <a:prstClr val="white"/>
              </a:solidFill>
              <a:latin typeface="Trebuchet MS"/>
              <a:ea typeface="MS PGothic" pitchFamily="34" charset="-128"/>
            </a:endParaRPr>
          </a:p>
        </p:txBody>
      </p:sp>
      <p:sp>
        <p:nvSpPr>
          <p:cNvPr id="9" name="Rectangle 8"/>
          <p:cNvSpPr>
            <a:spLocks noChangeArrowheads="1"/>
          </p:cNvSpPr>
          <p:nvPr/>
        </p:nvSpPr>
        <p:spPr bwMode="auto">
          <a:xfrm>
            <a:off x="4967288" y="5033840"/>
            <a:ext cx="3344862" cy="997268"/>
          </a:xfrm>
          <a:prstGeom prst="rect">
            <a:avLst/>
          </a:prstGeom>
          <a:solidFill>
            <a:srgbClr val="BFBFBF"/>
          </a:solidFill>
          <a:ln w="9525">
            <a:noFill/>
            <a:miter lim="800000"/>
            <a:headEnd/>
            <a:tailEnd/>
          </a:ln>
          <a:effectLst>
            <a:outerShdw dist="23000" dir="5400000" rotWithShape="0">
              <a:srgbClr val="808080">
                <a:alpha val="34998"/>
              </a:srgbClr>
            </a:outerShdw>
          </a:effectLst>
        </p:spPr>
        <p:txBody>
          <a:bodyPr anchor="ctr"/>
          <a:lstStyle/>
          <a:p>
            <a:pPr algn="ctr">
              <a:defRPr/>
            </a:pPr>
            <a:endParaRPr lang="en-US" dirty="0">
              <a:solidFill>
                <a:prstClr val="white"/>
              </a:solidFill>
              <a:latin typeface="Trebuchet MS"/>
              <a:ea typeface="MS PGothic" pitchFamily="34" charset="-128"/>
            </a:endParaRPr>
          </a:p>
        </p:txBody>
      </p:sp>
      <p:sp>
        <p:nvSpPr>
          <p:cNvPr id="10" name="Rectangle 9"/>
          <p:cNvSpPr>
            <a:spLocks noChangeArrowheads="1"/>
          </p:cNvSpPr>
          <p:nvPr/>
        </p:nvSpPr>
        <p:spPr bwMode="auto">
          <a:xfrm>
            <a:off x="4967288" y="2756017"/>
            <a:ext cx="3344862" cy="2156677"/>
          </a:xfrm>
          <a:prstGeom prst="rect">
            <a:avLst/>
          </a:prstGeom>
          <a:solidFill>
            <a:srgbClr val="FEF1D1"/>
          </a:solidFill>
          <a:ln w="9525">
            <a:noFill/>
            <a:miter lim="800000"/>
            <a:headEnd/>
            <a:tailEnd/>
          </a:ln>
          <a:effectLst>
            <a:outerShdw dist="23000" dir="5400000" rotWithShape="0">
              <a:srgbClr val="808080">
                <a:alpha val="34998"/>
              </a:srgbClr>
            </a:outerShdw>
          </a:effectLst>
        </p:spPr>
        <p:txBody>
          <a:bodyPr anchor="ctr"/>
          <a:lstStyle/>
          <a:p>
            <a:pPr algn="ctr">
              <a:defRPr/>
            </a:pPr>
            <a:endParaRPr lang="en-US" dirty="0">
              <a:solidFill>
                <a:srgbClr val="FBB917">
                  <a:lumMod val="20000"/>
                  <a:lumOff val="80000"/>
                </a:srgbClr>
              </a:solidFill>
              <a:latin typeface="Trebuchet MS"/>
              <a:ea typeface="MS PGothic" pitchFamily="34" charset="-128"/>
            </a:endParaRPr>
          </a:p>
        </p:txBody>
      </p:sp>
      <p:sp>
        <p:nvSpPr>
          <p:cNvPr id="12" name="Rectangle 11"/>
          <p:cNvSpPr>
            <a:spLocks noChangeArrowheads="1"/>
          </p:cNvSpPr>
          <p:nvPr/>
        </p:nvSpPr>
        <p:spPr bwMode="auto">
          <a:xfrm>
            <a:off x="4998452" y="3159726"/>
            <a:ext cx="1736712" cy="467875"/>
          </a:xfrm>
          <a:prstGeom prst="rect">
            <a:avLst/>
          </a:prstGeom>
          <a:solidFill>
            <a:srgbClr val="FBB917"/>
          </a:solidFill>
          <a:ln w="19050">
            <a:noFill/>
            <a:miter lim="800000"/>
            <a:headEnd/>
            <a:tailEnd/>
          </a:ln>
          <a:effectLst>
            <a:outerShdw dist="23000" dir="5400000" rotWithShape="0">
              <a:srgbClr val="808080">
                <a:alpha val="34998"/>
              </a:srgbClr>
            </a:outerShdw>
          </a:effectLst>
        </p:spPr>
        <p:txBody>
          <a:bodyPr anchor="ctr"/>
          <a:lstStyle/>
          <a:p>
            <a:pPr algn="ctr">
              <a:defRPr/>
            </a:pPr>
            <a:r>
              <a:rPr lang="en-US" dirty="0" smtClean="0">
                <a:solidFill>
                  <a:prstClr val="white"/>
                </a:solidFill>
                <a:latin typeface="Trebuchet MS"/>
                <a:ea typeface="MS PGothic" pitchFamily="34" charset="-128"/>
              </a:rPr>
              <a:t>Secondary </a:t>
            </a:r>
            <a:r>
              <a:rPr lang="en-US" dirty="0">
                <a:solidFill>
                  <a:prstClr val="white"/>
                </a:solidFill>
                <a:latin typeface="Trebuchet MS"/>
                <a:ea typeface="MS PGothic" pitchFamily="34" charset="-128"/>
              </a:rPr>
              <a:t>Index</a:t>
            </a:r>
          </a:p>
        </p:txBody>
      </p:sp>
      <p:sp>
        <p:nvSpPr>
          <p:cNvPr id="13" name="Rectangle 12"/>
          <p:cNvSpPr/>
          <p:nvPr/>
        </p:nvSpPr>
        <p:spPr bwMode="auto">
          <a:xfrm>
            <a:off x="5843487" y="4553572"/>
            <a:ext cx="1885950" cy="32890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defRPr/>
            </a:pPr>
            <a:r>
              <a:rPr lang="en-US" dirty="0">
                <a:solidFill>
                  <a:prstClr val="white"/>
                </a:solidFill>
                <a:latin typeface="Trebuchet MS"/>
              </a:rPr>
              <a:t>Primary Index</a:t>
            </a:r>
          </a:p>
        </p:txBody>
      </p:sp>
      <p:sp>
        <p:nvSpPr>
          <p:cNvPr id="14" name="Rectangle 13"/>
          <p:cNvSpPr>
            <a:spLocks noChangeArrowheads="1"/>
          </p:cNvSpPr>
          <p:nvPr/>
        </p:nvSpPr>
        <p:spPr bwMode="auto">
          <a:xfrm>
            <a:off x="5018088" y="5238822"/>
            <a:ext cx="1885950" cy="534332"/>
          </a:xfrm>
          <a:prstGeom prst="rect">
            <a:avLst/>
          </a:prstGeom>
          <a:solidFill>
            <a:srgbClr val="208E37"/>
          </a:solidFill>
          <a:ln w="19050">
            <a:noFill/>
            <a:miter lim="800000"/>
            <a:headEnd/>
            <a:tailEnd/>
          </a:ln>
          <a:effectLst>
            <a:outerShdw dist="23000" dir="5400000" rotWithShape="0">
              <a:srgbClr val="808080">
                <a:alpha val="34998"/>
              </a:srgbClr>
            </a:outerShdw>
          </a:effectLst>
        </p:spPr>
        <p:txBody>
          <a:bodyPr anchor="ctr"/>
          <a:lstStyle/>
          <a:p>
            <a:pPr algn="ctr">
              <a:defRPr/>
            </a:pPr>
            <a:r>
              <a:rPr lang="en-US" dirty="0">
                <a:solidFill>
                  <a:prstClr val="white"/>
                </a:solidFill>
                <a:latin typeface="Trebuchet MS"/>
                <a:ea typeface="MS PGothic" pitchFamily="34" charset="-128"/>
              </a:rPr>
              <a:t>Record Values</a:t>
            </a:r>
          </a:p>
        </p:txBody>
      </p:sp>
      <p:sp>
        <p:nvSpPr>
          <p:cNvPr id="20" name="TextBox 19"/>
          <p:cNvSpPr txBox="1"/>
          <p:nvPr/>
        </p:nvSpPr>
        <p:spPr bwMode="auto">
          <a:xfrm>
            <a:off x="7907338" y="5648784"/>
            <a:ext cx="441325" cy="400750"/>
          </a:xfrm>
          <a:prstGeom prst="rect">
            <a:avLst/>
          </a:prstGeom>
          <a:noFill/>
        </p:spPr>
        <p:txBody>
          <a:bodyPr wrap="none">
            <a:spAutoFit/>
          </a:bodyPr>
          <a:lstStyle/>
          <a:p>
            <a:pPr>
              <a:defRPr/>
            </a:pPr>
            <a:r>
              <a:rPr lang="en-US" sz="1200" b="1" dirty="0">
                <a:solidFill>
                  <a:prstClr val="black">
                    <a:lumMod val="50000"/>
                    <a:lumOff val="50000"/>
                  </a:prstClr>
                </a:solidFill>
                <a:latin typeface="Trebuchet MS" pitchFamily="34" charset="0"/>
                <a:ea typeface="ＭＳ Ｐゴシック" charset="0"/>
                <a:cs typeface="ＭＳ Ｐゴシック" charset="0"/>
              </a:rPr>
              <a:t>SSD</a:t>
            </a:r>
          </a:p>
        </p:txBody>
      </p:sp>
      <p:pic>
        <p:nvPicPr>
          <p:cNvPr id="52254" name="Picture 207" descr="aerospike_icons_node_nobox_notext.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38698" y="5392783"/>
            <a:ext cx="178877" cy="5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p:cNvSpPr txBox="1"/>
          <p:nvPr/>
        </p:nvSpPr>
        <p:spPr bwMode="auto">
          <a:xfrm>
            <a:off x="8312150" y="5902131"/>
            <a:ext cx="652463" cy="403052"/>
          </a:xfrm>
          <a:prstGeom prst="rect">
            <a:avLst/>
          </a:prstGeom>
          <a:noFill/>
        </p:spPr>
        <p:txBody>
          <a:bodyPr wrap="none">
            <a:spAutoFit/>
          </a:bodyPr>
          <a:lstStyle/>
          <a:p>
            <a:pPr>
              <a:defRPr/>
            </a:pPr>
            <a:r>
              <a:rPr lang="en-US" sz="1200" b="1" dirty="0">
                <a:solidFill>
                  <a:prstClr val="black">
                    <a:lumMod val="50000"/>
                    <a:lumOff val="50000"/>
                  </a:prstClr>
                </a:solidFill>
                <a:latin typeface="Trebuchet MS" pitchFamily="34" charset="0"/>
                <a:ea typeface="ＭＳ Ｐゴシック" charset="0"/>
                <a:cs typeface="ＭＳ Ｐゴシック" charset="0"/>
              </a:rPr>
              <a:t>Server</a:t>
            </a:r>
          </a:p>
        </p:txBody>
      </p:sp>
      <p:pic>
        <p:nvPicPr>
          <p:cNvPr id="52256" name="Picture 25" descr="SSDs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19897" y="5130689"/>
            <a:ext cx="546846" cy="26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7" name="Picture 25" descr="SSDs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72286" y="5351890"/>
            <a:ext cx="546846" cy="26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29" name="Group 53"/>
          <p:cNvGrpSpPr>
            <a:grpSpLocks/>
          </p:cNvGrpSpPr>
          <p:nvPr/>
        </p:nvGrpSpPr>
        <p:grpSpPr bwMode="auto">
          <a:xfrm>
            <a:off x="5962650" y="973138"/>
            <a:ext cx="1584325" cy="1055687"/>
            <a:chOff x="3068537" y="1346200"/>
            <a:chExt cx="1584325" cy="1055687"/>
          </a:xfrm>
        </p:grpSpPr>
        <p:cxnSp>
          <p:nvCxnSpPr>
            <p:cNvPr id="52232" name="Straight Connector 41"/>
            <p:cNvCxnSpPr>
              <a:cxnSpLocks noChangeShapeType="1"/>
            </p:cNvCxnSpPr>
            <p:nvPr/>
          </p:nvCxnSpPr>
          <p:spPr bwMode="auto">
            <a:xfrm>
              <a:off x="3514625" y="1858962"/>
              <a:ext cx="0" cy="127000"/>
            </a:xfrm>
            <a:prstGeom prst="line">
              <a:avLst/>
            </a:prstGeom>
            <a:noFill/>
            <a:ln w="25400">
              <a:solidFill>
                <a:srgbClr val="4D4D4F"/>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2233" name="Straight Connector 42"/>
            <p:cNvCxnSpPr>
              <a:cxnSpLocks noChangeShapeType="1"/>
            </p:cNvCxnSpPr>
            <p:nvPr/>
          </p:nvCxnSpPr>
          <p:spPr bwMode="auto">
            <a:xfrm>
              <a:off x="4222650" y="1858962"/>
              <a:ext cx="0" cy="127000"/>
            </a:xfrm>
            <a:prstGeom prst="line">
              <a:avLst/>
            </a:prstGeom>
            <a:noFill/>
            <a:ln w="25400">
              <a:solidFill>
                <a:srgbClr val="4D4D4F"/>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2234" name="Straight Connector 43"/>
            <p:cNvCxnSpPr>
              <a:cxnSpLocks noChangeShapeType="1"/>
            </p:cNvCxnSpPr>
            <p:nvPr/>
          </p:nvCxnSpPr>
          <p:spPr bwMode="auto">
            <a:xfrm>
              <a:off x="3870225" y="1719262"/>
              <a:ext cx="4762" cy="250825"/>
            </a:xfrm>
            <a:prstGeom prst="line">
              <a:avLst/>
            </a:prstGeom>
            <a:noFill/>
            <a:ln w="25400">
              <a:solidFill>
                <a:srgbClr val="4D4D4F"/>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52235" name="Picture 2" descr="aerospike_icons_webserver_nobox_notext.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84499" y="1346200"/>
              <a:ext cx="17938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6" name="Picture 67" descr="aerospike_icons_node_nobox_notext.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68537" y="1971675"/>
              <a:ext cx="18573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2237" name="Straight Connector 46"/>
            <p:cNvCxnSpPr>
              <a:cxnSpLocks noChangeShapeType="1"/>
            </p:cNvCxnSpPr>
            <p:nvPr/>
          </p:nvCxnSpPr>
          <p:spPr bwMode="auto">
            <a:xfrm>
              <a:off x="3144737" y="1858962"/>
              <a:ext cx="1416050" cy="0"/>
            </a:xfrm>
            <a:prstGeom prst="line">
              <a:avLst/>
            </a:prstGeom>
            <a:noFill/>
            <a:ln w="25400">
              <a:solidFill>
                <a:srgbClr val="4D4D4F"/>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2238" name="Straight Connector 47"/>
            <p:cNvCxnSpPr>
              <a:cxnSpLocks noChangeShapeType="1"/>
            </p:cNvCxnSpPr>
            <p:nvPr/>
          </p:nvCxnSpPr>
          <p:spPr bwMode="auto">
            <a:xfrm>
              <a:off x="4560787" y="1844675"/>
              <a:ext cx="0" cy="127000"/>
            </a:xfrm>
            <a:prstGeom prst="line">
              <a:avLst/>
            </a:prstGeom>
            <a:noFill/>
            <a:ln w="25400">
              <a:solidFill>
                <a:srgbClr val="4D4D4F"/>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2239" name="Straight Connector 48"/>
            <p:cNvCxnSpPr>
              <a:cxnSpLocks noChangeShapeType="1"/>
            </p:cNvCxnSpPr>
            <p:nvPr/>
          </p:nvCxnSpPr>
          <p:spPr bwMode="auto">
            <a:xfrm>
              <a:off x="3160612" y="1851025"/>
              <a:ext cx="0" cy="125412"/>
            </a:xfrm>
            <a:prstGeom prst="line">
              <a:avLst/>
            </a:prstGeom>
            <a:noFill/>
            <a:ln w="25400">
              <a:solidFill>
                <a:srgbClr val="4D4D4F"/>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52240" name="Picture 206" descr="aerospike_icons_node_nobox_notext.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2549" y="1973262"/>
              <a:ext cx="1857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1" name="Picture 207" descr="aerospike_icons_node_nobox_notext.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52749" y="1914525"/>
              <a:ext cx="22701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2" name="Picture 208" descr="aerospike_icons_node_nobox_notext.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30574" y="1973262"/>
              <a:ext cx="1857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3" name="Picture 209" descr="aerospike_icons_node_nobox_notext.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67124" y="1970087"/>
              <a:ext cx="185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5" name="Isosceles Triangle 54"/>
          <p:cNvSpPr>
            <a:spLocks noChangeArrowheads="1"/>
          </p:cNvSpPr>
          <p:nvPr/>
        </p:nvSpPr>
        <p:spPr bwMode="auto">
          <a:xfrm flipH="1">
            <a:off x="4872038" y="1997075"/>
            <a:ext cx="3851275" cy="633413"/>
          </a:xfrm>
          <a:prstGeom prst="triangle">
            <a:avLst>
              <a:gd name="adj" fmla="val 50972"/>
            </a:avLst>
          </a:prstGeom>
          <a:gradFill rotWithShape="1">
            <a:gsLst>
              <a:gs pos="0">
                <a:srgbClr val="C31618">
                  <a:alpha val="37000"/>
                </a:srgbClr>
              </a:gs>
              <a:gs pos="100000">
                <a:schemeClr val="bg1">
                  <a:alpha val="37000"/>
                </a:schemeClr>
              </a:gs>
            </a:gsLst>
            <a:lin ang="4740000"/>
          </a:gra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prstClr val="white"/>
              </a:solidFill>
              <a:latin typeface="Trebuchet MS"/>
              <a:ea typeface="MS PGothic" pitchFamily="34" charset="-128"/>
            </a:endParaRPr>
          </a:p>
        </p:txBody>
      </p:sp>
      <p:sp>
        <p:nvSpPr>
          <p:cNvPr id="56" name="Rectangle 55"/>
          <p:cNvSpPr/>
          <p:nvPr/>
        </p:nvSpPr>
        <p:spPr>
          <a:xfrm>
            <a:off x="6054725" y="1084263"/>
            <a:ext cx="609600" cy="276225"/>
          </a:xfrm>
          <a:prstGeom prst="rect">
            <a:avLst/>
          </a:prstGeom>
        </p:spPr>
        <p:txBody>
          <a:bodyPr wrap="none">
            <a:spAutoFit/>
          </a:bodyPr>
          <a:lstStyle/>
          <a:p>
            <a:pPr>
              <a:defRPr/>
            </a:pPr>
            <a:r>
              <a:rPr lang="en-US" sz="1200" b="1" dirty="0">
                <a:solidFill>
                  <a:prstClr val="black">
                    <a:lumMod val="50000"/>
                    <a:lumOff val="50000"/>
                  </a:prstClr>
                </a:solidFill>
                <a:latin typeface="Trebuchet MS" pitchFamily="34" charset="0"/>
                <a:ea typeface="ＭＳ Ｐゴシック" charset="0"/>
                <a:cs typeface="ＭＳ Ｐゴシック" charset="0"/>
              </a:rPr>
              <a:t>Client</a:t>
            </a:r>
            <a:endParaRPr lang="en-US" sz="1200" dirty="0">
              <a:solidFill>
                <a:prstClr val="black"/>
              </a:solidFill>
              <a:latin typeface="Trebuchet MS" pitchFamily="34" charset="0"/>
              <a:ea typeface="ＭＳ Ｐゴシック" charset="0"/>
              <a:cs typeface="ＭＳ Ｐゴシック" charset="0"/>
            </a:endParaRPr>
          </a:p>
        </p:txBody>
      </p:sp>
      <p:cxnSp>
        <p:nvCxnSpPr>
          <p:cNvPr id="35" name="Straight Arrow Connector 188"/>
          <p:cNvCxnSpPr>
            <a:cxnSpLocks noChangeShapeType="1"/>
          </p:cNvCxnSpPr>
          <p:nvPr/>
        </p:nvCxnSpPr>
        <p:spPr bwMode="auto">
          <a:xfrm>
            <a:off x="7546975" y="3159726"/>
            <a:ext cx="1040" cy="940787"/>
          </a:xfrm>
          <a:prstGeom prst="straightConnector1">
            <a:avLst/>
          </a:prstGeom>
          <a:noFill/>
          <a:ln w="19050">
            <a:solidFill>
              <a:srgbClr val="4D4D4F"/>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 name="TextBox 1"/>
          <p:cNvSpPr txBox="1"/>
          <p:nvPr/>
        </p:nvSpPr>
        <p:spPr>
          <a:xfrm>
            <a:off x="5094097" y="2790394"/>
            <a:ext cx="1661746" cy="369332"/>
          </a:xfrm>
          <a:prstGeom prst="rect">
            <a:avLst/>
          </a:prstGeom>
          <a:noFill/>
        </p:spPr>
        <p:txBody>
          <a:bodyPr wrap="square" rtlCol="0">
            <a:spAutoFit/>
          </a:bodyPr>
          <a:lstStyle/>
          <a:p>
            <a:r>
              <a:rPr lang="en-US" dirty="0">
                <a:latin typeface="Trebuchet MS"/>
                <a:ea typeface="MS PGothic" pitchFamily="34" charset="-128"/>
              </a:rPr>
              <a:t>Hot </a:t>
            </a:r>
            <a:r>
              <a:rPr lang="en-US" dirty="0" smtClean="0">
                <a:latin typeface="Trebuchet MS"/>
                <a:ea typeface="MS PGothic" pitchFamily="34" charset="-128"/>
              </a:rPr>
              <a:t>analytics</a:t>
            </a:r>
            <a:endParaRPr lang="en-US" dirty="0"/>
          </a:p>
        </p:txBody>
      </p:sp>
      <p:sp>
        <p:nvSpPr>
          <p:cNvPr id="37" name="TextBox 36"/>
          <p:cNvSpPr txBox="1"/>
          <p:nvPr/>
        </p:nvSpPr>
        <p:spPr>
          <a:xfrm>
            <a:off x="6873875" y="2758128"/>
            <a:ext cx="1661746" cy="369332"/>
          </a:xfrm>
          <a:prstGeom prst="rect">
            <a:avLst/>
          </a:prstGeom>
          <a:noFill/>
        </p:spPr>
        <p:txBody>
          <a:bodyPr wrap="square" rtlCol="0">
            <a:spAutoFit/>
          </a:bodyPr>
          <a:lstStyle/>
          <a:p>
            <a:r>
              <a:rPr lang="en-US" dirty="0" smtClean="0">
                <a:latin typeface="Trebuchet MS"/>
                <a:ea typeface="MS PGothic" pitchFamily="34" charset="-128"/>
              </a:rPr>
              <a:t>Operational</a:t>
            </a:r>
            <a:endParaRPr lang="en-US" dirty="0"/>
          </a:p>
        </p:txBody>
      </p:sp>
      <p:cxnSp>
        <p:nvCxnSpPr>
          <p:cNvPr id="40" name="Straight Arrow Connector 188"/>
          <p:cNvCxnSpPr>
            <a:cxnSpLocks noChangeShapeType="1"/>
          </p:cNvCxnSpPr>
          <p:nvPr/>
        </p:nvCxnSpPr>
        <p:spPr bwMode="auto">
          <a:xfrm>
            <a:off x="5961610" y="3627601"/>
            <a:ext cx="1040" cy="440646"/>
          </a:xfrm>
          <a:prstGeom prst="straightConnector1">
            <a:avLst/>
          </a:prstGeom>
          <a:noFill/>
          <a:ln w="19050">
            <a:solidFill>
              <a:srgbClr val="4D4D4F"/>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1" name="Rectangle 40"/>
          <p:cNvSpPr/>
          <p:nvPr/>
        </p:nvSpPr>
        <p:spPr bwMode="auto">
          <a:xfrm>
            <a:off x="5843487" y="4068247"/>
            <a:ext cx="1863826" cy="26716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defRPr/>
            </a:pPr>
            <a:r>
              <a:rPr lang="en-US" dirty="0" smtClean="0">
                <a:solidFill>
                  <a:prstClr val="white"/>
                </a:solidFill>
                <a:latin typeface="Trebuchet MS"/>
              </a:rPr>
              <a:t>Priority Q</a:t>
            </a:r>
            <a:endParaRPr lang="en-US" dirty="0">
              <a:solidFill>
                <a:prstClr val="white"/>
              </a:solidFill>
              <a:latin typeface="Trebuchet MS"/>
            </a:endParaRPr>
          </a:p>
        </p:txBody>
      </p:sp>
      <p:cxnSp>
        <p:nvCxnSpPr>
          <p:cNvPr id="42" name="Straight Arrow Connector 188"/>
          <p:cNvCxnSpPr>
            <a:cxnSpLocks noChangeShapeType="1"/>
          </p:cNvCxnSpPr>
          <p:nvPr/>
        </p:nvCxnSpPr>
        <p:spPr bwMode="auto">
          <a:xfrm>
            <a:off x="6728266" y="4335413"/>
            <a:ext cx="0" cy="243771"/>
          </a:xfrm>
          <a:prstGeom prst="straightConnector1">
            <a:avLst/>
          </a:prstGeom>
          <a:noFill/>
          <a:ln w="19050">
            <a:solidFill>
              <a:srgbClr val="4D4D4F"/>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8" name="Slide Number Placeholder 3"/>
          <p:cNvSpPr txBox="1">
            <a:spLocks/>
          </p:cNvSpPr>
          <p:nvPr/>
        </p:nvSpPr>
        <p:spPr bwMode="auto">
          <a:xfrm>
            <a:off x="3643364" y="6551613"/>
            <a:ext cx="5322441"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1pPr>
            <a:lvl2pPr marL="742950" indent="-28575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2pPr>
            <a:lvl3pPr marL="11430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3pPr>
            <a:lvl4pPr marL="16002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4pPr>
            <a:lvl5pPr marL="20574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5pPr>
            <a:lvl6pPr marL="25146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6pPr>
            <a:lvl7pPr marL="29718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7pPr>
            <a:lvl8pPr marL="34290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8pPr>
            <a:lvl9pPr marL="38862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9pPr>
          </a:lstStyle>
          <a:p>
            <a:pPr eaLnBrk="1" hangingPunct="1"/>
            <a:r>
              <a:rPr lang="en-US" sz="1000" dirty="0" smtClean="0">
                <a:solidFill>
                  <a:srgbClr val="FFFFFF"/>
                </a:solidFill>
              </a:rPr>
              <a:t>© 2013 Aerospike. All rights reserved                                                                     Pg. </a:t>
            </a:r>
            <a:fld id="{C541D254-D84C-B244-BE38-918C10F2BF9A}" type="slidenum">
              <a:rPr lang="en-US" sz="1000" smtClean="0">
                <a:solidFill>
                  <a:srgbClr val="FFFFFF"/>
                </a:solidFill>
              </a:rPr>
              <a:pPr eaLnBrk="1" hangingPunct="1"/>
              <a:t>21</a:t>
            </a:fld>
            <a:endParaRPr lang="en-US" sz="1000" dirty="0">
              <a:solidFill>
                <a:srgbClr val="FFFFFF"/>
              </a:solidFill>
            </a:endParaRPr>
          </a:p>
        </p:txBody>
      </p:sp>
    </p:spTree>
    <p:extLst>
      <p:ext uri="{BB962C8B-B14F-4D97-AF65-F5344CB8AC3E}">
        <p14:creationId xmlns:p14="http://schemas.microsoft.com/office/powerpoint/2010/main" val="402665097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364" y="1703683"/>
            <a:ext cx="7772400" cy="1470025"/>
          </a:xfrm>
        </p:spPr>
        <p:txBody>
          <a:bodyPr/>
          <a:lstStyle/>
          <a:p>
            <a:pPr eaLnBrk="1" fontAlgn="auto" hangingPunct="1">
              <a:spcAft>
                <a:spcPts val="0"/>
              </a:spcAft>
              <a:defRPr/>
            </a:pPr>
            <a:r>
              <a:rPr lang="en-US" dirty="0" smtClean="0">
                <a:ea typeface="+mj-ea"/>
                <a:cs typeface="+mj-cs"/>
              </a:rPr>
              <a:t>LESSONS LEARNED</a:t>
            </a:r>
            <a:endParaRPr lang="en-US" dirty="0">
              <a:ea typeface="+mj-ea"/>
              <a:cs typeface="+mj-cs"/>
            </a:endParaRPr>
          </a:p>
        </p:txBody>
      </p:sp>
    </p:spTree>
    <p:extLst>
      <p:ext uri="{BB962C8B-B14F-4D97-AF65-F5344CB8AC3E}">
        <p14:creationId xmlns:p14="http://schemas.microsoft.com/office/powerpoint/2010/main" val="135301958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auto">
          <a:xfrm>
            <a:off x="457200" y="200025"/>
            <a:ext cx="8229600" cy="66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a:latin typeface="Trebuchet MS" charset="0"/>
                <a:ea typeface="MS PGothic" charset="0"/>
              </a:rPr>
              <a:t>Native Flash </a:t>
            </a:r>
            <a:r>
              <a:rPr lang="en-US" sz="3200">
                <a:latin typeface="Trebuchet MS" charset="0"/>
                <a:ea typeface="MS PGothic" charset="0"/>
                <a:sym typeface="Wingdings" charset="0"/>
              </a:rPr>
              <a:t> Performance</a:t>
            </a:r>
            <a:endParaRPr lang="en-US" sz="3200">
              <a:latin typeface="Trebuchet MS" charset="0"/>
              <a:ea typeface="MS PGothic" charset="0"/>
            </a:endParaRPr>
          </a:p>
        </p:txBody>
      </p:sp>
      <p:sp>
        <p:nvSpPr>
          <p:cNvPr id="3" name="Text Placeholder 2"/>
          <p:cNvSpPr>
            <a:spLocks noGrp="1"/>
          </p:cNvSpPr>
          <p:nvPr>
            <p:ph type="body" sz="quarter" idx="15"/>
          </p:nvPr>
        </p:nvSpPr>
        <p:spPr>
          <a:xfrm>
            <a:off x="457200" y="1019175"/>
            <a:ext cx="8229600" cy="5253038"/>
          </a:xfrm>
        </p:spPr>
        <p:txBody>
          <a:bodyPr/>
          <a:lstStyle/>
          <a:p>
            <a:pPr>
              <a:defRPr/>
            </a:pPr>
            <a:r>
              <a:rPr lang="en-US" dirty="0" smtClean="0"/>
              <a:t>Low Latency at High Throughput</a:t>
            </a:r>
            <a:endParaRPr lang="en-US" dirty="0"/>
          </a:p>
        </p:txBody>
      </p:sp>
      <p:pic>
        <p:nvPicPr>
          <p:cNvPr id="18436"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69163" y="114300"/>
            <a:ext cx="1778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Picture 4"/>
          <p:cNvGraphicFramePr>
            <a:graphicFrameLocks/>
          </p:cNvGraphicFramePr>
          <p:nvPr/>
        </p:nvGraphicFramePr>
        <p:xfrm>
          <a:off x="245447" y="1677885"/>
          <a:ext cx="3743960" cy="23907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Picture 6"/>
          <p:cNvGraphicFramePr>
            <a:graphicFrameLocks/>
          </p:cNvGraphicFramePr>
          <p:nvPr/>
        </p:nvGraphicFramePr>
        <p:xfrm>
          <a:off x="245447" y="4146503"/>
          <a:ext cx="3743960" cy="23679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Picture 8"/>
          <p:cNvGraphicFramePr>
            <a:graphicFrameLocks/>
          </p:cNvGraphicFramePr>
          <p:nvPr/>
        </p:nvGraphicFramePr>
        <p:xfrm>
          <a:off x="4428659" y="1677885"/>
          <a:ext cx="3873500" cy="25114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Picture 10"/>
          <p:cNvGraphicFramePr>
            <a:graphicFrameLocks/>
          </p:cNvGraphicFramePr>
          <p:nvPr/>
        </p:nvGraphicFramePr>
        <p:xfrm>
          <a:off x="4447709" y="3941398"/>
          <a:ext cx="3854450" cy="2573020"/>
        </p:xfrm>
        <a:graphic>
          <a:graphicData uri="http://schemas.openxmlformats.org/drawingml/2006/chart">
            <c:chart xmlns:c="http://schemas.openxmlformats.org/drawingml/2006/chart" xmlns:r="http://schemas.openxmlformats.org/officeDocument/2006/relationships" r:id="rId6"/>
          </a:graphicData>
        </a:graphic>
      </p:graphicFrame>
      <p:sp>
        <p:nvSpPr>
          <p:cNvPr id="10" name="Slide Number Placeholder 3"/>
          <p:cNvSpPr txBox="1">
            <a:spLocks/>
          </p:cNvSpPr>
          <p:nvPr/>
        </p:nvSpPr>
        <p:spPr bwMode="auto">
          <a:xfrm>
            <a:off x="3643364" y="6551613"/>
            <a:ext cx="5322441"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1pPr>
            <a:lvl2pPr marL="742950" indent="-28575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2pPr>
            <a:lvl3pPr marL="11430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3pPr>
            <a:lvl4pPr marL="16002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4pPr>
            <a:lvl5pPr marL="20574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5pPr>
            <a:lvl6pPr marL="25146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6pPr>
            <a:lvl7pPr marL="29718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7pPr>
            <a:lvl8pPr marL="34290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8pPr>
            <a:lvl9pPr marL="38862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9pPr>
          </a:lstStyle>
          <a:p>
            <a:pPr eaLnBrk="1" hangingPunct="1"/>
            <a:r>
              <a:rPr lang="en-US" sz="1000" dirty="0" smtClean="0">
                <a:solidFill>
                  <a:srgbClr val="FFFFFF"/>
                </a:solidFill>
              </a:rPr>
              <a:t>© 2013 Aerospike. All rights reserved                                                                     Pg. </a:t>
            </a:r>
            <a:fld id="{C541D254-D84C-B244-BE38-918C10F2BF9A}" type="slidenum">
              <a:rPr lang="en-US" sz="1000" smtClean="0">
                <a:solidFill>
                  <a:srgbClr val="FFFFFF"/>
                </a:solidFill>
              </a:rPr>
              <a:pPr eaLnBrk="1" hangingPunct="1"/>
              <a:t>23</a:t>
            </a:fld>
            <a:endParaRPr lang="en-US" sz="1000" dirty="0">
              <a:solidFill>
                <a:srgbClr val="FFFFFF"/>
              </a:solidFill>
            </a:endParaRPr>
          </a:p>
        </p:txBody>
      </p:sp>
    </p:spTree>
    <p:extLst>
      <p:ext uri="{BB962C8B-B14F-4D97-AF65-F5344CB8AC3E}">
        <p14:creationId xmlns:p14="http://schemas.microsoft.com/office/powerpoint/2010/main" val="147007517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bwMode="auto">
          <a:xfrm>
            <a:off x="457200" y="200025"/>
            <a:ext cx="8550275" cy="66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atin typeface="Trebuchet MS" charset="0"/>
                <a:ea typeface="MS PGothic" charset="0"/>
              </a:rPr>
              <a:t> </a:t>
            </a:r>
          </a:p>
        </p:txBody>
      </p:sp>
      <p:sp>
        <p:nvSpPr>
          <p:cNvPr id="19459" name="Rectangle 7"/>
          <p:cNvSpPr>
            <a:spLocks noChangeArrowheads="1"/>
          </p:cNvSpPr>
          <p:nvPr/>
        </p:nvSpPr>
        <p:spPr bwMode="auto">
          <a:xfrm>
            <a:off x="2074863" y="176213"/>
            <a:ext cx="685006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solidFill>
                  <a:srgbClr val="FF0000"/>
                </a:solidFill>
              </a:rPr>
              <a:t>“Only Aerospike was able to function in synchronous mode with a replication factor of two.. it is a significant advantage that Aerospike is able to function reliably on a smaller amount of hardware while still maintaining true consistency.”</a:t>
            </a:r>
          </a:p>
        </p:txBody>
      </p:sp>
      <p:pic>
        <p:nvPicPr>
          <p:cNvPr id="19460"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9913" y="139700"/>
            <a:ext cx="131127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TTchartThroughoutOps_sec_582x42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8950" y="946150"/>
            <a:ext cx="7391400"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3"/>
          <p:cNvSpPr txBox="1">
            <a:spLocks/>
          </p:cNvSpPr>
          <p:nvPr/>
        </p:nvSpPr>
        <p:spPr bwMode="auto">
          <a:xfrm>
            <a:off x="3643364" y="6551613"/>
            <a:ext cx="5322441"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1pPr>
            <a:lvl2pPr marL="742950" indent="-28575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2pPr>
            <a:lvl3pPr marL="11430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3pPr>
            <a:lvl4pPr marL="16002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4pPr>
            <a:lvl5pPr marL="20574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5pPr>
            <a:lvl6pPr marL="25146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6pPr>
            <a:lvl7pPr marL="29718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7pPr>
            <a:lvl8pPr marL="34290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8pPr>
            <a:lvl9pPr marL="38862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9pPr>
          </a:lstStyle>
          <a:p>
            <a:pPr eaLnBrk="1" hangingPunct="1"/>
            <a:r>
              <a:rPr lang="en-US" sz="1000" dirty="0" smtClean="0">
                <a:solidFill>
                  <a:srgbClr val="FFFFFF"/>
                </a:solidFill>
              </a:rPr>
              <a:t>© 2013 Aerospike. All rights reserved                                                                     Pg. </a:t>
            </a:r>
            <a:fld id="{C541D254-D84C-B244-BE38-918C10F2BF9A}" type="slidenum">
              <a:rPr lang="en-US" sz="1000" smtClean="0">
                <a:solidFill>
                  <a:srgbClr val="FFFFFF"/>
                </a:solidFill>
              </a:rPr>
              <a:pPr eaLnBrk="1" hangingPunct="1"/>
              <a:t>24</a:t>
            </a:fld>
            <a:endParaRPr lang="en-US" sz="1000" dirty="0">
              <a:solidFill>
                <a:srgbClr val="FFFFFF"/>
              </a:solidFill>
            </a:endParaRPr>
          </a:p>
        </p:txBody>
      </p:sp>
    </p:spTree>
    <p:extLst>
      <p:ext uri="{BB962C8B-B14F-4D97-AF65-F5344CB8AC3E}">
        <p14:creationId xmlns:p14="http://schemas.microsoft.com/office/powerpoint/2010/main" val="341831765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457200" y="200025"/>
            <a:ext cx="8229600" cy="66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latin typeface="Trebuchet MS" charset="0"/>
                <a:ea typeface="MS PGothic" charset="0"/>
              </a:rPr>
              <a:t>Lessons</a:t>
            </a:r>
            <a:endParaRPr lang="en-US" dirty="0">
              <a:latin typeface="Trebuchet MS" charset="0"/>
              <a:ea typeface="MS PGothic" charset="0"/>
            </a:endParaRPr>
          </a:p>
        </p:txBody>
      </p:sp>
      <p:sp>
        <p:nvSpPr>
          <p:cNvPr id="4" name="Text Placeholder 3"/>
          <p:cNvSpPr>
            <a:spLocks noGrp="1"/>
          </p:cNvSpPr>
          <p:nvPr>
            <p:ph type="body" sz="quarter" idx="15"/>
          </p:nvPr>
        </p:nvSpPr>
        <p:spPr>
          <a:xfrm>
            <a:off x="457200" y="1019175"/>
            <a:ext cx="8229600" cy="5253038"/>
          </a:xfrm>
        </p:spPr>
        <p:txBody>
          <a:bodyPr>
            <a:normAutofit fontScale="92500" lnSpcReduction="10000"/>
          </a:bodyPr>
          <a:lstStyle/>
          <a:p>
            <a:pPr marL="514350" indent="-514350">
              <a:buFont typeface="+mj-lt"/>
              <a:buAutoNum type="arabicPeriod"/>
              <a:defRPr/>
            </a:pPr>
            <a:r>
              <a:rPr lang="en-US" dirty="0" smtClean="0">
                <a:solidFill>
                  <a:srgbClr val="FF0000"/>
                </a:solidFill>
                <a:ea typeface="+mn-ea"/>
              </a:rPr>
              <a:t>Keep architecture simple</a:t>
            </a:r>
          </a:p>
          <a:p>
            <a:pPr lvl="1">
              <a:defRPr/>
            </a:pPr>
            <a:r>
              <a:rPr lang="en-US" dirty="0" smtClean="0">
                <a:ea typeface="+mn-ea"/>
              </a:rPr>
              <a:t>No hot spots (e.g., robust DHT)</a:t>
            </a:r>
          </a:p>
          <a:p>
            <a:pPr lvl="1">
              <a:defRPr/>
            </a:pPr>
            <a:r>
              <a:rPr lang="en-US" dirty="0" smtClean="0">
                <a:ea typeface="+mn-ea"/>
              </a:rPr>
              <a:t>Scales up easily (e.g., easy to size)</a:t>
            </a:r>
          </a:p>
          <a:p>
            <a:pPr lvl="1">
              <a:defRPr/>
            </a:pPr>
            <a:r>
              <a:rPr lang="en-US" dirty="0" smtClean="0">
                <a:ea typeface="+mn-ea"/>
              </a:rPr>
              <a:t>Avoids points of failure (e.g., single node type)</a:t>
            </a:r>
          </a:p>
          <a:p>
            <a:pPr marL="514350" indent="-514350">
              <a:buFont typeface="+mj-lt"/>
              <a:buAutoNum type="arabicPeriod"/>
              <a:defRPr/>
            </a:pPr>
            <a:r>
              <a:rPr lang="en-US" dirty="0" smtClean="0">
                <a:solidFill>
                  <a:srgbClr val="FF0000"/>
                </a:solidFill>
                <a:ea typeface="+mn-ea"/>
              </a:rPr>
              <a:t>Avoid manual operation – automate, automate!</a:t>
            </a:r>
          </a:p>
          <a:p>
            <a:pPr lvl="1">
              <a:defRPr/>
            </a:pPr>
            <a:r>
              <a:rPr lang="en-US" dirty="0" smtClean="0">
                <a:ea typeface="+mn-ea"/>
              </a:rPr>
              <a:t>Self-managed cluster responds to node failures</a:t>
            </a:r>
          </a:p>
          <a:p>
            <a:pPr lvl="1">
              <a:defRPr/>
            </a:pPr>
            <a:r>
              <a:rPr lang="en-US" dirty="0" smtClean="0">
                <a:ea typeface="+mn-ea"/>
              </a:rPr>
              <a:t>Data rebalancing requires no intervention</a:t>
            </a:r>
          </a:p>
          <a:p>
            <a:pPr lvl="1">
              <a:defRPr/>
            </a:pPr>
            <a:r>
              <a:rPr lang="en-US" dirty="0" smtClean="0">
                <a:ea typeface="+mn-ea"/>
              </a:rPr>
              <a:t>Real-time prioritization allows unattended system operation</a:t>
            </a:r>
          </a:p>
          <a:p>
            <a:pPr marL="514350" indent="-514350">
              <a:buFont typeface="+mj-lt"/>
              <a:buAutoNum type="arabicPeriod"/>
              <a:defRPr/>
            </a:pPr>
            <a:r>
              <a:rPr lang="en-US" dirty="0" smtClean="0">
                <a:solidFill>
                  <a:srgbClr val="FF0000"/>
                </a:solidFill>
                <a:ea typeface="+mn-ea"/>
              </a:rPr>
              <a:t>Keep system asynchronous</a:t>
            </a:r>
          </a:p>
          <a:p>
            <a:pPr lvl="1">
              <a:defRPr/>
            </a:pPr>
            <a:r>
              <a:rPr lang="en-US" dirty="0" smtClean="0">
                <a:ea typeface="+mn-ea"/>
              </a:rPr>
              <a:t>Shared nothing – nodes are autonomous</a:t>
            </a:r>
          </a:p>
          <a:p>
            <a:pPr lvl="1">
              <a:defRPr/>
            </a:pPr>
            <a:r>
              <a:rPr lang="en-US" dirty="0" err="1" smtClean="0">
                <a:ea typeface="+mn-ea"/>
              </a:rPr>
              <a:t>Async</a:t>
            </a:r>
            <a:r>
              <a:rPr lang="en-US" dirty="0" smtClean="0">
                <a:ea typeface="+mn-ea"/>
              </a:rPr>
              <a:t> writes across data centers</a:t>
            </a:r>
          </a:p>
          <a:p>
            <a:pPr lvl="1">
              <a:defRPr/>
            </a:pPr>
            <a:r>
              <a:rPr lang="en-US" dirty="0" smtClean="0">
                <a:ea typeface="+mn-ea"/>
              </a:rPr>
              <a:t>Independent tuning parameters for different classes of tasks</a:t>
            </a:r>
          </a:p>
          <a:p>
            <a:pPr lvl="1">
              <a:defRPr/>
            </a:pPr>
            <a:endParaRPr lang="en-US" dirty="0" smtClean="0">
              <a:ea typeface="+mn-ea"/>
            </a:endParaRPr>
          </a:p>
          <a:p>
            <a:pPr>
              <a:defRPr/>
            </a:pPr>
            <a:endParaRPr lang="en-US" dirty="0">
              <a:ea typeface="+mn-ea"/>
            </a:endParaRPr>
          </a:p>
          <a:p>
            <a:pPr>
              <a:defRPr/>
            </a:pPr>
            <a:endParaRPr lang="en-US" dirty="0">
              <a:ea typeface="+mn-ea"/>
              <a:cs typeface="+mn-cs"/>
            </a:endParaRPr>
          </a:p>
        </p:txBody>
      </p:sp>
      <p:sp>
        <p:nvSpPr>
          <p:cNvPr id="5" name="Slide Number Placeholder 3"/>
          <p:cNvSpPr txBox="1">
            <a:spLocks/>
          </p:cNvSpPr>
          <p:nvPr/>
        </p:nvSpPr>
        <p:spPr bwMode="auto">
          <a:xfrm>
            <a:off x="3643364" y="6551613"/>
            <a:ext cx="5322441"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1pPr>
            <a:lvl2pPr marL="742950" indent="-28575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2pPr>
            <a:lvl3pPr marL="11430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3pPr>
            <a:lvl4pPr marL="16002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4pPr>
            <a:lvl5pPr marL="20574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5pPr>
            <a:lvl6pPr marL="25146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6pPr>
            <a:lvl7pPr marL="29718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7pPr>
            <a:lvl8pPr marL="34290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8pPr>
            <a:lvl9pPr marL="38862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9pPr>
          </a:lstStyle>
          <a:p>
            <a:pPr eaLnBrk="1" hangingPunct="1"/>
            <a:r>
              <a:rPr lang="en-US" sz="1000" dirty="0" smtClean="0">
                <a:solidFill>
                  <a:srgbClr val="FFFFFF"/>
                </a:solidFill>
              </a:rPr>
              <a:t>© 2013 Aerospike. All rights reserved                                                                     Pg. </a:t>
            </a:r>
            <a:fld id="{C541D254-D84C-B244-BE38-918C10F2BF9A}" type="slidenum">
              <a:rPr lang="en-US" sz="1000" smtClean="0">
                <a:solidFill>
                  <a:srgbClr val="FFFFFF"/>
                </a:solidFill>
              </a:rPr>
              <a:pPr eaLnBrk="1" hangingPunct="1"/>
              <a:t>25</a:t>
            </a:fld>
            <a:endParaRPr lang="en-US" sz="1000" dirty="0">
              <a:solidFill>
                <a:srgbClr val="FFFFFF"/>
              </a:solidFill>
            </a:endParaRPr>
          </a:p>
        </p:txBody>
      </p:sp>
    </p:spTree>
    <p:extLst>
      <p:ext uri="{BB962C8B-B14F-4D97-AF65-F5344CB8AC3E}">
        <p14:creationId xmlns:p14="http://schemas.microsoft.com/office/powerpoint/2010/main" val="299116973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457200" y="200025"/>
            <a:ext cx="8229600" cy="66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latin typeface="Trebuchet MS" charset="0"/>
                <a:ea typeface="MS PGothic" charset="0"/>
              </a:rPr>
              <a:t>Lessons (cont’d)</a:t>
            </a:r>
            <a:endParaRPr lang="en-US" dirty="0">
              <a:latin typeface="Trebuchet MS" charset="0"/>
              <a:ea typeface="MS PGothic" charset="0"/>
            </a:endParaRPr>
          </a:p>
        </p:txBody>
      </p:sp>
      <p:sp>
        <p:nvSpPr>
          <p:cNvPr id="4" name="Text Placeholder 3"/>
          <p:cNvSpPr>
            <a:spLocks noGrp="1"/>
          </p:cNvSpPr>
          <p:nvPr>
            <p:ph type="body" sz="quarter" idx="15"/>
          </p:nvPr>
        </p:nvSpPr>
        <p:spPr>
          <a:xfrm>
            <a:off x="457200" y="1019175"/>
            <a:ext cx="8229600" cy="5253038"/>
          </a:xfrm>
        </p:spPr>
        <p:txBody>
          <a:bodyPr>
            <a:normAutofit fontScale="92500"/>
          </a:bodyPr>
          <a:lstStyle/>
          <a:p>
            <a:pPr marL="514350" indent="-514350">
              <a:buFont typeface="+mj-lt"/>
              <a:buAutoNum type="arabicPeriod" startAt="4"/>
              <a:defRPr/>
            </a:pPr>
            <a:r>
              <a:rPr lang="en-US" dirty="0" smtClean="0">
                <a:solidFill>
                  <a:srgbClr val="FF0000"/>
                </a:solidFill>
                <a:ea typeface="+mn-ea"/>
              </a:rPr>
              <a:t>Monitor the Health of the System Extensively</a:t>
            </a:r>
          </a:p>
          <a:p>
            <a:pPr lvl="1">
              <a:defRPr/>
            </a:pPr>
            <a:r>
              <a:rPr lang="en-US" dirty="0" smtClean="0">
                <a:ea typeface="+mn-ea"/>
              </a:rPr>
              <a:t>Growth in load sneaks up on you over weeks</a:t>
            </a:r>
          </a:p>
          <a:p>
            <a:pPr lvl="1">
              <a:defRPr/>
            </a:pPr>
            <a:r>
              <a:rPr lang="en-US" dirty="0" smtClean="0">
                <a:ea typeface="+mn-ea"/>
              </a:rPr>
              <a:t>Early detection means better service</a:t>
            </a:r>
          </a:p>
          <a:p>
            <a:pPr lvl="1">
              <a:defRPr/>
            </a:pPr>
            <a:r>
              <a:rPr lang="en-US" dirty="0" smtClean="0">
                <a:ea typeface="+mn-ea"/>
              </a:rPr>
              <a:t>Most failures can be predicted (e.g., capacity, load, …)</a:t>
            </a:r>
          </a:p>
          <a:p>
            <a:pPr marL="514350" indent="-514350">
              <a:buFont typeface="+mj-lt"/>
              <a:buAutoNum type="arabicPeriod" startAt="4"/>
              <a:defRPr/>
            </a:pPr>
            <a:r>
              <a:rPr lang="en-US" dirty="0" smtClean="0">
                <a:solidFill>
                  <a:srgbClr val="FF0000"/>
                </a:solidFill>
                <a:ea typeface="+mn-ea"/>
              </a:rPr>
              <a:t>Size clusters properly</a:t>
            </a:r>
          </a:p>
          <a:p>
            <a:pPr lvl="1">
              <a:defRPr/>
            </a:pPr>
            <a:r>
              <a:rPr lang="en-US" dirty="0" smtClean="0">
                <a:ea typeface="+mn-ea"/>
              </a:rPr>
              <a:t>Have enough capacity ALWAYS!</a:t>
            </a:r>
          </a:p>
          <a:p>
            <a:pPr lvl="1">
              <a:defRPr/>
            </a:pPr>
            <a:r>
              <a:rPr lang="en-US" dirty="0" smtClean="0">
                <a:ea typeface="+mn-ea"/>
              </a:rPr>
              <a:t>Upgrade SSDs every couple years</a:t>
            </a:r>
          </a:p>
          <a:p>
            <a:pPr lvl="1">
              <a:defRPr/>
            </a:pPr>
            <a:r>
              <a:rPr lang="en-US" dirty="0" smtClean="0">
                <a:ea typeface="+mn-ea"/>
              </a:rPr>
              <a:t>Reduce cluster sizes to make operations simple</a:t>
            </a:r>
          </a:p>
          <a:p>
            <a:pPr marL="514350" indent="-514350">
              <a:buFont typeface="+mj-lt"/>
              <a:buAutoNum type="arabicPeriod" startAt="4"/>
              <a:defRPr/>
            </a:pPr>
            <a:r>
              <a:rPr lang="en-US" dirty="0" smtClean="0">
                <a:solidFill>
                  <a:srgbClr val="FF0000"/>
                </a:solidFill>
                <a:ea typeface="+mn-ea"/>
              </a:rPr>
              <a:t>Have geographically distributed data centers</a:t>
            </a:r>
          </a:p>
          <a:p>
            <a:pPr lvl="1">
              <a:defRPr/>
            </a:pPr>
            <a:r>
              <a:rPr lang="en-US" dirty="0" smtClean="0">
                <a:ea typeface="+mn-ea"/>
              </a:rPr>
              <a:t>Size the distributed data centers properly</a:t>
            </a:r>
          </a:p>
          <a:p>
            <a:pPr lvl="1">
              <a:defRPr/>
            </a:pPr>
            <a:r>
              <a:rPr lang="en-US" dirty="0" smtClean="0">
                <a:ea typeface="+mn-ea"/>
              </a:rPr>
              <a:t>Use active-active configurations if possible</a:t>
            </a:r>
          </a:p>
          <a:p>
            <a:pPr lvl="1">
              <a:defRPr/>
            </a:pPr>
            <a:r>
              <a:rPr lang="en-US" dirty="0" smtClean="0">
                <a:ea typeface="+mn-ea"/>
              </a:rPr>
              <a:t>Size bandwidth requirements accurately</a:t>
            </a:r>
          </a:p>
          <a:p>
            <a:pPr lvl="1">
              <a:defRPr/>
            </a:pPr>
            <a:endParaRPr lang="en-US" dirty="0" smtClean="0">
              <a:ea typeface="+mn-ea"/>
            </a:endParaRPr>
          </a:p>
          <a:p>
            <a:pPr>
              <a:defRPr/>
            </a:pPr>
            <a:endParaRPr lang="en-US" dirty="0">
              <a:ea typeface="+mn-ea"/>
            </a:endParaRPr>
          </a:p>
          <a:p>
            <a:pPr>
              <a:defRPr/>
            </a:pPr>
            <a:endParaRPr lang="en-US" dirty="0">
              <a:ea typeface="+mn-ea"/>
              <a:cs typeface="+mn-cs"/>
            </a:endParaRPr>
          </a:p>
        </p:txBody>
      </p:sp>
      <p:sp>
        <p:nvSpPr>
          <p:cNvPr id="6" name="Slide Number Placeholder 3"/>
          <p:cNvSpPr txBox="1">
            <a:spLocks/>
          </p:cNvSpPr>
          <p:nvPr/>
        </p:nvSpPr>
        <p:spPr bwMode="auto">
          <a:xfrm>
            <a:off x="3643364" y="6551613"/>
            <a:ext cx="5322441"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1pPr>
            <a:lvl2pPr marL="742950" indent="-28575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2pPr>
            <a:lvl3pPr marL="11430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3pPr>
            <a:lvl4pPr marL="16002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4pPr>
            <a:lvl5pPr marL="20574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5pPr>
            <a:lvl6pPr marL="25146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6pPr>
            <a:lvl7pPr marL="29718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7pPr>
            <a:lvl8pPr marL="34290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8pPr>
            <a:lvl9pPr marL="38862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9pPr>
          </a:lstStyle>
          <a:p>
            <a:pPr eaLnBrk="1" hangingPunct="1"/>
            <a:r>
              <a:rPr lang="en-US" sz="1000" dirty="0" smtClean="0">
                <a:solidFill>
                  <a:srgbClr val="FFFFFF"/>
                </a:solidFill>
              </a:rPr>
              <a:t>© 2013 Aerospike. All rights reserved                                                                     Pg. </a:t>
            </a:r>
            <a:fld id="{C541D254-D84C-B244-BE38-918C10F2BF9A}" type="slidenum">
              <a:rPr lang="en-US" sz="1000" smtClean="0">
                <a:solidFill>
                  <a:srgbClr val="FFFFFF"/>
                </a:solidFill>
              </a:rPr>
              <a:pPr eaLnBrk="1" hangingPunct="1"/>
              <a:t>26</a:t>
            </a:fld>
            <a:endParaRPr lang="en-US" sz="1000" dirty="0">
              <a:solidFill>
                <a:srgbClr val="FFFFFF"/>
              </a:solidFill>
            </a:endParaRPr>
          </a:p>
        </p:txBody>
      </p:sp>
    </p:spTree>
    <p:extLst>
      <p:ext uri="{BB962C8B-B14F-4D97-AF65-F5344CB8AC3E}">
        <p14:creationId xmlns:p14="http://schemas.microsoft.com/office/powerpoint/2010/main" val="9746609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457200" y="200025"/>
            <a:ext cx="8229600" cy="66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latin typeface="Trebuchet MS" charset="0"/>
                <a:ea typeface="MS PGothic" charset="0"/>
              </a:rPr>
              <a:t>Lessons (cont’d)</a:t>
            </a:r>
            <a:endParaRPr lang="en-US" dirty="0">
              <a:latin typeface="Trebuchet MS" charset="0"/>
              <a:ea typeface="MS PGothic" charset="0"/>
            </a:endParaRPr>
          </a:p>
        </p:txBody>
      </p:sp>
      <p:sp>
        <p:nvSpPr>
          <p:cNvPr id="4" name="Text Placeholder 3"/>
          <p:cNvSpPr>
            <a:spLocks noGrp="1"/>
          </p:cNvSpPr>
          <p:nvPr>
            <p:ph type="body" sz="quarter" idx="15"/>
          </p:nvPr>
        </p:nvSpPr>
        <p:spPr>
          <a:xfrm>
            <a:off x="457200" y="1019175"/>
            <a:ext cx="8229600" cy="5253038"/>
          </a:xfrm>
        </p:spPr>
        <p:txBody>
          <a:bodyPr>
            <a:normAutofit fontScale="77500" lnSpcReduction="20000"/>
          </a:bodyPr>
          <a:lstStyle/>
          <a:p>
            <a:pPr marL="514350" indent="-514350">
              <a:buFont typeface="+mj-lt"/>
              <a:buAutoNum type="arabicPeriod" startAt="7"/>
              <a:defRPr/>
            </a:pPr>
            <a:r>
              <a:rPr lang="en-US" dirty="0" smtClean="0">
                <a:solidFill>
                  <a:srgbClr val="FF0000"/>
                </a:solidFill>
                <a:ea typeface="+mn-ea"/>
              </a:rPr>
              <a:t>Have plan for unforeseen situations</a:t>
            </a:r>
          </a:p>
          <a:p>
            <a:pPr lvl="1">
              <a:defRPr/>
            </a:pPr>
            <a:r>
              <a:rPr lang="en-US" dirty="0" smtClean="0">
                <a:ea typeface="+mn-ea"/>
              </a:rPr>
              <a:t>Devise scenarios and practice during normal work time</a:t>
            </a:r>
          </a:p>
          <a:p>
            <a:pPr lvl="1">
              <a:defRPr/>
            </a:pPr>
            <a:r>
              <a:rPr lang="en-US" dirty="0" smtClean="0">
                <a:ea typeface="+mn-ea"/>
              </a:rPr>
              <a:t>Ensure you can do rolling upgrades during high load time</a:t>
            </a:r>
          </a:p>
          <a:p>
            <a:pPr lvl="1">
              <a:defRPr/>
            </a:pPr>
            <a:r>
              <a:rPr lang="en-US" dirty="0" smtClean="0">
                <a:ea typeface="+mn-ea"/>
              </a:rPr>
              <a:t>Make sure that your nodes can restart fast (&lt; 1 minute)</a:t>
            </a:r>
          </a:p>
          <a:p>
            <a:pPr marL="514350" indent="-514350">
              <a:buFont typeface="+mj-lt"/>
              <a:buAutoNum type="arabicPeriod" startAt="7"/>
              <a:defRPr/>
            </a:pPr>
            <a:r>
              <a:rPr lang="en-US" dirty="0" smtClean="0">
                <a:solidFill>
                  <a:srgbClr val="FF0000"/>
                </a:solidFill>
                <a:ea typeface="+mn-ea"/>
              </a:rPr>
              <a:t>Constantly test and monitor app </a:t>
            </a:r>
            <a:r>
              <a:rPr lang="en-US" dirty="0">
                <a:solidFill>
                  <a:srgbClr val="FF0000"/>
                </a:solidFill>
              </a:rPr>
              <a:t>end-to-end </a:t>
            </a:r>
            <a:endParaRPr lang="en-US" dirty="0" smtClean="0">
              <a:solidFill>
                <a:srgbClr val="FF0000"/>
              </a:solidFill>
              <a:ea typeface="+mn-ea"/>
            </a:endParaRPr>
          </a:p>
          <a:p>
            <a:pPr lvl="1">
              <a:defRPr/>
            </a:pPr>
            <a:r>
              <a:rPr lang="en-US" dirty="0" smtClean="0">
                <a:ea typeface="+mn-ea"/>
              </a:rPr>
              <a:t>Application level metrics are more important than DB metrics</a:t>
            </a:r>
          </a:p>
          <a:p>
            <a:pPr lvl="1">
              <a:defRPr/>
            </a:pPr>
            <a:r>
              <a:rPr lang="en-US" dirty="0" smtClean="0">
                <a:ea typeface="+mn-ea"/>
              </a:rPr>
              <a:t>Most issues in a service are due to a combination of application, network, database, storage, etc.</a:t>
            </a:r>
          </a:p>
          <a:p>
            <a:pPr marL="514350" indent="-514350">
              <a:buFont typeface="+mj-lt"/>
              <a:buAutoNum type="arabicPeriod" startAt="7"/>
              <a:defRPr/>
            </a:pPr>
            <a:r>
              <a:rPr lang="en-US" dirty="0" smtClean="0">
                <a:solidFill>
                  <a:srgbClr val="FF0000"/>
                </a:solidFill>
                <a:ea typeface="+mn-ea"/>
              </a:rPr>
              <a:t>Separate online and offline workloads</a:t>
            </a:r>
          </a:p>
          <a:p>
            <a:pPr lvl="1">
              <a:defRPr/>
            </a:pPr>
            <a:r>
              <a:rPr lang="en-US" dirty="0" smtClean="0">
                <a:ea typeface="+mn-ea"/>
              </a:rPr>
              <a:t>Reserve real-time edge database for transactions and hot analytics queries (where newest data is important)</a:t>
            </a:r>
          </a:p>
          <a:p>
            <a:pPr lvl="1">
              <a:defRPr/>
            </a:pPr>
            <a:r>
              <a:rPr lang="en-US" dirty="0" smtClean="0">
                <a:ea typeface="+mn-ea"/>
              </a:rPr>
              <a:t>Avoid ad-hoc queries on on-line system</a:t>
            </a:r>
          </a:p>
          <a:p>
            <a:pPr lvl="1">
              <a:defRPr/>
            </a:pPr>
            <a:r>
              <a:rPr lang="en-US" dirty="0" smtClean="0">
                <a:ea typeface="+mn-ea"/>
              </a:rPr>
              <a:t>Perform deep analysis in offline system (</a:t>
            </a:r>
            <a:r>
              <a:rPr lang="en-US" dirty="0" err="1" smtClean="0">
                <a:ea typeface="+mn-ea"/>
              </a:rPr>
              <a:t>Hadoop</a:t>
            </a:r>
            <a:r>
              <a:rPr lang="en-US" dirty="0" smtClean="0">
                <a:ea typeface="+mn-ea"/>
              </a:rPr>
              <a:t>)</a:t>
            </a:r>
          </a:p>
          <a:p>
            <a:pPr marL="514350" indent="-514350">
              <a:buFont typeface="+mj-lt"/>
              <a:buAutoNum type="arabicPeriod" startAt="10"/>
              <a:defRPr/>
            </a:pPr>
            <a:r>
              <a:rPr lang="en-US" dirty="0" smtClean="0">
                <a:solidFill>
                  <a:srgbClr val="FF0000"/>
                </a:solidFill>
                <a:ea typeface="+mn-ea"/>
              </a:rPr>
              <a:t>Use the Right Data Management System for the job</a:t>
            </a:r>
          </a:p>
          <a:p>
            <a:pPr lvl="1">
              <a:defRPr/>
            </a:pPr>
            <a:r>
              <a:rPr lang="en-US" dirty="0" smtClean="0">
                <a:ea typeface="+mn-ea"/>
              </a:rPr>
              <a:t>Fast NoSQL DB for real-time transactions and hot analytics on rapidly changing data</a:t>
            </a:r>
          </a:p>
          <a:p>
            <a:pPr lvl="1">
              <a:defRPr/>
            </a:pPr>
            <a:r>
              <a:rPr lang="en-US" dirty="0" err="1" smtClean="0">
                <a:ea typeface="+mn-ea"/>
              </a:rPr>
              <a:t>Hadoop</a:t>
            </a:r>
            <a:r>
              <a:rPr lang="en-US" dirty="0" smtClean="0">
                <a:ea typeface="+mn-ea"/>
              </a:rPr>
              <a:t> or other comparable systems for exhaustive analytics on mostly read-only data</a:t>
            </a:r>
          </a:p>
          <a:p>
            <a:pPr lvl="1">
              <a:defRPr/>
            </a:pPr>
            <a:endParaRPr lang="en-US" dirty="0" smtClean="0">
              <a:ea typeface="+mn-ea"/>
            </a:endParaRPr>
          </a:p>
          <a:p>
            <a:pPr>
              <a:defRPr/>
            </a:pPr>
            <a:endParaRPr lang="en-US" dirty="0">
              <a:ea typeface="+mn-ea"/>
            </a:endParaRPr>
          </a:p>
          <a:p>
            <a:pPr>
              <a:defRPr/>
            </a:pPr>
            <a:endParaRPr lang="en-US" dirty="0">
              <a:ea typeface="+mn-ea"/>
              <a:cs typeface="+mn-cs"/>
            </a:endParaRPr>
          </a:p>
        </p:txBody>
      </p:sp>
      <p:sp>
        <p:nvSpPr>
          <p:cNvPr id="5" name="Slide Number Placeholder 3"/>
          <p:cNvSpPr txBox="1">
            <a:spLocks/>
          </p:cNvSpPr>
          <p:nvPr/>
        </p:nvSpPr>
        <p:spPr bwMode="auto">
          <a:xfrm>
            <a:off x="3643364" y="6551613"/>
            <a:ext cx="5322441"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1pPr>
            <a:lvl2pPr marL="742950" indent="-28575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2pPr>
            <a:lvl3pPr marL="11430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3pPr>
            <a:lvl4pPr marL="16002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4pPr>
            <a:lvl5pPr marL="20574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5pPr>
            <a:lvl6pPr marL="25146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6pPr>
            <a:lvl7pPr marL="29718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7pPr>
            <a:lvl8pPr marL="34290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8pPr>
            <a:lvl9pPr marL="38862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9pPr>
          </a:lstStyle>
          <a:p>
            <a:pPr eaLnBrk="1" hangingPunct="1"/>
            <a:r>
              <a:rPr lang="en-US" sz="1000" dirty="0" smtClean="0">
                <a:solidFill>
                  <a:srgbClr val="FFFFFF"/>
                </a:solidFill>
              </a:rPr>
              <a:t>© 2013 Aerospike. All rights reserved                                                                     Pg. </a:t>
            </a:r>
            <a:fld id="{C541D254-D84C-B244-BE38-918C10F2BF9A}" type="slidenum">
              <a:rPr lang="en-US" sz="1000" smtClean="0">
                <a:solidFill>
                  <a:srgbClr val="FFFFFF"/>
                </a:solidFill>
              </a:rPr>
              <a:pPr eaLnBrk="1" hangingPunct="1"/>
              <a:t>27</a:t>
            </a:fld>
            <a:endParaRPr lang="en-US" sz="1000" dirty="0">
              <a:solidFill>
                <a:srgbClr val="FFFFFF"/>
              </a:solidFill>
            </a:endParaRPr>
          </a:p>
        </p:txBody>
      </p:sp>
    </p:spTree>
    <p:extLst>
      <p:ext uri="{BB962C8B-B14F-4D97-AF65-F5344CB8AC3E}">
        <p14:creationId xmlns:p14="http://schemas.microsoft.com/office/powerpoint/2010/main" val="124058093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4"/>
          <p:cNvSpPr>
            <a:spLocks noGrp="1"/>
          </p:cNvSpPr>
          <p:nvPr>
            <p:ph type="title"/>
          </p:nvPr>
        </p:nvSpPr>
        <p:spPr bwMode="auto">
          <a:xfrm>
            <a:off x="457200" y="200025"/>
            <a:ext cx="8229600" cy="66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Trebuchet MS" charset="0"/>
                <a:ea typeface="MS PGothic" charset="0"/>
              </a:rPr>
              <a:t>Aerospike 3</a:t>
            </a:r>
            <a:endParaRPr lang="en-US" dirty="0">
              <a:latin typeface="Trebuchet MS" charset="0"/>
              <a:ea typeface="MS PGothic" charset="0"/>
            </a:endParaRPr>
          </a:p>
        </p:txBody>
      </p:sp>
      <p:sp>
        <p:nvSpPr>
          <p:cNvPr id="6" name="Text Placeholder 5"/>
          <p:cNvSpPr>
            <a:spLocks noGrp="1"/>
          </p:cNvSpPr>
          <p:nvPr>
            <p:ph type="body" sz="quarter" idx="15"/>
          </p:nvPr>
        </p:nvSpPr>
        <p:spPr>
          <a:xfrm>
            <a:off x="457200" y="1019175"/>
            <a:ext cx="8229600" cy="1646238"/>
          </a:xfrm>
        </p:spPr>
        <p:txBody>
          <a:bodyPr>
            <a:normAutofit fontScale="92500" lnSpcReduction="10000"/>
          </a:bodyPr>
          <a:lstStyle/>
          <a:p>
            <a:pPr>
              <a:defRPr/>
            </a:pPr>
            <a:r>
              <a:rPr lang="en-US" dirty="0" smtClean="0"/>
              <a:t>Build the Modern Real-time Data Platform</a:t>
            </a:r>
          </a:p>
          <a:p>
            <a:pPr marL="971550" lvl="1" indent="-514350">
              <a:buFont typeface="+mj-lt"/>
              <a:buAutoNum type="arabicPeriod"/>
              <a:defRPr/>
            </a:pPr>
            <a:r>
              <a:rPr lang="en-US" dirty="0" smtClean="0"/>
              <a:t>Scaling the Internet of Everything</a:t>
            </a:r>
          </a:p>
          <a:p>
            <a:pPr marL="971550" lvl="1" indent="-514350">
              <a:buFont typeface="+mj-lt"/>
              <a:buAutoNum type="arabicPeriod"/>
              <a:defRPr/>
            </a:pPr>
            <a:r>
              <a:rPr lang="en-US" dirty="0" smtClean="0"/>
              <a:t>Pushing the limits of modern hardware</a:t>
            </a:r>
          </a:p>
          <a:p>
            <a:pPr marL="971550" lvl="1" indent="-514350">
              <a:buFont typeface="+mj-lt"/>
              <a:buAutoNum type="arabicPeriod"/>
              <a:defRPr/>
            </a:pPr>
            <a:r>
              <a:rPr lang="en-US" dirty="0" smtClean="0"/>
              <a:t>No data loss and No downtime</a:t>
            </a:r>
          </a:p>
          <a:p>
            <a:pPr>
              <a:defRPr/>
            </a:pPr>
            <a:endParaRPr lang="en-US" dirty="0"/>
          </a:p>
        </p:txBody>
      </p:sp>
      <p:sp>
        <p:nvSpPr>
          <p:cNvPr id="20" name="Rectangle 27"/>
          <p:cNvSpPr>
            <a:spLocks noChangeArrowheads="1"/>
          </p:cNvSpPr>
          <p:nvPr/>
        </p:nvSpPr>
        <p:spPr bwMode="auto">
          <a:xfrm>
            <a:off x="606425" y="2779713"/>
            <a:ext cx="7974013" cy="3470275"/>
          </a:xfrm>
          <a:prstGeom prst="rect">
            <a:avLst/>
          </a:prstGeom>
          <a:solidFill>
            <a:srgbClr val="F2F2F2"/>
          </a:solidFill>
          <a:ln w="9525">
            <a:noFill/>
            <a:miter lim="800000"/>
            <a:headEnd/>
            <a:tailEnd/>
          </a:ln>
          <a:effectLst>
            <a:outerShdw dist="20000" dir="5400000" rotWithShape="0">
              <a:srgbClr val="808080">
                <a:alpha val="37999"/>
              </a:srgbClr>
            </a:outerShdw>
          </a:effectLst>
        </p:spPr>
        <p:txBody>
          <a:bodyPr anchor="ctr"/>
          <a:lstStyle/>
          <a:p>
            <a:pPr lvl="1">
              <a:defRPr/>
            </a:pPr>
            <a:endParaRPr lang="en-US" b="1" dirty="0">
              <a:solidFill>
                <a:srgbClr val="FFFFFF"/>
              </a:solidFill>
              <a:latin typeface="Trebuchet MS" pitchFamily="34" charset="0"/>
              <a:ea typeface="MS PGothic" pitchFamily="34" charset="-128"/>
              <a:cs typeface="+mn-cs"/>
            </a:endParaRPr>
          </a:p>
        </p:txBody>
      </p:sp>
      <p:sp>
        <p:nvSpPr>
          <p:cNvPr id="21" name="Rectangle 15"/>
          <p:cNvSpPr>
            <a:spLocks noChangeArrowheads="1"/>
          </p:cNvSpPr>
          <p:nvPr/>
        </p:nvSpPr>
        <p:spPr bwMode="auto">
          <a:xfrm>
            <a:off x="4178300" y="3478213"/>
            <a:ext cx="1285875" cy="8620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r>
              <a:rPr lang="en-US" sz="1300" b="1" dirty="0">
                <a:solidFill>
                  <a:schemeClr val="bg2">
                    <a:lumMod val="75000"/>
                  </a:schemeClr>
                </a:solidFill>
              </a:rPr>
              <a:t>Publish &amp; </a:t>
            </a:r>
          </a:p>
          <a:p>
            <a:pPr algn="ctr">
              <a:defRPr/>
            </a:pPr>
            <a:r>
              <a:rPr lang="en-US" sz="1300" b="1" dirty="0">
                <a:solidFill>
                  <a:schemeClr val="bg2">
                    <a:lumMod val="75000"/>
                  </a:schemeClr>
                </a:solidFill>
              </a:rPr>
              <a:t>Subscribe</a:t>
            </a:r>
          </a:p>
        </p:txBody>
      </p:sp>
      <p:sp>
        <p:nvSpPr>
          <p:cNvPr id="22" name="Rectangle 30"/>
          <p:cNvSpPr>
            <a:spLocks noChangeArrowheads="1"/>
          </p:cNvSpPr>
          <p:nvPr/>
        </p:nvSpPr>
        <p:spPr bwMode="auto">
          <a:xfrm>
            <a:off x="747713" y="2903538"/>
            <a:ext cx="3297237" cy="849312"/>
          </a:xfrm>
          <a:prstGeom prst="rect">
            <a:avLst/>
          </a:prstGeom>
          <a:solidFill>
            <a:srgbClr val="D1D3D4"/>
          </a:solidFill>
          <a:ln w="9525">
            <a:noFill/>
            <a:miter lim="800000"/>
            <a:headEnd/>
            <a:tailEnd/>
          </a:ln>
          <a:effectLst>
            <a:outerShdw dist="20000" dir="5400000" rotWithShape="0">
              <a:srgbClr val="808080">
                <a:alpha val="37999"/>
              </a:srgbClr>
            </a:outerShdw>
          </a:effectLst>
        </p:spPr>
        <p:txBody>
          <a:bodyPr anchor="ctr"/>
          <a:lstStyle/>
          <a:p>
            <a:pPr marL="285750" lvl="1" indent="-285750">
              <a:buFont typeface="Arial"/>
              <a:buChar char="•"/>
              <a:defRPr/>
            </a:pPr>
            <a:r>
              <a:rPr lang="en-US" sz="1400" b="1" dirty="0">
                <a:solidFill>
                  <a:schemeClr val="accent3"/>
                </a:solidFill>
              </a:rPr>
              <a:t>ASQL &amp; NoSQL</a:t>
            </a:r>
          </a:p>
          <a:p>
            <a:pPr marL="285750" lvl="1" indent="-285750">
              <a:buFont typeface="Arial"/>
              <a:buChar char="•"/>
              <a:defRPr/>
            </a:pPr>
            <a:r>
              <a:rPr lang="en-US" sz="1400" b="1" dirty="0">
                <a:solidFill>
                  <a:schemeClr val="accent3"/>
                </a:solidFill>
              </a:rPr>
              <a:t>Powerful Aggregations </a:t>
            </a:r>
            <a:br>
              <a:rPr lang="en-US" sz="1400" b="1" dirty="0">
                <a:solidFill>
                  <a:schemeClr val="accent3"/>
                </a:solidFill>
              </a:rPr>
            </a:br>
            <a:r>
              <a:rPr lang="en-US" sz="1400" b="1" dirty="0">
                <a:solidFill>
                  <a:schemeClr val="accent3"/>
                </a:solidFill>
              </a:rPr>
              <a:t>(MapReduce++)</a:t>
            </a:r>
          </a:p>
        </p:txBody>
      </p:sp>
      <p:sp>
        <p:nvSpPr>
          <p:cNvPr id="26" name="Rectangle 35"/>
          <p:cNvSpPr>
            <a:spLocks noChangeArrowheads="1"/>
          </p:cNvSpPr>
          <p:nvPr/>
        </p:nvSpPr>
        <p:spPr bwMode="auto">
          <a:xfrm>
            <a:off x="747713" y="3810000"/>
            <a:ext cx="3297237" cy="5238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p>
            <a:pPr marL="285750" indent="-285750">
              <a:buFont typeface="Arial"/>
              <a:buChar char="•"/>
              <a:defRPr/>
            </a:pPr>
            <a:r>
              <a:rPr lang="en-US" sz="1400" b="1" dirty="0">
                <a:solidFill>
                  <a:schemeClr val="accent3"/>
                </a:solidFill>
              </a:rPr>
              <a:t>Secondary Index Queries</a:t>
            </a:r>
          </a:p>
        </p:txBody>
      </p:sp>
      <p:sp>
        <p:nvSpPr>
          <p:cNvPr id="27" name="Rectangle 26"/>
          <p:cNvSpPr/>
          <p:nvPr/>
        </p:nvSpPr>
        <p:spPr bwMode="auto">
          <a:xfrm>
            <a:off x="6818313" y="3478213"/>
            <a:ext cx="1500187" cy="865187"/>
          </a:xfrm>
          <a:prstGeom prst="rect">
            <a:avLst/>
          </a:prstGeom>
          <a:solidFill>
            <a:schemeClr val="bg2"/>
          </a:solidFill>
          <a:ln>
            <a:noFill/>
          </a:ln>
        </p:spPr>
        <p:txBody>
          <a:bodyPr>
            <a:normAutofit/>
          </a:bodyPr>
          <a:lstStyle/>
          <a:p>
            <a:pPr algn="ctr">
              <a:defRPr/>
            </a:pPr>
            <a:r>
              <a:rPr lang="en-US" sz="1300" b="1" dirty="0">
                <a:solidFill>
                  <a:schemeClr val="bg2">
                    <a:lumMod val="75000"/>
                  </a:schemeClr>
                </a:solidFill>
              </a:rPr>
              <a:t>Transactions</a:t>
            </a:r>
          </a:p>
        </p:txBody>
      </p:sp>
      <p:sp>
        <p:nvSpPr>
          <p:cNvPr id="28" name="Rectangle 27"/>
          <p:cNvSpPr/>
          <p:nvPr/>
        </p:nvSpPr>
        <p:spPr bwMode="auto">
          <a:xfrm>
            <a:off x="747713" y="4391025"/>
            <a:ext cx="7581900" cy="457200"/>
          </a:xfrm>
          <a:prstGeom prst="rect">
            <a:avLst/>
          </a:prstGeom>
          <a:solidFill>
            <a:schemeClr val="bg2"/>
          </a:solidFill>
          <a:ln>
            <a:noFill/>
          </a:ln>
        </p:spPr>
        <p:txBody>
          <a:bodyPr>
            <a:normAutofit/>
          </a:bodyPr>
          <a:lstStyle/>
          <a:p>
            <a:pPr marL="285750" indent="-285750">
              <a:buFont typeface="Arial"/>
              <a:buChar char="•"/>
              <a:defRPr/>
            </a:pPr>
            <a:r>
              <a:rPr lang="en-US" sz="1300" b="1" dirty="0">
                <a:solidFill>
                  <a:schemeClr val="accent3"/>
                </a:solidFill>
              </a:rPr>
              <a:t>User Defined Functions (UDF)</a:t>
            </a:r>
          </a:p>
        </p:txBody>
      </p:sp>
      <p:sp>
        <p:nvSpPr>
          <p:cNvPr id="29" name="Rectangle 17"/>
          <p:cNvSpPr>
            <a:spLocks noChangeArrowheads="1"/>
          </p:cNvSpPr>
          <p:nvPr/>
        </p:nvSpPr>
        <p:spPr bwMode="auto">
          <a:xfrm>
            <a:off x="5549900" y="3478213"/>
            <a:ext cx="1189038" cy="8556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r>
              <a:rPr lang="en-US" sz="1300" b="1" dirty="0">
                <a:solidFill>
                  <a:schemeClr val="bg2">
                    <a:lumMod val="75000"/>
                  </a:schemeClr>
                </a:solidFill>
              </a:rPr>
              <a:t>Security</a:t>
            </a:r>
          </a:p>
          <a:p>
            <a:pPr algn="ctr">
              <a:defRPr/>
            </a:pPr>
            <a:r>
              <a:rPr lang="en-US" sz="1300" b="1" dirty="0">
                <a:solidFill>
                  <a:schemeClr val="bg2">
                    <a:lumMod val="75000"/>
                  </a:schemeClr>
                </a:solidFill>
              </a:rPr>
              <a:t>Encryption</a:t>
            </a:r>
          </a:p>
          <a:p>
            <a:pPr algn="ctr">
              <a:defRPr/>
            </a:pPr>
            <a:r>
              <a:rPr lang="en-US" sz="1300" b="1" dirty="0">
                <a:solidFill>
                  <a:schemeClr val="bg2">
                    <a:lumMod val="75000"/>
                  </a:schemeClr>
                </a:solidFill>
              </a:rPr>
              <a:t>Compression</a:t>
            </a:r>
          </a:p>
        </p:txBody>
      </p:sp>
      <p:sp>
        <p:nvSpPr>
          <p:cNvPr id="30" name="Rectangle 29"/>
          <p:cNvSpPr/>
          <p:nvPr/>
        </p:nvSpPr>
        <p:spPr>
          <a:xfrm>
            <a:off x="606425" y="2779713"/>
            <a:ext cx="7974013" cy="3470275"/>
          </a:xfrm>
          <a:prstGeom prst="rect">
            <a:avLst/>
          </a:prstGeom>
          <a:noFill/>
          <a:ln w="53975">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804" name="Rectangle 5"/>
          <p:cNvSpPr>
            <a:spLocks noChangeArrowheads="1"/>
          </p:cNvSpPr>
          <p:nvPr/>
        </p:nvSpPr>
        <p:spPr bwMode="auto">
          <a:xfrm>
            <a:off x="3051175" y="2960688"/>
            <a:ext cx="54165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t>                AEROSPIKE REAL-TIME DATA DATA PLATFORM</a:t>
            </a:r>
          </a:p>
        </p:txBody>
      </p:sp>
      <p:sp>
        <p:nvSpPr>
          <p:cNvPr id="32" name="Rectangle 31"/>
          <p:cNvSpPr/>
          <p:nvPr/>
        </p:nvSpPr>
        <p:spPr bwMode="auto">
          <a:xfrm>
            <a:off x="747713" y="4929188"/>
            <a:ext cx="7581900" cy="1192212"/>
          </a:xfrm>
          <a:prstGeom prst="rect">
            <a:avLst/>
          </a:prstGeom>
          <a:solidFill>
            <a:schemeClr val="bg2"/>
          </a:solidFill>
          <a:ln>
            <a:noFill/>
          </a:ln>
        </p:spPr>
        <p:txBody>
          <a:bodyPr>
            <a:normAutofit/>
          </a:bodyPr>
          <a:lstStyle/>
          <a:p>
            <a:pPr marL="285750" indent="-285750">
              <a:buFont typeface="Arial"/>
              <a:buChar char="•"/>
              <a:defRPr/>
            </a:pPr>
            <a:r>
              <a:rPr lang="en-US" sz="1300" b="1" dirty="0">
                <a:solidFill>
                  <a:schemeClr val="accent3"/>
                </a:solidFill>
              </a:rPr>
              <a:t>Distribution - Shared Nothing, ACID, Scale-out, Multiple datacenters</a:t>
            </a:r>
          </a:p>
          <a:p>
            <a:pPr marL="285750" indent="-285750">
              <a:buFont typeface="Arial"/>
              <a:buChar char="•"/>
              <a:defRPr/>
            </a:pPr>
            <a:endParaRPr lang="en-US" sz="1300" b="1" dirty="0">
              <a:solidFill>
                <a:schemeClr val="accent3"/>
              </a:solidFill>
            </a:endParaRPr>
          </a:p>
          <a:p>
            <a:pPr marL="285750" indent="-285750">
              <a:buFont typeface="Arial"/>
              <a:buChar char="•"/>
              <a:defRPr/>
            </a:pPr>
            <a:r>
              <a:rPr lang="en-US" sz="1300" b="1" dirty="0">
                <a:solidFill>
                  <a:schemeClr val="accent3"/>
                </a:solidFill>
              </a:rPr>
              <a:t>Data Types – </a:t>
            </a:r>
            <a:r>
              <a:rPr lang="en-US" sz="1300" b="1" dirty="0" err="1">
                <a:solidFill>
                  <a:schemeClr val="accent3"/>
                </a:solidFill>
              </a:rPr>
              <a:t>Int</a:t>
            </a:r>
            <a:r>
              <a:rPr lang="en-US" sz="1300" b="1" dirty="0">
                <a:solidFill>
                  <a:schemeClr val="accent3"/>
                </a:solidFill>
              </a:rPr>
              <a:t>, </a:t>
            </a:r>
            <a:r>
              <a:rPr lang="en-US" sz="1300" b="1" dirty="0" err="1">
                <a:solidFill>
                  <a:schemeClr val="accent3"/>
                </a:solidFill>
              </a:rPr>
              <a:t>Str</a:t>
            </a:r>
            <a:r>
              <a:rPr lang="en-US" sz="1300" b="1" dirty="0">
                <a:solidFill>
                  <a:schemeClr val="accent3"/>
                </a:solidFill>
              </a:rPr>
              <a:t>, Blob, List, Map, Large Stack, Large Set, Large List</a:t>
            </a:r>
          </a:p>
          <a:p>
            <a:pPr marL="285750" indent="-285750">
              <a:buFont typeface="Arial"/>
              <a:buChar char="•"/>
              <a:defRPr/>
            </a:pPr>
            <a:endParaRPr lang="en-US" sz="1300" b="1" dirty="0">
              <a:solidFill>
                <a:schemeClr val="accent3"/>
              </a:solidFill>
            </a:endParaRPr>
          </a:p>
          <a:p>
            <a:pPr marL="285750" indent="-285750">
              <a:buFont typeface="Arial"/>
              <a:buChar char="•"/>
              <a:defRPr/>
            </a:pPr>
            <a:r>
              <a:rPr lang="en-US" sz="1300" b="1" dirty="0">
                <a:solidFill>
                  <a:schemeClr val="accent3"/>
                </a:solidFill>
              </a:rPr>
              <a:t>Storage– DRAM, SSD, HDD</a:t>
            </a:r>
          </a:p>
        </p:txBody>
      </p:sp>
      <p:sp>
        <p:nvSpPr>
          <p:cNvPr id="15" name="Slide Number Placeholder 3"/>
          <p:cNvSpPr txBox="1">
            <a:spLocks/>
          </p:cNvSpPr>
          <p:nvPr/>
        </p:nvSpPr>
        <p:spPr bwMode="auto">
          <a:xfrm>
            <a:off x="3643364" y="6551613"/>
            <a:ext cx="5322441"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1pPr>
            <a:lvl2pPr marL="742950" indent="-28575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2pPr>
            <a:lvl3pPr marL="11430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3pPr>
            <a:lvl4pPr marL="16002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4pPr>
            <a:lvl5pPr marL="20574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5pPr>
            <a:lvl6pPr marL="25146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6pPr>
            <a:lvl7pPr marL="29718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7pPr>
            <a:lvl8pPr marL="34290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8pPr>
            <a:lvl9pPr marL="38862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9pPr>
          </a:lstStyle>
          <a:p>
            <a:pPr eaLnBrk="1" hangingPunct="1"/>
            <a:r>
              <a:rPr lang="en-US" sz="1000" dirty="0" smtClean="0">
                <a:solidFill>
                  <a:srgbClr val="FFFFFF"/>
                </a:solidFill>
              </a:rPr>
              <a:t>© 2013 Aerospike. All rights reserved                                                                     Pg. </a:t>
            </a:r>
            <a:fld id="{C541D254-D84C-B244-BE38-918C10F2BF9A}" type="slidenum">
              <a:rPr lang="en-US" sz="1000" smtClean="0">
                <a:solidFill>
                  <a:srgbClr val="FFFFFF"/>
                </a:solidFill>
              </a:rPr>
              <a:pPr eaLnBrk="1" hangingPunct="1"/>
              <a:t>28</a:t>
            </a:fld>
            <a:endParaRPr lang="en-US" sz="1000" dirty="0">
              <a:solidFill>
                <a:srgbClr val="FFFFFF"/>
              </a:solidFill>
            </a:endParaRPr>
          </a:p>
        </p:txBody>
      </p:sp>
    </p:spTree>
    <p:extLst>
      <p:ext uri="{BB962C8B-B14F-4D97-AF65-F5344CB8AC3E}">
        <p14:creationId xmlns:p14="http://schemas.microsoft.com/office/powerpoint/2010/main" val="278174307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bwMode="auto">
          <a:xfrm>
            <a:off x="457200" y="274638"/>
            <a:ext cx="8229600" cy="904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atin typeface="Trebuchet MS" charset="0"/>
                <a:ea typeface="MS PGothic" charset="0"/>
              </a:rPr>
              <a:t>Aerospike Real-time Big Data Platform</a:t>
            </a:r>
          </a:p>
        </p:txBody>
      </p:sp>
      <p:sp>
        <p:nvSpPr>
          <p:cNvPr id="36866" name="Text Placeholder 2"/>
          <p:cNvSpPr>
            <a:spLocks noGrp="1"/>
          </p:cNvSpPr>
          <p:nvPr>
            <p:ph type="body" idx="1"/>
          </p:nvPr>
        </p:nvSpPr>
        <p:spPr bwMode="auto">
          <a:xfrm>
            <a:off x="430213" y="1279525"/>
            <a:ext cx="4040187" cy="673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nSpc>
                <a:spcPct val="90000"/>
              </a:lnSpc>
            </a:pPr>
            <a:r>
              <a:rPr lang="en-US" sz="2800">
                <a:latin typeface="Trebuchet MS" charset="0"/>
                <a:ea typeface="MS PGothic" charset="0"/>
              </a:rPr>
              <a:t>Rapid Development</a:t>
            </a:r>
          </a:p>
        </p:txBody>
      </p:sp>
      <p:sp>
        <p:nvSpPr>
          <p:cNvPr id="5" name="Text Placeholder 4"/>
          <p:cNvSpPr>
            <a:spLocks noGrp="1"/>
          </p:cNvSpPr>
          <p:nvPr>
            <p:ph type="body" idx="13"/>
          </p:nvPr>
        </p:nvSpPr>
        <p:spPr>
          <a:xfrm>
            <a:off x="4730750" y="1279525"/>
            <a:ext cx="4321175" cy="673100"/>
          </a:xfrm>
        </p:spPr>
        <p:txBody>
          <a:bodyPr>
            <a:normAutofit fontScale="92500"/>
          </a:bodyPr>
          <a:lstStyle/>
          <a:p>
            <a:pPr>
              <a:defRPr/>
            </a:pPr>
            <a:r>
              <a:rPr lang="en-US" dirty="0"/>
              <a:t>Complete Customizability</a:t>
            </a:r>
          </a:p>
        </p:txBody>
      </p:sp>
      <p:sp>
        <p:nvSpPr>
          <p:cNvPr id="6" name="Text Placeholder 5"/>
          <p:cNvSpPr>
            <a:spLocks noGrp="1"/>
          </p:cNvSpPr>
          <p:nvPr>
            <p:ph type="body" sz="quarter" idx="15"/>
          </p:nvPr>
        </p:nvSpPr>
        <p:spPr>
          <a:xfrm>
            <a:off x="430213" y="2227263"/>
            <a:ext cx="4040187" cy="4324350"/>
          </a:xfrm>
        </p:spPr>
        <p:txBody>
          <a:bodyPr>
            <a:normAutofit fontScale="70000" lnSpcReduction="20000"/>
          </a:bodyPr>
          <a:lstStyle/>
          <a:p>
            <a:pPr>
              <a:defRPr/>
            </a:pPr>
            <a:r>
              <a:rPr lang="en-US" dirty="0" smtClean="0">
                <a:solidFill>
                  <a:srgbClr val="F68623"/>
                </a:solidFill>
              </a:rPr>
              <a:t>Support for popular languages and tools</a:t>
            </a:r>
          </a:p>
          <a:p>
            <a:pPr lvl="1">
              <a:defRPr/>
            </a:pPr>
            <a:r>
              <a:rPr lang="en-US" dirty="0" smtClean="0"/>
              <a:t>ASQL and Aerospike Client in Java, C#, Ruby, Python..</a:t>
            </a:r>
          </a:p>
          <a:p>
            <a:pPr>
              <a:defRPr/>
            </a:pPr>
            <a:endParaRPr lang="en-US" dirty="0"/>
          </a:p>
          <a:p>
            <a:pPr>
              <a:defRPr/>
            </a:pPr>
            <a:r>
              <a:rPr lang="en-US" dirty="0" smtClean="0">
                <a:solidFill>
                  <a:srgbClr val="F68623"/>
                </a:solidFill>
              </a:rPr>
              <a:t>Complex data types</a:t>
            </a:r>
          </a:p>
          <a:p>
            <a:pPr lvl="1">
              <a:defRPr/>
            </a:pPr>
            <a:r>
              <a:rPr lang="en-US" dirty="0" smtClean="0"/>
              <a:t>Nested documents</a:t>
            </a:r>
            <a:br>
              <a:rPr lang="en-US" dirty="0" smtClean="0"/>
            </a:br>
            <a:r>
              <a:rPr lang="en-US" dirty="0" smtClean="0"/>
              <a:t>(map, list, string, integer)</a:t>
            </a:r>
            <a:endParaRPr lang="en-US" dirty="0"/>
          </a:p>
          <a:p>
            <a:pPr lvl="1">
              <a:defRPr/>
            </a:pPr>
            <a:r>
              <a:rPr lang="en-US" dirty="0" smtClean="0"/>
              <a:t>Large (Stack, Set, List) Objects</a:t>
            </a:r>
          </a:p>
          <a:p>
            <a:pPr marL="457200" lvl="1" indent="0">
              <a:buFont typeface="Wingdings" charset="2"/>
              <a:buNone/>
              <a:defRPr/>
            </a:pPr>
            <a:endParaRPr lang="en-US" dirty="0"/>
          </a:p>
          <a:p>
            <a:pPr>
              <a:defRPr/>
            </a:pPr>
            <a:r>
              <a:rPr lang="en-US" dirty="0" smtClean="0">
                <a:solidFill>
                  <a:schemeClr val="accent2"/>
                </a:solidFill>
              </a:rPr>
              <a:t>Queries</a:t>
            </a:r>
          </a:p>
          <a:p>
            <a:pPr lvl="1">
              <a:defRPr/>
            </a:pPr>
            <a:r>
              <a:rPr lang="en-US" dirty="0" smtClean="0"/>
              <a:t>Single record </a:t>
            </a:r>
          </a:p>
          <a:p>
            <a:pPr lvl="1">
              <a:defRPr/>
            </a:pPr>
            <a:r>
              <a:rPr lang="en-US" dirty="0"/>
              <a:t>B</a:t>
            </a:r>
            <a:r>
              <a:rPr lang="en-US" dirty="0" smtClean="0"/>
              <a:t>atch multi-record lookups</a:t>
            </a:r>
          </a:p>
          <a:p>
            <a:pPr lvl="1">
              <a:defRPr/>
            </a:pPr>
            <a:r>
              <a:rPr lang="en-US" dirty="0" smtClean="0"/>
              <a:t>Equality and range</a:t>
            </a:r>
          </a:p>
          <a:p>
            <a:pPr lvl="1">
              <a:defRPr/>
            </a:pPr>
            <a:r>
              <a:rPr lang="en-US" dirty="0" smtClean="0"/>
              <a:t>Aggregations and MapReduce</a:t>
            </a:r>
          </a:p>
          <a:p>
            <a:pPr marL="0" indent="0">
              <a:buFont typeface="Lucida Grande"/>
              <a:buNone/>
              <a:defRPr/>
            </a:pPr>
            <a:endParaRPr lang="en-US" dirty="0"/>
          </a:p>
        </p:txBody>
      </p:sp>
      <p:sp>
        <p:nvSpPr>
          <p:cNvPr id="7" name="Text Placeholder 6"/>
          <p:cNvSpPr>
            <a:spLocks noGrp="1"/>
          </p:cNvSpPr>
          <p:nvPr>
            <p:ph type="body" sz="quarter" idx="16"/>
          </p:nvPr>
        </p:nvSpPr>
        <p:spPr>
          <a:xfrm>
            <a:off x="4856163" y="2227263"/>
            <a:ext cx="3830637" cy="3227387"/>
          </a:xfrm>
        </p:spPr>
        <p:txBody>
          <a:bodyPr>
            <a:normAutofit fontScale="70000" lnSpcReduction="20000"/>
          </a:bodyPr>
          <a:lstStyle/>
          <a:p>
            <a:pPr>
              <a:defRPr/>
            </a:pPr>
            <a:r>
              <a:rPr lang="en-US" dirty="0">
                <a:solidFill>
                  <a:srgbClr val="F68623"/>
                </a:solidFill>
              </a:rPr>
              <a:t>User Defined </a:t>
            </a:r>
            <a:r>
              <a:rPr lang="en-US" dirty="0" smtClean="0">
                <a:solidFill>
                  <a:srgbClr val="F68623"/>
                </a:solidFill>
              </a:rPr>
              <a:t>Functions </a:t>
            </a:r>
            <a:r>
              <a:rPr lang="en-US" dirty="0" smtClean="0"/>
              <a:t>(UDFs)</a:t>
            </a:r>
            <a:endParaRPr lang="en-US" dirty="0"/>
          </a:p>
          <a:p>
            <a:pPr lvl="1">
              <a:defRPr/>
            </a:pPr>
            <a:r>
              <a:rPr lang="en-US" dirty="0"/>
              <a:t>In-DB processing</a:t>
            </a:r>
          </a:p>
          <a:p>
            <a:pPr>
              <a:defRPr/>
            </a:pPr>
            <a:endParaRPr lang="en-US" dirty="0"/>
          </a:p>
          <a:p>
            <a:pPr>
              <a:defRPr/>
            </a:pPr>
            <a:r>
              <a:rPr lang="en-US" dirty="0">
                <a:solidFill>
                  <a:srgbClr val="F68623"/>
                </a:solidFill>
              </a:rPr>
              <a:t>Aggregation Framework</a:t>
            </a:r>
          </a:p>
          <a:p>
            <a:pPr lvl="1">
              <a:defRPr/>
            </a:pPr>
            <a:r>
              <a:rPr lang="en-US" dirty="0" smtClean="0"/>
              <a:t>UDF Pipeline</a:t>
            </a:r>
            <a:endParaRPr lang="en-US" dirty="0"/>
          </a:p>
          <a:p>
            <a:pPr lvl="1">
              <a:defRPr/>
            </a:pPr>
            <a:r>
              <a:rPr lang="en-US" dirty="0"/>
              <a:t>MapReduce +</a:t>
            </a:r>
            <a:r>
              <a:rPr lang="en-US" dirty="0" smtClean="0"/>
              <a:t>+</a:t>
            </a:r>
            <a:endParaRPr lang="en-US" dirty="0"/>
          </a:p>
          <a:p>
            <a:pPr>
              <a:defRPr/>
            </a:pPr>
            <a:endParaRPr lang="en-US" dirty="0"/>
          </a:p>
          <a:p>
            <a:pPr>
              <a:defRPr/>
            </a:pPr>
            <a:r>
              <a:rPr lang="en-US" dirty="0">
                <a:solidFill>
                  <a:srgbClr val="F68623"/>
                </a:solidFill>
              </a:rPr>
              <a:t>Time Series </a:t>
            </a:r>
            <a:r>
              <a:rPr lang="en-US" dirty="0" smtClean="0">
                <a:solidFill>
                  <a:srgbClr val="F68623"/>
                </a:solidFill>
              </a:rPr>
              <a:t>Queries</a:t>
            </a:r>
            <a:endParaRPr lang="en-US" dirty="0">
              <a:solidFill>
                <a:srgbClr val="F68623"/>
              </a:solidFill>
            </a:endParaRPr>
          </a:p>
          <a:p>
            <a:pPr lvl="1">
              <a:defRPr/>
            </a:pPr>
            <a:r>
              <a:rPr lang="en-US" dirty="0"/>
              <a:t>Just 2 IOPs for most r/w</a:t>
            </a:r>
            <a:br>
              <a:rPr lang="en-US" dirty="0"/>
            </a:br>
            <a:r>
              <a:rPr lang="en-US" i="1" dirty="0"/>
              <a:t>independent of object size</a:t>
            </a:r>
          </a:p>
          <a:p>
            <a:pPr>
              <a:defRPr/>
            </a:pPr>
            <a:endParaRPr lang="en-US" dirty="0" smtClean="0"/>
          </a:p>
        </p:txBody>
      </p:sp>
      <p:sp>
        <p:nvSpPr>
          <p:cNvPr id="8" name="Slide Number Placeholder 3"/>
          <p:cNvSpPr txBox="1">
            <a:spLocks/>
          </p:cNvSpPr>
          <p:nvPr/>
        </p:nvSpPr>
        <p:spPr bwMode="auto">
          <a:xfrm>
            <a:off x="3643364" y="6551613"/>
            <a:ext cx="5322441"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1pPr>
            <a:lvl2pPr marL="742950" indent="-28575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2pPr>
            <a:lvl3pPr marL="11430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3pPr>
            <a:lvl4pPr marL="16002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4pPr>
            <a:lvl5pPr marL="20574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5pPr>
            <a:lvl6pPr marL="25146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6pPr>
            <a:lvl7pPr marL="29718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7pPr>
            <a:lvl8pPr marL="34290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8pPr>
            <a:lvl9pPr marL="38862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9pPr>
          </a:lstStyle>
          <a:p>
            <a:pPr eaLnBrk="1" hangingPunct="1"/>
            <a:r>
              <a:rPr lang="en-US" sz="1000" dirty="0" smtClean="0">
                <a:solidFill>
                  <a:srgbClr val="FFFFFF"/>
                </a:solidFill>
              </a:rPr>
              <a:t>© 2013 Aerospike. All rights reserved                                                                     Pg. </a:t>
            </a:r>
            <a:fld id="{C541D254-D84C-B244-BE38-918C10F2BF9A}" type="slidenum">
              <a:rPr lang="en-US" sz="1000" smtClean="0">
                <a:solidFill>
                  <a:srgbClr val="FFFFFF"/>
                </a:solidFill>
              </a:rPr>
              <a:pPr eaLnBrk="1" hangingPunct="1"/>
              <a:t>29</a:t>
            </a:fld>
            <a:endParaRPr lang="en-US" sz="1000" dirty="0">
              <a:solidFill>
                <a:srgbClr val="FFFFFF"/>
              </a:solidFill>
            </a:endParaRPr>
          </a:p>
        </p:txBody>
      </p:sp>
    </p:spTree>
    <p:extLst>
      <p:ext uri="{BB962C8B-B14F-4D97-AF65-F5344CB8AC3E}">
        <p14:creationId xmlns:p14="http://schemas.microsoft.com/office/powerpoint/2010/main" val="27354899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a:t>Aerospike recognized as the only company in the </a:t>
            </a:r>
            <a:r>
              <a:rPr lang="en-US" sz="2000" dirty="0" smtClean="0"/>
              <a:t/>
            </a:r>
            <a:br>
              <a:rPr lang="en-US" sz="2000" dirty="0" smtClean="0"/>
            </a:br>
            <a:r>
              <a:rPr lang="en-US" sz="2000" dirty="0" smtClean="0"/>
              <a:t>Visionaries </a:t>
            </a:r>
            <a:r>
              <a:rPr lang="en-US" sz="2000" dirty="0"/>
              <a:t>Quadrant in Gartner's Magic </a:t>
            </a:r>
            <a:r>
              <a:rPr lang="en-US" sz="2000" dirty="0" smtClean="0"/>
              <a:t>Quadrant</a:t>
            </a:r>
            <a:br>
              <a:rPr lang="en-US" sz="2000" dirty="0" smtClean="0"/>
            </a:br>
            <a:r>
              <a:rPr lang="en-US" sz="2000" dirty="0" smtClean="0"/>
              <a:t>for </a:t>
            </a:r>
            <a:r>
              <a:rPr lang="en-US" sz="2000" dirty="0"/>
              <a:t>Operational Database Management Systems</a:t>
            </a:r>
          </a:p>
        </p:txBody>
      </p:sp>
      <p:pic>
        <p:nvPicPr>
          <p:cNvPr id="5" name="Picture 4"/>
          <p:cNvPicPr>
            <a:picLocks noChangeAspect="1"/>
          </p:cNvPicPr>
          <p:nvPr/>
        </p:nvPicPr>
        <p:blipFill>
          <a:blip r:embed="rId3"/>
          <a:stretch>
            <a:fillRect/>
          </a:stretch>
        </p:blipFill>
        <p:spPr>
          <a:xfrm>
            <a:off x="457200" y="1019008"/>
            <a:ext cx="5048297" cy="5469786"/>
          </a:xfrm>
          <a:prstGeom prst="rect">
            <a:avLst/>
          </a:prstGeom>
        </p:spPr>
      </p:pic>
      <p:sp>
        <p:nvSpPr>
          <p:cNvPr id="6" name="TextBox 5"/>
          <p:cNvSpPr txBox="1"/>
          <p:nvPr/>
        </p:nvSpPr>
        <p:spPr>
          <a:xfrm>
            <a:off x="5413067" y="4671363"/>
            <a:ext cx="3730933" cy="1754326"/>
          </a:xfrm>
          <a:prstGeom prst="rect">
            <a:avLst/>
          </a:prstGeom>
          <a:noFill/>
        </p:spPr>
        <p:txBody>
          <a:bodyPr wrap="square" rtlCol="0">
            <a:spAutoFit/>
          </a:bodyPr>
          <a:lstStyle/>
          <a:p>
            <a:r>
              <a:rPr lang="en-US" sz="1000" dirty="0"/>
              <a:t>Gartner, Magic Quadrant for Operational Database Management Systems Donald Fienberg et </a:t>
            </a:r>
            <a:r>
              <a:rPr lang="en-US" sz="1000" dirty="0" err="1"/>
              <a:t>al.October</a:t>
            </a:r>
            <a:r>
              <a:rPr lang="en-US" sz="1000" dirty="0"/>
              <a:t> 23, 2013</a:t>
            </a:r>
          </a:p>
          <a:p>
            <a:endParaRPr lang="en-US" sz="800" i="1" dirty="0" smtClean="0"/>
          </a:p>
          <a:p>
            <a:r>
              <a:rPr lang="en-US" sz="800" i="1" dirty="0" smtClean="0"/>
              <a:t>This </a:t>
            </a:r>
            <a:r>
              <a:rPr lang="en-US" sz="800" i="1" dirty="0"/>
              <a:t>graphic was published by Gartner, Inc. as part of a larger research document and should be evaluated in the context of the entire document. The Gartner document is available </a:t>
            </a:r>
            <a:r>
              <a:rPr lang="en-US" sz="800" i="1" dirty="0" smtClean="0"/>
              <a:t>at </a:t>
            </a:r>
            <a:r>
              <a:rPr lang="en-US" sz="800" i="1" dirty="0" smtClean="0">
                <a:hlinkClick r:id="rId4"/>
              </a:rPr>
              <a:t>www.aerospike.com</a:t>
            </a:r>
            <a:r>
              <a:rPr lang="en-US" sz="800" i="1" dirty="0"/>
              <a:t> </a:t>
            </a:r>
            <a:r>
              <a:rPr lang="en-US" sz="800" i="1" dirty="0" smtClean="0"/>
              <a:t>.</a:t>
            </a:r>
            <a:endParaRPr lang="en-US" sz="800" dirty="0" smtClean="0"/>
          </a:p>
          <a:p>
            <a:r>
              <a:rPr lang="en-US" sz="800" i="1" dirty="0"/>
              <a:t>Gartner does not endorse any vendor, product or service depicted in its research publications, and does not advise technology users to select only those vendors with the highest ratings. Gartner research publications consist of the opinions of Gartner's research organization and should not be construed as statements of fact. Gartner disclaims all warranties, expressed or implied, with respect to this research, including any warranties of merchantability or fitness for a particular purpose</a:t>
            </a:r>
            <a:r>
              <a:rPr lang="en-US" sz="800" dirty="0" smtClean="0"/>
              <a:t>.</a:t>
            </a:r>
            <a:endParaRPr lang="en-US" sz="800" dirty="0"/>
          </a:p>
        </p:txBody>
      </p:sp>
      <p:pic>
        <p:nvPicPr>
          <p:cNvPr id="8" name="Picture 7"/>
          <p:cNvPicPr>
            <a:picLocks noChangeAspect="1"/>
          </p:cNvPicPr>
          <p:nvPr/>
        </p:nvPicPr>
        <p:blipFill>
          <a:blip r:embed="rId5"/>
          <a:stretch>
            <a:fillRect/>
          </a:stretch>
        </p:blipFill>
        <p:spPr>
          <a:xfrm>
            <a:off x="6896550" y="2916791"/>
            <a:ext cx="1908379" cy="910150"/>
          </a:xfrm>
          <a:prstGeom prst="rect">
            <a:avLst/>
          </a:prstGeom>
        </p:spPr>
      </p:pic>
      <p:pic>
        <p:nvPicPr>
          <p:cNvPr id="7" name="Picture 6" descr="aerospike_logo_square.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96550" y="108858"/>
            <a:ext cx="1908380" cy="2253512"/>
          </a:xfrm>
          <a:prstGeom prst="rect">
            <a:avLst/>
          </a:prstGeom>
        </p:spPr>
      </p:pic>
      <p:sp>
        <p:nvSpPr>
          <p:cNvPr id="10" name="Slide Number Placeholder 3"/>
          <p:cNvSpPr txBox="1">
            <a:spLocks/>
          </p:cNvSpPr>
          <p:nvPr/>
        </p:nvSpPr>
        <p:spPr bwMode="auto">
          <a:xfrm>
            <a:off x="3643364" y="6551613"/>
            <a:ext cx="5322441"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1pPr>
            <a:lvl2pPr marL="742950" indent="-28575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2pPr>
            <a:lvl3pPr marL="11430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3pPr>
            <a:lvl4pPr marL="16002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4pPr>
            <a:lvl5pPr marL="20574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5pPr>
            <a:lvl6pPr marL="25146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6pPr>
            <a:lvl7pPr marL="29718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7pPr>
            <a:lvl8pPr marL="34290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8pPr>
            <a:lvl9pPr marL="38862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9pPr>
          </a:lstStyle>
          <a:p>
            <a:pPr eaLnBrk="1" hangingPunct="1"/>
            <a:r>
              <a:rPr lang="en-US" sz="1000" dirty="0" smtClean="0">
                <a:solidFill>
                  <a:srgbClr val="FFFFFF"/>
                </a:solidFill>
              </a:rPr>
              <a:t>© 2013 Aerospike. All rights reserved                                                                     Pg. </a:t>
            </a:r>
            <a:fld id="{C541D254-D84C-B244-BE38-918C10F2BF9A}" type="slidenum">
              <a:rPr lang="en-US" sz="1000" smtClean="0">
                <a:solidFill>
                  <a:srgbClr val="FFFFFF"/>
                </a:solidFill>
              </a:rPr>
              <a:pPr eaLnBrk="1" hangingPunct="1"/>
              <a:t>3</a:t>
            </a:fld>
            <a:endParaRPr lang="en-US" sz="1000" dirty="0">
              <a:solidFill>
                <a:srgbClr val="FFFFFF"/>
              </a:solidFill>
            </a:endParaRPr>
          </a:p>
        </p:txBody>
      </p:sp>
    </p:spTree>
    <p:extLst>
      <p:ext uri="{BB962C8B-B14F-4D97-AF65-F5344CB8AC3E}">
        <p14:creationId xmlns:p14="http://schemas.microsoft.com/office/powerpoint/2010/main" val="1591673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bwMode="auto">
          <a:xfrm>
            <a:off x="457200" y="274638"/>
            <a:ext cx="8229600" cy="904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atin typeface="Trebuchet MS" charset="0"/>
                <a:ea typeface="MS PGothic" charset="0"/>
              </a:rPr>
              <a:t>How to get Aerospike?</a:t>
            </a:r>
          </a:p>
        </p:txBody>
      </p:sp>
      <p:sp>
        <p:nvSpPr>
          <p:cNvPr id="37890" name="Text Placeholder 2"/>
          <p:cNvSpPr>
            <a:spLocks noGrp="1"/>
          </p:cNvSpPr>
          <p:nvPr>
            <p:ph type="body" idx="1"/>
          </p:nvPr>
        </p:nvSpPr>
        <p:spPr bwMode="auto">
          <a:xfrm>
            <a:off x="430213" y="1236663"/>
            <a:ext cx="4040187" cy="904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atin typeface="Trebuchet MS" charset="0"/>
                <a:ea typeface="MS PGothic" charset="0"/>
              </a:rPr>
              <a:t>Free </a:t>
            </a:r>
            <a:br>
              <a:rPr lang="en-US">
                <a:latin typeface="Trebuchet MS" charset="0"/>
                <a:ea typeface="MS PGothic" charset="0"/>
              </a:rPr>
            </a:br>
            <a:r>
              <a:rPr lang="en-US">
                <a:latin typeface="Trebuchet MS" charset="0"/>
                <a:ea typeface="MS PGothic" charset="0"/>
              </a:rPr>
              <a:t>Community Edition</a:t>
            </a:r>
          </a:p>
        </p:txBody>
      </p:sp>
      <p:sp>
        <p:nvSpPr>
          <p:cNvPr id="37891" name="Text Placeholder 3"/>
          <p:cNvSpPr>
            <a:spLocks noGrp="1"/>
          </p:cNvSpPr>
          <p:nvPr>
            <p:ph type="body" idx="13"/>
          </p:nvPr>
        </p:nvSpPr>
        <p:spPr bwMode="auto">
          <a:xfrm>
            <a:off x="4856163" y="1236663"/>
            <a:ext cx="4040187" cy="904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atin typeface="Trebuchet MS" charset="0"/>
                <a:ea typeface="MS PGothic" charset="0"/>
              </a:rPr>
              <a:t>Enterprise Edition</a:t>
            </a:r>
          </a:p>
        </p:txBody>
      </p:sp>
      <p:sp>
        <p:nvSpPr>
          <p:cNvPr id="7" name="Text Placeholder 6"/>
          <p:cNvSpPr>
            <a:spLocks noGrp="1"/>
          </p:cNvSpPr>
          <p:nvPr>
            <p:ph type="body" sz="quarter" idx="15"/>
          </p:nvPr>
        </p:nvSpPr>
        <p:spPr>
          <a:xfrm>
            <a:off x="430213" y="2141538"/>
            <a:ext cx="4040187" cy="4248150"/>
          </a:xfrm>
        </p:spPr>
        <p:txBody>
          <a:bodyPr>
            <a:normAutofit/>
          </a:bodyPr>
          <a:lstStyle/>
          <a:p>
            <a:pPr eaLnBrk="1" hangingPunct="1">
              <a:defRPr/>
            </a:pPr>
            <a:r>
              <a:rPr lang="en-US" dirty="0" smtClean="0"/>
              <a:t>For developers looking for speed and stability </a:t>
            </a:r>
            <a:r>
              <a:rPr lang="en-US" dirty="0"/>
              <a:t> </a:t>
            </a:r>
            <a:r>
              <a:rPr lang="en-US" dirty="0" smtClean="0"/>
              <a:t>and transparently scale as they grow</a:t>
            </a:r>
          </a:p>
          <a:p>
            <a:pPr eaLnBrk="1" hangingPunct="1">
              <a:defRPr/>
            </a:pPr>
            <a:r>
              <a:rPr lang="en-US" dirty="0" smtClean="0"/>
              <a:t>No transaction limits</a:t>
            </a:r>
          </a:p>
          <a:p>
            <a:pPr eaLnBrk="1" hangingPunct="1">
              <a:defRPr/>
            </a:pPr>
            <a:r>
              <a:rPr lang="en-US" dirty="0" smtClean="0"/>
              <a:t>No time limit</a:t>
            </a:r>
          </a:p>
          <a:p>
            <a:pPr eaLnBrk="1" hangingPunct="1">
              <a:defRPr/>
            </a:pPr>
            <a:r>
              <a:rPr lang="en-US" dirty="0" smtClean="0"/>
              <a:t>No production limit</a:t>
            </a:r>
          </a:p>
          <a:p>
            <a:pPr eaLnBrk="1" hangingPunct="1">
              <a:defRPr/>
            </a:pPr>
            <a:r>
              <a:rPr lang="en-US" dirty="0" smtClean="0"/>
              <a:t>Data per cluster limit</a:t>
            </a:r>
          </a:p>
          <a:p>
            <a:pPr eaLnBrk="1" hangingPunct="1">
              <a:defRPr/>
            </a:pPr>
            <a:r>
              <a:rPr lang="en-US" dirty="0" smtClean="0"/>
              <a:t>Community support</a:t>
            </a:r>
          </a:p>
        </p:txBody>
      </p:sp>
      <p:sp>
        <p:nvSpPr>
          <p:cNvPr id="8" name="Text Placeholder 7"/>
          <p:cNvSpPr>
            <a:spLocks noGrp="1"/>
          </p:cNvSpPr>
          <p:nvPr>
            <p:ph type="body" sz="quarter" idx="16"/>
          </p:nvPr>
        </p:nvSpPr>
        <p:spPr>
          <a:xfrm>
            <a:off x="4856163" y="2141538"/>
            <a:ext cx="4040187" cy="4248150"/>
          </a:xfrm>
        </p:spPr>
        <p:txBody>
          <a:bodyPr>
            <a:normAutofit fontScale="92500"/>
          </a:bodyPr>
          <a:lstStyle/>
          <a:p>
            <a:pPr eaLnBrk="1" hangingPunct="1">
              <a:defRPr/>
            </a:pPr>
            <a:r>
              <a:rPr lang="en-US" dirty="0" smtClean="0"/>
              <a:t>For mission critical apps needing to scale right from the start</a:t>
            </a:r>
          </a:p>
          <a:p>
            <a:pPr lvl="1" eaLnBrk="1" hangingPunct="1">
              <a:defRPr/>
            </a:pPr>
            <a:r>
              <a:rPr lang="en-US" dirty="0" smtClean="0"/>
              <a:t>Unlimited number of nodes, clusters, data centers</a:t>
            </a:r>
          </a:p>
          <a:p>
            <a:pPr lvl="1" eaLnBrk="1" hangingPunct="1">
              <a:defRPr/>
            </a:pPr>
            <a:r>
              <a:rPr lang="en-US" dirty="0" smtClean="0"/>
              <a:t>Cross data center replication</a:t>
            </a:r>
          </a:p>
          <a:p>
            <a:pPr lvl="1" eaLnBrk="1" hangingPunct="1">
              <a:defRPr/>
            </a:pPr>
            <a:r>
              <a:rPr lang="en-US" dirty="0" smtClean="0"/>
              <a:t>Premium 24x7 support</a:t>
            </a:r>
          </a:p>
          <a:p>
            <a:pPr lvl="1" eaLnBrk="1" hangingPunct="1">
              <a:defRPr/>
            </a:pPr>
            <a:r>
              <a:rPr lang="en-US" dirty="0" smtClean="0"/>
              <a:t>Priced by TBs of unique data (not replicas)</a:t>
            </a:r>
          </a:p>
        </p:txBody>
      </p:sp>
      <p:sp>
        <p:nvSpPr>
          <p:cNvPr id="10" name="Slide Number Placeholder 3"/>
          <p:cNvSpPr txBox="1">
            <a:spLocks/>
          </p:cNvSpPr>
          <p:nvPr/>
        </p:nvSpPr>
        <p:spPr bwMode="auto">
          <a:xfrm>
            <a:off x="3643364" y="6551613"/>
            <a:ext cx="5322441"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1pPr>
            <a:lvl2pPr marL="742950" indent="-28575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2pPr>
            <a:lvl3pPr marL="11430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3pPr>
            <a:lvl4pPr marL="16002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4pPr>
            <a:lvl5pPr marL="20574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5pPr>
            <a:lvl6pPr marL="25146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6pPr>
            <a:lvl7pPr marL="29718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7pPr>
            <a:lvl8pPr marL="34290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8pPr>
            <a:lvl9pPr marL="38862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9pPr>
          </a:lstStyle>
          <a:p>
            <a:pPr eaLnBrk="1" hangingPunct="1"/>
            <a:r>
              <a:rPr lang="en-US" sz="1000" dirty="0" smtClean="0">
                <a:solidFill>
                  <a:srgbClr val="FFFFFF"/>
                </a:solidFill>
              </a:rPr>
              <a:t>© 2013 Aerospike. All rights reserved                                                                     Pg. </a:t>
            </a:r>
            <a:fld id="{C541D254-D84C-B244-BE38-918C10F2BF9A}" type="slidenum">
              <a:rPr lang="en-US" sz="1000" smtClean="0">
                <a:solidFill>
                  <a:srgbClr val="FFFFFF"/>
                </a:solidFill>
              </a:rPr>
              <a:pPr eaLnBrk="1" hangingPunct="1"/>
              <a:t>30</a:t>
            </a:fld>
            <a:endParaRPr lang="en-US" sz="1000" dirty="0">
              <a:solidFill>
                <a:srgbClr val="FFFFFF"/>
              </a:solidFill>
            </a:endParaRPr>
          </a:p>
        </p:txBody>
      </p:sp>
    </p:spTree>
    <p:extLst>
      <p:ext uri="{BB962C8B-B14F-4D97-AF65-F5344CB8AC3E}">
        <p14:creationId xmlns:p14="http://schemas.microsoft.com/office/powerpoint/2010/main" val="311102452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457200" y="200025"/>
            <a:ext cx="8229600" cy="66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lvl="1" indent="0">
              <a:defRPr/>
            </a:pPr>
            <a:r>
              <a:rPr lang="en-US" sz="4800" dirty="0">
                <a:solidFill>
                  <a:schemeClr val="accent2"/>
                </a:solidFill>
              </a:rPr>
              <a:t>QUESTIONS?</a:t>
            </a:r>
          </a:p>
        </p:txBody>
      </p:sp>
      <p:sp>
        <p:nvSpPr>
          <p:cNvPr id="4" name="Text Placeholder 3"/>
          <p:cNvSpPr>
            <a:spLocks noGrp="1"/>
          </p:cNvSpPr>
          <p:nvPr>
            <p:ph type="body" sz="quarter" idx="15"/>
          </p:nvPr>
        </p:nvSpPr>
        <p:spPr>
          <a:xfrm>
            <a:off x="457200" y="1019175"/>
            <a:ext cx="8229600" cy="5253038"/>
          </a:xfrm>
        </p:spPr>
        <p:txBody>
          <a:bodyPr>
            <a:normAutofit/>
          </a:bodyPr>
          <a:lstStyle/>
          <a:p>
            <a:pPr marL="457200" lvl="1" indent="0">
              <a:buNone/>
              <a:defRPr/>
            </a:pPr>
            <a:endParaRPr lang="en-US" dirty="0" smtClean="0">
              <a:ea typeface="+mn-ea"/>
            </a:endParaRPr>
          </a:p>
          <a:p>
            <a:pPr marL="457200" lvl="1" indent="0">
              <a:buNone/>
              <a:defRPr/>
            </a:pPr>
            <a:endParaRPr lang="en-US" dirty="0" smtClean="0">
              <a:ea typeface="+mn-ea"/>
              <a:hlinkClick r:id="rId2"/>
            </a:endParaRPr>
          </a:p>
          <a:p>
            <a:pPr marL="457200" lvl="1" indent="0" algn="ctr">
              <a:buNone/>
              <a:defRPr/>
            </a:pPr>
            <a:r>
              <a:rPr lang="en-US" dirty="0" smtClean="0">
                <a:ea typeface="+mn-ea"/>
                <a:hlinkClick r:id="rId2"/>
              </a:rPr>
              <a:t>info@aerospike.com</a:t>
            </a:r>
            <a:endParaRPr lang="en-US" dirty="0" smtClean="0">
              <a:ea typeface="+mn-ea"/>
            </a:endParaRPr>
          </a:p>
          <a:p>
            <a:pPr marL="457200" lvl="1" indent="0" algn="ctr">
              <a:buNone/>
              <a:defRPr/>
            </a:pPr>
            <a:endParaRPr lang="en-US" dirty="0" smtClean="0">
              <a:ea typeface="+mn-ea"/>
              <a:hlinkClick r:id="rId3"/>
            </a:endParaRPr>
          </a:p>
          <a:p>
            <a:pPr marL="457200" lvl="1" indent="0" algn="ctr">
              <a:buNone/>
              <a:defRPr/>
            </a:pPr>
            <a:r>
              <a:rPr lang="en-US" dirty="0" smtClean="0">
                <a:solidFill>
                  <a:srgbClr val="FF0000"/>
                </a:solidFill>
                <a:ea typeface="+mn-ea"/>
                <a:hlinkClick r:id="rId3"/>
              </a:rPr>
              <a:t>www.aerospike.com</a:t>
            </a:r>
            <a:endParaRPr lang="en-US" dirty="0" smtClean="0">
              <a:solidFill>
                <a:srgbClr val="FF0000"/>
              </a:solidFill>
              <a:ea typeface="+mn-ea"/>
            </a:endParaRPr>
          </a:p>
          <a:p>
            <a:pPr marL="457200" lvl="1" indent="0">
              <a:buNone/>
              <a:defRPr/>
            </a:pPr>
            <a:endParaRPr lang="en-US" dirty="0">
              <a:ea typeface="+mn-ea"/>
            </a:endParaRPr>
          </a:p>
          <a:p>
            <a:pPr>
              <a:defRPr/>
            </a:pPr>
            <a:endParaRPr lang="en-US" dirty="0">
              <a:ea typeface="+mn-ea"/>
              <a:cs typeface="+mn-cs"/>
            </a:endParaRPr>
          </a:p>
        </p:txBody>
      </p:sp>
      <p:sp>
        <p:nvSpPr>
          <p:cNvPr id="5" name="Slide Number Placeholder 3"/>
          <p:cNvSpPr txBox="1">
            <a:spLocks/>
          </p:cNvSpPr>
          <p:nvPr/>
        </p:nvSpPr>
        <p:spPr bwMode="auto">
          <a:xfrm>
            <a:off x="3643364" y="6551613"/>
            <a:ext cx="5322441"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1pPr>
            <a:lvl2pPr marL="742950" indent="-28575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2pPr>
            <a:lvl3pPr marL="11430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3pPr>
            <a:lvl4pPr marL="16002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4pPr>
            <a:lvl5pPr marL="20574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5pPr>
            <a:lvl6pPr marL="25146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6pPr>
            <a:lvl7pPr marL="29718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7pPr>
            <a:lvl8pPr marL="34290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8pPr>
            <a:lvl9pPr marL="38862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9pPr>
          </a:lstStyle>
          <a:p>
            <a:pPr eaLnBrk="1" hangingPunct="1"/>
            <a:r>
              <a:rPr lang="en-US" sz="1000" dirty="0" smtClean="0">
                <a:solidFill>
                  <a:srgbClr val="FFFFFF"/>
                </a:solidFill>
              </a:rPr>
              <a:t>© 2013 Aerospike. All rights reserved                                                                     Pg. </a:t>
            </a:r>
            <a:fld id="{C541D254-D84C-B244-BE38-918C10F2BF9A}" type="slidenum">
              <a:rPr lang="en-US" sz="1000" smtClean="0">
                <a:solidFill>
                  <a:srgbClr val="FFFFFF"/>
                </a:solidFill>
              </a:rPr>
              <a:pPr eaLnBrk="1" hangingPunct="1"/>
              <a:t>31</a:t>
            </a:fld>
            <a:endParaRPr lang="en-US" sz="1000" dirty="0">
              <a:solidFill>
                <a:srgbClr val="FFFFFF"/>
              </a:solidFill>
            </a:endParaRPr>
          </a:p>
        </p:txBody>
      </p:sp>
    </p:spTree>
    <p:extLst>
      <p:ext uri="{BB962C8B-B14F-4D97-AF65-F5344CB8AC3E}">
        <p14:creationId xmlns:p14="http://schemas.microsoft.com/office/powerpoint/2010/main" val="75949496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810843"/>
            <a:ext cx="9144000" cy="503064"/>
          </a:xfrm>
          <a:prstGeom prst="rect">
            <a:avLst/>
          </a:prstGeom>
        </p:spPr>
        <p:txBody>
          <a:bodyPr anchor="b"/>
          <a:lstStyle>
            <a:lvl1pPr algn="l" defTabSz="457200" rtl="0" eaLnBrk="0" fontAlgn="base" hangingPunct="0">
              <a:spcBef>
                <a:spcPct val="0"/>
              </a:spcBef>
              <a:spcAft>
                <a:spcPct val="0"/>
              </a:spcAft>
              <a:defRPr sz="2800" b="1" i="0" u="none" kern="1200" baseline="0">
                <a:solidFill>
                  <a:schemeClr val="accent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9pPr>
          </a:lstStyle>
          <a:p>
            <a:pPr algn="ctr"/>
            <a:r>
              <a:rPr lang="en-US" sz="1800" dirty="0" smtClean="0">
                <a:solidFill>
                  <a:schemeClr val="tx1">
                    <a:lumMod val="50000"/>
                    <a:lumOff val="50000"/>
                  </a:schemeClr>
                </a:solidFill>
                <a:latin typeface="Roboto Condensed"/>
                <a:cs typeface="Roboto Condensed"/>
              </a:rPr>
              <a:t>INTELLIGENT &amp; INSTANT INTERNET-SCALE INTERACTIONS</a:t>
            </a:r>
            <a:endParaRPr lang="en-US" sz="1800" dirty="0">
              <a:solidFill>
                <a:schemeClr val="tx1">
                  <a:lumMod val="50000"/>
                  <a:lumOff val="50000"/>
                </a:schemeClr>
              </a:solidFill>
              <a:latin typeface="Roboto Condensed"/>
              <a:cs typeface="Roboto Condensed"/>
            </a:endParaRPr>
          </a:p>
        </p:txBody>
      </p:sp>
      <p:sp>
        <p:nvSpPr>
          <p:cNvPr id="4" name="Rectangle 3"/>
          <p:cNvSpPr/>
          <p:nvPr/>
        </p:nvSpPr>
        <p:spPr>
          <a:xfrm>
            <a:off x="445493" y="2579042"/>
            <a:ext cx="863099" cy="307777"/>
          </a:xfrm>
          <a:prstGeom prst="rect">
            <a:avLst/>
          </a:prstGeom>
          <a:ln>
            <a:noFill/>
          </a:ln>
        </p:spPr>
        <p:txBody>
          <a:bodyPr wrap="none">
            <a:spAutoFit/>
          </a:bodyPr>
          <a:lstStyle/>
          <a:p>
            <a:pPr algn="ctr"/>
            <a:r>
              <a:rPr lang="en-US" sz="1400" dirty="0" smtClean="0">
                <a:solidFill>
                  <a:srgbClr val="C22327"/>
                </a:solidFill>
                <a:latin typeface="Roboto Condensed"/>
                <a:cs typeface="Roboto Condensed"/>
              </a:rPr>
              <a:t>MOBILE</a:t>
            </a:r>
            <a:endParaRPr lang="en-US" sz="1400" dirty="0">
              <a:solidFill>
                <a:srgbClr val="C22327"/>
              </a:solidFill>
              <a:latin typeface="Roboto Condensed"/>
              <a:cs typeface="Roboto Condensed"/>
            </a:endParaRPr>
          </a:p>
        </p:txBody>
      </p:sp>
      <p:sp>
        <p:nvSpPr>
          <p:cNvPr id="5" name="Rectangle 4"/>
          <p:cNvSpPr/>
          <p:nvPr/>
        </p:nvSpPr>
        <p:spPr>
          <a:xfrm>
            <a:off x="4278193" y="2579042"/>
            <a:ext cx="1251978" cy="307777"/>
          </a:xfrm>
          <a:prstGeom prst="rect">
            <a:avLst/>
          </a:prstGeom>
          <a:ln>
            <a:noFill/>
          </a:ln>
        </p:spPr>
        <p:txBody>
          <a:bodyPr wrap="none">
            <a:spAutoFit/>
          </a:bodyPr>
          <a:lstStyle/>
          <a:p>
            <a:pPr algn="ctr"/>
            <a:r>
              <a:rPr lang="en-US" sz="1400" dirty="0" smtClean="0">
                <a:solidFill>
                  <a:srgbClr val="C22327"/>
                </a:solidFill>
                <a:latin typeface="Roboto Condensed"/>
                <a:cs typeface="Roboto Condensed"/>
              </a:rPr>
              <a:t>MARKETING</a:t>
            </a:r>
            <a:endParaRPr lang="en-US" sz="1400" dirty="0">
              <a:solidFill>
                <a:srgbClr val="C22327"/>
              </a:solidFill>
              <a:latin typeface="Roboto Condensed"/>
              <a:cs typeface="Roboto Condensed"/>
            </a:endParaRPr>
          </a:p>
        </p:txBody>
      </p:sp>
      <p:pic>
        <p:nvPicPr>
          <p:cNvPr id="6" name="Picture 5" descr="x+1 logo with tagline - highres.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43303" y="5904786"/>
            <a:ext cx="694388" cy="433993"/>
          </a:xfrm>
          <a:prstGeom prst="rect">
            <a:avLst/>
          </a:prstGeom>
          <a:ln>
            <a:solidFill>
              <a:srgbClr val="F2F2F2"/>
            </a:solidFill>
          </a:ln>
        </p:spPr>
      </p:pic>
      <p:pic>
        <p:nvPicPr>
          <p:cNvPr id="7" name="Picture 6" descr="yahoologo_200x47.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3778" y="5374832"/>
            <a:ext cx="973439" cy="228758"/>
          </a:xfrm>
          <a:prstGeom prst="rect">
            <a:avLst/>
          </a:prstGeom>
          <a:ln>
            <a:solidFill>
              <a:srgbClr val="F2F2F2"/>
            </a:solidFill>
          </a:ln>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72995" y="5665411"/>
            <a:ext cx="1000663" cy="291370"/>
          </a:xfrm>
          <a:prstGeom prst="rect">
            <a:avLst/>
          </a:prstGeom>
        </p:spPr>
      </p:pic>
      <p:pic>
        <p:nvPicPr>
          <p:cNvPr id="10" name="Picture 9" descr="stumbleupon300x76.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34055" y="5251548"/>
            <a:ext cx="1078542" cy="273229"/>
          </a:xfrm>
          <a:prstGeom prst="rect">
            <a:avLst/>
          </a:prstGeom>
        </p:spPr>
      </p:pic>
      <p:pic>
        <p:nvPicPr>
          <p:cNvPr id="11" name="Picture 10" descr="cox.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01631" y="6052770"/>
            <a:ext cx="1343390" cy="235307"/>
          </a:xfrm>
          <a:prstGeom prst="rect">
            <a:avLst/>
          </a:prstGeom>
        </p:spPr>
      </p:pic>
      <p:sp>
        <p:nvSpPr>
          <p:cNvPr id="12" name="Rectangle 11"/>
          <p:cNvSpPr/>
          <p:nvPr/>
        </p:nvSpPr>
        <p:spPr>
          <a:xfrm>
            <a:off x="5640925" y="2579042"/>
            <a:ext cx="1864802" cy="523220"/>
          </a:xfrm>
          <a:prstGeom prst="rect">
            <a:avLst/>
          </a:prstGeom>
        </p:spPr>
        <p:txBody>
          <a:bodyPr wrap="square">
            <a:spAutoFit/>
          </a:bodyPr>
          <a:lstStyle/>
          <a:p>
            <a:pPr algn="ctr"/>
            <a:r>
              <a:rPr lang="en-US" sz="1400" dirty="0" smtClean="0">
                <a:solidFill>
                  <a:srgbClr val="C22327"/>
                </a:solidFill>
                <a:latin typeface="Roboto Condensed"/>
                <a:cs typeface="Roboto Condensed"/>
              </a:rPr>
              <a:t>SEARCH, VIDEO, SOCIAL, GAMING</a:t>
            </a:r>
            <a:endParaRPr lang="en-US" sz="1400" dirty="0">
              <a:solidFill>
                <a:srgbClr val="C22327"/>
              </a:solidFill>
              <a:latin typeface="Roboto Condensed"/>
              <a:cs typeface="Roboto Condensed"/>
            </a:endParaRPr>
          </a:p>
        </p:txBody>
      </p:sp>
      <p:pic>
        <p:nvPicPr>
          <p:cNvPr id="13" name="Picture 12" descr="adMarketplace.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65602" y="3197410"/>
            <a:ext cx="1415449" cy="326369"/>
          </a:xfrm>
          <a:prstGeom prst="rect">
            <a:avLst/>
          </a:prstGeom>
        </p:spPr>
      </p:pic>
      <p:pic>
        <p:nvPicPr>
          <p:cNvPr id="14" name="Picture 13" descr="Chango_Logo-blue-rgb.eps"/>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194446" y="4271264"/>
            <a:ext cx="757761" cy="234308"/>
          </a:xfrm>
          <a:prstGeom prst="rect">
            <a:avLst/>
          </a:prstGeom>
        </p:spPr>
      </p:pic>
      <p:pic>
        <p:nvPicPr>
          <p:cNvPr id="15" name="Picture 14"/>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188998" y="4821817"/>
            <a:ext cx="768656" cy="231630"/>
          </a:xfrm>
          <a:prstGeom prst="rect">
            <a:avLst/>
          </a:prstGeom>
        </p:spPr>
      </p:pic>
      <p:pic>
        <p:nvPicPr>
          <p:cNvPr id="16" name="Picture 15"/>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957243" y="3714866"/>
            <a:ext cx="1232167" cy="289638"/>
          </a:xfrm>
          <a:prstGeom prst="rect">
            <a:avLst/>
          </a:prstGeom>
        </p:spPr>
      </p:pic>
      <p:sp>
        <p:nvSpPr>
          <p:cNvPr id="17" name="Rectangle 16"/>
          <p:cNvSpPr/>
          <p:nvPr/>
        </p:nvSpPr>
        <p:spPr>
          <a:xfrm>
            <a:off x="7796779" y="2579042"/>
            <a:ext cx="800219" cy="307777"/>
          </a:xfrm>
          <a:prstGeom prst="rect">
            <a:avLst/>
          </a:prstGeom>
        </p:spPr>
        <p:txBody>
          <a:bodyPr wrap="none">
            <a:spAutoFit/>
          </a:bodyPr>
          <a:lstStyle/>
          <a:p>
            <a:pPr algn="ctr"/>
            <a:r>
              <a:rPr lang="en-US" sz="1400" dirty="0" smtClean="0">
                <a:solidFill>
                  <a:srgbClr val="C22327"/>
                </a:solidFill>
                <a:latin typeface="Roboto Condensed"/>
                <a:cs typeface="Roboto Condensed"/>
              </a:rPr>
              <a:t>RETAIL</a:t>
            </a:r>
            <a:endParaRPr lang="en-US" sz="1400" dirty="0">
              <a:solidFill>
                <a:srgbClr val="C22327"/>
              </a:solidFill>
              <a:latin typeface="Roboto Condensed"/>
              <a:cs typeface="Roboto Condensed"/>
            </a:endParaRPr>
          </a:p>
        </p:txBody>
      </p:sp>
      <p:pic>
        <p:nvPicPr>
          <p:cNvPr id="18" name="Picture 17" descr="shopping.com-price-comparison-websites.gif"/>
          <p:cNvPicPr>
            <a:picLocks noChangeAspect="1"/>
          </p:cNvPicPr>
          <p:nvPr/>
        </p:nvPicPr>
        <p:blipFill rotWithShape="1">
          <a:blip r:embed="rId11" cstate="screen">
            <a:extLst>
              <a:ext uri="{28A0092B-C50C-407E-A947-70E740481C1C}">
                <a14:useLocalDpi xmlns:a14="http://schemas.microsoft.com/office/drawing/2010/main"/>
              </a:ext>
            </a:extLst>
          </a:blip>
          <a:srcRect t="38101" b="41063"/>
          <a:stretch/>
        </p:blipFill>
        <p:spPr>
          <a:xfrm>
            <a:off x="7589754" y="3682615"/>
            <a:ext cx="1376051" cy="286709"/>
          </a:xfrm>
          <a:prstGeom prst="rect">
            <a:avLst/>
          </a:prstGeom>
        </p:spPr>
      </p:pic>
      <p:pic>
        <p:nvPicPr>
          <p:cNvPr id="20" name="Picture 19" descr="EBay_logo.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780496" y="3098440"/>
            <a:ext cx="994567" cy="433993"/>
          </a:xfrm>
          <a:prstGeom prst="rect">
            <a:avLst/>
          </a:prstGeom>
        </p:spPr>
      </p:pic>
      <p:pic>
        <p:nvPicPr>
          <p:cNvPr id="21" name="Picture 20" descr="tinekoff.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618712" y="4187546"/>
            <a:ext cx="1318134" cy="295656"/>
          </a:xfrm>
          <a:prstGeom prst="rect">
            <a:avLst/>
          </a:prstGeom>
        </p:spPr>
      </p:pic>
      <p:sp>
        <p:nvSpPr>
          <p:cNvPr id="22" name="Rectangle 21"/>
          <p:cNvSpPr/>
          <p:nvPr/>
        </p:nvSpPr>
        <p:spPr>
          <a:xfrm>
            <a:off x="1688553" y="2579042"/>
            <a:ext cx="2505583" cy="307777"/>
          </a:xfrm>
          <a:prstGeom prst="rect">
            <a:avLst/>
          </a:prstGeom>
        </p:spPr>
        <p:txBody>
          <a:bodyPr wrap="square">
            <a:spAutoFit/>
          </a:bodyPr>
          <a:lstStyle/>
          <a:p>
            <a:pPr algn="ctr"/>
            <a:r>
              <a:rPr lang="en-US" sz="1400" dirty="0" smtClean="0">
                <a:solidFill>
                  <a:srgbClr val="C22327"/>
                </a:solidFill>
                <a:latin typeface="Roboto Condensed"/>
                <a:cs typeface="Roboto Condensed"/>
              </a:rPr>
              <a:t>WEB ADVERTISING</a:t>
            </a:r>
            <a:endParaRPr lang="en-US" sz="1400" dirty="0">
              <a:solidFill>
                <a:srgbClr val="C22327"/>
              </a:solidFill>
              <a:latin typeface="Roboto Condensed"/>
              <a:cs typeface="Roboto Condensed"/>
            </a:endParaRPr>
          </a:p>
        </p:txBody>
      </p:sp>
      <p:pic>
        <p:nvPicPr>
          <p:cNvPr id="23" name="Picture 22"/>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308182" y="3098440"/>
            <a:ext cx="1340111" cy="354243"/>
          </a:xfrm>
          <a:prstGeom prst="rect">
            <a:avLst/>
          </a:prstGeom>
        </p:spPr>
      </p:pic>
      <p:pic>
        <p:nvPicPr>
          <p:cNvPr id="24" name="Picture 23" descr="Komli New Logo (Final).png"/>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125894" y="4230603"/>
            <a:ext cx="772167" cy="296173"/>
          </a:xfrm>
          <a:prstGeom prst="rect">
            <a:avLst/>
          </a:prstGeom>
        </p:spPr>
      </p:pic>
      <p:pic>
        <p:nvPicPr>
          <p:cNvPr id="25" name="Picture 24"/>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917867" y="4181961"/>
            <a:ext cx="838982" cy="454575"/>
          </a:xfrm>
          <a:prstGeom prst="rect">
            <a:avLst/>
          </a:prstGeom>
        </p:spPr>
      </p:pic>
      <p:pic>
        <p:nvPicPr>
          <p:cNvPr id="26" name="Picture 25"/>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2986414" y="4913400"/>
            <a:ext cx="1051126" cy="256950"/>
          </a:xfrm>
          <a:prstGeom prst="rect">
            <a:avLst/>
          </a:prstGeom>
        </p:spPr>
      </p:pic>
      <p:pic>
        <p:nvPicPr>
          <p:cNvPr id="27" name="Picture 26" descr="spacyz_logo.tif"/>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862976" y="5573915"/>
            <a:ext cx="948765" cy="228758"/>
          </a:xfrm>
          <a:prstGeom prst="rect">
            <a:avLst/>
          </a:prstGeom>
        </p:spPr>
      </p:pic>
      <p:pic>
        <p:nvPicPr>
          <p:cNvPr id="28" name="Picture 27" descr="Screen Shot 2013-03-18 at 1.02.03 PM.png"/>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2976538" y="3649303"/>
            <a:ext cx="1070879" cy="312521"/>
          </a:xfrm>
          <a:prstGeom prst="rect">
            <a:avLst/>
          </a:prstGeom>
        </p:spPr>
      </p:pic>
      <p:pic>
        <p:nvPicPr>
          <p:cNvPr id="29" name="Picture 28" descr="sitescout-logo-large.tif"/>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3046575" y="5385753"/>
            <a:ext cx="930804" cy="340261"/>
          </a:xfrm>
          <a:prstGeom prst="rect">
            <a:avLst/>
          </a:prstGeom>
        </p:spPr>
      </p:pic>
      <p:pic>
        <p:nvPicPr>
          <p:cNvPr id="30" name="Picture 29" descr="mediav_logo.jpg"/>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1945350" y="4905787"/>
            <a:ext cx="784017" cy="386782"/>
          </a:xfrm>
          <a:prstGeom prst="rect">
            <a:avLst/>
          </a:prstGeom>
        </p:spPr>
      </p:pic>
      <p:pic>
        <p:nvPicPr>
          <p:cNvPr id="31" name="Picture 30"/>
          <p:cNvPicPr>
            <a:picLocks noChangeAspect="1"/>
          </p:cNvPicPr>
          <p:nvPr/>
        </p:nvPicPr>
        <p:blipFill rotWithShape="1">
          <a:blip r:embed="rId22" cstate="screen">
            <a:extLst>
              <a:ext uri="{28A0092B-C50C-407E-A947-70E740481C1C}">
                <a14:useLocalDpi xmlns:a14="http://schemas.microsoft.com/office/drawing/2010/main"/>
              </a:ext>
            </a:extLst>
          </a:blip>
          <a:srcRect/>
          <a:stretch/>
        </p:blipFill>
        <p:spPr>
          <a:xfrm>
            <a:off x="2514671" y="5942971"/>
            <a:ext cx="923734" cy="304992"/>
          </a:xfrm>
          <a:prstGeom prst="rect">
            <a:avLst/>
          </a:prstGeom>
        </p:spPr>
      </p:pic>
      <p:pic>
        <p:nvPicPr>
          <p:cNvPr id="32" name="Picture 31" descr="TradeDeskFinal.jpeg"/>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1762604" y="3633372"/>
            <a:ext cx="994245" cy="366031"/>
          </a:xfrm>
          <a:prstGeom prst="rect">
            <a:avLst/>
          </a:prstGeom>
        </p:spPr>
      </p:pic>
      <p:pic>
        <p:nvPicPr>
          <p:cNvPr id="38" name="Picture 37" descr="adfonic_logo_RGB_200x73.png"/>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284256" y="3051285"/>
            <a:ext cx="1122602" cy="409749"/>
          </a:xfrm>
          <a:prstGeom prst="rect">
            <a:avLst/>
          </a:prstGeom>
        </p:spPr>
      </p:pic>
      <p:pic>
        <p:nvPicPr>
          <p:cNvPr id="40" name="Picture 39" descr="admeta_200x43.png"/>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308585" y="3690374"/>
            <a:ext cx="1073945" cy="230899"/>
          </a:xfrm>
          <a:prstGeom prst="rect">
            <a:avLst/>
          </a:prstGeom>
        </p:spPr>
      </p:pic>
      <p:pic>
        <p:nvPicPr>
          <p:cNvPr id="41" name="Picture 40" descr="Tapad_140x47.png"/>
          <p:cNvPicPr>
            <a:picLocks noChangeAspect="1"/>
          </p:cNvPicPr>
          <p:nvPr/>
        </p:nvPicPr>
        <p:blipFill>
          <a:blip r:embed="rId26">
            <a:extLst>
              <a:ext uri="{28A0092B-C50C-407E-A947-70E740481C1C}">
                <a14:useLocalDpi xmlns:a14="http://schemas.microsoft.com/office/drawing/2010/main"/>
              </a:ext>
            </a:extLst>
          </a:blip>
          <a:stretch>
            <a:fillRect/>
          </a:stretch>
        </p:blipFill>
        <p:spPr>
          <a:xfrm>
            <a:off x="326865" y="4785522"/>
            <a:ext cx="1037384" cy="348265"/>
          </a:xfrm>
          <a:prstGeom prst="rect">
            <a:avLst/>
          </a:prstGeom>
        </p:spPr>
      </p:pic>
      <p:pic>
        <p:nvPicPr>
          <p:cNvPr id="42" name="Picture 41" descr="eXelate_Logo_200x50.png"/>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4362883" y="4809829"/>
            <a:ext cx="1055229" cy="263807"/>
          </a:xfrm>
          <a:prstGeom prst="rect">
            <a:avLst/>
          </a:prstGeom>
        </p:spPr>
      </p:pic>
      <p:pic>
        <p:nvPicPr>
          <p:cNvPr id="43" name="Picture 42" descr="exponential-200x66.png"/>
          <p:cNvPicPr>
            <a:picLocks noChangeAspect="1"/>
          </p:cNvPicPr>
          <p:nvPr/>
        </p:nvPicPr>
        <p:blipFill>
          <a:blip r:embed="rId28">
            <a:extLst>
              <a:ext uri="{28A0092B-C50C-407E-A947-70E740481C1C}">
                <a14:useLocalDpi xmlns:a14="http://schemas.microsoft.com/office/drawing/2010/main"/>
              </a:ext>
            </a:extLst>
          </a:blip>
          <a:stretch>
            <a:fillRect/>
          </a:stretch>
        </p:blipFill>
        <p:spPr>
          <a:xfrm>
            <a:off x="231059" y="4150613"/>
            <a:ext cx="1228997" cy="405569"/>
          </a:xfrm>
          <a:prstGeom prst="rect">
            <a:avLst/>
          </a:prstGeom>
        </p:spPr>
      </p:pic>
      <p:pic>
        <p:nvPicPr>
          <p:cNvPr id="44" name="Picture 43" descr="Millenial-LOGO-200x50.png"/>
          <p:cNvPicPr>
            <a:picLocks noChangeAspect="1"/>
          </p:cNvPicPr>
          <p:nvPr/>
        </p:nvPicPr>
        <p:blipFill>
          <a:blip r:embed="rId29">
            <a:extLst>
              <a:ext uri="{28A0092B-C50C-407E-A947-70E740481C1C}">
                <a14:useLocalDpi xmlns:a14="http://schemas.microsoft.com/office/drawing/2010/main"/>
              </a:ext>
            </a:extLst>
          </a:blip>
          <a:stretch>
            <a:fillRect/>
          </a:stretch>
        </p:blipFill>
        <p:spPr>
          <a:xfrm>
            <a:off x="195191" y="5363125"/>
            <a:ext cx="1300732" cy="325183"/>
          </a:xfrm>
          <a:prstGeom prst="rect">
            <a:avLst/>
          </a:prstGeom>
        </p:spPr>
      </p:pic>
      <p:pic>
        <p:nvPicPr>
          <p:cNvPr id="45" name="Picture 44"/>
          <p:cNvPicPr>
            <a:picLocks noChangeAspect="1"/>
          </p:cNvPicPr>
          <p:nvPr/>
        </p:nvPicPr>
        <p:blipFill rotWithShape="1">
          <a:blip r:embed="rId30" cstate="screen">
            <a:extLst>
              <a:ext uri="{28A0092B-C50C-407E-A947-70E740481C1C}">
                <a14:useLocalDpi xmlns:a14="http://schemas.microsoft.com/office/drawing/2010/main"/>
              </a:ext>
            </a:extLst>
          </a:blip>
          <a:srcRect/>
          <a:stretch/>
        </p:blipFill>
        <p:spPr>
          <a:xfrm>
            <a:off x="4434068" y="3098440"/>
            <a:ext cx="912859" cy="293768"/>
          </a:xfrm>
          <a:prstGeom prst="rect">
            <a:avLst/>
          </a:prstGeom>
        </p:spPr>
      </p:pic>
      <p:pic>
        <p:nvPicPr>
          <p:cNvPr id="46" name="Picture 45" descr="blueCava.png"/>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4393226" y="3693404"/>
            <a:ext cx="994543" cy="253240"/>
          </a:xfrm>
          <a:prstGeom prst="rect">
            <a:avLst/>
          </a:prstGeom>
        </p:spPr>
      </p:pic>
      <p:pic>
        <p:nvPicPr>
          <p:cNvPr id="47" name="Picture 46" descr="bluekai.png"/>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4383584" y="4247840"/>
            <a:ext cx="1013827" cy="260793"/>
          </a:xfrm>
          <a:prstGeom prst="rect">
            <a:avLst/>
          </a:prstGeom>
        </p:spPr>
      </p:pic>
      <p:sp>
        <p:nvSpPr>
          <p:cNvPr id="97" name="Rectangle 96"/>
          <p:cNvSpPr/>
          <p:nvPr/>
        </p:nvSpPr>
        <p:spPr>
          <a:xfrm>
            <a:off x="0" y="1"/>
            <a:ext cx="9144000" cy="1679077"/>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8" name="Title 3"/>
          <p:cNvSpPr txBox="1">
            <a:spLocks/>
          </p:cNvSpPr>
          <p:nvPr/>
        </p:nvSpPr>
        <p:spPr>
          <a:xfrm>
            <a:off x="397116" y="354433"/>
            <a:ext cx="8229600" cy="91015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Trebuchet MS"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Trebuchet MS" charset="0"/>
                <a:ea typeface="ＭＳ Ｐゴシック" charset="0"/>
                <a:cs typeface="ＭＳ Ｐゴシック" charset="0"/>
              </a:defRPr>
            </a:lvl9pPr>
          </a:lstStyle>
          <a:p>
            <a:r>
              <a:rPr lang="en-US" sz="2800" dirty="0" smtClean="0">
                <a:solidFill>
                  <a:srgbClr val="C22327"/>
                </a:solidFill>
                <a:cs typeface="Roboto Condensed"/>
              </a:rPr>
              <a:t>INTERNET ENTERPRISES</a:t>
            </a:r>
          </a:p>
        </p:txBody>
      </p:sp>
      <p:sp>
        <p:nvSpPr>
          <p:cNvPr id="48" name="Slide Number Placeholder 3"/>
          <p:cNvSpPr txBox="1">
            <a:spLocks/>
          </p:cNvSpPr>
          <p:nvPr/>
        </p:nvSpPr>
        <p:spPr bwMode="auto">
          <a:xfrm>
            <a:off x="3643364" y="6551613"/>
            <a:ext cx="5322441"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1pPr>
            <a:lvl2pPr marL="742950" indent="-28575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2pPr>
            <a:lvl3pPr marL="11430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3pPr>
            <a:lvl4pPr marL="16002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4pPr>
            <a:lvl5pPr marL="20574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5pPr>
            <a:lvl6pPr marL="25146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6pPr>
            <a:lvl7pPr marL="29718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7pPr>
            <a:lvl8pPr marL="34290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8pPr>
            <a:lvl9pPr marL="38862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9pPr>
          </a:lstStyle>
          <a:p>
            <a:pPr eaLnBrk="1" hangingPunct="1"/>
            <a:r>
              <a:rPr lang="en-US" sz="1000" dirty="0" smtClean="0">
                <a:solidFill>
                  <a:srgbClr val="FFFFFF"/>
                </a:solidFill>
              </a:rPr>
              <a:t>© 2013 Aerospike. All rights reserved                                                                     Pg. </a:t>
            </a:r>
            <a:fld id="{C541D254-D84C-B244-BE38-918C10F2BF9A}" type="slidenum">
              <a:rPr lang="en-US" sz="1000" smtClean="0">
                <a:solidFill>
                  <a:srgbClr val="FFFFFF"/>
                </a:solidFill>
              </a:rPr>
              <a:pPr eaLnBrk="1" hangingPunct="1"/>
              <a:t>4</a:t>
            </a:fld>
            <a:endParaRPr lang="en-US" sz="1000" dirty="0">
              <a:solidFill>
                <a:srgbClr val="FFFFFF"/>
              </a:solidFill>
            </a:endParaRPr>
          </a:p>
        </p:txBody>
      </p:sp>
    </p:spTree>
    <p:extLst>
      <p:ext uri="{BB962C8B-B14F-4D97-AF65-F5344CB8AC3E}">
        <p14:creationId xmlns:p14="http://schemas.microsoft.com/office/powerpoint/2010/main" val="22593201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5"/>
          <p:cNvSpPr>
            <a:spLocks noGrp="1"/>
          </p:cNvSpPr>
          <p:nvPr>
            <p:ph type="title"/>
          </p:nvPr>
        </p:nvSpPr>
        <p:spPr bwMode="auto">
          <a:xfrm>
            <a:off x="457200" y="200025"/>
            <a:ext cx="8229600" cy="66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atin typeface="Trebuchet MS" charset="0"/>
                <a:ea typeface="MS PGothic" charset="0"/>
              </a:rPr>
              <a:t>Requirements for Internet Enterprises</a:t>
            </a:r>
          </a:p>
        </p:txBody>
      </p:sp>
      <p:sp>
        <p:nvSpPr>
          <p:cNvPr id="7" name="Text Placeholder 6"/>
          <p:cNvSpPr>
            <a:spLocks noGrp="1"/>
          </p:cNvSpPr>
          <p:nvPr>
            <p:ph type="body" sz="quarter" idx="15"/>
          </p:nvPr>
        </p:nvSpPr>
        <p:spPr>
          <a:xfrm>
            <a:off x="182563" y="1004888"/>
            <a:ext cx="5194300" cy="5253037"/>
          </a:xfrm>
        </p:spPr>
        <p:txBody>
          <a:bodyPr>
            <a:normAutofit fontScale="92500" lnSpcReduction="20000"/>
          </a:bodyPr>
          <a:lstStyle/>
          <a:p>
            <a:pPr marL="914400" lvl="1" indent="-457200" eaLnBrk="1" fontAlgn="auto" hangingPunct="1">
              <a:spcAft>
                <a:spcPts val="0"/>
              </a:spcAft>
              <a:buFont typeface="+mj-lt"/>
              <a:buAutoNum type="arabicPeriod"/>
              <a:defRPr/>
            </a:pPr>
            <a:r>
              <a:rPr lang="en-US" dirty="0" smtClean="0">
                <a:ea typeface="+mn-ea"/>
              </a:rPr>
              <a:t>Know who the Interaction is with</a:t>
            </a:r>
          </a:p>
          <a:p>
            <a:pPr marL="1257300" lvl="2" indent="-457200" eaLnBrk="1" fontAlgn="auto" hangingPunct="1">
              <a:spcAft>
                <a:spcPts val="0"/>
              </a:spcAft>
              <a:defRPr/>
            </a:pPr>
            <a:r>
              <a:rPr lang="en-US" dirty="0" smtClean="0">
                <a:ea typeface="+mn-ea"/>
              </a:rPr>
              <a:t>Monitor 200+ Million US Consumers</a:t>
            </a:r>
            <a:r>
              <a:rPr lang="en-US" dirty="0">
                <a:ea typeface="+mn-ea"/>
              </a:rPr>
              <a:t>, </a:t>
            </a:r>
            <a:br>
              <a:rPr lang="en-US" dirty="0">
                <a:ea typeface="+mn-ea"/>
              </a:rPr>
            </a:br>
            <a:r>
              <a:rPr lang="en-US" dirty="0" smtClean="0">
                <a:ea typeface="+mn-ea"/>
              </a:rPr>
              <a:t>5+ Billion mobile devices and sensors </a:t>
            </a:r>
          </a:p>
          <a:p>
            <a:pPr marL="914400" lvl="1" indent="-457200" eaLnBrk="1" fontAlgn="auto" hangingPunct="1">
              <a:spcAft>
                <a:spcPts val="0"/>
              </a:spcAft>
              <a:buFont typeface="+mj-lt"/>
              <a:buAutoNum type="arabicPeriod"/>
              <a:defRPr/>
            </a:pPr>
            <a:endParaRPr lang="en-US" dirty="0" smtClean="0">
              <a:ea typeface="+mn-ea"/>
            </a:endParaRPr>
          </a:p>
          <a:p>
            <a:pPr marL="914400" lvl="1" indent="-457200" eaLnBrk="1" fontAlgn="auto" hangingPunct="1">
              <a:spcAft>
                <a:spcPts val="0"/>
              </a:spcAft>
              <a:buFont typeface="+mj-lt"/>
              <a:buAutoNum type="arabicPeriod"/>
              <a:defRPr/>
            </a:pPr>
            <a:r>
              <a:rPr lang="en-US" dirty="0" smtClean="0">
                <a:ea typeface="+mn-ea"/>
              </a:rPr>
              <a:t>Determine intent based on </a:t>
            </a:r>
            <a:br>
              <a:rPr lang="en-US" dirty="0" smtClean="0">
                <a:ea typeface="+mn-ea"/>
              </a:rPr>
            </a:br>
            <a:r>
              <a:rPr lang="en-US" dirty="0" smtClean="0">
                <a:ea typeface="+mn-ea"/>
              </a:rPr>
              <a:t>current context</a:t>
            </a:r>
          </a:p>
          <a:p>
            <a:pPr marL="1257300" lvl="2" indent="-457200" eaLnBrk="1" fontAlgn="auto" hangingPunct="1">
              <a:spcAft>
                <a:spcPts val="0"/>
              </a:spcAft>
              <a:defRPr/>
            </a:pPr>
            <a:r>
              <a:rPr lang="en-US" sz="1700" dirty="0" smtClean="0"/>
              <a:t>Page </a:t>
            </a:r>
            <a:r>
              <a:rPr lang="en-US" sz="1700" dirty="0"/>
              <a:t>views, </a:t>
            </a:r>
            <a:r>
              <a:rPr lang="en-US" sz="1700" dirty="0" smtClean="0"/>
              <a:t>search </a:t>
            </a:r>
            <a:r>
              <a:rPr lang="en-US" sz="1700" dirty="0"/>
              <a:t>terms, </a:t>
            </a:r>
            <a:r>
              <a:rPr lang="en-US" sz="1700" dirty="0" smtClean="0"/>
              <a:t>game </a:t>
            </a:r>
            <a:r>
              <a:rPr lang="en-US" sz="1700" dirty="0"/>
              <a:t>state, </a:t>
            </a:r>
            <a:r>
              <a:rPr lang="en-US" sz="1700" dirty="0" smtClean="0"/>
              <a:t>last purchase, friends </a:t>
            </a:r>
            <a:r>
              <a:rPr lang="en-US" sz="1700" dirty="0"/>
              <a:t>list, ads served, </a:t>
            </a:r>
            <a:r>
              <a:rPr lang="en-US" sz="1700" dirty="0" smtClean="0"/>
              <a:t>location</a:t>
            </a:r>
            <a:endParaRPr lang="en-US" sz="1700" dirty="0"/>
          </a:p>
          <a:p>
            <a:pPr marL="1257300" lvl="2" indent="-457200" eaLnBrk="1" fontAlgn="auto" hangingPunct="1">
              <a:spcAft>
                <a:spcPts val="0"/>
              </a:spcAft>
              <a:defRPr/>
            </a:pPr>
            <a:endParaRPr lang="en-US" dirty="0" smtClean="0">
              <a:ea typeface="+mn-ea"/>
            </a:endParaRPr>
          </a:p>
          <a:p>
            <a:pPr marL="914400" lvl="1" indent="-457200" eaLnBrk="1" fontAlgn="auto" hangingPunct="1">
              <a:spcAft>
                <a:spcPts val="0"/>
              </a:spcAft>
              <a:buFont typeface="+mj-lt"/>
              <a:buAutoNum type="arabicPeriod"/>
              <a:defRPr/>
            </a:pPr>
            <a:r>
              <a:rPr lang="en-US" dirty="0" smtClean="0">
                <a:ea typeface="+mn-ea"/>
              </a:rPr>
              <a:t>Respond now, use big data for </a:t>
            </a:r>
            <a:br>
              <a:rPr lang="en-US" dirty="0" smtClean="0">
                <a:ea typeface="+mn-ea"/>
              </a:rPr>
            </a:br>
            <a:r>
              <a:rPr lang="en-US" dirty="0" smtClean="0">
                <a:ea typeface="+mn-ea"/>
              </a:rPr>
              <a:t>more accurate decisions</a:t>
            </a:r>
          </a:p>
          <a:p>
            <a:pPr lvl="2" eaLnBrk="1" fontAlgn="auto" hangingPunct="1">
              <a:spcAft>
                <a:spcPts val="0"/>
              </a:spcAft>
              <a:defRPr/>
            </a:pPr>
            <a:r>
              <a:rPr lang="en-US" dirty="0" smtClean="0">
                <a:ea typeface="+mn-ea"/>
              </a:rPr>
              <a:t>Display the most relevant </a:t>
            </a:r>
            <a:r>
              <a:rPr lang="en-US" dirty="0" smtClean="0">
                <a:solidFill>
                  <a:srgbClr val="3366FF"/>
                </a:solidFill>
                <a:ea typeface="+mn-ea"/>
              </a:rPr>
              <a:t>Ad</a:t>
            </a:r>
          </a:p>
          <a:p>
            <a:pPr lvl="2" eaLnBrk="1" fontAlgn="auto" hangingPunct="1">
              <a:spcAft>
                <a:spcPts val="0"/>
              </a:spcAft>
              <a:defRPr/>
            </a:pPr>
            <a:r>
              <a:rPr lang="en-US" dirty="0" smtClean="0">
                <a:solidFill>
                  <a:srgbClr val="3366FF"/>
                </a:solidFill>
                <a:ea typeface="+mn-ea"/>
              </a:rPr>
              <a:t>Recommend</a:t>
            </a:r>
            <a:r>
              <a:rPr lang="en-US" dirty="0" smtClean="0">
                <a:ea typeface="+mn-ea"/>
              </a:rPr>
              <a:t> the best product</a:t>
            </a:r>
          </a:p>
          <a:p>
            <a:pPr lvl="2" eaLnBrk="1" fontAlgn="auto" hangingPunct="1">
              <a:spcAft>
                <a:spcPts val="0"/>
              </a:spcAft>
              <a:defRPr/>
            </a:pPr>
            <a:r>
              <a:rPr lang="en-US" dirty="0" smtClean="0">
                <a:ea typeface="+mn-ea"/>
              </a:rPr>
              <a:t>Deliver the richest </a:t>
            </a:r>
            <a:r>
              <a:rPr lang="en-US" dirty="0" smtClean="0">
                <a:solidFill>
                  <a:srgbClr val="3366FF"/>
                </a:solidFill>
                <a:ea typeface="+mn-ea"/>
              </a:rPr>
              <a:t>gaming</a:t>
            </a:r>
            <a:r>
              <a:rPr lang="en-US" dirty="0" smtClean="0">
                <a:ea typeface="+mn-ea"/>
              </a:rPr>
              <a:t> experience</a:t>
            </a:r>
          </a:p>
          <a:p>
            <a:pPr lvl="2" eaLnBrk="1" fontAlgn="auto" hangingPunct="1">
              <a:spcAft>
                <a:spcPts val="0"/>
              </a:spcAft>
              <a:defRPr/>
            </a:pPr>
            <a:r>
              <a:rPr lang="en-US" dirty="0" smtClean="0">
                <a:ea typeface="+mn-ea"/>
              </a:rPr>
              <a:t>Eliminate </a:t>
            </a:r>
            <a:r>
              <a:rPr lang="en-US" dirty="0" smtClean="0">
                <a:solidFill>
                  <a:srgbClr val="3366FF"/>
                </a:solidFill>
                <a:ea typeface="+mn-ea"/>
              </a:rPr>
              <a:t>fraud…</a:t>
            </a:r>
          </a:p>
          <a:p>
            <a:pPr marL="914400" lvl="2" indent="0" eaLnBrk="1" fontAlgn="auto" hangingPunct="1">
              <a:spcAft>
                <a:spcPts val="0"/>
              </a:spcAft>
              <a:buFont typeface="Wingdings" charset="2"/>
              <a:buNone/>
              <a:defRPr/>
            </a:pPr>
            <a:endParaRPr lang="en-US" dirty="0">
              <a:ea typeface="+mn-ea"/>
            </a:endParaRPr>
          </a:p>
          <a:p>
            <a:pPr marL="914400" lvl="1" indent="-457200">
              <a:buFont typeface="+mj-lt"/>
              <a:buAutoNum type="arabicPeriod"/>
              <a:defRPr/>
            </a:pPr>
            <a:r>
              <a:rPr lang="en-US" dirty="0" smtClean="0">
                <a:solidFill>
                  <a:schemeClr val="accent1"/>
                </a:solidFill>
              </a:rPr>
              <a:t>Service can NEVER go down!</a:t>
            </a:r>
            <a:endParaRPr lang="en-US" dirty="0">
              <a:solidFill>
                <a:schemeClr val="accent1"/>
              </a:solidFill>
            </a:endParaRPr>
          </a:p>
        </p:txBody>
      </p:sp>
      <p:pic>
        <p:nvPicPr>
          <p:cNvPr id="1638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3563938"/>
            <a:ext cx="3297238"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1368425"/>
            <a:ext cx="3297238"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3"/>
          <p:cNvSpPr txBox="1">
            <a:spLocks/>
          </p:cNvSpPr>
          <p:nvPr/>
        </p:nvSpPr>
        <p:spPr bwMode="auto">
          <a:xfrm>
            <a:off x="3643364" y="6551613"/>
            <a:ext cx="5322441"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1pPr>
            <a:lvl2pPr marL="742950" indent="-28575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2pPr>
            <a:lvl3pPr marL="11430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3pPr>
            <a:lvl4pPr marL="16002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4pPr>
            <a:lvl5pPr marL="20574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5pPr>
            <a:lvl6pPr marL="25146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6pPr>
            <a:lvl7pPr marL="29718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7pPr>
            <a:lvl8pPr marL="34290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8pPr>
            <a:lvl9pPr marL="38862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9pPr>
          </a:lstStyle>
          <a:p>
            <a:pPr eaLnBrk="1" hangingPunct="1"/>
            <a:r>
              <a:rPr lang="en-US" sz="1000" dirty="0" smtClean="0">
                <a:solidFill>
                  <a:srgbClr val="FFFFFF"/>
                </a:solidFill>
              </a:rPr>
              <a:t>© 2013 Aerospike. All rights reserved                                                                     Pg. </a:t>
            </a:r>
            <a:fld id="{C541D254-D84C-B244-BE38-918C10F2BF9A}" type="slidenum">
              <a:rPr lang="en-US" sz="1000" smtClean="0">
                <a:solidFill>
                  <a:srgbClr val="FFFFFF"/>
                </a:solidFill>
              </a:rPr>
              <a:pPr eaLnBrk="1" hangingPunct="1"/>
              <a:t>5</a:t>
            </a:fld>
            <a:endParaRPr lang="en-US" sz="1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6268938" y="4744042"/>
            <a:ext cx="1512643" cy="1015663"/>
          </a:xfrm>
          <a:prstGeom prst="rect">
            <a:avLst/>
          </a:prstGeom>
          <a:solidFill>
            <a:schemeClr val="bg1">
              <a:lumMod val="95000"/>
            </a:schemeClr>
          </a:solidFill>
          <a:ln>
            <a:noFill/>
          </a:ln>
        </p:spPr>
        <p:txBody>
          <a:bodyPr wrap="square" rtlCol="0">
            <a:spAutoFit/>
          </a:bodyPr>
          <a:lstStyle/>
          <a:p>
            <a:r>
              <a:rPr lang="en-US" sz="1200" b="1" dirty="0" smtClean="0">
                <a:solidFill>
                  <a:srgbClr val="C31618"/>
                </a:solidFill>
              </a:rPr>
              <a:t>Batch Analytics</a:t>
            </a:r>
            <a:endParaRPr lang="en-US" sz="1200" dirty="0" smtClean="0"/>
          </a:p>
          <a:p>
            <a:r>
              <a:rPr lang="en-US" sz="1200" dirty="0" smtClean="0"/>
              <a:t>Discover patterns, segment data:</a:t>
            </a:r>
          </a:p>
          <a:p>
            <a:r>
              <a:rPr lang="en-US" sz="1200" dirty="0" smtClean="0"/>
              <a:t>location patterns, audience affinity</a:t>
            </a:r>
            <a:endParaRPr lang="en-US" sz="1200" dirty="0"/>
          </a:p>
        </p:txBody>
      </p:sp>
      <p:sp>
        <p:nvSpPr>
          <p:cNvPr id="3" name="Title 2"/>
          <p:cNvSpPr>
            <a:spLocks noGrp="1"/>
          </p:cNvSpPr>
          <p:nvPr>
            <p:ph type="title"/>
          </p:nvPr>
        </p:nvSpPr>
        <p:spPr/>
        <p:txBody>
          <a:bodyPr/>
          <a:lstStyle/>
          <a:p>
            <a:r>
              <a:rPr lang="en-US" dirty="0" smtClean="0"/>
              <a:t>Typical Real-Time Database Deployment</a:t>
            </a:r>
            <a:endParaRPr lang="en-US" dirty="0"/>
          </a:p>
        </p:txBody>
      </p:sp>
      <p:sp>
        <p:nvSpPr>
          <p:cNvPr id="4" name="TextBox 3"/>
          <p:cNvSpPr txBox="1"/>
          <p:nvPr/>
        </p:nvSpPr>
        <p:spPr>
          <a:xfrm>
            <a:off x="2390333" y="4534538"/>
            <a:ext cx="2535782" cy="1569660"/>
          </a:xfrm>
          <a:prstGeom prst="rect">
            <a:avLst/>
          </a:prstGeom>
          <a:solidFill>
            <a:schemeClr val="bg1">
              <a:lumMod val="95000"/>
            </a:schemeClr>
          </a:solidFill>
          <a:ln>
            <a:noFill/>
          </a:ln>
        </p:spPr>
        <p:txBody>
          <a:bodyPr wrap="square" rtlCol="0">
            <a:spAutoFit/>
          </a:bodyPr>
          <a:lstStyle/>
          <a:p>
            <a:r>
              <a:rPr lang="en-US" sz="1200" b="1" dirty="0" smtClean="0">
                <a:solidFill>
                  <a:schemeClr val="accent1"/>
                </a:solidFill>
              </a:rPr>
              <a:t>Profile Store</a:t>
            </a:r>
          </a:p>
          <a:p>
            <a:r>
              <a:rPr lang="en-US" sz="1200" dirty="0" smtClean="0"/>
              <a:t>Cookies, email, deviceID</a:t>
            </a:r>
            <a:r>
              <a:rPr lang="en-US" sz="1200" dirty="0"/>
              <a:t>, IP </a:t>
            </a:r>
            <a:r>
              <a:rPr lang="en-US" sz="1200" dirty="0" smtClean="0"/>
              <a:t>address, </a:t>
            </a:r>
            <a:r>
              <a:rPr lang="en-US" sz="1200" dirty="0"/>
              <a:t>location, segments, </a:t>
            </a:r>
            <a:r>
              <a:rPr lang="en-US" sz="1200" dirty="0" smtClean="0"/>
              <a:t>clicks, likes, tweets</a:t>
            </a:r>
            <a:r>
              <a:rPr lang="en-US" sz="1200" dirty="0"/>
              <a:t>, search </a:t>
            </a:r>
            <a:r>
              <a:rPr lang="en-US" sz="1200" dirty="0" smtClean="0"/>
              <a:t>terms</a:t>
            </a:r>
          </a:p>
          <a:p>
            <a:endParaRPr lang="en-US" sz="1200" b="1" dirty="0" smtClean="0">
              <a:solidFill>
                <a:srgbClr val="C31618"/>
              </a:solidFill>
            </a:endParaRPr>
          </a:p>
          <a:p>
            <a:r>
              <a:rPr lang="en-US" sz="1200" b="1" dirty="0" smtClean="0">
                <a:solidFill>
                  <a:srgbClr val="C31618"/>
                </a:solidFill>
              </a:rPr>
              <a:t>Real</a:t>
            </a:r>
            <a:r>
              <a:rPr lang="en-US" sz="1200" b="1" dirty="0">
                <a:solidFill>
                  <a:srgbClr val="C31618"/>
                </a:solidFill>
              </a:rPr>
              <a:t>-time Analytics</a:t>
            </a:r>
            <a:r>
              <a:rPr lang="en-US" sz="1200" dirty="0"/>
              <a:t> </a:t>
            </a:r>
          </a:p>
          <a:p>
            <a:r>
              <a:rPr lang="en-US" sz="1200" dirty="0"/>
              <a:t>Best sellers, </a:t>
            </a:r>
            <a:r>
              <a:rPr lang="en-US" sz="1200" dirty="0" smtClean="0"/>
              <a:t>top </a:t>
            </a:r>
            <a:r>
              <a:rPr lang="en-US" sz="1200" dirty="0"/>
              <a:t>scores, </a:t>
            </a:r>
            <a:r>
              <a:rPr lang="en-US" sz="1200" dirty="0" smtClean="0"/>
              <a:t>trending tweets</a:t>
            </a:r>
            <a:endParaRPr lang="en-US" sz="1200" dirty="0"/>
          </a:p>
        </p:txBody>
      </p:sp>
      <p:pic>
        <p:nvPicPr>
          <p:cNvPr id="5" name="Picture 1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7558772" y="3511232"/>
            <a:ext cx="1172765" cy="1661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aerospike_icons_node_nobox_notext.png"/>
          <p:cNvPicPr>
            <a:picLocks noChangeAspect="1"/>
          </p:cNvPicPr>
          <p:nvPr/>
        </p:nvPicPr>
        <p:blipFill>
          <a:blip r:embed="rId3" cstate="email">
            <a:alphaModFix amt="62000"/>
            <a:extLst>
              <a:ext uri="{28A0092B-C50C-407E-A947-70E740481C1C}">
                <a14:useLocalDpi xmlns:a14="http://schemas.microsoft.com/office/drawing/2010/main"/>
              </a:ext>
            </a:extLst>
          </a:blip>
          <a:srcRect/>
          <a:stretch>
            <a:fillRect/>
          </a:stretch>
        </p:blipFill>
        <p:spPr bwMode="auto">
          <a:xfrm>
            <a:off x="4453776" y="3347167"/>
            <a:ext cx="491374" cy="105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aerospike_icons_node_nobox_notext.png"/>
          <p:cNvPicPr>
            <a:picLocks noChangeAspect="1"/>
          </p:cNvPicPr>
          <p:nvPr/>
        </p:nvPicPr>
        <p:blipFill>
          <a:blip r:embed="rId3" cstate="email">
            <a:alphaModFix amt="62000"/>
            <a:extLst>
              <a:ext uri="{28A0092B-C50C-407E-A947-70E740481C1C}">
                <a14:useLocalDpi xmlns:a14="http://schemas.microsoft.com/office/drawing/2010/main"/>
              </a:ext>
            </a:extLst>
          </a:blip>
          <a:srcRect/>
          <a:stretch>
            <a:fillRect/>
          </a:stretch>
        </p:blipFill>
        <p:spPr bwMode="auto">
          <a:xfrm>
            <a:off x="4351033" y="3430510"/>
            <a:ext cx="491374" cy="105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aerospike_icons_webserver_nobox_notext.png"/>
          <p:cNvPicPr>
            <a:picLocks noChangeAspect="1"/>
          </p:cNvPicPr>
          <p:nvPr/>
        </p:nvPicPr>
        <p:blipFill>
          <a:blip r:embed="rId4" cstate="email">
            <a:alphaModFix amt="71000"/>
            <a:extLst>
              <a:ext uri="{28A0092B-C50C-407E-A947-70E740481C1C}">
                <a14:useLocalDpi xmlns:a14="http://schemas.microsoft.com/office/drawing/2010/main"/>
              </a:ext>
            </a:extLst>
          </a:blip>
          <a:srcRect/>
          <a:stretch>
            <a:fillRect/>
          </a:stretch>
        </p:blipFill>
        <p:spPr bwMode="auto">
          <a:xfrm>
            <a:off x="3046930" y="2171542"/>
            <a:ext cx="436563"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aerospike_icons_webserver_nobox_notext.png"/>
          <p:cNvPicPr>
            <a:picLocks noChangeAspect="1"/>
          </p:cNvPicPr>
          <p:nvPr/>
        </p:nvPicPr>
        <p:blipFill>
          <a:blip r:embed="rId4" cstate="email">
            <a:alphaModFix amt="71000"/>
            <a:extLst>
              <a:ext uri="{28A0092B-C50C-407E-A947-70E740481C1C}">
                <a14:useLocalDpi xmlns:a14="http://schemas.microsoft.com/office/drawing/2010/main"/>
              </a:ext>
            </a:extLst>
          </a:blip>
          <a:srcRect/>
          <a:stretch>
            <a:fillRect/>
          </a:stretch>
        </p:blipFill>
        <p:spPr bwMode="auto">
          <a:xfrm>
            <a:off x="2942155" y="2257267"/>
            <a:ext cx="436563"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8"/>
          <p:cNvSpPr>
            <a:spLocks noChangeArrowheads="1"/>
          </p:cNvSpPr>
          <p:nvPr/>
        </p:nvSpPr>
        <p:spPr bwMode="auto">
          <a:xfrm>
            <a:off x="7711596" y="2964182"/>
            <a:ext cx="14454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1" dirty="0" smtClean="0">
                <a:solidFill>
                  <a:srgbClr val="7F7F7F"/>
                </a:solidFill>
              </a:rPr>
              <a:t>Data Warehouse</a:t>
            </a:r>
          </a:p>
        </p:txBody>
      </p:sp>
      <p:sp>
        <p:nvSpPr>
          <p:cNvPr id="11" name="Rectangle 49"/>
          <p:cNvSpPr>
            <a:spLocks noChangeArrowheads="1"/>
          </p:cNvSpPr>
          <p:nvPr/>
        </p:nvSpPr>
        <p:spPr bwMode="auto">
          <a:xfrm>
            <a:off x="2753956" y="1739235"/>
            <a:ext cx="8466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200" b="1" dirty="0" smtClean="0">
                <a:solidFill>
                  <a:srgbClr val="7F7F7F"/>
                </a:solidFill>
              </a:rPr>
              <a:t>Web/App </a:t>
            </a:r>
          </a:p>
          <a:p>
            <a:pPr algn="ctr"/>
            <a:r>
              <a:rPr lang="en-US" sz="1200" b="1" dirty="0" smtClean="0">
                <a:solidFill>
                  <a:srgbClr val="7F7F7F"/>
                </a:solidFill>
              </a:rPr>
              <a:t>Servers</a:t>
            </a:r>
            <a:endParaRPr lang="en-US" sz="1200" b="1" dirty="0">
              <a:solidFill>
                <a:srgbClr val="7F7F7F"/>
              </a:solidFill>
            </a:endParaRPr>
          </a:p>
        </p:txBody>
      </p:sp>
      <p:pic>
        <p:nvPicPr>
          <p:cNvPr id="12" name="Picture 2" descr="aerospike_icons_node_nobox_notex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53092" y="3517175"/>
            <a:ext cx="491374" cy="105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p:cNvGrpSpPr/>
          <p:nvPr/>
        </p:nvGrpSpPr>
        <p:grpSpPr>
          <a:xfrm>
            <a:off x="7054857" y="3006355"/>
            <a:ext cx="704850" cy="1512888"/>
            <a:chOff x="6064566" y="2132175"/>
            <a:chExt cx="704850" cy="1512888"/>
          </a:xfrm>
        </p:grpSpPr>
        <p:pic>
          <p:nvPicPr>
            <p:cNvPr id="14" name="Picture 2" descr="aerospike_icons_node_nobox_notex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64566" y="2132175"/>
              <a:ext cx="70485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6282054" y="2641763"/>
              <a:ext cx="263525" cy="14605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 name="Rectangle 15"/>
            <p:cNvSpPr/>
            <p:nvPr/>
          </p:nvSpPr>
          <p:spPr>
            <a:xfrm>
              <a:off x="6288404" y="3273588"/>
              <a:ext cx="263525" cy="146050"/>
            </a:xfrm>
            <a:prstGeom prst="rect">
              <a:avLst/>
            </a:prstGeom>
            <a:solidFill>
              <a:schemeClr val="bg1">
                <a:lumMod val="6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cxnSp>
        <p:nvCxnSpPr>
          <p:cNvPr id="17" name="Straight Arrow Connector 16"/>
          <p:cNvCxnSpPr/>
          <p:nvPr/>
        </p:nvCxnSpPr>
        <p:spPr bwMode="auto">
          <a:xfrm flipH="1">
            <a:off x="5888862" y="4236561"/>
            <a:ext cx="1104498" cy="11360"/>
          </a:xfrm>
          <a:prstGeom prst="straightConnector1">
            <a:avLst/>
          </a:prstGeom>
          <a:ln w="57150" cmpd="sng">
            <a:solidFill>
              <a:srgbClr val="4F81BD"/>
            </a:solidFill>
            <a:headEnd type="none"/>
            <a:tailEnd type="triangle"/>
          </a:ln>
        </p:spPr>
        <p:style>
          <a:lnRef idx="1">
            <a:schemeClr val="dk1"/>
          </a:lnRef>
          <a:fillRef idx="0">
            <a:schemeClr val="dk1"/>
          </a:fillRef>
          <a:effectRef idx="0">
            <a:schemeClr val="dk1"/>
          </a:effectRef>
          <a:fontRef idx="minor">
            <a:schemeClr val="tx1"/>
          </a:fontRef>
        </p:style>
      </p:cxnSp>
      <p:sp>
        <p:nvSpPr>
          <p:cNvPr id="18" name="Rectangle 49"/>
          <p:cNvSpPr>
            <a:spLocks noChangeArrowheads="1"/>
          </p:cNvSpPr>
          <p:nvPr/>
        </p:nvSpPr>
        <p:spPr bwMode="auto">
          <a:xfrm>
            <a:off x="6093700" y="4233672"/>
            <a:ext cx="9479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400" dirty="0" smtClean="0">
                <a:solidFill>
                  <a:srgbClr val="666699"/>
                </a:solidFill>
              </a:rPr>
              <a:t>Segments</a:t>
            </a:r>
            <a:endParaRPr lang="en-US" sz="1400" dirty="0">
              <a:solidFill>
                <a:srgbClr val="666699"/>
              </a:solidFill>
            </a:endParaRPr>
          </a:p>
        </p:txBody>
      </p:sp>
      <p:cxnSp>
        <p:nvCxnSpPr>
          <p:cNvPr id="19" name="Straight Arrow Connector 18"/>
          <p:cNvCxnSpPr/>
          <p:nvPr/>
        </p:nvCxnSpPr>
        <p:spPr bwMode="auto">
          <a:xfrm>
            <a:off x="3483493" y="2478988"/>
            <a:ext cx="3548482" cy="0"/>
          </a:xfrm>
          <a:prstGeom prst="straightConnector1">
            <a:avLst/>
          </a:prstGeom>
          <a:ln w="57150" cmpd="sng">
            <a:solidFill>
              <a:srgbClr val="4F81BD"/>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bwMode="auto">
          <a:xfrm>
            <a:off x="3525536" y="3121035"/>
            <a:ext cx="3506439" cy="0"/>
          </a:xfrm>
          <a:prstGeom prst="straightConnector1">
            <a:avLst/>
          </a:prstGeom>
          <a:ln w="57150" cmpd="sng">
            <a:solidFill>
              <a:srgbClr val="4F81BD"/>
            </a:solidFill>
            <a:headEnd type="none"/>
            <a:tailEnd type="triangle"/>
          </a:ln>
        </p:spPr>
        <p:style>
          <a:lnRef idx="1">
            <a:schemeClr val="dk1"/>
          </a:lnRef>
          <a:fillRef idx="0">
            <a:schemeClr val="dk1"/>
          </a:fillRef>
          <a:effectRef idx="0">
            <a:schemeClr val="dk1"/>
          </a:effectRef>
          <a:fontRef idx="minor">
            <a:schemeClr val="tx1"/>
          </a:fontRef>
        </p:style>
      </p:cxnSp>
      <p:grpSp>
        <p:nvGrpSpPr>
          <p:cNvPr id="21" name="Group 20"/>
          <p:cNvGrpSpPr/>
          <p:nvPr/>
        </p:nvGrpSpPr>
        <p:grpSpPr>
          <a:xfrm>
            <a:off x="7054857" y="1607502"/>
            <a:ext cx="487363" cy="1007635"/>
            <a:chOff x="6064566" y="2132175"/>
            <a:chExt cx="704850" cy="1512888"/>
          </a:xfrm>
        </p:grpSpPr>
        <p:pic>
          <p:nvPicPr>
            <p:cNvPr id="22" name="Picture 2" descr="aerospike_icons_node_nobox_notex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64566" y="2132175"/>
              <a:ext cx="70485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6282054" y="2641763"/>
              <a:ext cx="263525" cy="14605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4" name="Rectangle 23"/>
            <p:cNvSpPr/>
            <p:nvPr/>
          </p:nvSpPr>
          <p:spPr>
            <a:xfrm>
              <a:off x="6288404" y="3273588"/>
              <a:ext cx="263525" cy="146050"/>
            </a:xfrm>
            <a:prstGeom prst="rect">
              <a:avLst/>
            </a:prstGeom>
            <a:solidFill>
              <a:schemeClr val="bg1">
                <a:lumMod val="6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
        <p:nvSpPr>
          <p:cNvPr id="25" name="Rectangle 48"/>
          <p:cNvSpPr>
            <a:spLocks noChangeArrowheads="1"/>
          </p:cNvSpPr>
          <p:nvPr/>
        </p:nvSpPr>
        <p:spPr bwMode="auto">
          <a:xfrm>
            <a:off x="6986611" y="1337597"/>
            <a:ext cx="7550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1" dirty="0" smtClean="0">
                <a:solidFill>
                  <a:srgbClr val="7F7F7F"/>
                </a:solidFill>
              </a:rPr>
              <a:t>RDBMS</a:t>
            </a:r>
            <a:endParaRPr lang="en-US" sz="1200" b="1" dirty="0">
              <a:solidFill>
                <a:srgbClr val="7F7F7F"/>
              </a:solidFill>
            </a:endParaRPr>
          </a:p>
        </p:txBody>
      </p:sp>
      <p:pic>
        <p:nvPicPr>
          <p:cNvPr id="26" name="Picture 2" descr="aerospike_icons_webserver_nobox_notext.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39883" y="2333948"/>
            <a:ext cx="436563"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49"/>
          <p:cNvSpPr>
            <a:spLocks noChangeArrowheads="1"/>
          </p:cNvSpPr>
          <p:nvPr/>
        </p:nvSpPr>
        <p:spPr bwMode="auto">
          <a:xfrm>
            <a:off x="2121259" y="4048179"/>
            <a:ext cx="23398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smtClean="0">
                <a:solidFill>
                  <a:srgbClr val="666699"/>
                </a:solidFill>
              </a:rPr>
              <a:t>Write Real-time Context, </a:t>
            </a:r>
          </a:p>
          <a:p>
            <a:r>
              <a:rPr lang="en-US" sz="1400" dirty="0" smtClean="0">
                <a:solidFill>
                  <a:srgbClr val="666699"/>
                </a:solidFill>
              </a:rPr>
              <a:t>Read Recent Context </a:t>
            </a:r>
            <a:endParaRPr lang="en-US" sz="1400" dirty="0">
              <a:solidFill>
                <a:srgbClr val="666699"/>
              </a:solidFill>
            </a:endParaRPr>
          </a:p>
        </p:txBody>
      </p:sp>
      <p:cxnSp>
        <p:nvCxnSpPr>
          <p:cNvPr id="28" name="Straight Arrow Connector 27"/>
          <p:cNvCxnSpPr>
            <a:endCxn id="12" idx="1"/>
          </p:cNvCxnSpPr>
          <p:nvPr/>
        </p:nvCxnSpPr>
        <p:spPr bwMode="auto">
          <a:xfrm>
            <a:off x="3378718" y="3392329"/>
            <a:ext cx="874374" cy="652188"/>
          </a:xfrm>
          <a:prstGeom prst="straightConnector1">
            <a:avLst/>
          </a:prstGeom>
          <a:ln w="57150" cmpd="sng">
            <a:solidFill>
              <a:srgbClr val="4F81BD"/>
            </a:solidFill>
            <a:headEnd type="triangle"/>
            <a:tailEnd type="triangle"/>
          </a:ln>
        </p:spPr>
        <p:style>
          <a:lnRef idx="1">
            <a:schemeClr val="dk1"/>
          </a:lnRef>
          <a:fillRef idx="0">
            <a:schemeClr val="dk1"/>
          </a:fillRef>
          <a:effectRef idx="0">
            <a:schemeClr val="dk1"/>
          </a:effectRef>
          <a:fontRef idx="minor">
            <a:schemeClr val="tx1"/>
          </a:fontRef>
        </p:style>
      </p:cxnSp>
      <p:sp>
        <p:nvSpPr>
          <p:cNvPr id="29" name="Rectangle 49"/>
          <p:cNvSpPr>
            <a:spLocks noChangeArrowheads="1"/>
          </p:cNvSpPr>
          <p:nvPr/>
        </p:nvSpPr>
        <p:spPr bwMode="auto">
          <a:xfrm>
            <a:off x="5743754" y="2197169"/>
            <a:ext cx="11767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400" dirty="0" smtClean="0">
                <a:solidFill>
                  <a:srgbClr val="666699"/>
                </a:solidFill>
              </a:rPr>
              <a:t>Transactions</a:t>
            </a:r>
            <a:endParaRPr lang="en-US" sz="1400" dirty="0">
              <a:solidFill>
                <a:srgbClr val="666699"/>
              </a:solidFill>
            </a:endParaRPr>
          </a:p>
        </p:txBody>
      </p:sp>
      <p:sp>
        <p:nvSpPr>
          <p:cNvPr id="30" name="Rectangle 49"/>
          <p:cNvSpPr>
            <a:spLocks noChangeArrowheads="1"/>
          </p:cNvSpPr>
          <p:nvPr/>
        </p:nvSpPr>
        <p:spPr bwMode="auto">
          <a:xfrm>
            <a:off x="5620223" y="2820970"/>
            <a:ext cx="13131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400" dirty="0" smtClean="0">
                <a:solidFill>
                  <a:srgbClr val="666699"/>
                </a:solidFill>
              </a:rPr>
              <a:t>Write Context</a:t>
            </a:r>
            <a:endParaRPr lang="en-US" sz="1400" dirty="0">
              <a:solidFill>
                <a:srgbClr val="666699"/>
              </a:solidFill>
            </a:endParaRPr>
          </a:p>
        </p:txBody>
      </p:sp>
      <p:pic>
        <p:nvPicPr>
          <p:cNvPr id="31" name="Picture 7" descr="aerospike_logo_squ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75761" y="4099586"/>
            <a:ext cx="442451" cy="5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flash_ssd.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61829" y="4283974"/>
            <a:ext cx="1389183" cy="815540"/>
          </a:xfrm>
          <a:prstGeom prst="rect">
            <a:avLst/>
          </a:prstGeom>
        </p:spPr>
      </p:pic>
      <p:pic>
        <p:nvPicPr>
          <p:cNvPr id="35" name="Picture 34" descr="flash_ssd.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34133" y="4190436"/>
            <a:ext cx="1389183" cy="815540"/>
          </a:xfrm>
          <a:prstGeom prst="rect">
            <a:avLst/>
          </a:prstGeom>
        </p:spPr>
      </p:pic>
      <p:cxnSp>
        <p:nvCxnSpPr>
          <p:cNvPr id="36" name="Straight Arrow Connector 35"/>
          <p:cNvCxnSpPr/>
          <p:nvPr/>
        </p:nvCxnSpPr>
        <p:spPr bwMode="auto">
          <a:xfrm>
            <a:off x="2278226" y="2478988"/>
            <a:ext cx="561657" cy="0"/>
          </a:xfrm>
          <a:prstGeom prst="straightConnector1">
            <a:avLst/>
          </a:prstGeom>
          <a:ln w="57150" cmpd="sng">
            <a:solidFill>
              <a:srgbClr val="4F81BD"/>
            </a:solidFill>
            <a:headEnd type="triangle"/>
            <a:tailEnd type="triangle"/>
          </a:ln>
        </p:spPr>
        <p:style>
          <a:lnRef idx="1">
            <a:schemeClr val="dk1"/>
          </a:lnRef>
          <a:fillRef idx="0">
            <a:schemeClr val="dk1"/>
          </a:fillRef>
          <a:effectRef idx="0">
            <a:schemeClr val="dk1"/>
          </a:effectRef>
          <a:fontRef idx="minor">
            <a:schemeClr val="tx1"/>
          </a:fontRef>
        </p:style>
      </p:cxnSp>
      <p:sp>
        <p:nvSpPr>
          <p:cNvPr id="39" name="Rectangle 48"/>
          <p:cNvSpPr>
            <a:spLocks noChangeArrowheads="1"/>
          </p:cNvSpPr>
          <p:nvPr/>
        </p:nvSpPr>
        <p:spPr bwMode="auto">
          <a:xfrm>
            <a:off x="4910116" y="3311973"/>
            <a:ext cx="12802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1" dirty="0" smtClean="0">
                <a:solidFill>
                  <a:srgbClr val="7F7F7F"/>
                </a:solidFill>
              </a:rPr>
              <a:t>Interactions</a:t>
            </a:r>
            <a:br>
              <a:rPr lang="en-US" sz="1200" b="1" dirty="0" smtClean="0">
                <a:solidFill>
                  <a:srgbClr val="7F7F7F"/>
                </a:solidFill>
              </a:rPr>
            </a:br>
            <a:r>
              <a:rPr lang="en-US" sz="1200" b="1" dirty="0" smtClean="0">
                <a:solidFill>
                  <a:srgbClr val="7F7F7F"/>
                </a:solidFill>
              </a:rPr>
              <a:t>Database</a:t>
            </a:r>
            <a:endParaRPr lang="en-US" sz="1200" b="1" dirty="0">
              <a:solidFill>
                <a:srgbClr val="7F7F7F"/>
              </a:solidFill>
            </a:endParaRPr>
          </a:p>
        </p:txBody>
      </p:sp>
      <p:pic>
        <p:nvPicPr>
          <p:cNvPr id="40" name="Picture 3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0187" y="1817113"/>
            <a:ext cx="1889215" cy="1314063"/>
          </a:xfrm>
          <a:prstGeom prst="rect">
            <a:avLst/>
          </a:prstGeom>
        </p:spPr>
      </p:pic>
      <p:sp>
        <p:nvSpPr>
          <p:cNvPr id="37" name="Slide Number Placeholder 3"/>
          <p:cNvSpPr txBox="1">
            <a:spLocks/>
          </p:cNvSpPr>
          <p:nvPr/>
        </p:nvSpPr>
        <p:spPr bwMode="auto">
          <a:xfrm>
            <a:off x="3643364" y="6551613"/>
            <a:ext cx="5322441"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1pPr>
            <a:lvl2pPr marL="742950" indent="-28575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2pPr>
            <a:lvl3pPr marL="11430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3pPr>
            <a:lvl4pPr marL="16002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4pPr>
            <a:lvl5pPr marL="20574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5pPr>
            <a:lvl6pPr marL="25146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6pPr>
            <a:lvl7pPr marL="29718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7pPr>
            <a:lvl8pPr marL="34290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8pPr>
            <a:lvl9pPr marL="38862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9pPr>
          </a:lstStyle>
          <a:p>
            <a:pPr eaLnBrk="1" hangingPunct="1"/>
            <a:r>
              <a:rPr lang="en-US" sz="1000" dirty="0" smtClean="0">
                <a:solidFill>
                  <a:srgbClr val="FFFFFF"/>
                </a:solidFill>
              </a:rPr>
              <a:t>© 2013 Aerospike. All rights reserved                                                                     Pg. </a:t>
            </a:r>
            <a:fld id="{C541D254-D84C-B244-BE38-918C10F2BF9A}" type="slidenum">
              <a:rPr lang="en-US" sz="1000" smtClean="0">
                <a:solidFill>
                  <a:srgbClr val="FFFFFF"/>
                </a:solidFill>
              </a:rPr>
              <a:pPr eaLnBrk="1" hangingPunct="1"/>
              <a:t>6</a:t>
            </a:fld>
            <a:endParaRPr lang="en-US" sz="1000" dirty="0">
              <a:solidFill>
                <a:srgbClr val="FFFFFF"/>
              </a:solidFill>
            </a:endParaRPr>
          </a:p>
        </p:txBody>
      </p:sp>
      <p:pic>
        <p:nvPicPr>
          <p:cNvPr id="38" name="Picture 2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90098" y="3533546"/>
            <a:ext cx="70326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17897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457200" y="200025"/>
            <a:ext cx="8229600" cy="66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latin typeface="Trebuchet MS" charset="0"/>
                <a:ea typeface="MS PGothic" charset="0"/>
              </a:rPr>
              <a:t>Key Challenges</a:t>
            </a:r>
            <a:endParaRPr lang="en-US" dirty="0">
              <a:latin typeface="Trebuchet MS" charset="0"/>
              <a:ea typeface="MS PGothic" charset="0"/>
            </a:endParaRPr>
          </a:p>
        </p:txBody>
      </p:sp>
      <p:sp>
        <p:nvSpPr>
          <p:cNvPr id="4" name="Text Placeholder 3"/>
          <p:cNvSpPr>
            <a:spLocks noGrp="1"/>
          </p:cNvSpPr>
          <p:nvPr>
            <p:ph type="body" sz="quarter" idx="15"/>
          </p:nvPr>
        </p:nvSpPr>
        <p:spPr>
          <a:xfrm>
            <a:off x="457200" y="1019175"/>
            <a:ext cx="7269163" cy="5253038"/>
          </a:xfrm>
        </p:spPr>
        <p:txBody>
          <a:bodyPr>
            <a:normAutofit fontScale="85000" lnSpcReduction="20000"/>
          </a:bodyPr>
          <a:lstStyle/>
          <a:p>
            <a:pPr marL="514350" indent="-514350">
              <a:buFont typeface="+mj-lt"/>
              <a:buAutoNum type="arabicPeriod"/>
              <a:defRPr/>
            </a:pPr>
            <a:r>
              <a:rPr lang="en-US" dirty="0" smtClean="0">
                <a:ea typeface="+mn-ea"/>
                <a:cs typeface="+mn-cs"/>
              </a:rPr>
              <a:t>Handle </a:t>
            </a:r>
            <a:r>
              <a:rPr lang="en-US" dirty="0" smtClean="0"/>
              <a:t>extremely high rates of </a:t>
            </a:r>
            <a:r>
              <a:rPr lang="en-US" b="1" dirty="0" smtClean="0"/>
              <a:t>read/write </a:t>
            </a:r>
            <a:r>
              <a:rPr lang="en-US" dirty="0" smtClean="0"/>
              <a:t>transactions over persistent data</a:t>
            </a:r>
          </a:p>
          <a:p>
            <a:pPr marL="514350" indent="-514350">
              <a:buFont typeface="+mj-lt"/>
              <a:buAutoNum type="arabicPeriod"/>
              <a:defRPr/>
            </a:pPr>
            <a:endParaRPr lang="en-US" dirty="0" smtClean="0">
              <a:ea typeface="+mn-ea"/>
            </a:endParaRPr>
          </a:p>
          <a:p>
            <a:pPr marL="514350" indent="-514350">
              <a:buFont typeface="+mj-lt"/>
              <a:buAutoNum type="arabicPeriod"/>
              <a:defRPr/>
            </a:pPr>
            <a:r>
              <a:rPr lang="en-US" b="1" dirty="0" smtClean="0">
                <a:ea typeface="+mn-ea"/>
              </a:rPr>
              <a:t>Avoid hot spots </a:t>
            </a:r>
            <a:r>
              <a:rPr lang="en-US" dirty="0" smtClean="0">
                <a:ea typeface="+mn-ea"/>
              </a:rPr>
              <a:t>to maintain tight  latency SLAs</a:t>
            </a:r>
          </a:p>
          <a:p>
            <a:pPr marL="514350" indent="-514350">
              <a:buFont typeface="+mj-lt"/>
              <a:buAutoNum type="arabicPeriod"/>
              <a:defRPr/>
            </a:pPr>
            <a:endParaRPr lang="en-US" dirty="0">
              <a:ea typeface="+mn-ea"/>
            </a:endParaRPr>
          </a:p>
          <a:p>
            <a:pPr marL="514350" indent="-514350">
              <a:buFont typeface="+mj-lt"/>
              <a:buAutoNum type="arabicPeriod"/>
              <a:defRPr/>
            </a:pPr>
            <a:r>
              <a:rPr lang="en-US" dirty="0" smtClean="0">
                <a:ea typeface="+mn-ea"/>
              </a:rPr>
              <a:t>Provide </a:t>
            </a:r>
            <a:r>
              <a:rPr lang="en-US" b="1" dirty="0" smtClean="0">
                <a:ea typeface="+mn-ea"/>
              </a:rPr>
              <a:t>immediate consistency </a:t>
            </a:r>
            <a:r>
              <a:rPr lang="en-US" dirty="0" smtClean="0">
                <a:ea typeface="+mn-ea"/>
              </a:rPr>
              <a:t>with </a:t>
            </a:r>
            <a:r>
              <a:rPr lang="en-US" b="1" dirty="0" smtClean="0">
                <a:ea typeface="+mn-ea"/>
              </a:rPr>
              <a:t>replication</a:t>
            </a:r>
          </a:p>
          <a:p>
            <a:pPr marL="514350" indent="-514350">
              <a:buFont typeface="+mj-lt"/>
              <a:buAutoNum type="arabicPeriod"/>
              <a:defRPr/>
            </a:pPr>
            <a:endParaRPr lang="en-US" dirty="0">
              <a:ea typeface="+mn-ea"/>
            </a:endParaRPr>
          </a:p>
          <a:p>
            <a:pPr marL="514350" indent="-514350">
              <a:buFont typeface="+mj-lt"/>
              <a:buAutoNum type="arabicPeriod"/>
              <a:defRPr/>
            </a:pPr>
            <a:r>
              <a:rPr lang="en-US" dirty="0" smtClean="0">
                <a:ea typeface="+mn-ea"/>
              </a:rPr>
              <a:t>Ensure </a:t>
            </a:r>
            <a:r>
              <a:rPr lang="en-US" b="1" dirty="0" smtClean="0">
                <a:ea typeface="+mn-ea"/>
              </a:rPr>
              <a:t>long running </a:t>
            </a:r>
            <a:r>
              <a:rPr lang="en-US" dirty="0" smtClean="0">
                <a:ea typeface="+mn-ea"/>
              </a:rPr>
              <a:t>tasks do not slow down transactions</a:t>
            </a:r>
          </a:p>
          <a:p>
            <a:pPr marL="514350" indent="-514350">
              <a:buFont typeface="+mj-lt"/>
              <a:buAutoNum type="arabicPeriod"/>
              <a:defRPr/>
            </a:pPr>
            <a:endParaRPr lang="en-US" dirty="0">
              <a:ea typeface="+mn-ea"/>
            </a:endParaRPr>
          </a:p>
          <a:p>
            <a:pPr marL="514350" indent="-514350">
              <a:buFont typeface="+mj-lt"/>
              <a:buAutoNum type="arabicPeriod"/>
              <a:defRPr/>
            </a:pPr>
            <a:r>
              <a:rPr lang="en-US" b="1" dirty="0" smtClean="0">
                <a:ea typeface="+mn-ea"/>
                <a:cs typeface="+mn-cs"/>
              </a:rPr>
              <a:t>Scale linearly </a:t>
            </a:r>
            <a:r>
              <a:rPr lang="en-US" dirty="0" smtClean="0">
                <a:ea typeface="+mn-ea"/>
                <a:cs typeface="+mn-cs"/>
              </a:rPr>
              <a:t>as data sizes and workloads increase</a:t>
            </a:r>
            <a:endParaRPr lang="en-US" dirty="0">
              <a:ea typeface="+mn-ea"/>
              <a:cs typeface="+mn-cs"/>
            </a:endParaRPr>
          </a:p>
          <a:p>
            <a:pPr lvl="1" eaLnBrk="1" fontAlgn="auto" hangingPunct="1">
              <a:spcAft>
                <a:spcPts val="0"/>
              </a:spcAft>
              <a:defRPr/>
            </a:pPr>
            <a:endParaRPr lang="en-US" dirty="0">
              <a:ea typeface="+mn-ea"/>
            </a:endParaRPr>
          </a:p>
          <a:p>
            <a:pPr marL="514350" indent="-514350">
              <a:buFont typeface="+mj-lt"/>
              <a:buAutoNum type="arabicPeriod"/>
              <a:defRPr/>
            </a:pPr>
            <a:r>
              <a:rPr lang="en-US" dirty="0" smtClean="0">
                <a:ea typeface="+mn-ea"/>
              </a:rPr>
              <a:t>Add capacity with </a:t>
            </a:r>
            <a:r>
              <a:rPr lang="en-US" b="1" dirty="0" smtClean="0">
                <a:ea typeface="+mn-ea"/>
              </a:rPr>
              <a:t>no service interruption</a:t>
            </a:r>
            <a:endParaRPr lang="en-US" b="1" dirty="0">
              <a:ea typeface="+mn-ea"/>
            </a:endParaRPr>
          </a:p>
          <a:p>
            <a:pPr>
              <a:defRPr/>
            </a:pPr>
            <a:endParaRPr lang="en-US" dirty="0">
              <a:ea typeface="+mn-ea"/>
            </a:endParaRPr>
          </a:p>
          <a:p>
            <a:pPr>
              <a:defRPr/>
            </a:pPr>
            <a:endParaRPr lang="en-US" dirty="0">
              <a:ea typeface="+mn-ea"/>
              <a:cs typeface="+mn-cs"/>
            </a:endParaRPr>
          </a:p>
        </p:txBody>
      </p:sp>
      <p:sp>
        <p:nvSpPr>
          <p:cNvPr id="5" name="Slide Number Placeholder 3"/>
          <p:cNvSpPr txBox="1">
            <a:spLocks/>
          </p:cNvSpPr>
          <p:nvPr/>
        </p:nvSpPr>
        <p:spPr bwMode="auto">
          <a:xfrm>
            <a:off x="3643364" y="6551613"/>
            <a:ext cx="5322441"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1pPr>
            <a:lvl2pPr marL="742950" indent="-28575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2pPr>
            <a:lvl3pPr marL="11430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3pPr>
            <a:lvl4pPr marL="16002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4pPr>
            <a:lvl5pPr marL="20574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5pPr>
            <a:lvl6pPr marL="25146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6pPr>
            <a:lvl7pPr marL="29718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7pPr>
            <a:lvl8pPr marL="34290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8pPr>
            <a:lvl9pPr marL="38862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9pPr>
          </a:lstStyle>
          <a:p>
            <a:pPr eaLnBrk="1" hangingPunct="1"/>
            <a:r>
              <a:rPr lang="en-US" sz="1000" dirty="0" smtClean="0">
                <a:solidFill>
                  <a:srgbClr val="FFFFFF"/>
                </a:solidFill>
              </a:rPr>
              <a:t>© 2013 Aerospike. All rights reserved                                                                     Pg. </a:t>
            </a:r>
            <a:fld id="{C541D254-D84C-B244-BE38-918C10F2BF9A}" type="slidenum">
              <a:rPr lang="en-US" sz="1000" smtClean="0">
                <a:solidFill>
                  <a:srgbClr val="FFFFFF"/>
                </a:solidFill>
              </a:rPr>
              <a:pPr eaLnBrk="1" hangingPunct="1"/>
              <a:t>7</a:t>
            </a:fld>
            <a:endParaRPr lang="en-US" sz="1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364" y="1703683"/>
            <a:ext cx="7772400" cy="1470025"/>
          </a:xfrm>
        </p:spPr>
        <p:txBody>
          <a:bodyPr/>
          <a:lstStyle/>
          <a:p>
            <a:pPr eaLnBrk="1" fontAlgn="auto" hangingPunct="1">
              <a:spcAft>
                <a:spcPts val="0"/>
              </a:spcAft>
              <a:defRPr/>
            </a:pPr>
            <a:r>
              <a:rPr lang="en-US" dirty="0" smtClean="0">
                <a:ea typeface="+mj-ea"/>
                <a:cs typeface="+mj-cs"/>
              </a:rPr>
              <a:t>SYSTEM ARCHITECTURE FOR 100% UPTIME</a:t>
            </a:r>
            <a:br>
              <a:rPr lang="en-US" dirty="0" smtClean="0">
                <a:ea typeface="+mj-ea"/>
                <a:cs typeface="+mj-cs"/>
              </a:rPr>
            </a:br>
            <a:endParaRPr lang="en-US" dirty="0">
              <a:ea typeface="+mj-ea"/>
              <a:cs typeface="+mj-cs"/>
            </a:endParaRPr>
          </a:p>
        </p:txBody>
      </p:sp>
    </p:spTree>
    <p:extLst>
      <p:ext uri="{BB962C8B-B14F-4D97-AF65-F5344CB8AC3E}">
        <p14:creationId xmlns:p14="http://schemas.microsoft.com/office/powerpoint/2010/main" val="372956441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a:spLocks noChangeArrowheads="1"/>
          </p:cNvSpPr>
          <p:nvPr/>
        </p:nvSpPr>
        <p:spPr bwMode="auto">
          <a:xfrm>
            <a:off x="4495800" y="2508250"/>
            <a:ext cx="4648200" cy="3965575"/>
          </a:xfrm>
          <a:prstGeom prst="rect">
            <a:avLst/>
          </a:prstGeom>
          <a:solidFill>
            <a:srgbClr val="F2F2F2"/>
          </a:solidFill>
          <a:ln w="9525">
            <a:noFill/>
            <a:miter lim="800000"/>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20482" name="Title 1"/>
          <p:cNvSpPr>
            <a:spLocks noGrp="1"/>
          </p:cNvSpPr>
          <p:nvPr>
            <p:ph type="title"/>
          </p:nvPr>
        </p:nvSpPr>
        <p:spPr bwMode="auto">
          <a:xfrm>
            <a:off x="457200" y="200025"/>
            <a:ext cx="8229600" cy="66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latin typeface="Trebuchet MS" charset="0"/>
                <a:ea typeface="MS PGothic" charset="0"/>
              </a:rPr>
              <a:t>Shared-Nothing System for           100% Data Availability</a:t>
            </a:r>
            <a:endParaRPr lang="en-US" dirty="0">
              <a:latin typeface="Trebuchet MS" charset="0"/>
              <a:ea typeface="MS PGothic" charset="0"/>
            </a:endParaRPr>
          </a:p>
        </p:txBody>
      </p:sp>
      <p:pic>
        <p:nvPicPr>
          <p:cNvPr id="20484" name="Picture 7" descr="Aerospike_Node_Diagr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5025" y="2627313"/>
            <a:ext cx="433546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167438" y="6167438"/>
            <a:ext cx="1666875" cy="306387"/>
          </a:xfrm>
          <a:prstGeom prst="rect">
            <a:avLst/>
          </a:prstGeom>
          <a:noFill/>
        </p:spPr>
        <p:txBody>
          <a:bodyPr wrap="none">
            <a:spAutoFit/>
          </a:bodyPr>
          <a:lstStyle/>
          <a:p>
            <a:pPr>
              <a:defRPr/>
            </a:pPr>
            <a:r>
              <a:rPr lang="en-US" sz="1400" b="1" dirty="0">
                <a:solidFill>
                  <a:schemeClr val="accent4">
                    <a:lumMod val="50000"/>
                  </a:schemeClr>
                </a:solidFill>
                <a:latin typeface="+mn-lt"/>
                <a:ea typeface="ＭＳ Ｐゴシック" charset="0"/>
                <a:cs typeface="ＭＳ Ｐゴシック" charset="0"/>
              </a:rPr>
              <a:t>OHIO Data Center</a:t>
            </a:r>
          </a:p>
        </p:txBody>
      </p:sp>
      <p:sp>
        <p:nvSpPr>
          <p:cNvPr id="2" name="Text Placeholder 1"/>
          <p:cNvSpPr>
            <a:spLocks noGrp="1"/>
          </p:cNvSpPr>
          <p:nvPr>
            <p:ph type="body" sz="quarter" idx="15"/>
          </p:nvPr>
        </p:nvSpPr>
        <p:spPr>
          <a:xfrm>
            <a:off x="457200" y="1466056"/>
            <a:ext cx="3908425" cy="2322513"/>
          </a:xfrm>
        </p:spPr>
        <p:txBody>
          <a:bodyPr>
            <a:normAutofit fontScale="55000" lnSpcReduction="20000"/>
          </a:bodyPr>
          <a:lstStyle/>
          <a:p>
            <a:pPr>
              <a:defRPr/>
            </a:pPr>
            <a:r>
              <a:rPr lang="en-US" dirty="0" smtClean="0"/>
              <a:t>Every node in a cluster is </a:t>
            </a:r>
            <a:r>
              <a:rPr lang="en-US" b="1" dirty="0" smtClean="0">
                <a:solidFill>
                  <a:srgbClr val="FF0000"/>
                </a:solidFill>
              </a:rPr>
              <a:t>identical</a:t>
            </a:r>
            <a:r>
              <a:rPr lang="en-US" dirty="0" smtClean="0"/>
              <a:t>, </a:t>
            </a:r>
            <a:br>
              <a:rPr lang="en-US" dirty="0" smtClean="0"/>
            </a:br>
            <a:r>
              <a:rPr lang="en-US" dirty="0" smtClean="0"/>
              <a:t>handles both transactions and long running tasks</a:t>
            </a:r>
          </a:p>
          <a:p>
            <a:pPr>
              <a:defRPr/>
            </a:pPr>
            <a:endParaRPr lang="en-US" dirty="0" smtClean="0"/>
          </a:p>
          <a:p>
            <a:pPr>
              <a:defRPr/>
            </a:pPr>
            <a:r>
              <a:rPr lang="en-US" dirty="0" smtClean="0"/>
              <a:t>Data is replicated </a:t>
            </a:r>
            <a:r>
              <a:rPr lang="en-US" b="1" dirty="0" smtClean="0">
                <a:solidFill>
                  <a:srgbClr val="FF0000"/>
                </a:solidFill>
              </a:rPr>
              <a:t>synchronously</a:t>
            </a:r>
            <a:r>
              <a:rPr lang="en-US" dirty="0" smtClean="0">
                <a:solidFill>
                  <a:srgbClr val="FF0000"/>
                </a:solidFill>
              </a:rPr>
              <a:t> </a:t>
            </a:r>
            <a:r>
              <a:rPr lang="en-US" dirty="0" smtClean="0"/>
              <a:t>with immediate consistency within the cluster</a:t>
            </a:r>
          </a:p>
          <a:p>
            <a:pPr>
              <a:defRPr/>
            </a:pPr>
            <a:endParaRPr lang="en-US" dirty="0" smtClean="0"/>
          </a:p>
          <a:p>
            <a:pPr>
              <a:defRPr/>
            </a:pPr>
            <a:r>
              <a:rPr lang="en-US" dirty="0" smtClean="0"/>
              <a:t>Data is replicated </a:t>
            </a:r>
            <a:r>
              <a:rPr lang="en-US" b="1" dirty="0" smtClean="0">
                <a:solidFill>
                  <a:srgbClr val="FF0000"/>
                </a:solidFill>
              </a:rPr>
              <a:t>asynchronously</a:t>
            </a:r>
            <a:r>
              <a:rPr lang="en-US" dirty="0" smtClean="0">
                <a:solidFill>
                  <a:srgbClr val="FF0000"/>
                </a:solidFill>
              </a:rPr>
              <a:t> </a:t>
            </a:r>
            <a:r>
              <a:rPr lang="en-US" dirty="0" smtClean="0"/>
              <a:t>across data centers</a:t>
            </a:r>
            <a:endParaRPr lang="en-US" dirty="0"/>
          </a:p>
        </p:txBody>
      </p:sp>
      <p:pic>
        <p:nvPicPr>
          <p:cNvPr id="20487" name="Picture 18" descr="Aerospike_exelateclusters (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6950" y="3610615"/>
            <a:ext cx="2455863"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2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6619" y="517268"/>
            <a:ext cx="1195387"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Isosceles Triangle 3"/>
          <p:cNvSpPr/>
          <p:nvPr/>
        </p:nvSpPr>
        <p:spPr>
          <a:xfrm rot="16200000">
            <a:off x="1323181" y="3301207"/>
            <a:ext cx="3965575" cy="2379662"/>
          </a:xfrm>
          <a:prstGeom prst="triangle">
            <a:avLst>
              <a:gd name="adj" fmla="val 43007"/>
            </a:avLst>
          </a:prstGeom>
          <a:gradFill flip="none" rotWithShape="1">
            <a:gsLst>
              <a:gs pos="0">
                <a:schemeClr val="accent4">
                  <a:tint val="100000"/>
                  <a:shade val="100000"/>
                  <a:satMod val="130000"/>
                  <a:alpha val="11000"/>
                </a:schemeClr>
              </a:gs>
              <a:gs pos="100000">
                <a:schemeClr val="accent4">
                  <a:tint val="50000"/>
                  <a:shade val="100000"/>
                  <a:satMod val="350000"/>
                  <a:alpha val="11000"/>
                </a:schemeClr>
              </a:gs>
            </a:gsLst>
            <a:lin ang="16200000" scaled="0"/>
            <a:tileRect/>
          </a:gradFill>
          <a:ln>
            <a:no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a:p>
        </p:txBody>
      </p:sp>
      <p:sp>
        <p:nvSpPr>
          <p:cNvPr id="11" name="Slide Number Placeholder 3"/>
          <p:cNvSpPr txBox="1">
            <a:spLocks/>
          </p:cNvSpPr>
          <p:nvPr/>
        </p:nvSpPr>
        <p:spPr bwMode="auto">
          <a:xfrm>
            <a:off x="3643364" y="6551613"/>
            <a:ext cx="5322441"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1pPr>
            <a:lvl2pPr marL="742950" indent="-28575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2pPr>
            <a:lvl3pPr marL="11430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3pPr>
            <a:lvl4pPr marL="16002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4pPr>
            <a:lvl5pPr marL="2057400" indent="-228600" algn="l" defTabSz="457200" rtl="0" eaLnBrk="0" fontAlgn="base" hangingPunct="0">
              <a:spcBef>
                <a:spcPct val="0"/>
              </a:spcBef>
              <a:spcAft>
                <a:spcPct val="0"/>
              </a:spcAft>
              <a:defRPr sz="2400" kern="1200">
                <a:solidFill>
                  <a:schemeClr val="tx1"/>
                </a:solidFill>
                <a:latin typeface="Trebuchet MS" charset="0"/>
                <a:ea typeface="MS PGothic" charset="0"/>
                <a:cs typeface="MS PGothic" charset="0"/>
              </a:defRPr>
            </a:lvl5pPr>
            <a:lvl6pPr marL="25146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6pPr>
            <a:lvl7pPr marL="29718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7pPr>
            <a:lvl8pPr marL="34290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8pPr>
            <a:lvl9pPr marL="3886200" indent="-228600" algn="l" defTabSz="457200" rtl="0" eaLnBrk="0" fontAlgn="base" latinLnBrk="0" hangingPunct="0">
              <a:spcBef>
                <a:spcPct val="0"/>
              </a:spcBef>
              <a:spcAft>
                <a:spcPct val="0"/>
              </a:spcAft>
              <a:defRPr sz="2400" kern="1200">
                <a:solidFill>
                  <a:schemeClr val="tx1"/>
                </a:solidFill>
                <a:latin typeface="Trebuchet MS" charset="0"/>
                <a:ea typeface="MS PGothic" charset="0"/>
                <a:cs typeface="MS PGothic" charset="0"/>
              </a:defRPr>
            </a:lvl9pPr>
          </a:lstStyle>
          <a:p>
            <a:pPr eaLnBrk="1" hangingPunct="1"/>
            <a:r>
              <a:rPr lang="en-US" sz="1000" dirty="0" smtClean="0">
                <a:solidFill>
                  <a:srgbClr val="FFFFFF"/>
                </a:solidFill>
              </a:rPr>
              <a:t>© 2013 Aerospike. All rights reserved                                                                     Pg. </a:t>
            </a:r>
            <a:fld id="{C541D254-D84C-B244-BE38-918C10F2BF9A}" type="slidenum">
              <a:rPr lang="en-US" sz="1000" smtClean="0">
                <a:solidFill>
                  <a:srgbClr val="FFFFFF"/>
                </a:solidFill>
              </a:rPr>
              <a:pPr eaLnBrk="1" hangingPunct="1"/>
              <a:t>9</a:t>
            </a:fld>
            <a:endParaRPr lang="en-US" sz="1000"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itle page">
  <a:themeElements>
    <a:clrScheme name="Aerospike">
      <a:dk1>
        <a:sysClr val="windowText" lastClr="000000"/>
      </a:dk1>
      <a:lt1>
        <a:sysClr val="window" lastClr="FFFFFF"/>
      </a:lt1>
      <a:dk2>
        <a:srgbClr val="7E4300"/>
      </a:dk2>
      <a:lt2>
        <a:srgbClr val="D1D3D4"/>
      </a:lt2>
      <a:accent1>
        <a:srgbClr val="C31618"/>
      </a:accent1>
      <a:accent2>
        <a:srgbClr val="F68623"/>
      </a:accent2>
      <a:accent3>
        <a:srgbClr val="4D4D4F"/>
      </a:accent3>
      <a:accent4>
        <a:srgbClr val="D1D3D4"/>
      </a:accent4>
      <a:accent5>
        <a:srgbClr val="FBB917"/>
      </a:accent5>
      <a:accent6>
        <a:srgbClr val="208E37"/>
      </a:accent6>
      <a:hlink>
        <a:srgbClr val="5CCAFF"/>
      </a:hlink>
      <a:folHlink>
        <a:srgbClr val="643273"/>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hapter Page 2">
  <a:themeElements>
    <a:clrScheme name="Aerospike">
      <a:dk1>
        <a:sysClr val="windowText" lastClr="000000"/>
      </a:dk1>
      <a:lt1>
        <a:sysClr val="window" lastClr="FFFFFF"/>
      </a:lt1>
      <a:dk2>
        <a:srgbClr val="7E4300"/>
      </a:dk2>
      <a:lt2>
        <a:srgbClr val="D1D3D4"/>
      </a:lt2>
      <a:accent1>
        <a:srgbClr val="C31618"/>
      </a:accent1>
      <a:accent2>
        <a:srgbClr val="F68623"/>
      </a:accent2>
      <a:accent3>
        <a:srgbClr val="4D4D4F"/>
      </a:accent3>
      <a:accent4>
        <a:srgbClr val="D1D3D4"/>
      </a:accent4>
      <a:accent5>
        <a:srgbClr val="FBB917"/>
      </a:accent5>
      <a:accent6>
        <a:srgbClr val="208E37"/>
      </a:accent6>
      <a:hlink>
        <a:srgbClr val="5CCAFF"/>
      </a:hlink>
      <a:folHlink>
        <a:srgbClr val="643273"/>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ody Pages">
  <a:themeElements>
    <a:clrScheme name="Aerospike">
      <a:dk1>
        <a:sysClr val="windowText" lastClr="000000"/>
      </a:dk1>
      <a:lt1>
        <a:sysClr val="window" lastClr="FFFFFF"/>
      </a:lt1>
      <a:dk2>
        <a:srgbClr val="7E4300"/>
      </a:dk2>
      <a:lt2>
        <a:srgbClr val="D1D3D4"/>
      </a:lt2>
      <a:accent1>
        <a:srgbClr val="C31618"/>
      </a:accent1>
      <a:accent2>
        <a:srgbClr val="F68623"/>
      </a:accent2>
      <a:accent3>
        <a:srgbClr val="4D4D4F"/>
      </a:accent3>
      <a:accent4>
        <a:srgbClr val="D1D3D4"/>
      </a:accent4>
      <a:accent5>
        <a:srgbClr val="FBB917"/>
      </a:accent5>
      <a:accent6>
        <a:srgbClr val="208E37"/>
      </a:accent6>
      <a:hlink>
        <a:srgbClr val="5CCAFF"/>
      </a:hlink>
      <a:folHlink>
        <a:srgbClr val="643273"/>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Body Pages">
  <a:themeElements>
    <a:clrScheme name="Aerospike">
      <a:dk1>
        <a:sysClr val="windowText" lastClr="000000"/>
      </a:dk1>
      <a:lt1>
        <a:sysClr val="window" lastClr="FFFFFF"/>
      </a:lt1>
      <a:dk2>
        <a:srgbClr val="7E4300"/>
      </a:dk2>
      <a:lt2>
        <a:srgbClr val="D1D3D4"/>
      </a:lt2>
      <a:accent1>
        <a:srgbClr val="C31618"/>
      </a:accent1>
      <a:accent2>
        <a:srgbClr val="F68623"/>
      </a:accent2>
      <a:accent3>
        <a:srgbClr val="4D4D4F"/>
      </a:accent3>
      <a:accent4>
        <a:srgbClr val="D1D3D4"/>
      </a:accent4>
      <a:accent5>
        <a:srgbClr val="FBB917"/>
      </a:accent5>
      <a:accent6>
        <a:srgbClr val="208E37"/>
      </a:accent6>
      <a:hlink>
        <a:srgbClr val="5CCAFF"/>
      </a:hlink>
      <a:folHlink>
        <a:srgbClr val="643273"/>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Body Pages">
  <a:themeElements>
    <a:clrScheme name="Aerospike">
      <a:dk1>
        <a:sysClr val="windowText" lastClr="000000"/>
      </a:dk1>
      <a:lt1>
        <a:sysClr val="window" lastClr="FFFFFF"/>
      </a:lt1>
      <a:dk2>
        <a:srgbClr val="7E4300"/>
      </a:dk2>
      <a:lt2>
        <a:srgbClr val="D1D3D4"/>
      </a:lt2>
      <a:accent1>
        <a:srgbClr val="C31618"/>
      </a:accent1>
      <a:accent2>
        <a:srgbClr val="F68623"/>
      </a:accent2>
      <a:accent3>
        <a:srgbClr val="4D4D4F"/>
      </a:accent3>
      <a:accent4>
        <a:srgbClr val="D1D3D4"/>
      </a:accent4>
      <a:accent5>
        <a:srgbClr val="FBB917"/>
      </a:accent5>
      <a:accent6>
        <a:srgbClr val="208E37"/>
      </a:accent6>
      <a:hlink>
        <a:srgbClr val="5CCAFF"/>
      </a:hlink>
      <a:folHlink>
        <a:srgbClr val="643273"/>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Body Pages">
  <a:themeElements>
    <a:clrScheme name="Aerospike">
      <a:dk1>
        <a:sysClr val="windowText" lastClr="000000"/>
      </a:dk1>
      <a:lt1>
        <a:sysClr val="window" lastClr="FFFFFF"/>
      </a:lt1>
      <a:dk2>
        <a:srgbClr val="7E4300"/>
      </a:dk2>
      <a:lt2>
        <a:srgbClr val="D1D3D4"/>
      </a:lt2>
      <a:accent1>
        <a:srgbClr val="C31618"/>
      </a:accent1>
      <a:accent2>
        <a:srgbClr val="F68623"/>
      </a:accent2>
      <a:accent3>
        <a:srgbClr val="4D4D4F"/>
      </a:accent3>
      <a:accent4>
        <a:srgbClr val="D1D3D4"/>
      </a:accent4>
      <a:accent5>
        <a:srgbClr val="FBB917"/>
      </a:accent5>
      <a:accent6>
        <a:srgbClr val="208E37"/>
      </a:accent6>
      <a:hlink>
        <a:srgbClr val="5CCAFF"/>
      </a:hlink>
      <a:folHlink>
        <a:srgbClr val="643273"/>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Body Pages">
  <a:themeElements>
    <a:clrScheme name="Aerospike">
      <a:dk1>
        <a:sysClr val="windowText" lastClr="000000"/>
      </a:dk1>
      <a:lt1>
        <a:sysClr val="window" lastClr="FFFFFF"/>
      </a:lt1>
      <a:dk2>
        <a:srgbClr val="7E4300"/>
      </a:dk2>
      <a:lt2>
        <a:srgbClr val="D1D3D4"/>
      </a:lt2>
      <a:accent1>
        <a:srgbClr val="C31618"/>
      </a:accent1>
      <a:accent2>
        <a:srgbClr val="F68623"/>
      </a:accent2>
      <a:accent3>
        <a:srgbClr val="4D4D4F"/>
      </a:accent3>
      <a:accent4>
        <a:srgbClr val="D1D3D4"/>
      </a:accent4>
      <a:accent5>
        <a:srgbClr val="FBB917"/>
      </a:accent5>
      <a:accent6>
        <a:srgbClr val="208E37"/>
      </a:accent6>
      <a:hlink>
        <a:srgbClr val="5CCAFF"/>
      </a:hlink>
      <a:folHlink>
        <a:srgbClr val="643273"/>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Aerospike">
    <a:dk1>
      <a:sysClr val="windowText" lastClr="000000"/>
    </a:dk1>
    <a:lt1>
      <a:sysClr val="window" lastClr="FFFFFF"/>
    </a:lt1>
    <a:dk2>
      <a:srgbClr val="7E4300"/>
    </a:dk2>
    <a:lt2>
      <a:srgbClr val="D1D3D4"/>
    </a:lt2>
    <a:accent1>
      <a:srgbClr val="C31618"/>
    </a:accent1>
    <a:accent2>
      <a:srgbClr val="F68623"/>
    </a:accent2>
    <a:accent3>
      <a:srgbClr val="4D4D4F"/>
    </a:accent3>
    <a:accent4>
      <a:srgbClr val="D1D3D4"/>
    </a:accent4>
    <a:accent5>
      <a:srgbClr val="FBB917"/>
    </a:accent5>
    <a:accent6>
      <a:srgbClr val="208E37"/>
    </a:accent6>
    <a:hlink>
      <a:srgbClr val="5CCAFF"/>
    </a:hlink>
    <a:folHlink>
      <a:srgbClr val="643273"/>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Aerospike">
    <a:dk1>
      <a:sysClr val="windowText" lastClr="000000"/>
    </a:dk1>
    <a:lt1>
      <a:sysClr val="window" lastClr="FFFFFF"/>
    </a:lt1>
    <a:dk2>
      <a:srgbClr val="7E4300"/>
    </a:dk2>
    <a:lt2>
      <a:srgbClr val="D1D3D4"/>
    </a:lt2>
    <a:accent1>
      <a:srgbClr val="C31618"/>
    </a:accent1>
    <a:accent2>
      <a:srgbClr val="F68623"/>
    </a:accent2>
    <a:accent3>
      <a:srgbClr val="4D4D4F"/>
    </a:accent3>
    <a:accent4>
      <a:srgbClr val="D1D3D4"/>
    </a:accent4>
    <a:accent5>
      <a:srgbClr val="FBB917"/>
    </a:accent5>
    <a:accent6>
      <a:srgbClr val="208E37"/>
    </a:accent6>
    <a:hlink>
      <a:srgbClr val="5CCAFF"/>
    </a:hlink>
    <a:folHlink>
      <a:srgbClr val="643273"/>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Aerospike">
    <a:dk1>
      <a:sysClr val="windowText" lastClr="000000"/>
    </a:dk1>
    <a:lt1>
      <a:sysClr val="window" lastClr="FFFFFF"/>
    </a:lt1>
    <a:dk2>
      <a:srgbClr val="7E4300"/>
    </a:dk2>
    <a:lt2>
      <a:srgbClr val="D1D3D4"/>
    </a:lt2>
    <a:accent1>
      <a:srgbClr val="C31618"/>
    </a:accent1>
    <a:accent2>
      <a:srgbClr val="F68623"/>
    </a:accent2>
    <a:accent3>
      <a:srgbClr val="4D4D4F"/>
    </a:accent3>
    <a:accent4>
      <a:srgbClr val="D1D3D4"/>
    </a:accent4>
    <a:accent5>
      <a:srgbClr val="FBB917"/>
    </a:accent5>
    <a:accent6>
      <a:srgbClr val="208E37"/>
    </a:accent6>
    <a:hlink>
      <a:srgbClr val="5CCAFF"/>
    </a:hlink>
    <a:folHlink>
      <a:srgbClr val="643273"/>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Aerospike">
    <a:dk1>
      <a:sysClr val="windowText" lastClr="000000"/>
    </a:dk1>
    <a:lt1>
      <a:sysClr val="window" lastClr="FFFFFF"/>
    </a:lt1>
    <a:dk2>
      <a:srgbClr val="7E4300"/>
    </a:dk2>
    <a:lt2>
      <a:srgbClr val="D1D3D4"/>
    </a:lt2>
    <a:accent1>
      <a:srgbClr val="C31618"/>
    </a:accent1>
    <a:accent2>
      <a:srgbClr val="F68623"/>
    </a:accent2>
    <a:accent3>
      <a:srgbClr val="4D4D4F"/>
    </a:accent3>
    <a:accent4>
      <a:srgbClr val="D1D3D4"/>
    </a:accent4>
    <a:accent5>
      <a:srgbClr val="FBB917"/>
    </a:accent5>
    <a:accent6>
      <a:srgbClr val="208E37"/>
    </a:accent6>
    <a:hlink>
      <a:srgbClr val="5CCAFF"/>
    </a:hlink>
    <a:folHlink>
      <a:srgbClr val="643273"/>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42771</TotalTime>
  <Words>1873</Words>
  <Application>Microsoft Macintosh PowerPoint</Application>
  <PresentationFormat>On-screen Show (4:3)</PresentationFormat>
  <Paragraphs>510</Paragraphs>
  <Slides>31</Slides>
  <Notes>5</Notes>
  <HiddenSlides>0</HiddenSlides>
  <MMClips>0</MMClips>
  <ScaleCrop>false</ScaleCrop>
  <HeadingPairs>
    <vt:vector size="4" baseType="variant">
      <vt:variant>
        <vt:lpstr>Theme</vt:lpstr>
      </vt:variant>
      <vt:variant>
        <vt:i4>7</vt:i4>
      </vt:variant>
      <vt:variant>
        <vt:lpstr>Slide Titles</vt:lpstr>
      </vt:variant>
      <vt:variant>
        <vt:i4>31</vt:i4>
      </vt:variant>
    </vt:vector>
  </HeadingPairs>
  <TitlesOfParts>
    <vt:vector size="38" baseType="lpstr">
      <vt:lpstr>title page</vt:lpstr>
      <vt:lpstr>Chapter Page 2</vt:lpstr>
      <vt:lpstr>Body Pages</vt:lpstr>
      <vt:lpstr>1_Body Pages</vt:lpstr>
      <vt:lpstr>2_Body Pages</vt:lpstr>
      <vt:lpstr>3_Body Pages</vt:lpstr>
      <vt:lpstr>4_Body Pages</vt:lpstr>
      <vt:lpstr>Ensuring 100% DATABASE uptime FOR REAL-time BIG DATA</vt:lpstr>
      <vt:lpstr>Database Landscape</vt:lpstr>
      <vt:lpstr>Aerospike recognized as the only company in the  Visionaries Quadrant in Gartner's Magic Quadrant for Operational Database Management Systems</vt:lpstr>
      <vt:lpstr>PowerPoint Presentation</vt:lpstr>
      <vt:lpstr>Requirements for Internet Enterprises</vt:lpstr>
      <vt:lpstr>Typical Real-Time Database Deployment</vt:lpstr>
      <vt:lpstr>Key Challenges</vt:lpstr>
      <vt:lpstr>SYSTEM ARCHITECTURE FOR 100% UPTIME </vt:lpstr>
      <vt:lpstr>Shared-Nothing System for           100% Data Availability</vt:lpstr>
      <vt:lpstr>Robust DHT to Eliminate Hot Spots  How Data Is Distributed (Replication Factor 2)</vt:lpstr>
      <vt:lpstr>Real-Time Prioritization to Meet SLA</vt:lpstr>
      <vt:lpstr>Intelligent Client to Make Apps Simpler  Shield Applications from the Complexity of the Cluster</vt:lpstr>
      <vt:lpstr>Flash Optimized High Performance</vt:lpstr>
      <vt:lpstr>Flash Provides DRAM-like Performance with Much Lower Complexity</vt:lpstr>
      <vt:lpstr>PowerPoint Presentation</vt:lpstr>
      <vt:lpstr>HOT ANALYTICS BY ROW</vt:lpstr>
      <vt:lpstr>Secondary Indexes in Memory</vt:lpstr>
      <vt:lpstr>High selectivity index queries</vt:lpstr>
      <vt:lpstr>Indexed Map Reduce</vt:lpstr>
      <vt:lpstr>SQL &amp; NoSQL </vt:lpstr>
      <vt:lpstr>Row based scheduling</vt:lpstr>
      <vt:lpstr>LESSONS LEARNED</vt:lpstr>
      <vt:lpstr>Native Flash  Performance</vt:lpstr>
      <vt:lpstr> </vt:lpstr>
      <vt:lpstr>Lessons</vt:lpstr>
      <vt:lpstr>Lessons (cont’d)</vt:lpstr>
      <vt:lpstr>Lessons (cont’d)</vt:lpstr>
      <vt:lpstr>Aerospike 3</vt:lpstr>
      <vt:lpstr>Aerospike Real-time Big Data Platform</vt:lpstr>
      <vt:lpstr>How to get Aerospike?</vt:lpstr>
      <vt:lpstr>QUESTIONS?</vt:lpstr>
    </vt:vector>
  </TitlesOfParts>
  <Company>Nyquist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Nyquist</dc:creator>
  <cp:lastModifiedBy>Claire</cp:lastModifiedBy>
  <cp:revision>694</cp:revision>
  <cp:lastPrinted>2012-10-03T17:26:18Z</cp:lastPrinted>
  <dcterms:created xsi:type="dcterms:W3CDTF">2012-07-31T22:57:23Z</dcterms:created>
  <dcterms:modified xsi:type="dcterms:W3CDTF">2013-11-05T17:04:57Z</dcterms:modified>
</cp:coreProperties>
</file>