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737" r:id="rId2"/>
    <p:sldId id="857" r:id="rId3"/>
    <p:sldId id="831" r:id="rId4"/>
    <p:sldId id="847" r:id="rId5"/>
    <p:sldId id="833" r:id="rId6"/>
    <p:sldId id="834" r:id="rId7"/>
    <p:sldId id="837" r:id="rId8"/>
    <p:sldId id="623" r:id="rId9"/>
    <p:sldId id="455" r:id="rId10"/>
    <p:sldId id="849" r:id="rId11"/>
    <p:sldId id="832" r:id="rId12"/>
    <p:sldId id="858" r:id="rId13"/>
    <p:sldId id="859" r:id="rId14"/>
    <p:sldId id="860" r:id="rId15"/>
    <p:sldId id="861" r:id="rId16"/>
    <p:sldId id="862" r:id="rId17"/>
    <p:sldId id="863" r:id="rId18"/>
    <p:sldId id="864" r:id="rId19"/>
    <p:sldId id="865" r:id="rId20"/>
    <p:sldId id="868" r:id="rId21"/>
    <p:sldId id="867" r:id="rId22"/>
    <p:sldId id="435" r:id="rId23"/>
    <p:sldId id="437" r:id="rId24"/>
    <p:sldId id="436" r:id="rId25"/>
    <p:sldId id="438" r:id="rId26"/>
    <p:sldId id="854" r:id="rId27"/>
    <p:sldId id="870" r:id="rId28"/>
    <p:sldId id="869" r:id="rId29"/>
  </p:sldIdLst>
  <p:sldSz cx="9144000" cy="5143500" type="screen16x9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굴림" pitchFamily="50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295807-29D7-457A-B106-19E5ACE11CBC}">
          <p14:sldIdLst>
            <p14:sldId id="737"/>
            <p14:sldId id="857"/>
            <p14:sldId id="831"/>
            <p14:sldId id="847"/>
            <p14:sldId id="833"/>
            <p14:sldId id="834"/>
            <p14:sldId id="837"/>
            <p14:sldId id="623"/>
            <p14:sldId id="455"/>
            <p14:sldId id="849"/>
            <p14:sldId id="832"/>
            <p14:sldId id="858"/>
            <p14:sldId id="859"/>
            <p14:sldId id="860"/>
            <p14:sldId id="861"/>
            <p14:sldId id="862"/>
            <p14:sldId id="863"/>
            <p14:sldId id="864"/>
            <p14:sldId id="865"/>
            <p14:sldId id="868"/>
            <p14:sldId id="867"/>
            <p14:sldId id="435"/>
            <p14:sldId id="437"/>
            <p14:sldId id="436"/>
            <p14:sldId id="438"/>
            <p14:sldId id="854"/>
            <p14:sldId id="870"/>
            <p14:sldId id="8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CC33"/>
    <a:srgbClr val="0000FF"/>
    <a:srgbClr val="303A49"/>
    <a:srgbClr val="24313D"/>
    <a:srgbClr val="FF3300"/>
    <a:srgbClr val="C0DFFF"/>
    <a:srgbClr val="7F8C78"/>
    <a:srgbClr val="B5D8A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 autoAdjust="0"/>
    <p:restoredTop sz="80220" autoAdjust="0"/>
  </p:normalViewPr>
  <p:slideViewPr>
    <p:cSldViewPr>
      <p:cViewPr varScale="1">
        <p:scale>
          <a:sx n="128" d="100"/>
          <a:sy n="128" d="100"/>
        </p:scale>
        <p:origin x="1256" y="16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88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4DCC5E6-BE9A-45B9-A596-90F4B5865C68}" type="datetimeFigureOut">
              <a:rPr lang="en-US"/>
              <a:pPr>
                <a:defRPr/>
              </a:pPr>
              <a:t>10/31/19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22718CF-F192-4177-A26E-3F734ED72CB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0673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Large number of malware samples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People think of it as binary classification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Features: statistical features, n-gram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Models: </a:t>
            </a:r>
            <a:r>
              <a:rPr lang="en-US" dirty="0" err="1"/>
              <a:t>xgboost</a:t>
            </a:r>
            <a:r>
              <a:rPr lang="en-US" dirty="0"/>
              <a:t>, random forest, SVM / CNN, RNN, supervised GAN, and what have you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5E45B8-1292-421B-B2DE-B85CE65CB8E8}" type="slidenum">
              <a:rPr lang="en-AU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533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64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34" charset="-128"/>
              </a:rPr>
              <a:t>Points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34" charset="-128"/>
              </a:rPr>
              <a:t>- We need one-shot malware detection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79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3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83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461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AU" b="1" dirty="0"/>
              <a:t>Ransom_HPCERBER.SMONT4</a:t>
            </a:r>
            <a:r>
              <a:rPr lang="en-AU" dirty="0"/>
              <a:t> 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25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30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8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19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68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Overfitting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Generalisation</a:t>
            </a:r>
            <a:r>
              <a:rPr lang="en-US" dirty="0"/>
              <a:t> problem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Malware evolves.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past samples don’t necessarily represent the future samples. This is very different to typical machine learning assumption where both the training and the validation samples have common underlying features.</a:t>
            </a:r>
            <a:endParaRPr lang="en-US" dirty="0"/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Feature problem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Statistical – Anderson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N-gram does not provide sufficient semantics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Not semantic enough</a:t>
            </a:r>
          </a:p>
          <a:p>
            <a:pPr marL="228600" indent="-22860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Lack of interpretability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No feedback from incorrect detection</a:t>
            </a:r>
          </a:p>
          <a:p>
            <a:pPr marL="685800" lvl="1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Hard to embed failure-control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Turned my attention to the actual instruction sequence, which conveys more semantic features. However, it poses yet another challenge - Metamorphism.</a:t>
            </a: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17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20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73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baseline="0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21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99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63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52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09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26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5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27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38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1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34" charset="-128"/>
              </a:rPr>
              <a:t>Point: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r>
              <a:rPr lang="en-US" dirty="0">
                <a:ea typeface="ＭＳ Ｐゴシック" pitchFamily="34" charset="-128"/>
              </a:rPr>
              <a:t>If I can produce a representation for each instruction sequence using unsupervised learning, I can perhaps apply distance metric to find out how similar the samples are.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7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4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same metamorphic template used during a campaign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34" charset="-128"/>
              </a:rPr>
              <a:t>End: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pitchFamily="34" charset="-128"/>
              </a:rPr>
              <a:t>Come up with a representation that is resilient to metamorphism, which involves code shuffling, random instruction injection, etc.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pitchFamily="34" charset="-128"/>
              </a:rPr>
              <a:t>Compute the distance to find the similarity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pitchFamily="34" charset="-128"/>
              </a:rPr>
              <a:t>Unsupervised learning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6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is jointly trained with stochastic gradient descent by minimising the reconstruction loss and by trying to reach Nash equilibrium through min-max adversarial game</a:t>
            </a:r>
            <a:r>
              <a:rPr lang="en-AU" dirty="0">
                <a:effectLst/>
              </a:rPr>
              <a:t> </a:t>
            </a:r>
            <a:endParaRPr lang="en-US" baseline="0" dirty="0">
              <a:sym typeface="Wingdings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34" charset="-128"/>
              </a:rPr>
              <a:t>Points: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34" charset="-128"/>
              </a:rPr>
              <a:t>- We take the latent representation, z, at the bottleneck to compare samples.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70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78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US" baseline="0" dirty="0">
              <a:sym typeface="Wingdings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B777FFE-111E-4C65-821C-56B2867D2C0A}" type="slidenum">
              <a:rPr lang="en-US" smtClean="0">
                <a:cs typeface="Arial" charset="0"/>
              </a:rPr>
              <a:pPr eaLnBrk="1" hangingPunct="1"/>
              <a:t>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18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463675" y="2662238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708525" y="2662238"/>
            <a:ext cx="2971800" cy="11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 userDrawn="1"/>
        </p:nvSpPr>
        <p:spPr>
          <a:xfrm>
            <a:off x="4540250" y="2644380"/>
            <a:ext cx="46038" cy="34528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1C2B-C938-40A7-B85E-1BB525263B2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E008-4D18-43F0-8D06-3ED056AB7A8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10F31-7CA8-4329-B265-08CDBFBFBC4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1E8EA-25FF-4972-853A-E9397823A44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687366"/>
            <a:ext cx="7924800" cy="357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C6123-02D8-4F79-9E85-A168FB1471A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92C7C-F861-4FA6-9502-CD7DB9DAA02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5" y="1634731"/>
            <a:ext cx="3748087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8" y="1634731"/>
            <a:ext cx="3749675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FAE04-555C-4F71-9C06-DAB6AC3F420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330D-4808-4282-AC1F-727DB6E92C1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4589-A59E-4ED5-A899-0EA417038D4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6E3F-CAF0-4575-B895-354652FE51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51AB-96EC-4973-BCCC-B5AE35A2502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085850"/>
            <a:ext cx="8229600" cy="350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4652965"/>
            <a:ext cx="2590800" cy="288131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4652965"/>
            <a:ext cx="3581400" cy="288131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4636294"/>
            <a:ext cx="609600" cy="3429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517FB24-B4DD-45F2-801B-01E336EBF60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48" r:id="rId2"/>
    <p:sldLayoutId id="2147483760" r:id="rId3"/>
    <p:sldLayoutId id="2147483749" r:id="rId4"/>
    <p:sldLayoutId id="2147483761" r:id="rId5"/>
    <p:sldLayoutId id="2147483750" r:id="rId6"/>
    <p:sldLayoutId id="2147483751" r:id="rId7"/>
    <p:sldLayoutId id="2147483762" r:id="rId8"/>
    <p:sldLayoutId id="2147483763" r:id="rId9"/>
    <p:sldLayoutId id="2147483752" r:id="rId10"/>
    <p:sldLayoutId id="214748375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ark@trendmicro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2495550"/>
            <a:ext cx="6229350" cy="208240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b="1" spc="0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  <a:ea typeface="Segoe UI Symbol" panose="020B0502040204020203" pitchFamily="34" charset="0"/>
                <a:cs typeface="Futura Medium" panose="020B0602020204020303" pitchFamily="34" charset="-79"/>
              </a:rPr>
              <a:t>Tensorflow World 2019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ko-KR" sz="1600" b="1" spc="0" dirty="0">
                <a:ln w="1905"/>
                <a:solidFill>
                  <a:srgbClr val="3399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  <a:ea typeface="Segoe UI Symbol" panose="020B0502040204020203" pitchFamily="34" charset="0"/>
                <a:cs typeface="Futura Medium" panose="020B0602020204020303" pitchFamily="34" charset="-79"/>
              </a:rPr>
              <a:t>Sean Park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ko-KR" sz="1600" spc="0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  <a:ea typeface="Segoe UI Symbol" panose="020B0502040204020203" pitchFamily="34" charset="0"/>
                <a:cs typeface="Futura Medium" panose="020B0602020204020303" pitchFamily="34" charset="-79"/>
              </a:rPr>
              <a:t>Senior Malware Scientist, </a:t>
            </a:r>
            <a:r>
              <a:rPr lang="en-US" altLang="ko-KR" sz="1600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  <a:ea typeface="Segoe UI Symbol" panose="020B0502040204020203" pitchFamily="34" charset="0"/>
                <a:cs typeface="Futura Medium" panose="020B0602020204020303" pitchFamily="34" charset="-79"/>
              </a:rPr>
              <a:t>Trend Micro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ko-KR" sz="1600" spc="0" dirty="0">
                <a:ln w="1905"/>
                <a:solidFill>
                  <a:srgbClr val="3399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  <a:ea typeface="Segoe UI Symbol" panose="020B0502040204020203" pitchFamily="34" charset="0"/>
                <a:cs typeface="Futura Medium" panose="020B0602020204020303" pitchFamily="34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spark@trendmicro.com</a:t>
            </a:r>
            <a:endParaRPr lang="en-US" altLang="ko-KR" sz="1600" spc="0" dirty="0">
              <a:ln w="1905"/>
              <a:solidFill>
                <a:srgbClr val="3399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ramond" panose="02020404030301010803" pitchFamily="18" charset="0"/>
              <a:ea typeface="Segoe UI Symbol" panose="020B0502040204020203" pitchFamily="34" charset="0"/>
              <a:cs typeface="Futura Medium" panose="020B0602020204020303" pitchFamily="34" charset="-79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ko-KR" sz="1800" b="1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굴림" pitchFamily="50" charset="-127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895350"/>
            <a:ext cx="8477250" cy="762000"/>
          </a:xfrm>
          <a:effec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3399FF"/>
                </a:solidFill>
                <a:effectLst/>
                <a:latin typeface="Garamond" panose="02020404030301010803" pitchFamily="18" charset="0"/>
                <a:ea typeface="굴림" pitchFamily="50" charset="-127"/>
              </a:rPr>
              <a:t>Generative Malware Outbreak Detection</a:t>
            </a:r>
            <a:endParaRPr lang="en-AU" sz="2800" b="1" dirty="0">
              <a:solidFill>
                <a:srgbClr val="3399FF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348F2-A182-FF43-8970-D02268B08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5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FF3643F-DAC4-6C4D-AA83-1B55031596DE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" y="1733550"/>
            <a:ext cx="8343900" cy="838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a typeface="굴림" pitchFamily="50" charset="-127"/>
              </a:rPr>
              <a:t>Demo</a:t>
            </a:r>
            <a:endParaRPr lang="en-US" sz="2800" dirty="0">
              <a:solidFill>
                <a:srgbClr val="FF0000"/>
              </a:solidFill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076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CE14673-1D17-E241-8229-A8B1BA5A4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Sample Distribution</a:t>
            </a:r>
            <a:endParaRPr lang="en-US" sz="2200" dirty="0">
              <a:solidFill>
                <a:srgbClr val="3399FF"/>
              </a:solidFill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8B0C82AD-E70B-C34F-A464-B9064E565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5AF89FD-FA31-F24E-8E3A-8E864CA72F21}"/>
              </a:ext>
            </a:extLst>
          </p:cNvPr>
          <p:cNvSpPr txBox="1">
            <a:spLocks/>
          </p:cNvSpPr>
          <p:nvPr/>
        </p:nvSpPr>
        <p:spPr>
          <a:xfrm>
            <a:off x="4021656" y="4769382"/>
            <a:ext cx="1051353" cy="273844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defPPr>
              <a:defRPr lang="en-AU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600" kern="1200" baseline="0" smtClean="0">
                <a:solidFill>
                  <a:schemeClr val="tx2"/>
                </a:solidFill>
                <a:latin typeface="Arial" charset="0"/>
                <a:ea typeface="굴림" pitchFamily="50" charset="-127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굴림" pitchFamily="50" charset="-127"/>
                <a:cs typeface="+mn-cs"/>
              </a:defRPr>
            </a:lvl9pPr>
          </a:lstStyle>
          <a:p>
            <a:fld id="{F56C8676-1494-424A-9EE1-69F4EB666BA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18B2E4-2363-5D46-8A85-24FF8CC5C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88064"/>
            <a:ext cx="7404964" cy="38551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8556EE-BD95-9C48-A8A5-1700B63B3176}"/>
              </a:ext>
            </a:extLst>
          </p:cNvPr>
          <p:cNvSpPr/>
          <p:nvPr/>
        </p:nvSpPr>
        <p:spPr>
          <a:xfrm>
            <a:off x="2362672" y="997527"/>
            <a:ext cx="255579" cy="162003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62A8AF-4771-A24E-9EAF-EC73E28DB5C8}"/>
              </a:ext>
            </a:extLst>
          </p:cNvPr>
          <p:cNvSpPr/>
          <p:nvPr/>
        </p:nvSpPr>
        <p:spPr>
          <a:xfrm>
            <a:off x="2438400" y="4171950"/>
            <a:ext cx="228600" cy="228600"/>
          </a:xfrm>
          <a:prstGeom prst="ellipse">
            <a:avLst/>
          </a:prstGeom>
          <a:noFill/>
          <a:ln w="127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5679E-6 L 0.00018 0.317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8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E08A4-AD21-C94F-8C83-038A02D7F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" y="0"/>
            <a:ext cx="91176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29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4054F-31A0-7242-98EC-7C545F240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76"/>
            <a:ext cx="9144000" cy="45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0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447EB-225A-3742-8A5E-87112A35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9" y="0"/>
            <a:ext cx="88891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44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CBEE17-D601-024C-8B10-43ABABF74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23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33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322D3-4DB2-D141-91FA-81809510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798"/>
            <a:ext cx="9144000" cy="342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17C88F-BD7A-6F4F-8B77-5DDE0DF85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798"/>
            <a:ext cx="9144000" cy="342790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4B72548-8747-BF41-AF54-604EA6F3E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Instructions in the cluster</a:t>
            </a:r>
            <a:endParaRPr lang="en-US" dirty="0">
              <a:solidFill>
                <a:schemeClr val="tx1"/>
              </a:solidFill>
              <a:ea typeface="굴림" pitchFamily="50" charset="-127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83E2E32-29B4-4E48-AA07-7C94015EE3D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819150"/>
            <a:ext cx="2895600" cy="399502"/>
          </a:xfrm>
          <a:prstGeom prst="rect">
            <a:avLst/>
          </a:prstGeom>
          <a:solidFill>
            <a:schemeClr val="bg1"/>
          </a:solidFill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r>
              <a:rPr lang="en-AU" sz="1400" b="1" dirty="0">
                <a:solidFill>
                  <a:schemeClr val="tx1"/>
                </a:solidFill>
              </a:rPr>
              <a:t>BKDR_TOFSEE.SMF</a:t>
            </a: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CC10EBE-8DE0-5F41-8472-0CED8E1B7C76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819150"/>
            <a:ext cx="2895600" cy="399502"/>
          </a:xfrm>
          <a:prstGeom prst="rect">
            <a:avLst/>
          </a:prstGeom>
          <a:solidFill>
            <a:schemeClr val="bg1"/>
          </a:solidFill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r>
              <a:rPr lang="en-AU" sz="1400" b="1" dirty="0">
                <a:solidFill>
                  <a:schemeClr val="tx1"/>
                </a:solidFill>
              </a:rPr>
              <a:t>Ransom_HPCERBER.SMONT4</a:t>
            </a: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07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CBDF4-4630-6D4F-9AFA-9951281D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3C05EC-4BC1-E242-9206-1AFD17660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798"/>
            <a:ext cx="9144000" cy="342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1F1A7-FB17-3B41-BC6F-088B31AFE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798"/>
            <a:ext cx="9144000" cy="342790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03590C8-514F-8C43-BD20-4D6D70D2F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59055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Z in the cluster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45E9F53-6B88-1140-8C02-65696251A2CF}"/>
              </a:ext>
            </a:extLst>
          </p:cNvPr>
          <p:cNvSpPr txBox="1">
            <a:spLocks noChangeArrowheads="1"/>
          </p:cNvSpPr>
          <p:nvPr/>
        </p:nvSpPr>
        <p:spPr>
          <a:xfrm>
            <a:off x="561034" y="828949"/>
            <a:ext cx="2895600" cy="399502"/>
          </a:xfrm>
          <a:prstGeom prst="rect">
            <a:avLst/>
          </a:prstGeom>
          <a:solidFill>
            <a:schemeClr val="bg1"/>
          </a:solidFill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r>
              <a:rPr lang="en-AU" sz="1400" b="1" dirty="0">
                <a:solidFill>
                  <a:schemeClr val="tx1"/>
                </a:solidFill>
              </a:rPr>
              <a:t>BKDR_TOFSEE.SMF</a:t>
            </a: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A7F91A0-55EF-8D44-86C7-FB8AE07ACCAA}"/>
              </a:ext>
            </a:extLst>
          </p:cNvPr>
          <p:cNvSpPr txBox="1">
            <a:spLocks noChangeArrowheads="1"/>
          </p:cNvSpPr>
          <p:nvPr/>
        </p:nvSpPr>
        <p:spPr>
          <a:xfrm>
            <a:off x="561034" y="828949"/>
            <a:ext cx="2895600" cy="399502"/>
          </a:xfrm>
          <a:prstGeom prst="rect">
            <a:avLst/>
          </a:prstGeom>
          <a:solidFill>
            <a:schemeClr val="bg1"/>
          </a:solidFill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r>
              <a:rPr lang="en-AU" sz="1400" b="1" dirty="0">
                <a:solidFill>
                  <a:schemeClr val="tx1"/>
                </a:solidFill>
              </a:rPr>
              <a:t>Ransom_HPCERBER.SMONT4</a:t>
            </a:r>
            <a:endParaRPr lang="en-US" sz="1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7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5391D-5AEA-7244-B845-A81C98CDF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86"/>
          <a:stretch/>
        </p:blipFill>
        <p:spPr>
          <a:xfrm>
            <a:off x="0" y="280077"/>
            <a:ext cx="9144000" cy="450147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1ADC5E-C039-7046-AA60-2936141E7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8229600" cy="5905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File size in the cluster</a:t>
            </a:r>
          </a:p>
        </p:txBody>
      </p:sp>
    </p:spTree>
    <p:extLst>
      <p:ext uri="{BB962C8B-B14F-4D97-AF65-F5344CB8AC3E}">
        <p14:creationId xmlns:p14="http://schemas.microsoft.com/office/powerpoint/2010/main" val="2303457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442DE-9C56-9B4C-88AB-7C736A55F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5" y="0"/>
            <a:ext cx="8055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FF3643F-DAC4-6C4D-AA83-1B55031596DE}"/>
              </a:ext>
            </a:extLst>
          </p:cNvPr>
          <p:cNvSpPr txBox="1">
            <a:spLocks noChangeArrowheads="1"/>
          </p:cNvSpPr>
          <p:nvPr/>
        </p:nvSpPr>
        <p:spPr>
          <a:xfrm>
            <a:off x="419100" y="1733550"/>
            <a:ext cx="8343900" cy="1600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/>
            <a:r>
              <a:rPr lang="en-AU" dirty="0">
                <a:effectLst/>
              </a:rPr>
              <a:t>“When you torture the data long enough,</a:t>
            </a:r>
          </a:p>
          <a:p>
            <a:pPr algn="ctr"/>
            <a:r>
              <a:rPr lang="en-AU" dirty="0">
                <a:effectLst/>
              </a:rPr>
              <a:t>it will confess” </a:t>
            </a:r>
          </a:p>
          <a:p>
            <a:pPr algn="ctr"/>
            <a:endParaRPr lang="en-AU" sz="2600" dirty="0">
              <a:effectLst/>
            </a:endParaRPr>
          </a:p>
          <a:p>
            <a:pPr algn="ctr"/>
            <a:r>
              <a:rPr lang="en-AU" sz="2600" dirty="0">
                <a:effectLst/>
              </a:rPr>
              <a:t>– Ronald, H. Coase</a:t>
            </a:r>
            <a:endParaRPr lang="en-A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84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38122-F1A0-3D40-B38A-17D8C5481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00"/>
            <a:ext cx="9144000" cy="648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65A13A-F61C-3543-AE88-CCCD9901C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8D3AAF-ABC6-C54D-A878-4BC6AA55B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24"/>
            <a:ext cx="9144000" cy="6544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A0CCA-1CAF-5440-93F3-D06B695CE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A768B-F472-784B-BE69-378C348FB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E1B45-39E6-4F4F-9698-789FFC4B3D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AE6E93-84B6-8749-9655-288135169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35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93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FFC7D-DF8C-E844-AA5C-75A3F51D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3" y="22894"/>
            <a:ext cx="6624810" cy="84832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Power of Instruction Features</a:t>
            </a:r>
            <a:endParaRPr lang="en-US" dirty="0">
              <a:solidFill>
                <a:schemeClr val="tx1"/>
              </a:solidFill>
              <a:latin typeface="Garamond" panose="02020404030301010803" pitchFamily="18" charset="0"/>
              <a:ea typeface="굴림" pitchFamily="50" charset="-12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F1B7E3-1512-5D42-AAB8-ABC224E4F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61" y="1138563"/>
            <a:ext cx="7842343" cy="3359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C355B-2C40-5B48-8980-FB30A2126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07" y="1999102"/>
            <a:ext cx="4876800" cy="1409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70B774-EB1B-5743-B9DB-B461AAA1193D}"/>
              </a:ext>
            </a:extLst>
          </p:cNvPr>
          <p:cNvSpPr/>
          <p:nvPr/>
        </p:nvSpPr>
        <p:spPr>
          <a:xfrm>
            <a:off x="1090670" y="1355075"/>
            <a:ext cx="407624" cy="289743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FFC7D-DF8C-E844-AA5C-75A3F51D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3" y="22894"/>
            <a:ext cx="6624810" cy="84832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Power of Convolution</a:t>
            </a:r>
            <a:endParaRPr lang="en-US" dirty="0">
              <a:solidFill>
                <a:schemeClr val="tx1"/>
              </a:solidFill>
              <a:latin typeface="Garamond" panose="02020404030301010803" pitchFamily="18" charset="0"/>
              <a:ea typeface="굴림" pitchFamily="50" charset="-12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D21AA-577D-B340-A811-6E7885C6B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5" y="1018588"/>
            <a:ext cx="6013829" cy="3599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3D127-1F52-7F48-AFF3-DCA87DAB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801" y="1127285"/>
            <a:ext cx="3026826" cy="16911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0266E1-44AE-9941-A434-A80D6AAE53E3}"/>
              </a:ext>
            </a:extLst>
          </p:cNvPr>
          <p:cNvSpPr/>
          <p:nvPr/>
        </p:nvSpPr>
        <p:spPr>
          <a:xfrm>
            <a:off x="6781800" y="1276350"/>
            <a:ext cx="2285999" cy="154204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9FFC7D-DF8C-E844-AA5C-75A3F51D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3" y="22894"/>
            <a:ext cx="6624810" cy="84832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Unknown Sample Detection</a:t>
            </a:r>
            <a:endParaRPr lang="en-US" dirty="0">
              <a:solidFill>
                <a:schemeClr val="tx1"/>
              </a:solidFill>
              <a:latin typeface="Garamond" panose="02020404030301010803" pitchFamily="18" charset="0"/>
              <a:ea typeface="굴림" pitchFamily="50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311BA-3674-1F45-9F0C-B82D0B57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3" y="977977"/>
            <a:ext cx="2544276" cy="3010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6E6C5-BB25-E948-A77D-ADB5CF3B6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217" y="977977"/>
            <a:ext cx="2579790" cy="2987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686367-4A2F-0048-8B49-1DF87D04F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260" y="1204081"/>
            <a:ext cx="5574700" cy="35427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47237C-D3E4-7C44-91C1-3DADEF3326B5}"/>
              </a:ext>
            </a:extLst>
          </p:cNvPr>
          <p:cNvSpPr/>
          <p:nvPr/>
        </p:nvSpPr>
        <p:spPr>
          <a:xfrm>
            <a:off x="5838940" y="4439797"/>
            <a:ext cx="2765233" cy="28495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61720-A927-5348-9403-E8716A84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6" y="809094"/>
            <a:ext cx="9144000" cy="34602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9FFC7D-DF8C-E844-AA5C-75A3F51D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3" y="22894"/>
            <a:ext cx="6624810" cy="84832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  <a:latin typeface="Garamond" panose="02020404030301010803" pitchFamily="18" charset="0"/>
                <a:ea typeface="굴림" pitchFamily="50" charset="-127"/>
              </a:rPr>
              <a:t>Early Detection</a:t>
            </a:r>
            <a:endParaRPr lang="en-US" dirty="0">
              <a:solidFill>
                <a:schemeClr val="tx1"/>
              </a:solidFill>
              <a:latin typeface="Garamond" panose="02020404030301010803" pitchFamily="18" charset="0"/>
              <a:ea typeface="굴림" pitchFamily="50" charset="-12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C37E2-1264-834F-B68C-04F44F0CE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547" y="1018799"/>
            <a:ext cx="4108906" cy="3540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47237C-D3E4-7C44-91C1-3DADEF3326B5}"/>
              </a:ext>
            </a:extLst>
          </p:cNvPr>
          <p:cNvSpPr/>
          <p:nvPr/>
        </p:nvSpPr>
        <p:spPr>
          <a:xfrm>
            <a:off x="7530193" y="892366"/>
            <a:ext cx="1107031" cy="337698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C0A08-D808-3F4A-BCD0-570D9F37F574}"/>
              </a:ext>
            </a:extLst>
          </p:cNvPr>
          <p:cNvSpPr/>
          <p:nvPr/>
        </p:nvSpPr>
        <p:spPr>
          <a:xfrm>
            <a:off x="7521819" y="3801402"/>
            <a:ext cx="1107031" cy="339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544A20-DC89-744C-BF81-EF7F90A26E2D}"/>
              </a:ext>
            </a:extLst>
          </p:cNvPr>
          <p:cNvSpPr/>
          <p:nvPr/>
        </p:nvSpPr>
        <p:spPr>
          <a:xfrm>
            <a:off x="7530193" y="1018799"/>
            <a:ext cx="1107031" cy="339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5CBE13-A742-1A48-BAC5-94903110B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20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CE14673-1D17-E241-8229-A8B1BA5A4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References</a:t>
            </a:r>
            <a:endParaRPr lang="en-US" sz="2200" dirty="0">
              <a:solidFill>
                <a:srgbClr val="3399FF"/>
              </a:solidFill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8B0C82AD-E70B-C34F-A464-B9064E565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FB2E436-5AEE-3940-B495-F9EDC8DBE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123950"/>
            <a:ext cx="822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fontAlgn="base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fontAlgn="base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fontAlgn="base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fontAlgn="base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216535" algn="l"/>
              </a:tabLst>
            </a:pPr>
            <a:r>
              <a:rPr lang="en-AU" sz="2000" dirty="0">
                <a:solidFill>
                  <a:schemeClr val="bg1"/>
                </a:solidFill>
                <a:ea typeface="Times New Roman" panose="02020603050405020304" pitchFamily="18" charset="0"/>
              </a:rPr>
              <a:t>“Generative Malware Outbreak Detection,” IEEE ICIT, 2019.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216535" algn="l"/>
              </a:tabLst>
            </a:pPr>
            <a:r>
              <a:rPr lang="en-AU" sz="2000" dirty="0">
                <a:solidFill>
                  <a:schemeClr val="bg1"/>
                </a:solidFill>
              </a:rPr>
              <a:t>"One-Shot Malware Outbreak Detection Using </a:t>
            </a:r>
            <a:r>
              <a:rPr lang="en-AU" sz="2000" dirty="0" err="1">
                <a:solidFill>
                  <a:schemeClr val="bg1"/>
                </a:solidFill>
              </a:rPr>
              <a:t>Spatio</a:t>
            </a:r>
            <a:r>
              <a:rPr lang="en-AU" sz="2000" dirty="0">
                <a:solidFill>
                  <a:schemeClr val="bg1"/>
                </a:solidFill>
              </a:rPr>
              <a:t>-Temporal Isomorphic Dynamic Features”, IEEE </a:t>
            </a:r>
            <a:r>
              <a:rPr lang="en-AU" sz="2000" dirty="0" err="1">
                <a:solidFill>
                  <a:schemeClr val="bg1"/>
                </a:solidFill>
              </a:rPr>
              <a:t>Trustcom</a:t>
            </a:r>
            <a:r>
              <a:rPr lang="en-AU" sz="2000" dirty="0">
                <a:solidFill>
                  <a:schemeClr val="bg1"/>
                </a:solidFill>
              </a:rPr>
              <a:t>, 2019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216535" algn="l"/>
              </a:tabLst>
            </a:pPr>
            <a:r>
              <a:rPr lang="en-AU" sz="2000" dirty="0">
                <a:solidFill>
                  <a:schemeClr val="bg1"/>
                </a:solidFill>
                <a:ea typeface="Times New Roman" panose="02020603050405020304" pitchFamily="18" charset="0"/>
              </a:rPr>
              <a:t>“Instruction Cognitive One-Shot Malware Outbreak Detection”, ICONIP, 2019</a:t>
            </a:r>
          </a:p>
          <a:p>
            <a:pPr marL="366713" lvl="1" indent="0">
              <a:buNone/>
            </a:pPr>
            <a:endParaRPr lang="en-A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8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131421-458F-A148-9D5F-B32A0556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8"/>
          <a:stretch/>
        </p:blipFill>
        <p:spPr>
          <a:xfrm>
            <a:off x="1149339" y="1413811"/>
            <a:ext cx="3853451" cy="2665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E855A-F38F-A14F-8BDA-EC0E0304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44"/>
          <a:stretch/>
        </p:blipFill>
        <p:spPr>
          <a:xfrm>
            <a:off x="5436352" y="1419497"/>
            <a:ext cx="2027421" cy="2659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160"/>
            <a:ext cx="9144000" cy="857250"/>
          </a:xfrm>
        </p:spPr>
        <p:txBody>
          <a:bodyPr/>
          <a:lstStyle/>
          <a:p>
            <a:r>
              <a:rPr lang="en-US" dirty="0"/>
              <a:t>Rate today</a:t>
            </a:r>
            <a:r>
              <a:rPr lang="en-US" sz="1600" dirty="0"/>
              <a:t> </a:t>
            </a:r>
            <a:r>
              <a:rPr lang="en-US" dirty="0"/>
              <a:t>’s session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9220209-4A62-B342-B343-8F7E2FDD88B6}"/>
              </a:ext>
            </a:extLst>
          </p:cNvPr>
          <p:cNvSpPr txBox="1">
            <a:spLocks/>
          </p:cNvSpPr>
          <p:nvPr/>
        </p:nvSpPr>
        <p:spPr>
          <a:xfrm>
            <a:off x="1149339" y="4175039"/>
            <a:ext cx="3800533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Session page on conference website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B54BD9C-9CD1-9744-9D24-D48CF9809631}"/>
              </a:ext>
            </a:extLst>
          </p:cNvPr>
          <p:cNvSpPr txBox="1">
            <a:spLocks/>
          </p:cNvSpPr>
          <p:nvPr/>
        </p:nvSpPr>
        <p:spPr>
          <a:xfrm>
            <a:off x="5547360" y="4175039"/>
            <a:ext cx="1976846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O’Reilly Events App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E6CA6E-04BB-8245-8A3B-B1FB568F84EC}"/>
              </a:ext>
            </a:extLst>
          </p:cNvPr>
          <p:cNvSpPr/>
          <p:nvPr/>
        </p:nvSpPr>
        <p:spPr>
          <a:xfrm>
            <a:off x="5757246" y="3729790"/>
            <a:ext cx="1497874" cy="400594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70E3EE-6A0B-CC43-8C41-89A3E4B86CB7}"/>
              </a:ext>
            </a:extLst>
          </p:cNvPr>
          <p:cNvGrpSpPr/>
          <p:nvPr/>
        </p:nvGrpSpPr>
        <p:grpSpPr>
          <a:xfrm>
            <a:off x="6882641" y="3134087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2A43637-5CBB-ED4F-88E6-20B7796F4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A7988DFE-77A6-A94B-90D1-1B004DBA85C4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BD2F38-1EA8-E44C-AB72-D173356E57C2}"/>
              </a:ext>
            </a:extLst>
          </p:cNvPr>
          <p:cNvGrpSpPr/>
          <p:nvPr/>
        </p:nvGrpSpPr>
        <p:grpSpPr>
          <a:xfrm rot="2034982">
            <a:off x="2035637" y="1828058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884061D-5388-604E-B068-0967A1783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90A556CD-B3D3-5D45-BC4E-F70E567F4F08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B0764D3D-2213-5C4D-902C-1ED6AE5BEC51}"/>
              </a:ext>
            </a:extLst>
          </p:cNvPr>
          <p:cNvSpPr/>
          <p:nvPr/>
        </p:nvSpPr>
        <p:spPr>
          <a:xfrm>
            <a:off x="1040077" y="2043823"/>
            <a:ext cx="870260" cy="385461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5962FADB-BA00-2840-ADA0-2D7519502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Metamorphism</a:t>
            </a:r>
            <a:endParaRPr lang="en-US" sz="2200" dirty="0">
              <a:solidFill>
                <a:srgbClr val="3399FF"/>
              </a:solidFill>
              <a:latin typeface="Garamond" panose="02020404030301010803" pitchFamily="18" charset="0"/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BCEE3BD-3869-F540-BA9E-9D0B7A4D9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7ED62B-2399-AD49-A07A-F4B8C3A2B600}"/>
              </a:ext>
            </a:extLst>
          </p:cNvPr>
          <p:cNvSpPr txBox="1"/>
          <p:nvPr/>
        </p:nvSpPr>
        <p:spPr>
          <a:xfrm>
            <a:off x="2112702" y="2826780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chemeClr val="bg1">
                    <a:lumMod val="8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push</a:t>
            </a:r>
            <a:r>
              <a:rPr lang="en-AU" sz="1200" dirty="0">
                <a:solidFill>
                  <a:schemeClr val="bg1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 5Ch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D8658E-E54B-6B45-B971-5A3215E18011}"/>
              </a:ext>
            </a:extLst>
          </p:cNvPr>
          <p:cNvSpPr txBox="1"/>
          <p:nvPr/>
        </p:nvSpPr>
        <p:spPr>
          <a:xfrm>
            <a:off x="2112702" y="3012091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call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 004021A4h</a:t>
            </a:r>
            <a:endParaRPr lang="en-AU" sz="1200" dirty="0">
              <a:solidFill>
                <a:schemeClr val="bg1">
                  <a:lumMod val="75000"/>
                </a:schemeClr>
              </a:solidFill>
              <a:latin typeface="Source Code Pro" panose="020B0509030403020204" pitchFamily="49" charset="0"/>
              <a:ea typeface="Source Code Pro" panose="020B0509030403020204" pitchFamily="49" charset="0"/>
              <a:cs typeface="Menlo" panose="020B060903080402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8AB587-BACE-1747-978F-CAB117891A4D}"/>
              </a:ext>
            </a:extLst>
          </p:cNvPr>
          <p:cNvSpPr txBox="1"/>
          <p:nvPr/>
        </p:nvSpPr>
        <p:spPr>
          <a:xfrm>
            <a:off x="2112702" y="3197402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chemeClr val="bg1">
                    <a:lumMod val="8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ret</a:t>
            </a:r>
            <a:r>
              <a:rPr lang="en-AU" sz="1200" dirty="0">
                <a:solidFill>
                  <a:schemeClr val="bg1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 10h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5B7E1-C21A-F74F-9CCA-E35CCC73B571}"/>
              </a:ext>
            </a:extLst>
          </p:cNvPr>
          <p:cNvSpPr txBox="1"/>
          <p:nvPr/>
        </p:nvSpPr>
        <p:spPr>
          <a:xfrm>
            <a:off x="2112702" y="3017435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rgbClr val="FF3300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mov [ecx-1Ch], ebx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E1C510-3A54-C640-8017-6FA173B509B5}"/>
              </a:ext>
            </a:extLst>
          </p:cNvPr>
          <p:cNvSpPr txBox="1"/>
          <p:nvPr/>
        </p:nvSpPr>
        <p:spPr>
          <a:xfrm>
            <a:off x="2112702" y="3388057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rgbClr val="FF3300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lea eax, [ebp-6Ch]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5B469F-F0E4-E74B-A7F8-F31E233D0C53}"/>
              </a:ext>
            </a:extLst>
          </p:cNvPr>
          <p:cNvSpPr txBox="1"/>
          <p:nvPr/>
        </p:nvSpPr>
        <p:spPr>
          <a:xfrm>
            <a:off x="2112702" y="3202746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rgbClr val="FF3300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mov [edx-04h], ecx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A5EB52-3FBE-484D-86EB-52686D8949DD}"/>
              </a:ext>
            </a:extLst>
          </p:cNvPr>
          <p:cNvSpPr txBox="1"/>
          <p:nvPr/>
        </p:nvSpPr>
        <p:spPr>
          <a:xfrm>
            <a:off x="2112702" y="3573368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rgbClr val="FF3300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mov ecx, [ebx-38h]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F57321-C738-3445-B451-4F9E9253636A}"/>
              </a:ext>
            </a:extLst>
          </p:cNvPr>
          <p:cNvSpPr txBox="1"/>
          <p:nvPr/>
        </p:nvSpPr>
        <p:spPr>
          <a:xfrm>
            <a:off x="2112702" y="3758683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rgbClr val="FF3300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add ecx, 1Eh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18A5665-8AE4-1645-A0DA-76C454744404}"/>
              </a:ext>
            </a:extLst>
          </p:cNvPr>
          <p:cNvSpPr txBox="1"/>
          <p:nvPr/>
        </p:nvSpPr>
        <p:spPr>
          <a:xfrm>
            <a:off x="2112702" y="2270847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chemeClr val="bg1">
                    <a:lumMod val="8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push</a:t>
            </a:r>
            <a:r>
              <a:rPr lang="en-AU" sz="1200" dirty="0">
                <a:solidFill>
                  <a:schemeClr val="bg1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 ebp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C5C961-5F7F-F54E-BBE8-5FAEB9B1F839}"/>
              </a:ext>
            </a:extLst>
          </p:cNvPr>
          <p:cNvSpPr txBox="1"/>
          <p:nvPr/>
        </p:nvSpPr>
        <p:spPr>
          <a:xfrm>
            <a:off x="2112702" y="2456158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chemeClr val="bg1">
                    <a:lumMod val="8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mov</a:t>
            </a:r>
            <a:r>
              <a:rPr lang="en-AU" sz="1200" dirty="0">
                <a:solidFill>
                  <a:schemeClr val="bg1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 ebp, esp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1423BF-5D7C-A546-9C48-184FC894BAEC}"/>
              </a:ext>
            </a:extLst>
          </p:cNvPr>
          <p:cNvSpPr txBox="1"/>
          <p:nvPr/>
        </p:nvSpPr>
        <p:spPr>
          <a:xfrm>
            <a:off x="2112702" y="2641469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chemeClr val="bg1">
                    <a:lumMod val="8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sub</a:t>
            </a:r>
            <a:r>
              <a:rPr lang="en-AU" sz="1200" dirty="0">
                <a:solidFill>
                  <a:schemeClr val="bg1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 esp, 0Ch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CD9FA11-0712-D34D-948D-7BE7B4EC2BCB}"/>
              </a:ext>
            </a:extLst>
          </p:cNvPr>
          <p:cNvSpPr txBox="1"/>
          <p:nvPr/>
        </p:nvSpPr>
        <p:spPr>
          <a:xfrm>
            <a:off x="2112702" y="1726940"/>
            <a:ext cx="1849698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algn="l"/>
            <a:r>
              <a:rPr lang="en-AU" sz="1200" dirty="0">
                <a:solidFill>
                  <a:srgbClr val="FF3300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rPr>
              <a:t>jmp 0040113Fh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41222EA-26B6-3D42-8AB5-785A97AD7D5F}"/>
              </a:ext>
            </a:extLst>
          </p:cNvPr>
          <p:cNvSpPr/>
          <p:nvPr/>
        </p:nvSpPr>
        <p:spPr>
          <a:xfrm>
            <a:off x="2036502" y="1309259"/>
            <a:ext cx="1752600" cy="651847"/>
          </a:xfrm>
          <a:prstGeom prst="rect">
            <a:avLst/>
          </a:prstGeom>
          <a:noFill/>
          <a:ln w="63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C0E8A8A-C7F7-A847-B2C0-9BC96AAF3FA9}"/>
              </a:ext>
            </a:extLst>
          </p:cNvPr>
          <p:cNvSpPr/>
          <p:nvPr/>
        </p:nvSpPr>
        <p:spPr>
          <a:xfrm>
            <a:off x="2041264" y="2640824"/>
            <a:ext cx="1747838" cy="1759726"/>
          </a:xfrm>
          <a:prstGeom prst="rect">
            <a:avLst/>
          </a:prstGeom>
          <a:noFill/>
          <a:ln w="63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2D00BC5-9060-754B-97C4-54E694E7DF6F}"/>
              </a:ext>
            </a:extLst>
          </p:cNvPr>
          <p:cNvGrpSpPr/>
          <p:nvPr/>
        </p:nvGrpSpPr>
        <p:grpSpPr>
          <a:xfrm>
            <a:off x="5192518" y="1308343"/>
            <a:ext cx="1849698" cy="570500"/>
            <a:chOff x="5412156" y="1278858"/>
            <a:chExt cx="1849698" cy="5705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0C29BE-B1D9-7F45-97AC-127487F6239D}"/>
                </a:ext>
              </a:extLst>
            </p:cNvPr>
            <p:cNvSpPr txBox="1"/>
            <p:nvPr/>
          </p:nvSpPr>
          <p:spPr>
            <a:xfrm>
              <a:off x="5412156" y="1278858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2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xor al, 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373803-804F-F247-B95D-1F7997DEFB9E}"/>
                </a:ext>
              </a:extLst>
            </p:cNvPr>
            <p:cNvSpPr txBox="1"/>
            <p:nvPr/>
          </p:nvSpPr>
          <p:spPr>
            <a:xfrm>
              <a:off x="5412156" y="1664692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2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mov [ebx-04h],ebx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D8730A9-DCE0-324B-B525-31D69E974E9E}"/>
                </a:ext>
              </a:extLst>
            </p:cNvPr>
            <p:cNvSpPr txBox="1"/>
            <p:nvPr/>
          </p:nvSpPr>
          <p:spPr>
            <a:xfrm>
              <a:off x="5412156" y="1471775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2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ret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F224F24-217E-7B4A-9618-DF70456B8433}"/>
              </a:ext>
            </a:extLst>
          </p:cNvPr>
          <p:cNvGrpSpPr/>
          <p:nvPr/>
        </p:nvGrpSpPr>
        <p:grpSpPr>
          <a:xfrm>
            <a:off x="5181600" y="2042160"/>
            <a:ext cx="1849698" cy="570500"/>
            <a:chOff x="5412156" y="1981915"/>
            <a:chExt cx="1849698" cy="5705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17ED01-9DE1-C543-B2DD-3DDAFE0F2AFB}"/>
                </a:ext>
              </a:extLst>
            </p:cNvPr>
            <p:cNvSpPr txBox="1"/>
            <p:nvPr/>
          </p:nvSpPr>
          <p:spPr>
            <a:xfrm>
              <a:off x="5412156" y="1981915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6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lea eax, [ebx-6Ch]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A5BA7B-71EB-DB45-9BAF-405BE82CB8CE}"/>
                </a:ext>
              </a:extLst>
            </p:cNvPr>
            <p:cNvSpPr txBox="1"/>
            <p:nvPr/>
          </p:nvSpPr>
          <p:spPr>
            <a:xfrm>
              <a:off x="5412156" y="2174832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6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pop ecx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C1A5CC4-FE89-4645-9579-79A88E7768F6}"/>
                </a:ext>
              </a:extLst>
            </p:cNvPr>
            <p:cNvSpPr txBox="1"/>
            <p:nvPr/>
          </p:nvSpPr>
          <p:spPr>
            <a:xfrm>
              <a:off x="5412156" y="2367749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6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ret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FB8F486-80B8-E941-B214-1E1EE33BEDF9}"/>
              </a:ext>
            </a:extLst>
          </p:cNvPr>
          <p:cNvGrpSpPr/>
          <p:nvPr/>
        </p:nvGrpSpPr>
        <p:grpSpPr>
          <a:xfrm>
            <a:off x="5188974" y="3487566"/>
            <a:ext cx="1849698" cy="956334"/>
            <a:chOff x="5412156" y="2713066"/>
            <a:chExt cx="1849698" cy="95633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829C5C-D199-8546-B257-B7B9C4892350}"/>
                </a:ext>
              </a:extLst>
            </p:cNvPr>
            <p:cNvSpPr txBox="1"/>
            <p:nvPr/>
          </p:nvSpPr>
          <p:spPr>
            <a:xfrm>
              <a:off x="5412156" y="2905983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bg1">
                      <a:lumMod val="6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mov ecx, [ebp-38h]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BAE49F-72AE-2B4A-8558-108926250176}"/>
                </a:ext>
              </a:extLst>
            </p:cNvPr>
            <p:cNvSpPr txBox="1"/>
            <p:nvPr/>
          </p:nvSpPr>
          <p:spPr>
            <a:xfrm>
              <a:off x="5412156" y="3098900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bg1">
                      <a:lumMod val="6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add ecx, 1Eh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B77851-D530-BD40-8FDC-71505694F717}"/>
                </a:ext>
              </a:extLst>
            </p:cNvPr>
            <p:cNvSpPr txBox="1"/>
            <p:nvPr/>
          </p:nvSpPr>
          <p:spPr>
            <a:xfrm>
              <a:off x="5412156" y="3291817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bg1">
                      <a:lumMod val="6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call ecx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D7E7E73-E271-7E4B-87B0-B5B1709A36AD}"/>
                </a:ext>
              </a:extLst>
            </p:cNvPr>
            <p:cNvSpPr txBox="1"/>
            <p:nvPr/>
          </p:nvSpPr>
          <p:spPr>
            <a:xfrm>
              <a:off x="5412156" y="3484734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bg1">
                      <a:lumMod val="6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ret 10h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0DFC707-486B-7145-89EF-57C7D2E88D47}"/>
                </a:ext>
              </a:extLst>
            </p:cNvPr>
            <p:cNvSpPr txBox="1"/>
            <p:nvPr/>
          </p:nvSpPr>
          <p:spPr>
            <a:xfrm>
              <a:off x="5412156" y="2713066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bg1">
                      <a:lumMod val="6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mov ebp, esp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BDE95B5-6A51-4D46-AC67-3DD1D968263E}"/>
              </a:ext>
            </a:extLst>
          </p:cNvPr>
          <p:cNvGrpSpPr/>
          <p:nvPr/>
        </p:nvGrpSpPr>
        <p:grpSpPr>
          <a:xfrm>
            <a:off x="5188974" y="2754629"/>
            <a:ext cx="1849698" cy="570499"/>
            <a:chOff x="5412156" y="3830051"/>
            <a:chExt cx="1849698" cy="57049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429884-88A4-D242-8EEB-FAA1F5896205}"/>
                </a:ext>
              </a:extLst>
            </p:cNvPr>
            <p:cNvSpPr txBox="1"/>
            <p:nvPr/>
          </p:nvSpPr>
          <p:spPr>
            <a:xfrm>
              <a:off x="5412156" y="4022968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call 0041230EFh</a:t>
              </a:r>
              <a:endParaRPr lang="en-AU" sz="1200" dirty="0">
                <a:solidFill>
                  <a:schemeClr val="accent5">
                    <a:lumMod val="7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4D8F21-71A3-314F-B7C6-97A036B9DC97}"/>
                </a:ext>
              </a:extLst>
            </p:cNvPr>
            <p:cNvSpPr txBox="1"/>
            <p:nvPr/>
          </p:nvSpPr>
          <p:spPr>
            <a:xfrm>
              <a:off x="5412156" y="3830051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5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push eax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BC56E5-2D65-BD4E-88C7-42DF7896DE65}"/>
                </a:ext>
              </a:extLst>
            </p:cNvPr>
            <p:cNvSpPr txBox="1"/>
            <p:nvPr/>
          </p:nvSpPr>
          <p:spPr>
            <a:xfrm>
              <a:off x="5412156" y="4215884"/>
              <a:ext cx="184969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AU"/>
              </a:defPPr>
              <a:lvl1pPr algn="ctr">
                <a:defRPr sz="20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defRPr>
              </a:lvl1pPr>
            </a:lstStyle>
            <a:p>
              <a:pPr algn="l"/>
              <a:r>
                <a:rPr lang="en-AU" sz="1200" dirty="0">
                  <a:solidFill>
                    <a:schemeClr val="accent5">
                      <a:lumMod val="75000"/>
                    </a:schemeClr>
                  </a:solidFill>
                  <a:latin typeface="Source Code Pro" panose="020B0509030403020204" pitchFamily="49" charset="0"/>
                  <a:ea typeface="Source Code Pro" panose="020B0509030403020204" pitchFamily="49" charset="0"/>
                  <a:cs typeface="Menlo" panose="020B0609030804020204" pitchFamily="49" charset="0"/>
                </a:rPr>
                <a:t>jmp 0040113Fh</a:t>
              </a:r>
            </a:p>
          </p:txBody>
        </p:sp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FA5D829-D087-7C43-A12F-ADDA2CE0BA46}"/>
              </a:ext>
            </a:extLst>
          </p:cNvPr>
          <p:cNvCxnSpPr>
            <a:stCxn id="84" idx="2"/>
            <a:endCxn id="85" idx="0"/>
          </p:cNvCxnSpPr>
          <p:nvPr/>
        </p:nvCxnSpPr>
        <p:spPr>
          <a:xfrm>
            <a:off x="2912802" y="1961106"/>
            <a:ext cx="2381" cy="679718"/>
          </a:xfrm>
          <a:prstGeom prst="straightConnector1">
            <a:avLst/>
          </a:prstGeom>
          <a:ln w="22225">
            <a:solidFill>
              <a:srgbClr val="3399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metamorphic">
            <a:hlinkClick r:id="" action="ppaction://media"/>
            <a:extLst>
              <a:ext uri="{FF2B5EF4-FFF2-40B4-BE49-F238E27FC236}">
                <a16:creationId xmlns:a16="http://schemas.microsoft.com/office/drawing/2014/main" id="{BD34EE53-2ACA-2D44-8E25-C2D138DBBA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1142853"/>
            <a:ext cx="5637212" cy="379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5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93827E-6 L -0.00104 0.185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2716E-6 L -0.00104 0.1870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1.94444E-6 -0.1811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L 1.94444E-6 -0.1811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34 L -0.0007 -0.2814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92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339 L -0.00173 0.2814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16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repeatCount="indefinite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33" grpId="0"/>
      <p:bldP spid="35" grpId="0"/>
      <p:bldP spid="36" grpId="0"/>
      <p:bldP spid="41" grpId="0"/>
      <p:bldP spid="42" grpId="0"/>
      <p:bldP spid="69" grpId="0"/>
      <p:bldP spid="70" grpId="0"/>
      <p:bldP spid="83" grpId="0"/>
      <p:bldP spid="84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808831-10D7-5F4F-B5B8-2C5872526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1392" r="2492" b="1111"/>
          <a:stretch/>
        </p:blipFill>
        <p:spPr>
          <a:xfrm>
            <a:off x="76201" y="71610"/>
            <a:ext cx="8839200" cy="5014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DF287-A83B-BE44-9FAA-855D7F5E1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1470" r="2493" b="1111"/>
          <a:stretch/>
        </p:blipFill>
        <p:spPr>
          <a:xfrm>
            <a:off x="76201" y="80822"/>
            <a:ext cx="8839200" cy="50107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330B50-2561-8F4B-9E39-E4E4FBB65AE0}"/>
              </a:ext>
            </a:extLst>
          </p:cNvPr>
          <p:cNvSpPr/>
          <p:nvPr/>
        </p:nvSpPr>
        <p:spPr>
          <a:xfrm>
            <a:off x="57912" y="2221230"/>
            <a:ext cx="1066800" cy="685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16F4F0-AC88-604F-ACDF-BB5AFBC34948}"/>
              </a:ext>
            </a:extLst>
          </p:cNvPr>
          <p:cNvGrpSpPr/>
          <p:nvPr/>
        </p:nvGrpSpPr>
        <p:grpSpPr>
          <a:xfrm>
            <a:off x="1425388" y="361950"/>
            <a:ext cx="7013601" cy="3964686"/>
            <a:chOff x="1425388" y="361950"/>
            <a:chExt cx="7013601" cy="39646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648E12-E911-E447-9912-D5DFF6C4C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" t="1111" r="2493" b="1111"/>
            <a:stretch/>
          </p:blipFill>
          <p:spPr>
            <a:xfrm>
              <a:off x="1447800" y="361950"/>
              <a:ext cx="6964218" cy="39624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345109-8E10-3841-B995-FDB8DB63FA0F}"/>
                </a:ext>
              </a:extLst>
            </p:cNvPr>
            <p:cNvSpPr/>
            <p:nvPr/>
          </p:nvSpPr>
          <p:spPr>
            <a:xfrm>
              <a:off x="1425388" y="361950"/>
              <a:ext cx="7013601" cy="396468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F80C9C3-90D2-DA4B-8CCB-82BE9319EE3E}"/>
              </a:ext>
            </a:extLst>
          </p:cNvPr>
          <p:cNvSpPr/>
          <p:nvPr/>
        </p:nvSpPr>
        <p:spPr>
          <a:xfrm>
            <a:off x="1447800" y="372340"/>
            <a:ext cx="6964218" cy="1132609"/>
          </a:xfrm>
          <a:prstGeom prst="rect">
            <a:avLst/>
          </a:prstGeom>
          <a:solidFill>
            <a:srgbClr val="3399FF">
              <a:alpha val="50000"/>
            </a:srgbClr>
          </a:solidFill>
          <a:ln w="127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CA3138-F469-3644-B46D-349CBF483B73}"/>
              </a:ext>
            </a:extLst>
          </p:cNvPr>
          <p:cNvSpPr/>
          <p:nvPr/>
        </p:nvSpPr>
        <p:spPr>
          <a:xfrm>
            <a:off x="1444336" y="1514161"/>
            <a:ext cx="6964218" cy="1132609"/>
          </a:xfrm>
          <a:prstGeom prst="rect">
            <a:avLst/>
          </a:prstGeom>
          <a:solidFill>
            <a:srgbClr val="3399FF">
              <a:alpha val="50000"/>
            </a:srgbClr>
          </a:solidFill>
          <a:ln w="127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C5E61D-FD22-2A4F-8CA7-448C6C8ACAB6}"/>
              </a:ext>
            </a:extLst>
          </p:cNvPr>
          <p:cNvSpPr/>
          <p:nvPr/>
        </p:nvSpPr>
        <p:spPr>
          <a:xfrm>
            <a:off x="1451264" y="2655982"/>
            <a:ext cx="6964218" cy="1186218"/>
          </a:xfrm>
          <a:prstGeom prst="rect">
            <a:avLst/>
          </a:prstGeom>
          <a:solidFill>
            <a:srgbClr val="3399FF">
              <a:alpha val="50000"/>
            </a:srgbClr>
          </a:solidFill>
          <a:ln w="127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C04DC2-9D9C-4B47-80B5-7AFCB1BB8137}"/>
              </a:ext>
            </a:extLst>
          </p:cNvPr>
          <p:cNvSpPr/>
          <p:nvPr/>
        </p:nvSpPr>
        <p:spPr>
          <a:xfrm>
            <a:off x="1461286" y="3847395"/>
            <a:ext cx="6964218" cy="476365"/>
          </a:xfrm>
          <a:prstGeom prst="rect">
            <a:avLst/>
          </a:prstGeom>
          <a:solidFill>
            <a:srgbClr val="3399FF">
              <a:alpha val="50000"/>
            </a:srgbClr>
          </a:solidFill>
          <a:ln w="127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E827A4-A5DC-834F-9A06-39E21D95BC11}"/>
              </a:ext>
            </a:extLst>
          </p:cNvPr>
          <p:cNvSpPr txBox="1"/>
          <p:nvPr/>
        </p:nvSpPr>
        <p:spPr>
          <a:xfrm>
            <a:off x="3352800" y="774198"/>
            <a:ext cx="2743200" cy="409803"/>
          </a:xfrm>
          <a:prstGeom prst="rect">
            <a:avLst/>
          </a:prstGeom>
          <a:noFill/>
          <a:ln>
            <a:noFill/>
          </a:ln>
        </p:spPr>
        <p:txBody>
          <a:bodyPr wrap="square" tIns="81000" bIns="81000" rtlCol="0" anchor="ctr" anchorCtr="1">
            <a:spAutoFit/>
          </a:bodyPr>
          <a:lstStyle/>
          <a:p>
            <a:pPr algn="ctr"/>
            <a:r>
              <a:rPr lang="en-US" sz="1600" b="1" i="1" dirty="0">
                <a:solidFill>
                  <a:srgbClr val="FF3300"/>
                </a:solidFill>
                <a:effectLst>
                  <a:glow rad="254000">
                    <a:schemeClr val="bg1"/>
                  </a:glow>
                </a:effectLst>
                <a:latin typeface="+mj-lt"/>
                <a:ea typeface="ＭＳ Ｐゴシック" pitchFamily="34" charset="-128"/>
              </a:rPr>
              <a:t>Ransom_CRYPTESLA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E92271-00E9-834D-95B9-47DEE74E2CBA}"/>
              </a:ext>
            </a:extLst>
          </p:cNvPr>
          <p:cNvSpPr txBox="1"/>
          <p:nvPr/>
        </p:nvSpPr>
        <p:spPr>
          <a:xfrm>
            <a:off x="3352800" y="2976034"/>
            <a:ext cx="2743200" cy="409803"/>
          </a:xfrm>
          <a:prstGeom prst="rect">
            <a:avLst/>
          </a:prstGeom>
          <a:noFill/>
          <a:ln>
            <a:noFill/>
          </a:ln>
        </p:spPr>
        <p:txBody>
          <a:bodyPr wrap="square" tIns="81000" bIns="81000" rtlCol="0" anchor="ctr" anchorCtr="1">
            <a:spAutoFit/>
          </a:bodyPr>
          <a:lstStyle>
            <a:defPPr>
              <a:defRPr lang="en-AU"/>
            </a:defPPr>
            <a:lvl1pPr algn="ctr">
              <a:defRPr sz="1600" b="1" i="1">
                <a:solidFill>
                  <a:srgbClr val="FF3300"/>
                </a:solidFill>
                <a:effectLst>
                  <a:glow rad="254000">
                    <a:schemeClr val="bg1"/>
                  </a:glow>
                </a:effectLst>
                <a:latin typeface="+mj-lt"/>
                <a:ea typeface="ＭＳ Ｐゴシック" pitchFamily="34" charset="-128"/>
              </a:defRPr>
            </a:lvl1pPr>
          </a:lstStyle>
          <a:p>
            <a:r>
              <a:rPr lang="en-US" dirty="0"/>
              <a:t>BKDR_TOFSEE.SMF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F8B63D-68D2-E04B-8A6A-3FFEE9DC9344}"/>
              </a:ext>
            </a:extLst>
          </p:cNvPr>
          <p:cNvSpPr txBox="1"/>
          <p:nvPr/>
        </p:nvSpPr>
        <p:spPr>
          <a:xfrm>
            <a:off x="3349336" y="3870120"/>
            <a:ext cx="2743200" cy="409803"/>
          </a:xfrm>
          <a:prstGeom prst="rect">
            <a:avLst/>
          </a:prstGeom>
          <a:noFill/>
          <a:ln>
            <a:noFill/>
          </a:ln>
        </p:spPr>
        <p:txBody>
          <a:bodyPr wrap="square" tIns="81000" bIns="81000" rtlCol="0" anchor="ctr" anchorCtr="1">
            <a:spAutoFit/>
          </a:bodyPr>
          <a:lstStyle>
            <a:defPPr>
              <a:defRPr lang="en-AU"/>
            </a:defPPr>
            <a:lvl1pPr algn="ctr">
              <a:defRPr sz="1600" b="1" i="1">
                <a:solidFill>
                  <a:srgbClr val="FF3300"/>
                </a:solidFill>
                <a:effectLst>
                  <a:glow rad="254000">
                    <a:schemeClr val="bg1"/>
                  </a:glow>
                </a:effectLst>
                <a:latin typeface="+mj-lt"/>
                <a:ea typeface="ＭＳ Ｐゴシック" pitchFamily="34" charset="-128"/>
              </a:defRPr>
            </a:lvl1pPr>
          </a:lstStyle>
          <a:p>
            <a:r>
              <a:rPr lang="en-US" dirty="0"/>
              <a:t>Ransom_CERBER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896018-6975-4E42-B129-2B278FDCDCB6}"/>
              </a:ext>
            </a:extLst>
          </p:cNvPr>
          <p:cNvSpPr txBox="1"/>
          <p:nvPr/>
        </p:nvSpPr>
        <p:spPr>
          <a:xfrm>
            <a:off x="3352800" y="1860990"/>
            <a:ext cx="2743200" cy="409803"/>
          </a:xfrm>
          <a:prstGeom prst="rect">
            <a:avLst/>
          </a:prstGeom>
          <a:noFill/>
          <a:ln>
            <a:noFill/>
          </a:ln>
        </p:spPr>
        <p:txBody>
          <a:bodyPr wrap="square" tIns="81000" bIns="81000" rtlCol="0" anchor="ctr" anchorCtr="1">
            <a:spAutoFit/>
          </a:bodyPr>
          <a:lstStyle>
            <a:defPPr>
              <a:defRPr lang="en-AU"/>
            </a:defPPr>
            <a:lvl1pPr algn="ctr">
              <a:defRPr sz="1600" b="1" i="1">
                <a:solidFill>
                  <a:srgbClr val="FF3300"/>
                </a:solidFill>
                <a:effectLst>
                  <a:glow rad="254000">
                    <a:schemeClr val="bg1"/>
                  </a:glow>
                </a:effectLst>
                <a:latin typeface="+mj-lt"/>
                <a:ea typeface="ＭＳ Ｐゴシック" pitchFamily="34" charset="-128"/>
              </a:defRPr>
            </a:lvl1pPr>
          </a:lstStyle>
          <a:p>
            <a:r>
              <a:rPr lang="en-US" dirty="0"/>
              <a:t>TSPY_EMOTET</a:t>
            </a:r>
          </a:p>
        </p:txBody>
      </p:sp>
    </p:spTree>
    <p:extLst>
      <p:ext uri="{BB962C8B-B14F-4D97-AF65-F5344CB8AC3E}">
        <p14:creationId xmlns:p14="http://schemas.microsoft.com/office/powerpoint/2010/main" val="415718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5962FADB-BA00-2840-ADA0-2D7519502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Feature</a:t>
            </a:r>
            <a:endParaRPr lang="en-US" sz="2200" dirty="0">
              <a:solidFill>
                <a:srgbClr val="3399FF"/>
              </a:solidFill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BCEE3BD-3869-F540-BA9E-9D0B7A4D9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pic>
        <p:nvPicPr>
          <p:cNvPr id="57" name="Picture 3" descr="C:\Users\TM\Desktop\ruxcon\materials\hidden code.png">
            <a:extLst>
              <a:ext uri="{FF2B5EF4-FFF2-40B4-BE49-F238E27FC236}">
                <a16:creationId xmlns:a16="http://schemas.microsoft.com/office/drawing/2014/main" id="{3F6D3A22-85E2-7D40-BD25-C5EAB96AE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r="-1"/>
          <a:stretch/>
        </p:blipFill>
        <p:spPr bwMode="auto">
          <a:xfrm>
            <a:off x="1524000" y="1035050"/>
            <a:ext cx="6197600" cy="39243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6392BCC-88C3-544E-AB21-447092818ECE}"/>
              </a:ext>
            </a:extLst>
          </p:cNvPr>
          <p:cNvSpPr/>
          <p:nvPr/>
        </p:nvSpPr>
        <p:spPr>
          <a:xfrm>
            <a:off x="1524000" y="1142023"/>
            <a:ext cx="304800" cy="3733800"/>
          </a:xfrm>
          <a:prstGeom prst="rect">
            <a:avLst/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04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5962FADB-BA00-2840-ADA0-2D7519502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Feature</a:t>
            </a:r>
            <a:endParaRPr lang="en-US" sz="2200" dirty="0">
              <a:solidFill>
                <a:srgbClr val="3399FF"/>
              </a:solidFill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BCEE3BD-3869-F540-BA9E-9D0B7A4D90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3A5F8-931B-0F47-9EF3-826A481E2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5017"/>
            <a:ext cx="8229600" cy="1131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A33745-A11E-6E49-9568-832F35F3D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8443"/>
            <a:ext cx="9144000" cy="12197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49845D-03DF-2049-B71A-C38E92AAA6C8}"/>
              </a:ext>
            </a:extLst>
          </p:cNvPr>
          <p:cNvGrpSpPr/>
          <p:nvPr/>
        </p:nvGrpSpPr>
        <p:grpSpPr>
          <a:xfrm>
            <a:off x="2989846" y="3292234"/>
            <a:ext cx="6410378" cy="539503"/>
            <a:chOff x="2733622" y="3861704"/>
            <a:chExt cx="6410378" cy="5395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3EDA17-7D9B-6D45-BB4D-4A673A02EBF9}"/>
                </a:ext>
              </a:extLst>
            </p:cNvPr>
            <p:cNvSpPr/>
            <p:nvPr/>
          </p:nvSpPr>
          <p:spPr>
            <a:xfrm>
              <a:off x="2733622" y="3861704"/>
              <a:ext cx="6410378" cy="539503"/>
            </a:xfrm>
            <a:prstGeom prst="rect">
              <a:avLst/>
            </a:prstGeom>
            <a:noFill/>
            <a:ln w="25400">
              <a:solidFill>
                <a:srgbClr val="FF3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A1298-C452-A141-89E1-18AE8091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9911" y="3937446"/>
              <a:ext cx="6054207" cy="381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0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05781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CE14673-1D17-E241-8229-A8B1BA5A4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Model Architecture</a:t>
            </a:r>
            <a:b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</a:br>
            <a:r>
              <a:rPr lang="en-US" sz="2700" dirty="0">
                <a:solidFill>
                  <a:srgbClr val="3399FF"/>
                </a:solidFill>
                <a:ea typeface="굴림" pitchFamily="50" charset="-127"/>
              </a:rPr>
              <a:t>Discrete Adversarial Autoencoder with Convolution</a:t>
            </a:r>
            <a:endParaRPr lang="en-US" sz="2200" dirty="0">
              <a:solidFill>
                <a:srgbClr val="3399FF"/>
              </a:solidFill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8B0C82AD-E70B-C34F-A464-B9064E565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B31BC-35FA-C149-A004-D412E02EF571}"/>
              </a:ext>
            </a:extLst>
          </p:cNvPr>
          <p:cNvSpPr/>
          <p:nvPr/>
        </p:nvSpPr>
        <p:spPr>
          <a:xfrm>
            <a:off x="381000" y="2495550"/>
            <a:ext cx="8305800" cy="2514600"/>
          </a:xfrm>
          <a:prstGeom prst="rect">
            <a:avLst/>
          </a:prstGeom>
          <a:solidFill>
            <a:srgbClr val="FF6600">
              <a:alpha val="10000"/>
            </a:srgbClr>
          </a:solidFill>
          <a:ln>
            <a:solidFill>
              <a:srgbClr val="FF6600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A00C1-0EF8-E842-8CD1-3FC0F348277E}"/>
              </a:ext>
            </a:extLst>
          </p:cNvPr>
          <p:cNvGrpSpPr/>
          <p:nvPr/>
        </p:nvGrpSpPr>
        <p:grpSpPr>
          <a:xfrm>
            <a:off x="3200400" y="3486150"/>
            <a:ext cx="381000" cy="381000"/>
            <a:chOff x="3124200" y="3867150"/>
            <a:chExt cx="381000" cy="381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399AF3-7F64-2F4E-9392-523077235546}"/>
                </a:ext>
              </a:extLst>
            </p:cNvPr>
            <p:cNvSpPr/>
            <p:nvPr/>
          </p:nvSpPr>
          <p:spPr>
            <a:xfrm>
              <a:off x="3124200" y="3867150"/>
              <a:ext cx="381000" cy="38100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sigmoid.png">
              <a:extLst>
                <a:ext uri="{FF2B5EF4-FFF2-40B4-BE49-F238E27FC236}">
                  <a16:creationId xmlns:a16="http://schemas.microsoft.com/office/drawing/2014/main" id="{F61C4D1C-4E4C-E946-8D6B-25528B7CE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91"/>
            <a:stretch/>
          </p:blipFill>
          <p:spPr>
            <a:xfrm>
              <a:off x="3159723" y="3943350"/>
              <a:ext cx="288000" cy="22726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81674-6101-3141-A89D-DBDA306E9807}"/>
              </a:ext>
            </a:extLst>
          </p:cNvPr>
          <p:cNvSpPr/>
          <p:nvPr/>
        </p:nvSpPr>
        <p:spPr>
          <a:xfrm>
            <a:off x="381000" y="1047750"/>
            <a:ext cx="8305800" cy="1371600"/>
          </a:xfrm>
          <a:prstGeom prst="rect">
            <a:avLst/>
          </a:prstGeom>
          <a:solidFill>
            <a:srgbClr val="3399FF">
              <a:alpha val="10000"/>
            </a:srgbClr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532477-26F8-354F-B4DC-DF038EAB8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66" y="2577801"/>
            <a:ext cx="5030334" cy="457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1C018-743C-4C49-A2B8-EB09686C8605}"/>
              </a:ext>
            </a:extLst>
          </p:cNvPr>
          <p:cNvSpPr txBox="1"/>
          <p:nvPr/>
        </p:nvSpPr>
        <p:spPr>
          <a:xfrm>
            <a:off x="932162" y="1300951"/>
            <a:ext cx="134638" cy="1042199"/>
          </a:xfrm>
          <a:prstGeom prst="rect">
            <a:avLst/>
          </a:prstGeom>
          <a:solidFill>
            <a:srgbClr val="D9D9D9"/>
          </a:solidFill>
          <a:ln>
            <a:solidFill>
              <a:srgbClr val="00B050"/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E8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6A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E8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33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89</a:t>
            </a:r>
          </a:p>
          <a:p>
            <a:pPr algn="ctr"/>
            <a:r>
              <a:rPr lang="mr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…</a:t>
            </a:r>
            <a:endParaRPr lang="en-A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n-A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9AD089-9B0B-8A48-A41D-63BD703F488E}"/>
              </a:ext>
            </a:extLst>
          </p:cNvPr>
          <p:cNvCxnSpPr>
            <a:cxnSpLocks/>
            <a:stCxn id="17" idx="3"/>
            <a:endCxn id="24" idx="1"/>
          </p:cNvCxnSpPr>
          <p:nvPr/>
        </p:nvCxnSpPr>
        <p:spPr>
          <a:xfrm>
            <a:off x="1441556" y="1821746"/>
            <a:ext cx="234844" cy="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2E3768-289C-5041-970E-514A7A7CE9D3}"/>
              </a:ext>
            </a:extLst>
          </p:cNvPr>
          <p:cNvCxnSpPr>
            <a:cxnSpLocks/>
            <a:stCxn id="24" idx="3"/>
            <a:endCxn id="18" idx="1"/>
          </p:cNvCxnSpPr>
          <p:nvPr/>
        </p:nvCxnSpPr>
        <p:spPr>
          <a:xfrm flipV="1">
            <a:off x="1822556" y="1818900"/>
            <a:ext cx="345746" cy="284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43FEE2-6131-D744-ADB3-879D4DF809DA}"/>
              </a:ext>
            </a:extLst>
          </p:cNvPr>
          <p:cNvCxnSpPr>
            <a:cxnSpLocks/>
            <a:stCxn id="18" idx="3"/>
            <a:endCxn id="26" idx="1"/>
          </p:cNvCxnSpPr>
          <p:nvPr/>
        </p:nvCxnSpPr>
        <p:spPr>
          <a:xfrm>
            <a:off x="2320702" y="1818900"/>
            <a:ext cx="287038" cy="284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F4CD6B9-0D7B-E242-BC45-A33CDC1AAF87}"/>
              </a:ext>
            </a:extLst>
          </p:cNvPr>
          <p:cNvSpPr/>
          <p:nvPr/>
        </p:nvSpPr>
        <p:spPr>
          <a:xfrm>
            <a:off x="1295400" y="1334104"/>
            <a:ext cx="146156" cy="975284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E66202-C98C-F74D-A758-8DDB31E48172}"/>
              </a:ext>
            </a:extLst>
          </p:cNvPr>
          <p:cNvSpPr/>
          <p:nvPr/>
        </p:nvSpPr>
        <p:spPr>
          <a:xfrm>
            <a:off x="2168302" y="1514100"/>
            <a:ext cx="152400" cy="609600"/>
          </a:xfrm>
          <a:prstGeom prst="rect">
            <a:avLst/>
          </a:prstGeom>
          <a:solidFill>
            <a:srgbClr val="3399FF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27FE90-E0DA-C542-BCCD-9145DFB81253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>
            <a:off x="2753896" y="1821747"/>
            <a:ext cx="23484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29A35B-3F10-DD45-9D55-ECF4EE69A73E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 flipV="1">
            <a:off x="1066800" y="1821746"/>
            <a:ext cx="228600" cy="30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B489D5-68A7-2546-BF49-804C1160F40A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3134896" y="1821747"/>
            <a:ext cx="234844" cy="304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an-prior.png">
            <a:extLst>
              <a:ext uri="{FF2B5EF4-FFF2-40B4-BE49-F238E27FC236}">
                <a16:creationId xmlns:a16="http://schemas.microsoft.com/office/drawing/2014/main" id="{4544B4A8-8C7E-5542-942B-D6C78DD84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52751"/>
            <a:ext cx="457200" cy="4403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FA485B-9AE1-1545-A10E-E685A0E1EEBB}"/>
              </a:ext>
            </a:extLst>
          </p:cNvPr>
          <p:cNvSpPr txBox="1"/>
          <p:nvPr/>
        </p:nvSpPr>
        <p:spPr>
          <a:xfrm>
            <a:off x="838200" y="1115513"/>
            <a:ext cx="3048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accent2"/>
                </a:solidFill>
                <a:latin typeface="Times New Roman"/>
                <a:cs typeface="Times New Roman"/>
              </a:rPr>
              <a:t>x</a:t>
            </a:r>
            <a:endParaRPr lang="en-AU" sz="1100" b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54DFDD-959E-8F4B-BDDD-B0CBFE4C3C01}"/>
              </a:ext>
            </a:extLst>
          </p:cNvPr>
          <p:cNvSpPr/>
          <p:nvPr/>
        </p:nvSpPr>
        <p:spPr>
          <a:xfrm>
            <a:off x="1676400" y="1522292"/>
            <a:ext cx="146156" cy="598910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4A4BDE-C32D-9948-B8DE-4AFF3BEA3233}"/>
              </a:ext>
            </a:extLst>
          </p:cNvPr>
          <p:cNvSpPr/>
          <p:nvPr/>
        </p:nvSpPr>
        <p:spPr>
          <a:xfrm>
            <a:off x="2988740" y="1334105"/>
            <a:ext cx="146156" cy="975284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A67CAA-454B-EB4B-A824-9821A26BF726}"/>
              </a:ext>
            </a:extLst>
          </p:cNvPr>
          <p:cNvSpPr/>
          <p:nvPr/>
        </p:nvSpPr>
        <p:spPr>
          <a:xfrm>
            <a:off x="2607740" y="1522292"/>
            <a:ext cx="146156" cy="598910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F9B7DA-8E85-154B-B9A6-452E2ED6D388}"/>
              </a:ext>
            </a:extLst>
          </p:cNvPr>
          <p:cNvSpPr txBox="1"/>
          <p:nvPr/>
        </p:nvSpPr>
        <p:spPr>
          <a:xfrm>
            <a:off x="3369740" y="1300951"/>
            <a:ext cx="152400" cy="1042199"/>
          </a:xfrm>
          <a:prstGeom prst="rect">
            <a:avLst/>
          </a:prstGeom>
          <a:solidFill>
            <a:srgbClr val="D9D9D9"/>
          </a:solidFill>
          <a:ln>
            <a:solidFill>
              <a:srgbClr val="00B050"/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E8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6A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E8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33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89</a:t>
            </a:r>
          </a:p>
          <a:p>
            <a:pPr algn="ctr"/>
            <a:r>
              <a:rPr lang="mr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…</a:t>
            </a:r>
            <a:endParaRPr lang="en-A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n-A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EB37BE-73D6-AE4A-B7F6-D2922E46FDA7}"/>
              </a:ext>
            </a:extLst>
          </p:cNvPr>
          <p:cNvSpPr txBox="1"/>
          <p:nvPr/>
        </p:nvSpPr>
        <p:spPr>
          <a:xfrm>
            <a:off x="1871132" y="3867150"/>
            <a:ext cx="152400" cy="1042199"/>
          </a:xfrm>
          <a:prstGeom prst="rect">
            <a:avLst/>
          </a:prstGeom>
          <a:solidFill>
            <a:srgbClr val="D9D9D9"/>
          </a:solidFill>
          <a:ln>
            <a:solidFill>
              <a:srgbClr val="00B050"/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E8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6A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E8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33</a:t>
            </a:r>
          </a:p>
          <a:p>
            <a:pPr algn="ctr"/>
            <a:r>
              <a:rPr lang="en-A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89</a:t>
            </a:r>
          </a:p>
          <a:p>
            <a:pPr algn="ctr"/>
            <a:r>
              <a:rPr lang="mr-I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…</a:t>
            </a:r>
            <a:endParaRPr lang="en-A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en-AU" sz="9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9BE921-F308-4C44-AE1E-8797B5152739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>
            <a:off x="1296786" y="3161796"/>
            <a:ext cx="220970" cy="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EDA483E-0D69-6A4E-9798-3E5C4CE0A164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 flipV="1">
            <a:off x="1676400" y="3161796"/>
            <a:ext cx="194732" cy="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DACEDBF-A9BE-1F4A-AC09-0E7E703A2CBB}"/>
              </a:ext>
            </a:extLst>
          </p:cNvPr>
          <p:cNvSpPr/>
          <p:nvPr/>
        </p:nvSpPr>
        <p:spPr>
          <a:xfrm>
            <a:off x="1135370" y="2837442"/>
            <a:ext cx="161416" cy="648708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C61D9D-BD99-C649-8259-AF3F1FEC7264}"/>
              </a:ext>
            </a:extLst>
          </p:cNvPr>
          <p:cNvCxnSpPr>
            <a:cxnSpLocks/>
            <a:stCxn id="22" idx="3"/>
            <a:endCxn id="31" idx="1"/>
          </p:cNvCxnSpPr>
          <p:nvPr/>
        </p:nvCxnSpPr>
        <p:spPr>
          <a:xfrm flipV="1">
            <a:off x="914400" y="3161796"/>
            <a:ext cx="220970" cy="1110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698821C-43B3-244E-BD07-AD9C8955BB75}"/>
              </a:ext>
            </a:extLst>
          </p:cNvPr>
          <p:cNvSpPr txBox="1"/>
          <p:nvPr/>
        </p:nvSpPr>
        <p:spPr>
          <a:xfrm>
            <a:off x="1794932" y="3714750"/>
            <a:ext cx="3048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x</a:t>
            </a:r>
            <a:endParaRPr lang="en-AU" sz="1100" b="1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86CE53-FDB9-724F-8369-3E1FCFD9E612}"/>
              </a:ext>
            </a:extLst>
          </p:cNvPr>
          <p:cNvSpPr txBox="1"/>
          <p:nvPr/>
        </p:nvSpPr>
        <p:spPr>
          <a:xfrm>
            <a:off x="1341970" y="1123950"/>
            <a:ext cx="5334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dirty="0">
                <a:solidFill>
                  <a:schemeClr val="accent2"/>
                </a:solidFill>
                <a:latin typeface="Times New Roman"/>
                <a:cs typeface="Times New Roman"/>
              </a:rPr>
              <a:t>q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en-US" sz="1100" b="1" i="0" dirty="0" err="1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 err="1">
                <a:solidFill>
                  <a:schemeClr val="accent2"/>
                </a:solidFill>
                <a:latin typeface="Times New Roman"/>
                <a:cs typeface="Times New Roman"/>
              </a:rPr>
              <a:t>|</a:t>
            </a:r>
            <a:r>
              <a:rPr lang="en-US" sz="1100" b="1" i="0" dirty="0" err="1">
                <a:solidFill>
                  <a:schemeClr val="accent2"/>
                </a:solidFill>
                <a:latin typeface="Times New Roman"/>
                <a:cs typeface="Times New Roman"/>
              </a:rPr>
              <a:t>x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en-AU" sz="1100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E30155-604A-AE4F-B496-276EE5F1A6FA}"/>
              </a:ext>
            </a:extLst>
          </p:cNvPr>
          <p:cNvSpPr txBox="1"/>
          <p:nvPr/>
        </p:nvSpPr>
        <p:spPr>
          <a:xfrm>
            <a:off x="1995429" y="1341186"/>
            <a:ext cx="5334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 ~ </a:t>
            </a:r>
            <a:r>
              <a:rPr lang="en-US" sz="1100" dirty="0">
                <a:solidFill>
                  <a:schemeClr val="accent2"/>
                </a:solidFill>
                <a:latin typeface="Times New Roman"/>
                <a:cs typeface="Times New Roman"/>
              </a:rPr>
              <a:t>q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en-AU" sz="1100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F11773-C1AA-3942-BBF4-6EADF3C647D6}"/>
              </a:ext>
            </a:extLst>
          </p:cNvPr>
          <p:cNvSpPr/>
          <p:nvPr/>
        </p:nvSpPr>
        <p:spPr>
          <a:xfrm>
            <a:off x="1517756" y="2761244"/>
            <a:ext cx="158644" cy="801106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EFEB50-AE15-EC4B-B7B2-E33718EA379E}"/>
              </a:ext>
            </a:extLst>
          </p:cNvPr>
          <p:cNvCxnSpPr>
            <a:cxnSpLocks/>
            <a:stCxn id="40" idx="3"/>
            <a:endCxn id="39" idx="1"/>
          </p:cNvCxnSpPr>
          <p:nvPr/>
        </p:nvCxnSpPr>
        <p:spPr>
          <a:xfrm>
            <a:off x="2584556" y="3695197"/>
            <a:ext cx="234844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614D698-E9ED-124D-87F3-A3D83964FF92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965556" y="3695197"/>
            <a:ext cx="234844" cy="3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6C84B88-6FB0-6140-8E35-99E22B8FF0A3}"/>
              </a:ext>
            </a:extLst>
          </p:cNvPr>
          <p:cNvSpPr/>
          <p:nvPr/>
        </p:nvSpPr>
        <p:spPr>
          <a:xfrm>
            <a:off x="2819400" y="3105150"/>
            <a:ext cx="146156" cy="1180093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F40570-41A4-584F-8B23-123A33598D9D}"/>
              </a:ext>
            </a:extLst>
          </p:cNvPr>
          <p:cNvSpPr/>
          <p:nvPr/>
        </p:nvSpPr>
        <p:spPr>
          <a:xfrm>
            <a:off x="2438400" y="3105150"/>
            <a:ext cx="146156" cy="1180093"/>
          </a:xfrm>
          <a:prstGeom prst="rect">
            <a:avLst/>
          </a:prstGeom>
          <a:solidFill>
            <a:srgbClr val="33CC33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D0C95052-5B96-7643-9206-12D19E594995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17288" y="3161796"/>
            <a:ext cx="431808" cy="370498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EDA2A59A-0437-7B44-B59A-95E2D224F12C}"/>
              </a:ext>
            </a:extLst>
          </p:cNvPr>
          <p:cNvCxnSpPr>
            <a:stCxn id="28" idx="3"/>
          </p:cNvCxnSpPr>
          <p:nvPr/>
        </p:nvCxnSpPr>
        <p:spPr>
          <a:xfrm flipV="1">
            <a:off x="2023532" y="4019550"/>
            <a:ext cx="381000" cy="368700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79079B6-EADE-3748-A327-2651B5A4DFE3}"/>
              </a:ext>
            </a:extLst>
          </p:cNvPr>
          <p:cNvSpPr txBox="1"/>
          <p:nvPr/>
        </p:nvSpPr>
        <p:spPr>
          <a:xfrm>
            <a:off x="457200" y="2800351"/>
            <a:ext cx="5334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 ~ </a:t>
            </a:r>
            <a:r>
              <a:rPr lang="en-US" sz="1100" dirty="0">
                <a:solidFill>
                  <a:schemeClr val="accent2"/>
                </a:solidFill>
                <a:latin typeface="Times New Roman"/>
                <a:cs typeface="Times New Roman"/>
              </a:rPr>
              <a:t>p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en-AU" sz="1100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7DC64B-7F7C-324A-A99D-A0D1602FA946}"/>
              </a:ext>
            </a:extLst>
          </p:cNvPr>
          <p:cNvSpPr/>
          <p:nvPr/>
        </p:nvSpPr>
        <p:spPr>
          <a:xfrm>
            <a:off x="1871132" y="2674154"/>
            <a:ext cx="146156" cy="975284"/>
          </a:xfrm>
          <a:prstGeom prst="rect">
            <a:avLst/>
          </a:prstGeom>
          <a:solidFill>
            <a:srgbClr val="D9D9D9"/>
          </a:solidFill>
          <a:ln>
            <a:solidFill>
              <a:srgbClr val="3399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A2AFC9-6E5E-DA4A-8694-0A620E97AFFE}"/>
              </a:ext>
            </a:extLst>
          </p:cNvPr>
          <p:cNvSpPr txBox="1"/>
          <p:nvPr/>
        </p:nvSpPr>
        <p:spPr>
          <a:xfrm>
            <a:off x="1756832" y="2495550"/>
            <a:ext cx="3048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dirty="0">
                <a:solidFill>
                  <a:schemeClr val="accent2"/>
                </a:solidFill>
                <a:latin typeface="Times New Roman"/>
                <a:cs typeface="Times New Roman"/>
              </a:rPr>
              <a:t>G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en-AU" sz="1100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A01A285-76C6-3549-90B0-D6D2CAC74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10463"/>
            <a:ext cx="2514600" cy="3318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3F5EACF-0273-0448-95DD-D32E93D75E2D}"/>
              </a:ext>
            </a:extLst>
          </p:cNvPr>
          <p:cNvSpPr txBox="1"/>
          <p:nvPr/>
        </p:nvSpPr>
        <p:spPr>
          <a:xfrm>
            <a:off x="2607740" y="1123950"/>
            <a:ext cx="5334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dirty="0">
                <a:solidFill>
                  <a:schemeClr val="accent2"/>
                </a:solidFill>
                <a:latin typeface="Times New Roman"/>
                <a:cs typeface="Times New Roman"/>
              </a:rPr>
              <a:t>p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en-US" sz="1100" b="1" i="0" dirty="0" err="1">
                <a:solidFill>
                  <a:schemeClr val="accent2"/>
                </a:solidFill>
                <a:latin typeface="Times New Roman"/>
                <a:cs typeface="Times New Roman"/>
              </a:rPr>
              <a:t>x</a:t>
            </a:r>
            <a:r>
              <a:rPr lang="en-US" sz="1100" i="0" dirty="0" err="1">
                <a:solidFill>
                  <a:schemeClr val="accent2"/>
                </a:solidFill>
                <a:latin typeface="Times New Roman"/>
                <a:cs typeface="Times New Roman"/>
              </a:rPr>
              <a:t>|</a:t>
            </a:r>
            <a:r>
              <a:rPr lang="en-US" sz="1100" b="1" i="0" dirty="0" err="1">
                <a:solidFill>
                  <a:schemeClr val="accent2"/>
                </a:solidFill>
                <a:latin typeface="Times New Roman"/>
                <a:cs typeface="Times New Roman"/>
              </a:rPr>
              <a:t>z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en-AU" sz="1100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FA60F4-FE05-2940-B62A-6DF183B7C510}"/>
              </a:ext>
            </a:extLst>
          </p:cNvPr>
          <p:cNvSpPr txBox="1"/>
          <p:nvPr/>
        </p:nvSpPr>
        <p:spPr>
          <a:xfrm>
            <a:off x="2085858" y="2733120"/>
            <a:ext cx="22860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6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-</a:t>
            </a:r>
            <a:endParaRPr lang="en-AU" sz="1600" b="1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0072F1-9F26-3742-9D70-65000039C0FB}"/>
              </a:ext>
            </a:extLst>
          </p:cNvPr>
          <p:cNvSpPr txBox="1"/>
          <p:nvPr/>
        </p:nvSpPr>
        <p:spPr>
          <a:xfrm>
            <a:off x="2057400" y="4202727"/>
            <a:ext cx="228600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2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+</a:t>
            </a:r>
            <a:endParaRPr lang="en-AU" sz="1600" b="1" i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174A428B-288E-6C46-A4A8-81021093A830}"/>
              </a:ext>
            </a:extLst>
          </p:cNvPr>
          <p:cNvCxnSpPr>
            <a:cxnSpLocks/>
            <a:stCxn id="18" idx="2"/>
          </p:cNvCxnSpPr>
          <p:nvPr/>
        </p:nvCxnSpPr>
        <p:spPr>
          <a:xfrm rot="16200000" flipH="1">
            <a:off x="1642502" y="2725700"/>
            <a:ext cx="1408594" cy="204594"/>
          </a:xfrm>
          <a:prstGeom prst="bentConnector3">
            <a:avLst>
              <a:gd name="adj1" fmla="val 99667"/>
            </a:avLst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A7CDA54-0253-044F-AAE8-DB6101361F36}"/>
              </a:ext>
            </a:extLst>
          </p:cNvPr>
          <p:cNvSpPr txBox="1"/>
          <p:nvPr/>
        </p:nvSpPr>
        <p:spPr>
          <a:xfrm>
            <a:off x="3293540" y="1123950"/>
            <a:ext cx="304800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100" dirty="0">
                <a:solidFill>
                  <a:schemeClr val="accent2"/>
                </a:solidFill>
                <a:latin typeface="Times New Roman"/>
                <a:cs typeface="Times New Roman"/>
              </a:rPr>
              <a:t>p</a:t>
            </a:r>
            <a:r>
              <a:rPr lang="en-US" sz="1100" i="0" dirty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en-US" sz="1100" b="1" i="0" dirty="0">
                <a:solidFill>
                  <a:schemeClr val="accent2"/>
                </a:solidFill>
                <a:latin typeface="Times New Roman"/>
                <a:cs typeface="Times New Roman"/>
              </a:rPr>
              <a:t>x</a:t>
            </a:r>
            <a:r>
              <a:rPr lang="en-US" sz="1100" b="1" dirty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  <a:endParaRPr lang="en-AU" sz="1100" b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794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33333E-6 C 0.00278 0.05247 0.0059 0.10524 0.01736 0.14444 C 0.02882 0.18395 0.05104 0.21728 0.06806 0.23518 C 0.08524 0.25339 0.10243 0.25277 0.11997 0.25247 " pathEditMode="relative" rAng="0" ptsTypes="AAAA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1262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46914E-6 C 0.0026 0.05155 0.00573 0.10371 0.01684 0.1426 C 0.02777 0.18148 0.0493 0.21451 0.0658 0.2321 C 0.08211 0.25 0.09878 0.24939 0.1158 0.24908 " pathEditMode="relative" rAng="0" ptsTypes="AAAA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12438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1" grpId="1" animBg="1"/>
      <p:bldP spid="13" grpId="0" animBg="1"/>
      <p:bldP spid="17" grpId="0" animBg="1"/>
      <p:bldP spid="18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31" grpId="0" animBg="1"/>
      <p:bldP spid="31" grpId="1" animBg="1"/>
      <p:bldP spid="33" grpId="0"/>
      <p:bldP spid="33" grpId="1"/>
      <p:bldP spid="34" grpId="0"/>
      <p:bldP spid="35" grpId="0"/>
      <p:bldP spid="36" grpId="0" animBg="1"/>
      <p:bldP spid="36" grpId="1" animBg="1"/>
      <p:bldP spid="39" grpId="0" animBg="1"/>
      <p:bldP spid="40" grpId="0" animBg="1"/>
      <p:bldP spid="43" grpId="0"/>
      <p:bldP spid="43" grpId="1"/>
      <p:bldP spid="44" grpId="0" animBg="1"/>
      <p:bldP spid="44" grpId="1" animBg="1"/>
      <p:bldP spid="45" grpId="0"/>
      <p:bldP spid="45" grpId="1"/>
      <p:bldP spid="47" grpId="0"/>
      <p:bldP spid="48" grpId="0"/>
      <p:bldP spid="49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9CE14673-1D17-E241-8229-A8B1BA5A4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ea typeface="굴림" pitchFamily="50" charset="-127"/>
              </a:rPr>
              <a:t>Symbol Loss</a:t>
            </a:r>
            <a:endParaRPr lang="en-US" sz="2200" dirty="0">
              <a:solidFill>
                <a:srgbClr val="3399FF"/>
              </a:solidFill>
              <a:ea typeface="굴림" pitchFamily="50" charset="-127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8B0C82AD-E70B-C34F-A464-B9064E565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CF95DC4C-6383-AC45-90A6-6B4C7B39249A}"/>
              </a:ext>
            </a:extLst>
          </p:cNvPr>
          <p:cNvCxnSpPr>
            <a:cxnSpLocks/>
            <a:stCxn id="5" idx="3"/>
            <a:endCxn id="23" idx="3"/>
          </p:cNvCxnSpPr>
          <p:nvPr/>
        </p:nvCxnSpPr>
        <p:spPr>
          <a:xfrm>
            <a:off x="3167353" y="1573474"/>
            <a:ext cx="12700" cy="545060"/>
          </a:xfrm>
          <a:prstGeom prst="curvedConnector3">
            <a:avLst>
              <a:gd name="adj1" fmla="val 1800000"/>
            </a:avLst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7D4AF9-BE11-CD4E-A3D1-0D38309F3619}"/>
              </a:ext>
            </a:extLst>
          </p:cNvPr>
          <p:cNvSpPr txBox="1"/>
          <p:nvPr/>
        </p:nvSpPr>
        <p:spPr>
          <a:xfrm>
            <a:off x="457200" y="1465752"/>
            <a:ext cx="2710153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Input (?)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FA4D3-BE4D-2549-A412-48218C79BF9D}"/>
              </a:ext>
            </a:extLst>
          </p:cNvPr>
          <p:cNvSpPr txBox="1"/>
          <p:nvPr/>
        </p:nvSpPr>
        <p:spPr>
          <a:xfrm>
            <a:off x="3285891" y="1638786"/>
            <a:ext cx="92690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Lookup</a:t>
            </a:r>
            <a:endParaRPr lang="en-AU" sz="1400" i="0" dirty="0">
              <a:solidFill>
                <a:schemeClr val="bg1">
                  <a:lumMod val="7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0BDE25-3E1A-E440-A09F-63A370AEFD89}"/>
              </a:ext>
            </a:extLst>
          </p:cNvPr>
          <p:cNvCxnSpPr>
            <a:cxnSpLocks/>
            <a:stCxn id="23" idx="2"/>
            <a:endCxn id="14" idx="0"/>
          </p:cNvCxnSpPr>
          <p:nvPr/>
        </p:nvCxnSpPr>
        <p:spPr>
          <a:xfrm>
            <a:off x="1812277" y="2226256"/>
            <a:ext cx="0" cy="39604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08C892-DF41-E447-A337-7382BE63414A}"/>
              </a:ext>
            </a:extLst>
          </p:cNvPr>
          <p:cNvSpPr txBox="1"/>
          <p:nvPr/>
        </p:nvSpPr>
        <p:spPr>
          <a:xfrm>
            <a:off x="5858924" y="1461420"/>
            <a:ext cx="160786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L2 normalise</a:t>
            </a:r>
            <a:endParaRPr lang="en-AU" sz="1400" i="0" dirty="0">
              <a:solidFill>
                <a:schemeClr val="bg1">
                  <a:lumMod val="7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FF292-D002-7E49-8788-608F352DAD3F}"/>
              </a:ext>
            </a:extLst>
          </p:cNvPr>
          <p:cNvSpPr txBox="1"/>
          <p:nvPr/>
        </p:nvSpPr>
        <p:spPr>
          <a:xfrm>
            <a:off x="457200" y="3738592"/>
            <a:ext cx="2710153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Feature (?, embsize)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706AC6-6CEA-3C4B-8856-7C609614E152}"/>
              </a:ext>
            </a:extLst>
          </p:cNvPr>
          <p:cNvCxnSpPr>
            <a:cxnSpLocks/>
            <a:stCxn id="13" idx="2"/>
            <a:endCxn id="11" idx="0"/>
          </p:cNvCxnSpPr>
          <p:nvPr/>
        </p:nvCxnSpPr>
        <p:spPr>
          <a:xfrm>
            <a:off x="1812276" y="3394318"/>
            <a:ext cx="1" cy="344274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FD2EA1-28DC-DF4E-B7DA-EB5572EA0DC9}"/>
              </a:ext>
            </a:extLst>
          </p:cNvPr>
          <p:cNvSpPr txBox="1"/>
          <p:nvPr/>
        </p:nvSpPr>
        <p:spPr>
          <a:xfrm>
            <a:off x="457201" y="3177923"/>
            <a:ext cx="2710150" cy="2163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Decoder</a:t>
            </a:r>
            <a:endParaRPr lang="en-AU" sz="1400" i="0" dirty="0">
              <a:solidFill>
                <a:schemeClr val="bg1">
                  <a:lumMod val="7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6D6C19-F153-EA41-8E85-08BDDD50456B}"/>
              </a:ext>
            </a:extLst>
          </p:cNvPr>
          <p:cNvSpPr txBox="1"/>
          <p:nvPr/>
        </p:nvSpPr>
        <p:spPr>
          <a:xfrm>
            <a:off x="457200" y="2622296"/>
            <a:ext cx="2710153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Encoder</a:t>
            </a:r>
            <a:endParaRPr lang="en-AU" sz="1400" i="0" dirty="0">
              <a:solidFill>
                <a:schemeClr val="bg1">
                  <a:lumMod val="7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BC0951F-0361-BE4D-948F-BF9CAD4F3B06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1812277" y="3954036"/>
            <a:ext cx="0" cy="43520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D80E83-5F4A-B444-9A78-930CDD208723}"/>
              </a:ext>
            </a:extLst>
          </p:cNvPr>
          <p:cNvSpPr txBox="1"/>
          <p:nvPr/>
        </p:nvSpPr>
        <p:spPr>
          <a:xfrm>
            <a:off x="457200" y="4389243"/>
            <a:ext cx="2710153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Normalised Reconstruction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52629F-DBC2-C84C-8124-4DB70D069C81}"/>
              </a:ext>
            </a:extLst>
          </p:cNvPr>
          <p:cNvSpPr txBox="1"/>
          <p:nvPr/>
        </p:nvSpPr>
        <p:spPr>
          <a:xfrm>
            <a:off x="1792373" y="4059890"/>
            <a:ext cx="164112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L2 normalise</a:t>
            </a:r>
            <a:endParaRPr lang="en-AU" sz="1400" i="0" dirty="0">
              <a:solidFill>
                <a:schemeClr val="bg1">
                  <a:lumMod val="7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2C1460D-2DC3-F741-B3FC-07FE9298851A}"/>
              </a:ext>
            </a:extLst>
          </p:cNvPr>
          <p:cNvCxnSpPr>
            <a:cxnSpLocks/>
            <a:stCxn id="23" idx="3"/>
            <a:endCxn id="19" idx="0"/>
          </p:cNvCxnSpPr>
          <p:nvPr/>
        </p:nvCxnSpPr>
        <p:spPr>
          <a:xfrm>
            <a:off x="3167353" y="2118534"/>
            <a:ext cx="1656734" cy="901845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mming Junction 18">
            <a:extLst>
              <a:ext uri="{FF2B5EF4-FFF2-40B4-BE49-F238E27FC236}">
                <a16:creationId xmlns:a16="http://schemas.microsoft.com/office/drawing/2014/main" id="{C3DA29BE-67F3-274D-A7BC-A88558A2516F}"/>
              </a:ext>
            </a:extLst>
          </p:cNvPr>
          <p:cNvSpPr/>
          <p:nvPr/>
        </p:nvSpPr>
        <p:spPr>
          <a:xfrm>
            <a:off x="4678944" y="3020379"/>
            <a:ext cx="290286" cy="284314"/>
          </a:xfrm>
          <a:prstGeom prst="flowChartSummingJunction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8BA45EAA-6125-364E-945B-0B8B3092CA3B}"/>
              </a:ext>
            </a:extLst>
          </p:cNvPr>
          <p:cNvCxnSpPr>
            <a:cxnSpLocks/>
            <a:stCxn id="16" idx="3"/>
            <a:endCxn id="19" idx="4"/>
          </p:cNvCxnSpPr>
          <p:nvPr/>
        </p:nvCxnSpPr>
        <p:spPr>
          <a:xfrm flipV="1">
            <a:off x="3167353" y="3304693"/>
            <a:ext cx="1656734" cy="1192272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BB813A2-E7E9-1244-A33D-92B9E32EFB99}"/>
              </a:ext>
            </a:extLst>
          </p:cNvPr>
          <p:cNvSpPr txBox="1"/>
          <p:nvPr/>
        </p:nvSpPr>
        <p:spPr>
          <a:xfrm>
            <a:off x="4191001" y="1137338"/>
            <a:ext cx="3572923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Embedding (nsymbols,embsize)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D30E9F-D9B1-1049-B278-76D4A088370A}"/>
              </a:ext>
            </a:extLst>
          </p:cNvPr>
          <p:cNvCxnSpPr>
            <a:cxnSpLocks/>
            <a:stCxn id="21" idx="2"/>
            <a:endCxn id="24" idx="0"/>
          </p:cNvCxnSpPr>
          <p:nvPr/>
        </p:nvCxnSpPr>
        <p:spPr>
          <a:xfrm flipH="1">
            <a:off x="5977462" y="1352782"/>
            <a:ext cx="1" cy="401303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8CEB9DE-148D-4F47-B022-69FEF4D361E9}"/>
              </a:ext>
            </a:extLst>
          </p:cNvPr>
          <p:cNvSpPr txBox="1"/>
          <p:nvPr/>
        </p:nvSpPr>
        <p:spPr>
          <a:xfrm>
            <a:off x="457200" y="2010812"/>
            <a:ext cx="2710153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Feature (?,embsize)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25CF84-3814-294D-A447-AE30835642A4}"/>
              </a:ext>
            </a:extLst>
          </p:cNvPr>
          <p:cNvSpPr txBox="1"/>
          <p:nvPr/>
        </p:nvSpPr>
        <p:spPr>
          <a:xfrm>
            <a:off x="4191000" y="1754085"/>
            <a:ext cx="3572923" cy="215444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Normalised Embedding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43A97-0940-6F46-935B-338BFCF280E7}"/>
              </a:ext>
            </a:extLst>
          </p:cNvPr>
          <p:cNvSpPr txBox="1"/>
          <p:nvPr/>
        </p:nvSpPr>
        <p:spPr>
          <a:xfrm>
            <a:off x="5396113" y="3054813"/>
            <a:ext cx="3280864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probability (?,nsymbols)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F9C48B6-52B1-A849-AB56-ED553004E066}"/>
              </a:ext>
            </a:extLst>
          </p:cNvPr>
          <p:cNvCxnSpPr>
            <a:cxnSpLocks/>
            <a:stCxn id="19" idx="6"/>
            <a:endCxn id="25" idx="1"/>
          </p:cNvCxnSpPr>
          <p:nvPr/>
        </p:nvCxnSpPr>
        <p:spPr>
          <a:xfrm flipV="1">
            <a:off x="4969230" y="3162535"/>
            <a:ext cx="426883" cy="1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1956038-1E5F-6F40-8A7B-6DB15B38BF16}"/>
              </a:ext>
            </a:extLst>
          </p:cNvPr>
          <p:cNvCxnSpPr>
            <a:cxnSpLocks/>
            <a:stCxn id="25" idx="2"/>
            <a:endCxn id="32" idx="0"/>
          </p:cNvCxnSpPr>
          <p:nvPr/>
        </p:nvCxnSpPr>
        <p:spPr>
          <a:xfrm>
            <a:off x="7036545" y="3270257"/>
            <a:ext cx="0" cy="1118985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5D5144B-DD72-BE4E-B92E-B759D57ECEA2}"/>
              </a:ext>
            </a:extLst>
          </p:cNvPr>
          <p:cNvSpPr txBox="1"/>
          <p:nvPr/>
        </p:nvSpPr>
        <p:spPr>
          <a:xfrm>
            <a:off x="5867400" y="3688641"/>
            <a:ext cx="282830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softmax crossentropy</a:t>
            </a:r>
            <a:endParaRPr lang="en-AU" sz="1400" i="0" dirty="0">
              <a:solidFill>
                <a:schemeClr val="bg1">
                  <a:lumMod val="7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BEEED9-DA95-9D45-9774-FF1055BFAAAD}"/>
              </a:ext>
            </a:extLst>
          </p:cNvPr>
          <p:cNvSpPr txBox="1"/>
          <p:nvPr/>
        </p:nvSpPr>
        <p:spPr>
          <a:xfrm>
            <a:off x="5396946" y="4389242"/>
            <a:ext cx="3279198" cy="2154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AU" sz="140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Output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C75C0A-C2B3-BC4C-8D21-82291FF86A06}"/>
              </a:ext>
            </a:extLst>
          </p:cNvPr>
          <p:cNvSpPr txBox="1"/>
          <p:nvPr/>
        </p:nvSpPr>
        <p:spPr>
          <a:xfrm>
            <a:off x="457200" y="2934823"/>
            <a:ext cx="2710151" cy="2232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AU" sz="1400" i="0" dirty="0">
                <a:solidFill>
                  <a:schemeClr val="bg1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 . 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7F1B0D-C5A0-1B40-8D4B-0E6E19D5718B}"/>
              </a:ext>
            </a:extLst>
          </p:cNvPr>
          <p:cNvSpPr txBox="1"/>
          <p:nvPr/>
        </p:nvSpPr>
        <p:spPr>
          <a:xfrm>
            <a:off x="3346147" y="2898784"/>
            <a:ext cx="141384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cosine distance</a:t>
            </a:r>
            <a:endParaRPr lang="en-AU" sz="1400" i="0" dirty="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8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B147"/>
                                      </p:to>
                                    </p:animClr>
                                    <p:set>
                                      <p:cBhvr>
                                        <p:cTn id="1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B147"/>
                                      </p:to>
                                    </p:animClr>
                                    <p:set>
                                      <p:cBhvr>
                                        <p:cTn id="16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8B147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8B147"/>
                                      </p:to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8B1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914400"/>
          </a:xfrm>
        </p:spPr>
        <p:txBody>
          <a:bodyPr>
            <a:normAutofit/>
          </a:bodyPr>
          <a:lstStyle/>
          <a:p>
            <a:r>
              <a:rPr lang="en-AU" dirty="0">
                <a:latin typeface="Garamond" panose="02020404030301010803" pitchFamily="18" charset="0"/>
              </a:rPr>
              <a:t>Handling Variable Length Inputs</a:t>
            </a:r>
            <a:endParaRPr lang="en-US" dirty="0">
              <a:solidFill>
                <a:schemeClr val="tx1"/>
              </a:solidFill>
              <a:latin typeface="Garamond" panose="02020404030301010803" pitchFamily="18" charset="0"/>
              <a:ea typeface="굴림" pitchFamily="50" charset="-127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5D94C67-CAB8-4184-B3F3-450BEB421902}"/>
              </a:ext>
            </a:extLst>
          </p:cNvPr>
          <p:cNvSpPr txBox="1"/>
          <p:nvPr/>
        </p:nvSpPr>
        <p:spPr>
          <a:xfrm>
            <a:off x="838201" y="1773911"/>
            <a:ext cx="1751744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9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Long sample</a:t>
            </a:r>
            <a:endParaRPr lang="en-AU" sz="1400" i="0" dirty="0">
              <a:solidFill>
                <a:schemeClr val="bg1">
                  <a:lumMod val="9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F2B602-726F-674E-BFAC-33D8C9D1A9A9}"/>
              </a:ext>
            </a:extLst>
          </p:cNvPr>
          <p:cNvSpPr txBox="1"/>
          <p:nvPr/>
        </p:nvSpPr>
        <p:spPr>
          <a:xfrm>
            <a:off x="2752430" y="1391311"/>
            <a:ext cx="502907" cy="8113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09DA1D-49FD-DC49-81E2-9F6E4359415A}"/>
              </a:ext>
            </a:extLst>
          </p:cNvPr>
          <p:cNvSpPr txBox="1"/>
          <p:nvPr/>
        </p:nvSpPr>
        <p:spPr>
          <a:xfrm>
            <a:off x="2904831" y="1543711"/>
            <a:ext cx="512992" cy="8113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A49B93-D84D-2E4B-8D02-E81E439C60EB}"/>
              </a:ext>
            </a:extLst>
          </p:cNvPr>
          <p:cNvSpPr txBox="1"/>
          <p:nvPr/>
        </p:nvSpPr>
        <p:spPr>
          <a:xfrm>
            <a:off x="3057230" y="1696111"/>
            <a:ext cx="504197" cy="8113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8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99A62E-7019-BB4B-B4D4-A6C48155A14D}"/>
              </a:ext>
            </a:extLst>
          </p:cNvPr>
          <p:cNvCxnSpPr>
            <a:cxnSpLocks/>
          </p:cNvCxnSpPr>
          <p:nvPr/>
        </p:nvCxnSpPr>
        <p:spPr>
          <a:xfrm>
            <a:off x="3707279" y="3147234"/>
            <a:ext cx="663478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A00A5013-2447-BD44-8269-7772E017E0FC}"/>
              </a:ext>
            </a:extLst>
          </p:cNvPr>
          <p:cNvSpPr/>
          <p:nvPr/>
        </p:nvSpPr>
        <p:spPr>
          <a:xfrm>
            <a:off x="6227588" y="1296995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A89B33-58D1-6644-BC95-4CB3AEA30CCF}"/>
              </a:ext>
            </a:extLst>
          </p:cNvPr>
          <p:cNvSpPr txBox="1"/>
          <p:nvPr/>
        </p:nvSpPr>
        <p:spPr>
          <a:xfrm>
            <a:off x="6119245" y="1057669"/>
            <a:ext cx="35176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</a:t>
            </a:r>
            <a:endParaRPr lang="en-AU" sz="1400" dirty="0">
              <a:solidFill>
                <a:schemeClr val="bg1">
                  <a:lumMod val="9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7BD37-7C31-5D49-ADAE-CB9C3AA543E7}"/>
              </a:ext>
            </a:extLst>
          </p:cNvPr>
          <p:cNvSpPr txBox="1"/>
          <p:nvPr/>
        </p:nvSpPr>
        <p:spPr>
          <a:xfrm>
            <a:off x="838201" y="2949794"/>
            <a:ext cx="1747085" cy="21505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9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Short sample</a:t>
            </a:r>
            <a:endParaRPr lang="en-AU" sz="1400" i="0" dirty="0">
              <a:solidFill>
                <a:schemeClr val="bg1">
                  <a:lumMod val="9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632E1E-A7F8-FD4E-8F0F-E28D6B55C45F}"/>
              </a:ext>
            </a:extLst>
          </p:cNvPr>
          <p:cNvSpPr txBox="1"/>
          <p:nvPr/>
        </p:nvSpPr>
        <p:spPr>
          <a:xfrm>
            <a:off x="2752430" y="2860051"/>
            <a:ext cx="502907" cy="3497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F8330-159D-1D48-8FC0-DA7970FD8CFA}"/>
              </a:ext>
            </a:extLst>
          </p:cNvPr>
          <p:cNvSpPr txBox="1"/>
          <p:nvPr/>
        </p:nvSpPr>
        <p:spPr>
          <a:xfrm>
            <a:off x="2904831" y="3012451"/>
            <a:ext cx="512992" cy="3497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2902B-A53A-9747-B6F0-2712C7797E0A}"/>
              </a:ext>
            </a:extLst>
          </p:cNvPr>
          <p:cNvSpPr txBox="1"/>
          <p:nvPr/>
        </p:nvSpPr>
        <p:spPr>
          <a:xfrm>
            <a:off x="3057230" y="3164851"/>
            <a:ext cx="504197" cy="34970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3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19C019-5E08-8B42-B8F6-94F6E86C4138}"/>
              </a:ext>
            </a:extLst>
          </p:cNvPr>
          <p:cNvSpPr txBox="1"/>
          <p:nvPr/>
        </p:nvSpPr>
        <p:spPr>
          <a:xfrm>
            <a:off x="4540555" y="1299828"/>
            <a:ext cx="304800" cy="719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82FD06-BC3E-0A45-8A22-5024F417CBE2}"/>
              </a:ext>
            </a:extLst>
          </p:cNvPr>
          <p:cNvSpPr txBox="1"/>
          <p:nvPr/>
        </p:nvSpPr>
        <p:spPr>
          <a:xfrm>
            <a:off x="4692955" y="1452228"/>
            <a:ext cx="305596" cy="719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774870-2EE8-F74D-BB1D-E6E08F869C6E}"/>
              </a:ext>
            </a:extLst>
          </p:cNvPr>
          <p:cNvSpPr txBox="1"/>
          <p:nvPr/>
        </p:nvSpPr>
        <p:spPr>
          <a:xfrm>
            <a:off x="4845354" y="1604628"/>
            <a:ext cx="305597" cy="719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042A667-08AC-7843-BAE7-2ACE9CFE77D4}"/>
              </a:ext>
            </a:extLst>
          </p:cNvPr>
          <p:cNvSpPr txBox="1"/>
          <p:nvPr/>
        </p:nvSpPr>
        <p:spPr>
          <a:xfrm>
            <a:off x="4997754" y="1757028"/>
            <a:ext cx="305597" cy="719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E3C309-5FF2-D843-8C8A-81132FB04762}"/>
              </a:ext>
            </a:extLst>
          </p:cNvPr>
          <p:cNvSpPr txBox="1"/>
          <p:nvPr/>
        </p:nvSpPr>
        <p:spPr>
          <a:xfrm>
            <a:off x="5150154" y="1909428"/>
            <a:ext cx="305597" cy="719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7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9B24DF-ED80-C344-833C-071F0C3A0C3E}"/>
              </a:ext>
            </a:extLst>
          </p:cNvPr>
          <p:cNvSpPr txBox="1"/>
          <p:nvPr/>
        </p:nvSpPr>
        <p:spPr>
          <a:xfrm>
            <a:off x="4537901" y="2807328"/>
            <a:ext cx="314887" cy="257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6AC8F4-8619-8042-9C1A-918E906F4478}"/>
              </a:ext>
            </a:extLst>
          </p:cNvPr>
          <p:cNvSpPr txBox="1"/>
          <p:nvPr/>
        </p:nvSpPr>
        <p:spPr>
          <a:xfrm>
            <a:off x="4690302" y="2959728"/>
            <a:ext cx="307452" cy="257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7C6EB9-FCCD-054D-A8F0-673869FE1A0F}"/>
              </a:ext>
            </a:extLst>
          </p:cNvPr>
          <p:cNvSpPr txBox="1"/>
          <p:nvPr/>
        </p:nvSpPr>
        <p:spPr>
          <a:xfrm>
            <a:off x="4842701" y="3112128"/>
            <a:ext cx="307453" cy="257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A515F1-7D6A-544C-9EB5-4F278292A93E}"/>
              </a:ext>
            </a:extLst>
          </p:cNvPr>
          <p:cNvSpPr txBox="1"/>
          <p:nvPr/>
        </p:nvSpPr>
        <p:spPr>
          <a:xfrm>
            <a:off x="4995101" y="3264528"/>
            <a:ext cx="307453" cy="257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7A1EBA-FEF0-024B-A6DD-A6D0C98AEA1B}"/>
              </a:ext>
            </a:extLst>
          </p:cNvPr>
          <p:cNvSpPr txBox="1"/>
          <p:nvPr/>
        </p:nvSpPr>
        <p:spPr>
          <a:xfrm>
            <a:off x="5147501" y="3416928"/>
            <a:ext cx="307453" cy="257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36000" rIns="0" bIns="36000" rtlCol="0" anchor="ctr" anchorCtr="1">
            <a:spAutoFit/>
          </a:bodyPr>
          <a:lstStyle/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AU" sz="200" dirty="0">
              <a:solidFill>
                <a:schemeClr val="tx1">
                  <a:lumMod val="75000"/>
                  <a:lumOff val="2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7DAA375-0744-D040-9D79-97B06C558E65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4852788" y="1372339"/>
            <a:ext cx="137480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3B71769-CCF2-FE49-96F5-0F4543B2AB93}"/>
              </a:ext>
            </a:extLst>
          </p:cNvPr>
          <p:cNvCxnSpPr>
            <a:cxnSpLocks/>
          </p:cNvCxnSpPr>
          <p:nvPr/>
        </p:nvCxnSpPr>
        <p:spPr>
          <a:xfrm>
            <a:off x="3707279" y="1890456"/>
            <a:ext cx="663478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9AAB241-E65F-E84D-8253-F2EE8F6E31B3}"/>
              </a:ext>
            </a:extLst>
          </p:cNvPr>
          <p:cNvSpPr/>
          <p:nvPr/>
        </p:nvSpPr>
        <p:spPr>
          <a:xfrm>
            <a:off x="6227587" y="1447683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8C8E009-BA28-8E43-90C6-5A6B60DF445D}"/>
              </a:ext>
            </a:extLst>
          </p:cNvPr>
          <p:cNvSpPr/>
          <p:nvPr/>
        </p:nvSpPr>
        <p:spPr>
          <a:xfrm>
            <a:off x="6227586" y="1596522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95057D7-9461-FF45-9A31-F332D7C32471}"/>
              </a:ext>
            </a:extLst>
          </p:cNvPr>
          <p:cNvSpPr/>
          <p:nvPr/>
        </p:nvSpPr>
        <p:spPr>
          <a:xfrm>
            <a:off x="6227585" y="1746134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1765384-E78D-2F44-8901-A0B650A9904D}"/>
              </a:ext>
            </a:extLst>
          </p:cNvPr>
          <p:cNvSpPr/>
          <p:nvPr/>
        </p:nvSpPr>
        <p:spPr>
          <a:xfrm>
            <a:off x="6227584" y="1890456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34D0C68-10AE-9843-847F-125FAFF9CE34}"/>
              </a:ext>
            </a:extLst>
          </p:cNvPr>
          <p:cNvCxnSpPr>
            <a:cxnSpLocks/>
            <a:endCxn id="61" idx="1"/>
          </p:cNvCxnSpPr>
          <p:nvPr/>
        </p:nvCxnSpPr>
        <p:spPr>
          <a:xfrm flipV="1">
            <a:off x="5005188" y="1523027"/>
            <a:ext cx="1222399" cy="171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4DB8724-5155-2A42-A1FF-13A01D99D58D}"/>
              </a:ext>
            </a:extLst>
          </p:cNvPr>
          <p:cNvCxnSpPr>
            <a:cxnSpLocks/>
            <a:endCxn id="62" idx="1"/>
          </p:cNvCxnSpPr>
          <p:nvPr/>
        </p:nvCxnSpPr>
        <p:spPr>
          <a:xfrm flipV="1">
            <a:off x="5157588" y="1671866"/>
            <a:ext cx="1069998" cy="5274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A6C8394-3545-7F48-8DAB-D07827B6DA0B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5309988" y="1821478"/>
            <a:ext cx="917597" cy="806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BDDBB06-763E-9547-8A3E-71A89C43BDA9}"/>
              </a:ext>
            </a:extLst>
          </p:cNvPr>
          <p:cNvCxnSpPr>
            <a:cxnSpLocks/>
            <a:endCxn id="64" idx="1"/>
          </p:cNvCxnSpPr>
          <p:nvPr/>
        </p:nvCxnSpPr>
        <p:spPr>
          <a:xfrm flipV="1">
            <a:off x="5451211" y="1965800"/>
            <a:ext cx="776373" cy="529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5A70634B-3EEA-C547-9E32-92FCD2B387A4}"/>
              </a:ext>
            </a:extLst>
          </p:cNvPr>
          <p:cNvSpPr/>
          <p:nvPr/>
        </p:nvSpPr>
        <p:spPr>
          <a:xfrm>
            <a:off x="6230310" y="2821982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9916C2-80AA-EA4B-8F5A-A4A0001DBA2F}"/>
              </a:ext>
            </a:extLst>
          </p:cNvPr>
          <p:cNvSpPr txBox="1"/>
          <p:nvPr/>
        </p:nvSpPr>
        <p:spPr>
          <a:xfrm>
            <a:off x="6121967" y="2582656"/>
            <a:ext cx="35176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</a:t>
            </a:r>
            <a:endParaRPr lang="en-AU" sz="1400" dirty="0">
              <a:solidFill>
                <a:schemeClr val="bg1">
                  <a:lumMod val="9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A142F2F-F4AA-3446-B782-DD2EDD043C44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4855510" y="2897326"/>
            <a:ext cx="1374800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CE5322CE-BFD5-E245-BEBE-5310AB7B0EE1}"/>
              </a:ext>
            </a:extLst>
          </p:cNvPr>
          <p:cNvSpPr/>
          <p:nvPr/>
        </p:nvSpPr>
        <p:spPr>
          <a:xfrm>
            <a:off x="6230309" y="2972670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BC80097-D5CC-1B43-A6B6-08E9196F03C7}"/>
              </a:ext>
            </a:extLst>
          </p:cNvPr>
          <p:cNvSpPr/>
          <p:nvPr/>
        </p:nvSpPr>
        <p:spPr>
          <a:xfrm>
            <a:off x="6230308" y="3121509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92E358D-1861-4647-ADC1-FD4D4DFEE21C}"/>
              </a:ext>
            </a:extLst>
          </p:cNvPr>
          <p:cNvSpPr/>
          <p:nvPr/>
        </p:nvSpPr>
        <p:spPr>
          <a:xfrm>
            <a:off x="6230307" y="3271121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5D48F5-6C14-4140-A8D0-8881729A82C0}"/>
              </a:ext>
            </a:extLst>
          </p:cNvPr>
          <p:cNvSpPr/>
          <p:nvPr/>
        </p:nvSpPr>
        <p:spPr>
          <a:xfrm>
            <a:off x="6230306" y="3415443"/>
            <a:ext cx="135093" cy="150688"/>
          </a:xfrm>
          <a:prstGeom prst="rect">
            <a:avLst/>
          </a:prstGeom>
          <a:solidFill>
            <a:srgbClr val="00B0F0"/>
          </a:solidFill>
          <a:ln w="127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4E2389C-DBEB-1B41-A4D3-E72274EFBABA}"/>
              </a:ext>
            </a:extLst>
          </p:cNvPr>
          <p:cNvCxnSpPr>
            <a:cxnSpLocks/>
            <a:endCxn id="74" idx="1"/>
          </p:cNvCxnSpPr>
          <p:nvPr/>
        </p:nvCxnSpPr>
        <p:spPr>
          <a:xfrm flipV="1">
            <a:off x="5007910" y="3048014"/>
            <a:ext cx="1222399" cy="171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F8F9991-B23F-1546-BA9B-0A24D2C6BF32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5160310" y="3196853"/>
            <a:ext cx="1069998" cy="5274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EA0439E-3EE1-6E40-BA5D-C03177246871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5312710" y="3346465"/>
            <a:ext cx="917597" cy="8062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D8E8E82-7FD8-234A-BC56-FBAA26DCD498}"/>
              </a:ext>
            </a:extLst>
          </p:cNvPr>
          <p:cNvSpPr txBox="1"/>
          <p:nvPr/>
        </p:nvSpPr>
        <p:spPr>
          <a:xfrm>
            <a:off x="2503494" y="4016396"/>
            <a:ext cx="1264038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9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Embedding</a:t>
            </a:r>
            <a:endParaRPr lang="en-AU" sz="1400" i="0" dirty="0">
              <a:solidFill>
                <a:schemeClr val="bg1">
                  <a:lumMod val="9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4070917-B46B-1144-87E0-3C48B18B408F}"/>
              </a:ext>
            </a:extLst>
          </p:cNvPr>
          <p:cNvSpPr txBox="1"/>
          <p:nvPr/>
        </p:nvSpPr>
        <p:spPr>
          <a:xfrm>
            <a:off x="4258166" y="4020196"/>
            <a:ext cx="1384725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chemeClr val="bg1">
                    <a:lumMod val="9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Convolution</a:t>
            </a:r>
            <a:endParaRPr lang="en-AU" sz="1400" i="0" dirty="0">
              <a:solidFill>
                <a:schemeClr val="bg1">
                  <a:lumMod val="9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2545C32-3C3C-6A4E-B9FE-3296FD1CE4B9}"/>
              </a:ext>
            </a:extLst>
          </p:cNvPr>
          <p:cNvSpPr txBox="1"/>
          <p:nvPr/>
        </p:nvSpPr>
        <p:spPr>
          <a:xfrm>
            <a:off x="5451211" y="4020196"/>
            <a:ext cx="284341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>
            <a:defPPr>
              <a:defRPr lang="en-AU"/>
            </a:defPPr>
            <a:lvl1pPr algn="ctr">
              <a:defRPr sz="2000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1400" i="0" dirty="0">
                <a:solidFill>
                  <a:srgbClr val="FFC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Global Max Pooling</a:t>
            </a:r>
            <a:endParaRPr lang="en-AU" sz="1400" i="0" dirty="0">
              <a:solidFill>
                <a:srgbClr val="FFC000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8076634-2F4B-9344-8E50-53A8B204BC46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5457292" y="3490787"/>
            <a:ext cx="773014" cy="659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F101D468-35C1-CC4C-85E2-9252AB1D6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181972"/>
              </p:ext>
            </p:extLst>
          </p:nvPr>
        </p:nvGraphicFramePr>
        <p:xfrm>
          <a:off x="2853203" y="3793142"/>
          <a:ext cx="564620" cy="614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564620">
                  <a:extLst>
                    <a:ext uri="{9D8B030D-6E8A-4147-A177-3AD203B41FA5}">
                      <a16:colId xmlns:a16="http://schemas.microsoft.com/office/drawing/2014/main" val="21420435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108000" marT="3600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87920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8A89778E-C41B-524D-8275-5E1A0C0A50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75852" y="3788519"/>
          <a:ext cx="1276936" cy="614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76936">
                  <a:extLst>
                    <a:ext uri="{9D8B030D-6E8A-4147-A177-3AD203B41FA5}">
                      <a16:colId xmlns:a16="http://schemas.microsoft.com/office/drawing/2014/main" val="21420435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108000" marT="3600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87920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A2AF64E7-F719-D140-9575-10E9153A7D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50648" y="3789469"/>
          <a:ext cx="1276936" cy="614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76936">
                  <a:extLst>
                    <a:ext uri="{9D8B030D-6E8A-4147-A177-3AD203B41FA5}">
                      <a16:colId xmlns:a16="http://schemas.microsoft.com/office/drawing/2014/main" val="21420435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R="108000" marT="3600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087920"/>
                  </a:ext>
                </a:extLst>
              </a:tr>
            </a:tbl>
          </a:graphicData>
        </a:graphic>
      </p:graphicFrame>
      <p:sp>
        <p:nvSpPr>
          <p:cNvPr id="54" name="Line 4">
            <a:extLst>
              <a:ext uri="{FF2B5EF4-FFF2-40B4-BE49-F238E27FC236}">
                <a16:creationId xmlns:a16="http://schemas.microsoft.com/office/drawing/2014/main" id="{2FFB0E84-0250-3D47-BD3C-71C4F29873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775" y="971550"/>
            <a:ext cx="82010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49990</TotalTime>
  <Words>635</Words>
  <Application>Microsoft Macintosh PowerPoint</Application>
  <PresentationFormat>On-screen Show (16:9)</PresentationFormat>
  <Paragraphs>239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굴림</vt:lpstr>
      <vt:lpstr>ＭＳ Ｐゴシック</vt:lpstr>
      <vt:lpstr>Arial</vt:lpstr>
      <vt:lpstr>Calibri</vt:lpstr>
      <vt:lpstr>Constantia</vt:lpstr>
      <vt:lpstr>Futura Medium</vt:lpstr>
      <vt:lpstr>Garamond</vt:lpstr>
      <vt:lpstr>Mangal</vt:lpstr>
      <vt:lpstr>Menlo</vt:lpstr>
      <vt:lpstr>Segoe UI Symbol</vt:lpstr>
      <vt:lpstr>Source Code Pro</vt:lpstr>
      <vt:lpstr>Times New Roman</vt:lpstr>
      <vt:lpstr>Wingdings</vt:lpstr>
      <vt:lpstr>Wingdings 2</vt:lpstr>
      <vt:lpstr>1_Paper</vt:lpstr>
      <vt:lpstr>Generative Malware Outbreak Detection</vt:lpstr>
      <vt:lpstr>PowerPoint Presentation</vt:lpstr>
      <vt:lpstr>Metamorphism</vt:lpstr>
      <vt:lpstr>PowerPoint Presentation</vt:lpstr>
      <vt:lpstr>Feature</vt:lpstr>
      <vt:lpstr>Feature</vt:lpstr>
      <vt:lpstr>Model Architecture Discrete Adversarial Autoencoder with Convolution</vt:lpstr>
      <vt:lpstr>Symbol Loss</vt:lpstr>
      <vt:lpstr>Handling Variable Length Inputs</vt:lpstr>
      <vt:lpstr>PowerPoint Presentation</vt:lpstr>
      <vt:lpstr>Sample Distribution</vt:lpstr>
      <vt:lpstr>PowerPoint Presentation</vt:lpstr>
      <vt:lpstr>PowerPoint Presentation</vt:lpstr>
      <vt:lpstr>PowerPoint Presentation</vt:lpstr>
      <vt:lpstr>PowerPoint Presentation</vt:lpstr>
      <vt:lpstr>Instructions in the cluster</vt:lpstr>
      <vt:lpstr>Z in the cluster</vt:lpstr>
      <vt:lpstr>File size in the cluster</vt:lpstr>
      <vt:lpstr>PowerPoint Presentation</vt:lpstr>
      <vt:lpstr>PowerPoint Presentation</vt:lpstr>
      <vt:lpstr>PowerPoint Presentation</vt:lpstr>
      <vt:lpstr>Power of Instruction Features</vt:lpstr>
      <vt:lpstr>Power of Convolution</vt:lpstr>
      <vt:lpstr>Unknown Sample Detection</vt:lpstr>
      <vt:lpstr>Early Detection</vt:lpstr>
      <vt:lpstr>PowerPoint Presentation</vt:lpstr>
      <vt:lpstr>References</vt:lpstr>
      <vt:lpstr>Rate today ’s session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</dc:creator>
  <cp:lastModifiedBy>Sean Park</cp:lastModifiedBy>
  <cp:revision>3179</cp:revision>
  <cp:lastPrinted>2018-05-02T06:42:57Z</cp:lastPrinted>
  <dcterms:created xsi:type="dcterms:W3CDTF">1601-01-01T00:00:00Z</dcterms:created>
  <dcterms:modified xsi:type="dcterms:W3CDTF">2019-10-31T17:09:46Z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