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8.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9.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0.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1.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4.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5.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16.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19.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notesSlides/notesSlide20.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notesSlides/notesSlide21.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1.xml" ContentType="application/vnd.openxmlformats-officedocument.drawingml.chart+xml"/>
  <Override PartName="/ppt/theme/themeOverride1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2.xml" ContentType="application/vnd.openxmlformats-officedocument.drawingml.chart+xml"/>
  <Override PartName="/ppt/notesSlides/notesSlide26.xml" ContentType="application/vnd.openxmlformats-officedocument.presentationml.notesSlide+xml"/>
  <Override PartName="/ppt/charts/chart13.xml" ContentType="application/vnd.openxmlformats-officedocument.drawingml.chart+xml"/>
  <Override PartName="/ppt/theme/themeOverride12.xml" ContentType="application/vnd.openxmlformats-officedocument.themeOverride+xml"/>
  <Override PartName="/ppt/notesSlides/notesSlide27.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notesSlides/notesSlide28.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notesSlides/notesSlide29.xml" ContentType="application/vnd.openxmlformats-officedocument.presentationml.notesSlide+xml"/>
  <Override PartName="/ppt/charts/chart18.xml" ContentType="application/vnd.openxmlformats-officedocument.drawingml.chart+xml"/>
  <Override PartName="/ppt/notesSlides/notesSlide30.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31.xml" ContentType="application/vnd.openxmlformats-officedocument.presentationml.notesSlide+xml"/>
  <Override PartName="/ppt/charts/chart21.xml" ContentType="application/vnd.openxmlformats-officedocument.drawingml.chart+xml"/>
  <Override PartName="/ppt/theme/themeOverride13.xml" ContentType="application/vnd.openxmlformats-officedocument.themeOverride+xml"/>
  <Override PartName="/ppt/charts/chart22.xml" ContentType="application/vnd.openxmlformats-officedocument.drawingml.chart+xml"/>
  <Override PartName="/ppt/theme/themeOverride14.xml" ContentType="application/vnd.openxmlformats-officedocument.themeOverride+xml"/>
  <Override PartName="/ppt/notesSlides/notesSlide32.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notesSlides/notesSlide33.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notesSlides/notesSlide34.xml" ContentType="application/vnd.openxmlformats-officedocument.presentationml.notesSlide+xml"/>
  <Override PartName="/ppt/charts/chart27.xml" ContentType="application/vnd.openxmlformats-officedocument.drawingml.chart+xml"/>
  <Override PartName="/ppt/notesSlides/notesSlide35.xml" ContentType="application/vnd.openxmlformats-officedocument.presentationml.notesSlide+xml"/>
  <Override PartName="/ppt/charts/chart28.xml" ContentType="application/vnd.openxmlformats-officedocument.drawingml.chart+xml"/>
  <Override PartName="/ppt/notesSlides/notesSlide36.xml" ContentType="application/vnd.openxmlformats-officedocument.presentationml.notesSlide+xml"/>
  <Override PartName="/ppt/charts/chart29.xml" ContentType="application/vnd.openxmlformats-officedocument.drawingml.chart+xml"/>
  <Override PartName="/ppt/charts/chart30.xml" ContentType="application/vnd.openxmlformats-officedocument.drawingml.chart+xml"/>
  <Override PartName="/ppt/notesSlides/notesSlide37.xml" ContentType="application/vnd.openxmlformats-officedocument.presentationml.notesSlide+xml"/>
  <Override PartName="/ppt/charts/chart31.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32.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33.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63" r:id="rId2"/>
    <p:sldMasterId id="2147483687" r:id="rId3"/>
    <p:sldMasterId id="2147483690" r:id="rId4"/>
    <p:sldMasterId id="2147483700" r:id="rId5"/>
    <p:sldMasterId id="2147483706" r:id="rId6"/>
    <p:sldMasterId id="2147483710" r:id="rId7"/>
    <p:sldMasterId id="2147483713" r:id="rId8"/>
    <p:sldMasterId id="2147483722" r:id="rId9"/>
    <p:sldMasterId id="2147483725" r:id="rId10"/>
    <p:sldMasterId id="2147483735" r:id="rId11"/>
    <p:sldMasterId id="2147483739" r:id="rId12"/>
    <p:sldMasterId id="2147483749" r:id="rId13"/>
    <p:sldMasterId id="2147483756" r:id="rId14"/>
    <p:sldMasterId id="2147483761" r:id="rId15"/>
    <p:sldMasterId id="2147483766" r:id="rId16"/>
  </p:sldMasterIdLst>
  <p:notesMasterIdLst>
    <p:notesMasterId r:id="rId66"/>
  </p:notesMasterIdLst>
  <p:handoutMasterIdLst>
    <p:handoutMasterId r:id="rId67"/>
  </p:handoutMasterIdLst>
  <p:sldIdLst>
    <p:sldId id="511" r:id="rId17"/>
    <p:sldId id="506" r:id="rId18"/>
    <p:sldId id="437" r:id="rId19"/>
    <p:sldId id="507" r:id="rId20"/>
    <p:sldId id="491" r:id="rId21"/>
    <p:sldId id="494" r:id="rId22"/>
    <p:sldId id="495" r:id="rId23"/>
    <p:sldId id="504" r:id="rId24"/>
    <p:sldId id="508" r:id="rId25"/>
    <p:sldId id="438" r:id="rId26"/>
    <p:sldId id="439" r:id="rId27"/>
    <p:sldId id="404" r:id="rId28"/>
    <p:sldId id="405" r:id="rId29"/>
    <p:sldId id="406" r:id="rId30"/>
    <p:sldId id="407" r:id="rId31"/>
    <p:sldId id="414" r:id="rId32"/>
    <p:sldId id="411" r:id="rId33"/>
    <p:sldId id="413" r:id="rId34"/>
    <p:sldId id="415" r:id="rId35"/>
    <p:sldId id="419" r:id="rId36"/>
    <p:sldId id="418" r:id="rId37"/>
    <p:sldId id="427" r:id="rId38"/>
    <p:sldId id="436" r:id="rId39"/>
    <p:sldId id="449" r:id="rId40"/>
    <p:sldId id="452" r:id="rId41"/>
    <p:sldId id="453" r:id="rId42"/>
    <p:sldId id="458" r:id="rId43"/>
    <p:sldId id="459" r:id="rId44"/>
    <p:sldId id="460" r:id="rId45"/>
    <p:sldId id="462" r:id="rId46"/>
    <p:sldId id="463" r:id="rId47"/>
    <p:sldId id="464" r:id="rId48"/>
    <p:sldId id="465" r:id="rId49"/>
    <p:sldId id="466" r:id="rId50"/>
    <p:sldId id="467" r:id="rId51"/>
    <p:sldId id="468" r:id="rId52"/>
    <p:sldId id="469" r:id="rId53"/>
    <p:sldId id="470" r:id="rId54"/>
    <p:sldId id="515" r:id="rId55"/>
    <p:sldId id="512" r:id="rId56"/>
    <p:sldId id="472" r:id="rId57"/>
    <p:sldId id="490" r:id="rId58"/>
    <p:sldId id="473" r:id="rId59"/>
    <p:sldId id="498" r:id="rId60"/>
    <p:sldId id="516" r:id="rId61"/>
    <p:sldId id="517" r:id="rId62"/>
    <p:sldId id="497" r:id="rId63"/>
    <p:sldId id="442" r:id="rId64"/>
    <p:sldId id="443" r:id="rId65"/>
  </p:sldIdLst>
  <p:sldSz cx="10688638" cy="7562850"/>
  <p:notesSz cx="9369425" cy="7102475"/>
  <p:defaultTextStyle>
    <a:defPPr>
      <a:defRPr lang="en-US"/>
    </a:defPPr>
    <a:lvl1pPr marL="0" algn="l" defTabSz="1679113" rtl="0" eaLnBrk="1" latinLnBrk="0" hangingPunct="1">
      <a:defRPr sz="6600" kern="1200">
        <a:solidFill>
          <a:schemeClr val="tx1"/>
        </a:solidFill>
        <a:latin typeface="+mn-lt"/>
        <a:ea typeface="+mn-ea"/>
        <a:cs typeface="+mn-cs"/>
      </a:defRPr>
    </a:lvl1pPr>
    <a:lvl2pPr marL="1679113" algn="l" defTabSz="1679113" rtl="0" eaLnBrk="1" latinLnBrk="0" hangingPunct="1">
      <a:defRPr sz="6600" kern="1200">
        <a:solidFill>
          <a:schemeClr val="tx1"/>
        </a:solidFill>
        <a:latin typeface="+mn-lt"/>
        <a:ea typeface="+mn-ea"/>
        <a:cs typeface="+mn-cs"/>
      </a:defRPr>
    </a:lvl2pPr>
    <a:lvl3pPr marL="3358225" algn="l" defTabSz="1679113" rtl="0" eaLnBrk="1" latinLnBrk="0" hangingPunct="1">
      <a:defRPr sz="6600" kern="1200">
        <a:solidFill>
          <a:schemeClr val="tx1"/>
        </a:solidFill>
        <a:latin typeface="+mn-lt"/>
        <a:ea typeface="+mn-ea"/>
        <a:cs typeface="+mn-cs"/>
      </a:defRPr>
    </a:lvl3pPr>
    <a:lvl4pPr marL="5037338" algn="l" defTabSz="1679113" rtl="0" eaLnBrk="1" latinLnBrk="0" hangingPunct="1">
      <a:defRPr sz="6600" kern="1200">
        <a:solidFill>
          <a:schemeClr val="tx1"/>
        </a:solidFill>
        <a:latin typeface="+mn-lt"/>
        <a:ea typeface="+mn-ea"/>
        <a:cs typeface="+mn-cs"/>
      </a:defRPr>
    </a:lvl4pPr>
    <a:lvl5pPr marL="6716451" algn="l" defTabSz="1679113" rtl="0" eaLnBrk="1" latinLnBrk="0" hangingPunct="1">
      <a:defRPr sz="6600" kern="1200">
        <a:solidFill>
          <a:schemeClr val="tx1"/>
        </a:solidFill>
        <a:latin typeface="+mn-lt"/>
        <a:ea typeface="+mn-ea"/>
        <a:cs typeface="+mn-cs"/>
      </a:defRPr>
    </a:lvl5pPr>
    <a:lvl6pPr marL="8395564" algn="l" defTabSz="1679113" rtl="0" eaLnBrk="1" latinLnBrk="0" hangingPunct="1">
      <a:defRPr sz="6600" kern="1200">
        <a:solidFill>
          <a:schemeClr val="tx1"/>
        </a:solidFill>
        <a:latin typeface="+mn-lt"/>
        <a:ea typeface="+mn-ea"/>
        <a:cs typeface="+mn-cs"/>
      </a:defRPr>
    </a:lvl6pPr>
    <a:lvl7pPr marL="10074676" algn="l" defTabSz="1679113" rtl="0" eaLnBrk="1" latinLnBrk="0" hangingPunct="1">
      <a:defRPr sz="6600" kern="1200">
        <a:solidFill>
          <a:schemeClr val="tx1"/>
        </a:solidFill>
        <a:latin typeface="+mn-lt"/>
        <a:ea typeface="+mn-ea"/>
        <a:cs typeface="+mn-cs"/>
      </a:defRPr>
    </a:lvl7pPr>
    <a:lvl8pPr marL="11753789" algn="l" defTabSz="1679113" rtl="0" eaLnBrk="1" latinLnBrk="0" hangingPunct="1">
      <a:defRPr sz="6600" kern="1200">
        <a:solidFill>
          <a:schemeClr val="tx1"/>
        </a:solidFill>
        <a:latin typeface="+mn-lt"/>
        <a:ea typeface="+mn-ea"/>
        <a:cs typeface="+mn-cs"/>
      </a:defRPr>
    </a:lvl8pPr>
    <a:lvl9pPr marL="13432902" algn="l" defTabSz="1679113" rtl="0" eaLnBrk="1" latinLnBrk="0" hangingPunct="1">
      <a:defRPr sz="6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67" autoAdjust="0"/>
    <p:restoredTop sz="90919" autoAdjust="0"/>
  </p:normalViewPr>
  <p:slideViewPr>
    <p:cSldViewPr snapToGrid="0" snapToObjects="1">
      <p:cViewPr>
        <p:scale>
          <a:sx n="67" d="100"/>
          <a:sy n="67" d="100"/>
        </p:scale>
        <p:origin x="-2568" y="-752"/>
      </p:cViewPr>
      <p:guideLst>
        <p:guide orient="horz" pos="4558"/>
        <p:guide pos="485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042"/>
    </p:cViewPr>
  </p:sorterViewPr>
  <p:notesViewPr>
    <p:cSldViewPr snapToGrid="0" snapToObjects="1">
      <p:cViewPr varScale="1">
        <p:scale>
          <a:sx n="65" d="100"/>
          <a:sy n="65" d="100"/>
        </p:scale>
        <p:origin x="-2076" y="-96"/>
      </p:cViewPr>
      <p:guideLst>
        <p:guide orient="horz" pos="2237"/>
        <p:guide pos="295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63" Type="http://schemas.openxmlformats.org/officeDocument/2006/relationships/slide" Target="slides/slide47.xml"/><Relationship Id="rId64" Type="http://schemas.openxmlformats.org/officeDocument/2006/relationships/slide" Target="slides/slide48.xml"/><Relationship Id="rId65" Type="http://schemas.openxmlformats.org/officeDocument/2006/relationships/slide" Target="slides/slide49.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34.xml"/><Relationship Id="rId51" Type="http://schemas.openxmlformats.org/officeDocument/2006/relationships/slide" Target="slides/slide35.xml"/><Relationship Id="rId52" Type="http://schemas.openxmlformats.org/officeDocument/2006/relationships/slide" Target="slides/slide36.xml"/><Relationship Id="rId53" Type="http://schemas.openxmlformats.org/officeDocument/2006/relationships/slide" Target="slides/slide37.xml"/><Relationship Id="rId54" Type="http://schemas.openxmlformats.org/officeDocument/2006/relationships/slide" Target="slides/slide38.xml"/><Relationship Id="rId55" Type="http://schemas.openxmlformats.org/officeDocument/2006/relationships/slide" Target="slides/slide39.xml"/><Relationship Id="rId56" Type="http://schemas.openxmlformats.org/officeDocument/2006/relationships/slide" Target="slides/slide40.xml"/><Relationship Id="rId57" Type="http://schemas.openxmlformats.org/officeDocument/2006/relationships/slide" Target="slides/slide41.xml"/><Relationship Id="rId58" Type="http://schemas.openxmlformats.org/officeDocument/2006/relationships/slide" Target="slides/slide42.xml"/><Relationship Id="rId59" Type="http://schemas.openxmlformats.org/officeDocument/2006/relationships/slide" Target="slides/slide43.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slide" Target="slides/slide3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60" Type="http://schemas.openxmlformats.org/officeDocument/2006/relationships/slide" Target="slides/slide44.xml"/><Relationship Id="rId61" Type="http://schemas.openxmlformats.org/officeDocument/2006/relationships/slide" Target="slides/slide45.xml"/><Relationship Id="rId62" Type="http://schemas.openxmlformats.org/officeDocument/2006/relationships/slide" Target="slides/slide46.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Marcus%20Young\Documents\Clients\MEF\2012\workings%20for%20apps%20world.xlsx" TargetMode="External"/></Relationships>
</file>

<file path=ppt/charts/_rels/chart10.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package" Target="../embeddings/Microsoft_Excel_Sheet8.xlsx"/></Relationships>
</file>

<file path=ppt/charts/_rels/chart11.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package" Target="../embeddings/Microsoft_Excel_Sheet9.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Sheet10.xlsx"/></Relationships>
</file>

<file path=ppt/charts/_rels/chart13.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package" Target="../embeddings/Microsoft_Excel_Sheet11.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Sheet12.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Sheet13.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Sheet14.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Sheet15.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Sheet16.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Sheet17.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C:\Users\Marcus%20Young\Documents\Clients\MEF\2012\Data\workings.xlsx" TargetMode="Externa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Sheet18.xlsx"/></Relationships>
</file>

<file path=ppt/charts/_rels/chart21.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package" Target="../embeddings/Microsoft_Excel_Sheet19.xlsx"/></Relationships>
</file>

<file path=ppt/charts/_rels/chart22.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package" Target="../embeddings/Microsoft_Excel_Sheet20.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Sheet21.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Sheet22.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Sheet23.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Sheet24.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Sheet25.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Sheet26.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Sheet27.xlsx"/></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Sheet1.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Sheet28.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Sheet29.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Sheet30.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Sheet31.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Microsoft_Excel_Sheet2.xlsx"/></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Sheet3.xlsx"/></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package" Target="../embeddings/Microsoft_Excel_Sheet4.xlsx"/></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package" Target="../embeddings/Microsoft_Excel_Sheet5.xlsx"/></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package" Target="../embeddings/Microsoft_Excel_Sheet6.xlsx"/></Relationships>
</file>

<file path=ppt/charts/_rels/chart9.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package" Target="../embeddings/Microsoft_Excel_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en-US" sz="1800" dirty="0"/>
              <a:t>Device Penetration </a:t>
            </a:r>
            <a:r>
              <a:rPr lang="en-US" sz="1800" dirty="0" smtClean="0"/>
              <a:t>of </a:t>
            </a:r>
            <a:r>
              <a:rPr lang="en-US" sz="1800" dirty="0"/>
              <a:t>Mobile Media Users</a:t>
            </a:r>
          </a:p>
        </c:rich>
      </c:tx>
      <c:layout/>
      <c:overlay val="0"/>
    </c:title>
    <c:autoTitleDeleted val="0"/>
    <c:plotArea>
      <c:layout/>
      <c:barChart>
        <c:barDir val="col"/>
        <c:grouping val="percentStacked"/>
        <c:varyColors val="0"/>
        <c:ser>
          <c:idx val="0"/>
          <c:order val="0"/>
          <c:tx>
            <c:strRef>
              <c:f>'OS per Country'!$B$19</c:f>
              <c:strCache>
                <c:ptCount val="1"/>
                <c:pt idx="0">
                  <c:v>Feature Phone</c:v>
                </c:pt>
              </c:strCache>
            </c:strRef>
          </c:tx>
          <c:invertIfNegative val="0"/>
          <c:cat>
            <c:strRef>
              <c:f>'OS per Country'!$C$17:$L$17</c:f>
              <c:strCache>
                <c:ptCount val="10"/>
                <c:pt idx="0">
                  <c:v>UK</c:v>
                </c:pt>
                <c:pt idx="1">
                  <c:v>US</c:v>
                </c:pt>
                <c:pt idx="2">
                  <c:v>China</c:v>
                </c:pt>
                <c:pt idx="3">
                  <c:v>Saudi Arabia</c:v>
                </c:pt>
                <c:pt idx="4">
                  <c:v>Qatar</c:v>
                </c:pt>
                <c:pt idx="5">
                  <c:v>Mexico</c:v>
                </c:pt>
                <c:pt idx="6">
                  <c:v>Indonesia</c:v>
                </c:pt>
                <c:pt idx="7">
                  <c:v>South Africa</c:v>
                </c:pt>
                <c:pt idx="8">
                  <c:v>India</c:v>
                </c:pt>
                <c:pt idx="9">
                  <c:v>Brazil</c:v>
                </c:pt>
              </c:strCache>
            </c:strRef>
          </c:cat>
          <c:val>
            <c:numRef>
              <c:f>'OS per Country'!$C$19:$L$19</c:f>
              <c:numCache>
                <c:formatCode>0%</c:formatCode>
                <c:ptCount val="10"/>
                <c:pt idx="0">
                  <c:v>0.124</c:v>
                </c:pt>
                <c:pt idx="1">
                  <c:v>0.049</c:v>
                </c:pt>
                <c:pt idx="2">
                  <c:v>0.077</c:v>
                </c:pt>
                <c:pt idx="3">
                  <c:v>0.19</c:v>
                </c:pt>
                <c:pt idx="4">
                  <c:v>0.402</c:v>
                </c:pt>
                <c:pt idx="5">
                  <c:v>0.483</c:v>
                </c:pt>
                <c:pt idx="6">
                  <c:v>0.606</c:v>
                </c:pt>
                <c:pt idx="7">
                  <c:v>0.342</c:v>
                </c:pt>
                <c:pt idx="8">
                  <c:v>0.712</c:v>
                </c:pt>
                <c:pt idx="9">
                  <c:v>0.656</c:v>
                </c:pt>
              </c:numCache>
            </c:numRef>
          </c:val>
        </c:ser>
        <c:ser>
          <c:idx val="1"/>
          <c:order val="1"/>
          <c:tx>
            <c:strRef>
              <c:f>'OS per Country'!$B$20</c:f>
              <c:strCache>
                <c:ptCount val="1"/>
                <c:pt idx="0">
                  <c:v>BlackBerry</c:v>
                </c:pt>
              </c:strCache>
            </c:strRef>
          </c:tx>
          <c:invertIfNegative val="0"/>
          <c:cat>
            <c:strRef>
              <c:f>'OS per Country'!$C$17:$L$17</c:f>
              <c:strCache>
                <c:ptCount val="10"/>
                <c:pt idx="0">
                  <c:v>UK</c:v>
                </c:pt>
                <c:pt idx="1">
                  <c:v>US</c:v>
                </c:pt>
                <c:pt idx="2">
                  <c:v>China</c:v>
                </c:pt>
                <c:pt idx="3">
                  <c:v>Saudi Arabia</c:v>
                </c:pt>
                <c:pt idx="4">
                  <c:v>Qatar</c:v>
                </c:pt>
                <c:pt idx="5">
                  <c:v>Mexico</c:v>
                </c:pt>
                <c:pt idx="6">
                  <c:v>Indonesia</c:v>
                </c:pt>
                <c:pt idx="7">
                  <c:v>South Africa</c:v>
                </c:pt>
                <c:pt idx="8">
                  <c:v>India</c:v>
                </c:pt>
                <c:pt idx="9">
                  <c:v>Brazil</c:v>
                </c:pt>
              </c:strCache>
            </c:strRef>
          </c:cat>
          <c:val>
            <c:numRef>
              <c:f>'OS per Country'!$C$20:$L$20</c:f>
              <c:numCache>
                <c:formatCode>0%</c:formatCode>
                <c:ptCount val="10"/>
                <c:pt idx="0">
                  <c:v>0.15</c:v>
                </c:pt>
                <c:pt idx="1">
                  <c:v>0.114</c:v>
                </c:pt>
                <c:pt idx="2">
                  <c:v>0.007</c:v>
                </c:pt>
                <c:pt idx="3">
                  <c:v>0.099</c:v>
                </c:pt>
                <c:pt idx="4">
                  <c:v>0.028</c:v>
                </c:pt>
                <c:pt idx="5">
                  <c:v>0.084</c:v>
                </c:pt>
                <c:pt idx="6">
                  <c:v>0.023</c:v>
                </c:pt>
                <c:pt idx="7">
                  <c:v>0.266</c:v>
                </c:pt>
                <c:pt idx="8">
                  <c:v>0.008</c:v>
                </c:pt>
                <c:pt idx="9">
                  <c:v>0.006</c:v>
                </c:pt>
              </c:numCache>
            </c:numRef>
          </c:val>
        </c:ser>
        <c:ser>
          <c:idx val="2"/>
          <c:order val="2"/>
          <c:tx>
            <c:strRef>
              <c:f>'OS per Country'!$B$21</c:f>
              <c:strCache>
                <c:ptCount val="1"/>
                <c:pt idx="0">
                  <c:v>SymbOS</c:v>
                </c:pt>
              </c:strCache>
            </c:strRef>
          </c:tx>
          <c:invertIfNegative val="0"/>
          <c:cat>
            <c:strRef>
              <c:f>'OS per Country'!$C$17:$L$17</c:f>
              <c:strCache>
                <c:ptCount val="10"/>
                <c:pt idx="0">
                  <c:v>UK</c:v>
                </c:pt>
                <c:pt idx="1">
                  <c:v>US</c:v>
                </c:pt>
                <c:pt idx="2">
                  <c:v>China</c:v>
                </c:pt>
                <c:pt idx="3">
                  <c:v>Saudi Arabia</c:v>
                </c:pt>
                <c:pt idx="4">
                  <c:v>Qatar</c:v>
                </c:pt>
                <c:pt idx="5">
                  <c:v>Mexico</c:v>
                </c:pt>
                <c:pt idx="6">
                  <c:v>Indonesia</c:v>
                </c:pt>
                <c:pt idx="7">
                  <c:v>South Africa</c:v>
                </c:pt>
                <c:pt idx="8">
                  <c:v>India</c:v>
                </c:pt>
                <c:pt idx="9">
                  <c:v>Brazil</c:v>
                </c:pt>
              </c:strCache>
            </c:strRef>
          </c:cat>
          <c:val>
            <c:numRef>
              <c:f>'OS per Country'!$C$21:$L$21</c:f>
              <c:numCache>
                <c:formatCode>0%</c:formatCode>
                <c:ptCount val="10"/>
                <c:pt idx="0">
                  <c:v>0.01</c:v>
                </c:pt>
                <c:pt idx="1">
                  <c:v>0.005</c:v>
                </c:pt>
                <c:pt idx="2">
                  <c:v>0.006</c:v>
                </c:pt>
                <c:pt idx="3">
                  <c:v>0.074</c:v>
                </c:pt>
                <c:pt idx="4">
                  <c:v>0.194</c:v>
                </c:pt>
                <c:pt idx="5">
                  <c:v>0.022</c:v>
                </c:pt>
                <c:pt idx="6">
                  <c:v>0.228</c:v>
                </c:pt>
                <c:pt idx="7">
                  <c:v>0.148</c:v>
                </c:pt>
                <c:pt idx="8">
                  <c:v>0.116</c:v>
                </c:pt>
                <c:pt idx="9">
                  <c:v>0.156</c:v>
                </c:pt>
              </c:numCache>
            </c:numRef>
          </c:val>
        </c:ser>
        <c:ser>
          <c:idx val="3"/>
          <c:order val="3"/>
          <c:tx>
            <c:strRef>
              <c:f>'OS per Country'!$B$22</c:f>
              <c:strCache>
                <c:ptCount val="1"/>
                <c:pt idx="0">
                  <c:v>Windows</c:v>
                </c:pt>
              </c:strCache>
            </c:strRef>
          </c:tx>
          <c:invertIfNegative val="0"/>
          <c:cat>
            <c:strRef>
              <c:f>'OS per Country'!$C$17:$L$17</c:f>
              <c:strCache>
                <c:ptCount val="10"/>
                <c:pt idx="0">
                  <c:v>UK</c:v>
                </c:pt>
                <c:pt idx="1">
                  <c:v>US</c:v>
                </c:pt>
                <c:pt idx="2">
                  <c:v>China</c:v>
                </c:pt>
                <c:pt idx="3">
                  <c:v>Saudi Arabia</c:v>
                </c:pt>
                <c:pt idx="4">
                  <c:v>Qatar</c:v>
                </c:pt>
                <c:pt idx="5">
                  <c:v>Mexico</c:v>
                </c:pt>
                <c:pt idx="6">
                  <c:v>Indonesia</c:v>
                </c:pt>
                <c:pt idx="7">
                  <c:v>South Africa</c:v>
                </c:pt>
                <c:pt idx="8">
                  <c:v>India</c:v>
                </c:pt>
                <c:pt idx="9">
                  <c:v>Brazil</c:v>
                </c:pt>
              </c:strCache>
            </c:strRef>
          </c:cat>
          <c:val>
            <c:numRef>
              <c:f>'OS per Country'!$C$22:$L$22</c:f>
              <c:numCache>
                <c:formatCode>0%</c:formatCode>
                <c:ptCount val="10"/>
                <c:pt idx="0">
                  <c:v>0.03</c:v>
                </c:pt>
                <c:pt idx="1">
                  <c:v>0.023</c:v>
                </c:pt>
                <c:pt idx="2">
                  <c:v>0.009</c:v>
                </c:pt>
                <c:pt idx="3">
                  <c:v>0.0</c:v>
                </c:pt>
                <c:pt idx="4">
                  <c:v>0.0</c:v>
                </c:pt>
                <c:pt idx="5">
                  <c:v>0.005</c:v>
                </c:pt>
                <c:pt idx="6">
                  <c:v>0.009</c:v>
                </c:pt>
                <c:pt idx="7">
                  <c:v>0.005</c:v>
                </c:pt>
                <c:pt idx="8">
                  <c:v>0.002</c:v>
                </c:pt>
                <c:pt idx="9">
                  <c:v>0.003</c:v>
                </c:pt>
              </c:numCache>
            </c:numRef>
          </c:val>
        </c:ser>
        <c:ser>
          <c:idx val="4"/>
          <c:order val="4"/>
          <c:tx>
            <c:strRef>
              <c:f>'OS per Country'!$B$23</c:f>
              <c:strCache>
                <c:ptCount val="1"/>
                <c:pt idx="0">
                  <c:v>Android</c:v>
                </c:pt>
              </c:strCache>
            </c:strRef>
          </c:tx>
          <c:invertIfNegative val="0"/>
          <c:cat>
            <c:strRef>
              <c:f>'OS per Country'!$C$17:$L$17</c:f>
              <c:strCache>
                <c:ptCount val="10"/>
                <c:pt idx="0">
                  <c:v>UK</c:v>
                </c:pt>
                <c:pt idx="1">
                  <c:v>US</c:v>
                </c:pt>
                <c:pt idx="2">
                  <c:v>China</c:v>
                </c:pt>
                <c:pt idx="3">
                  <c:v>Saudi Arabia</c:v>
                </c:pt>
                <c:pt idx="4">
                  <c:v>Qatar</c:v>
                </c:pt>
                <c:pt idx="5">
                  <c:v>Mexico</c:v>
                </c:pt>
                <c:pt idx="6">
                  <c:v>Indonesia</c:v>
                </c:pt>
                <c:pt idx="7">
                  <c:v>South Africa</c:v>
                </c:pt>
                <c:pt idx="8">
                  <c:v>India</c:v>
                </c:pt>
                <c:pt idx="9">
                  <c:v>Brazil</c:v>
                </c:pt>
              </c:strCache>
            </c:strRef>
          </c:cat>
          <c:val>
            <c:numRef>
              <c:f>'OS per Country'!$C$23:$L$23</c:f>
              <c:numCache>
                <c:formatCode>0%</c:formatCode>
                <c:ptCount val="10"/>
                <c:pt idx="0">
                  <c:v>0.245</c:v>
                </c:pt>
                <c:pt idx="1">
                  <c:v>0.496</c:v>
                </c:pt>
                <c:pt idx="2">
                  <c:v>0.593</c:v>
                </c:pt>
                <c:pt idx="3">
                  <c:v>0.391</c:v>
                </c:pt>
                <c:pt idx="4">
                  <c:v>0.132</c:v>
                </c:pt>
                <c:pt idx="5">
                  <c:v>0.22</c:v>
                </c:pt>
                <c:pt idx="6">
                  <c:v>0.126</c:v>
                </c:pt>
                <c:pt idx="7">
                  <c:v>0.231</c:v>
                </c:pt>
                <c:pt idx="8">
                  <c:v>0.155</c:v>
                </c:pt>
                <c:pt idx="9">
                  <c:v>0.174</c:v>
                </c:pt>
              </c:numCache>
            </c:numRef>
          </c:val>
        </c:ser>
        <c:ser>
          <c:idx val="5"/>
          <c:order val="5"/>
          <c:tx>
            <c:strRef>
              <c:f>'OS per Country'!$B$24</c:f>
              <c:strCache>
                <c:ptCount val="1"/>
                <c:pt idx="0">
                  <c:v>iPhone</c:v>
                </c:pt>
              </c:strCache>
            </c:strRef>
          </c:tx>
          <c:invertIfNegative val="0"/>
          <c:cat>
            <c:strRef>
              <c:f>'OS per Country'!$C$17:$L$17</c:f>
              <c:strCache>
                <c:ptCount val="10"/>
                <c:pt idx="0">
                  <c:v>UK</c:v>
                </c:pt>
                <c:pt idx="1">
                  <c:v>US</c:v>
                </c:pt>
                <c:pt idx="2">
                  <c:v>China</c:v>
                </c:pt>
                <c:pt idx="3">
                  <c:v>Saudi Arabia</c:v>
                </c:pt>
                <c:pt idx="4">
                  <c:v>Qatar</c:v>
                </c:pt>
                <c:pt idx="5">
                  <c:v>Mexico</c:v>
                </c:pt>
                <c:pt idx="6">
                  <c:v>Indonesia</c:v>
                </c:pt>
                <c:pt idx="7">
                  <c:v>South Africa</c:v>
                </c:pt>
                <c:pt idx="8">
                  <c:v>India</c:v>
                </c:pt>
                <c:pt idx="9">
                  <c:v>Brazil</c:v>
                </c:pt>
              </c:strCache>
            </c:strRef>
          </c:cat>
          <c:val>
            <c:numRef>
              <c:f>'OS per Country'!$C$24:$L$24</c:f>
              <c:numCache>
                <c:formatCode>0%</c:formatCode>
                <c:ptCount val="10"/>
                <c:pt idx="0">
                  <c:v>0.441</c:v>
                </c:pt>
                <c:pt idx="1">
                  <c:v>0.313</c:v>
                </c:pt>
                <c:pt idx="2">
                  <c:v>0.308</c:v>
                </c:pt>
                <c:pt idx="3">
                  <c:v>0.246</c:v>
                </c:pt>
                <c:pt idx="4">
                  <c:v>0.244</c:v>
                </c:pt>
                <c:pt idx="5">
                  <c:v>0.186</c:v>
                </c:pt>
                <c:pt idx="6">
                  <c:v>0.008</c:v>
                </c:pt>
                <c:pt idx="7">
                  <c:v>0.008</c:v>
                </c:pt>
                <c:pt idx="8">
                  <c:v>0.007</c:v>
                </c:pt>
                <c:pt idx="9">
                  <c:v>0.005</c:v>
                </c:pt>
              </c:numCache>
            </c:numRef>
          </c:val>
        </c:ser>
        <c:dLbls>
          <c:showLegendKey val="0"/>
          <c:showVal val="0"/>
          <c:showCatName val="0"/>
          <c:showSerName val="0"/>
          <c:showPercent val="0"/>
          <c:showBubbleSize val="0"/>
        </c:dLbls>
        <c:gapWidth val="150"/>
        <c:overlap val="100"/>
        <c:axId val="2132284504"/>
        <c:axId val="2132287672"/>
      </c:barChart>
      <c:catAx>
        <c:axId val="2132284504"/>
        <c:scaling>
          <c:orientation val="minMax"/>
        </c:scaling>
        <c:delete val="0"/>
        <c:axPos val="b"/>
        <c:majorTickMark val="out"/>
        <c:minorTickMark val="none"/>
        <c:tickLblPos val="nextTo"/>
        <c:txPr>
          <a:bodyPr/>
          <a:lstStyle/>
          <a:p>
            <a:pPr>
              <a:defRPr sz="1400" b="1"/>
            </a:pPr>
            <a:endParaRPr lang="en-US"/>
          </a:p>
        </c:txPr>
        <c:crossAx val="2132287672"/>
        <c:crosses val="autoZero"/>
        <c:auto val="1"/>
        <c:lblAlgn val="ctr"/>
        <c:lblOffset val="100"/>
        <c:noMultiLvlLbl val="0"/>
      </c:catAx>
      <c:valAx>
        <c:axId val="2132287672"/>
        <c:scaling>
          <c:orientation val="minMax"/>
        </c:scaling>
        <c:delete val="1"/>
        <c:axPos val="l"/>
        <c:numFmt formatCode="0%" sourceLinked="1"/>
        <c:majorTickMark val="out"/>
        <c:minorTickMark val="none"/>
        <c:tickLblPos val="nextTo"/>
        <c:crossAx val="2132284504"/>
        <c:crosses val="autoZero"/>
        <c:crossBetween val="between"/>
      </c:valAx>
    </c:plotArea>
    <c:legend>
      <c:legendPos val="b"/>
      <c:layout/>
      <c:overlay val="0"/>
      <c:txPr>
        <a:bodyPr/>
        <a:lstStyle/>
        <a:p>
          <a:pPr>
            <a:defRPr sz="1400"/>
          </a:pPr>
          <a:endParaRPr lang="en-US"/>
        </a:p>
      </c:txPr>
    </c:legend>
    <c:plotVisOnly val="1"/>
    <c:dispBlanksAs val="gap"/>
    <c:showDLblsOverMax val="0"/>
  </c:chart>
  <c:spPr>
    <a:gradFill flip="none" rotWithShape="1">
      <a:gsLst>
        <a:gs pos="0">
          <a:schemeClr val="bg1">
            <a:lumMod val="85000"/>
          </a:schemeClr>
        </a:gs>
        <a:gs pos="20000">
          <a:prstClr val="white"/>
        </a:gs>
      </a:gsLst>
      <a:lin ang="16200000" scaled="0"/>
      <a:tileRect/>
    </a:gradFill>
    <a:ln w="6350" cmpd="sng">
      <a:solidFill>
        <a:srgbClr val="7F7F7F"/>
      </a:solidFill>
    </a:ln>
  </c:spPr>
  <c:txPr>
    <a:bodyPr/>
    <a:lstStyle/>
    <a:p>
      <a:pPr>
        <a:defRPr sz="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en-GB" sz="1800" dirty="0"/>
              <a:t>Mobile Banking Activities</a:t>
            </a:r>
          </a:p>
        </c:rich>
      </c:tx>
      <c:layout/>
      <c:overlay val="0"/>
    </c:title>
    <c:autoTitleDeleted val="0"/>
    <c:plotArea>
      <c:layout>
        <c:manualLayout>
          <c:layoutTarget val="inner"/>
          <c:xMode val="edge"/>
          <c:yMode val="edge"/>
          <c:x val="0.0134983595800525"/>
          <c:y val="0.0617931951799626"/>
          <c:w val="0.974181321084864"/>
          <c:h val="0.637073242382075"/>
        </c:manualLayout>
      </c:layout>
      <c:barChart>
        <c:barDir val="col"/>
        <c:grouping val="clustered"/>
        <c:varyColors val="0"/>
        <c:ser>
          <c:idx val="1"/>
          <c:order val="0"/>
          <c:tx>
            <c:strRef>
              <c:f>Sheet1!$B$1</c:f>
              <c:strCache>
                <c:ptCount val="1"/>
                <c:pt idx="0">
                  <c:v>Total 2011</c:v>
                </c:pt>
              </c:strCache>
            </c:strRef>
          </c:tx>
          <c:spPr>
            <a:solidFill>
              <a:schemeClr val="accent2">
                <a:lumMod val="60000"/>
                <a:lumOff val="40000"/>
              </a:schemeClr>
            </a:solidFill>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Lbls>
            <c:txPr>
              <a:bodyPr/>
              <a:lstStyle/>
              <a:p>
                <a:pPr>
                  <a:defRPr sz="1200"/>
                </a:pPr>
                <a:endParaRPr lang="en-US"/>
              </a:p>
            </c:txPr>
            <c:dLblPos val="inBase"/>
            <c:showLegendKey val="0"/>
            <c:showVal val="1"/>
            <c:showCatName val="0"/>
            <c:showSerName val="0"/>
            <c:showPercent val="0"/>
            <c:showBubbleSize val="0"/>
            <c:showLeaderLines val="0"/>
          </c:dLbls>
          <c:cat>
            <c:strRef>
              <c:f>Sheet1!$A$2:$A$9</c:f>
              <c:strCache>
                <c:ptCount val="7"/>
                <c:pt idx="0">
                  <c:v>Check bank balance</c:v>
                </c:pt>
                <c:pt idx="1">
                  <c:v>Send airtime to someone else</c:v>
                </c:pt>
                <c:pt idx="2">
                  <c:v>Pay a bill</c:v>
                </c:pt>
                <c:pt idx="3">
                  <c:v>Top up mobile wallet</c:v>
                </c:pt>
                <c:pt idx="4">
                  <c:v>Send money to someone else</c:v>
                </c:pt>
                <c:pt idx="5">
                  <c:v>Apply for credit / loan</c:v>
                </c:pt>
                <c:pt idx="6">
                  <c:v>Make a loan repayment</c:v>
                </c:pt>
              </c:strCache>
            </c:strRef>
          </c:cat>
          <c:val>
            <c:numRef>
              <c:f>Sheet1!$B$2:$B$9</c:f>
              <c:numCache>
                <c:formatCode>0%</c:formatCode>
                <c:ptCount val="7"/>
                <c:pt idx="0">
                  <c:v>0.218288393903869</c:v>
                </c:pt>
                <c:pt idx="1">
                  <c:v>0.283821805392732</c:v>
                </c:pt>
                <c:pt idx="2">
                  <c:v>0.122274325908558</c:v>
                </c:pt>
                <c:pt idx="3">
                  <c:v>0.142790152403283</c:v>
                </c:pt>
                <c:pt idx="4">
                  <c:v>0.0811254396248535</c:v>
                </c:pt>
                <c:pt idx="5">
                  <c:v>0.0506447831184056</c:v>
                </c:pt>
                <c:pt idx="6">
                  <c:v>0.0205158264947245</c:v>
                </c:pt>
              </c:numCache>
            </c:numRef>
          </c:val>
        </c:ser>
        <c:ser>
          <c:idx val="0"/>
          <c:order val="1"/>
          <c:tx>
            <c:strRef>
              <c:f>Sheet1!$C$1</c:f>
              <c:strCache>
                <c:ptCount val="1"/>
                <c:pt idx="0">
                  <c:v>Total 2012</c:v>
                </c:pt>
              </c:strCache>
            </c:strRef>
          </c:tx>
          <c:invertIfNegative val="0"/>
          <c:dLbls>
            <c:txPr>
              <a:bodyPr/>
              <a:lstStyle/>
              <a:p>
                <a:pPr>
                  <a:defRPr sz="1200"/>
                </a:pPr>
                <a:endParaRPr lang="en-US"/>
              </a:p>
            </c:txPr>
            <c:dLblPos val="inBase"/>
            <c:showLegendKey val="0"/>
            <c:showVal val="1"/>
            <c:showCatName val="0"/>
            <c:showSerName val="0"/>
            <c:showPercent val="0"/>
            <c:showBubbleSize val="0"/>
            <c:showLeaderLines val="0"/>
          </c:dLbls>
          <c:cat>
            <c:strRef>
              <c:f>Sheet1!$A$2:$A$9</c:f>
              <c:strCache>
                <c:ptCount val="7"/>
                <c:pt idx="0">
                  <c:v>Check bank balance</c:v>
                </c:pt>
                <c:pt idx="1">
                  <c:v>Send airtime to someone else</c:v>
                </c:pt>
                <c:pt idx="2">
                  <c:v>Pay a bill</c:v>
                </c:pt>
                <c:pt idx="3">
                  <c:v>Top up mobile wallet</c:v>
                </c:pt>
                <c:pt idx="4">
                  <c:v>Send money to someone else</c:v>
                </c:pt>
                <c:pt idx="5">
                  <c:v>Apply for credit / loan</c:v>
                </c:pt>
                <c:pt idx="6">
                  <c:v>Make a loan repayment</c:v>
                </c:pt>
              </c:strCache>
            </c:strRef>
          </c:cat>
          <c:val>
            <c:numRef>
              <c:f>Sheet1!$C$2:$C$9</c:f>
              <c:numCache>
                <c:formatCode>0%</c:formatCode>
                <c:ptCount val="7"/>
                <c:pt idx="0">
                  <c:v>0.328210526315789</c:v>
                </c:pt>
                <c:pt idx="1">
                  <c:v>0.231368421052632</c:v>
                </c:pt>
                <c:pt idx="2">
                  <c:v>0.216421052631579</c:v>
                </c:pt>
                <c:pt idx="3">
                  <c:v>0.175368421052632</c:v>
                </c:pt>
                <c:pt idx="4">
                  <c:v>0.140421052631579</c:v>
                </c:pt>
                <c:pt idx="5">
                  <c:v>0.101473684210526</c:v>
                </c:pt>
                <c:pt idx="6">
                  <c:v>0.0604210526315789</c:v>
                </c:pt>
              </c:numCache>
            </c:numRef>
          </c:val>
        </c:ser>
        <c:dLbls>
          <c:showLegendKey val="0"/>
          <c:showVal val="0"/>
          <c:showCatName val="0"/>
          <c:showSerName val="0"/>
          <c:showPercent val="0"/>
          <c:showBubbleSize val="0"/>
        </c:dLbls>
        <c:gapWidth val="150"/>
        <c:axId val="2067602424"/>
        <c:axId val="2091981208"/>
      </c:barChart>
      <c:catAx>
        <c:axId val="2067602424"/>
        <c:scaling>
          <c:orientation val="minMax"/>
        </c:scaling>
        <c:delete val="0"/>
        <c:axPos val="b"/>
        <c:majorTickMark val="out"/>
        <c:minorTickMark val="none"/>
        <c:tickLblPos val="nextTo"/>
        <c:spPr>
          <a:ln>
            <a:noFill/>
          </a:ln>
        </c:spPr>
        <c:txPr>
          <a:bodyPr/>
          <a:lstStyle/>
          <a:p>
            <a:pPr>
              <a:defRPr sz="1400" b="1"/>
            </a:pPr>
            <a:endParaRPr lang="en-US"/>
          </a:p>
        </c:txPr>
        <c:crossAx val="2091981208"/>
        <c:crosses val="autoZero"/>
        <c:auto val="1"/>
        <c:lblAlgn val="ctr"/>
        <c:lblOffset val="100"/>
        <c:noMultiLvlLbl val="0"/>
      </c:catAx>
      <c:valAx>
        <c:axId val="2091981208"/>
        <c:scaling>
          <c:orientation val="minMax"/>
          <c:max val="0.4"/>
        </c:scaling>
        <c:delete val="1"/>
        <c:axPos val="l"/>
        <c:numFmt formatCode="0%" sourceLinked="0"/>
        <c:majorTickMark val="out"/>
        <c:minorTickMark val="none"/>
        <c:tickLblPos val="nextTo"/>
        <c:crossAx val="2067602424"/>
        <c:crosses val="autoZero"/>
        <c:crossBetween val="between"/>
        <c:majorUnit val="0.2"/>
        <c:minorUnit val="0.2"/>
      </c:valAx>
    </c:plotArea>
    <c:legend>
      <c:legendPos val="b"/>
      <c:layout/>
      <c:overlay val="0"/>
      <c:txPr>
        <a:bodyPr/>
        <a:lstStyle/>
        <a:p>
          <a:pPr>
            <a:defRPr sz="1400"/>
          </a:pPr>
          <a:endParaRPr lang="en-US"/>
        </a:p>
      </c:txPr>
    </c:legend>
    <c:plotVisOnly val="1"/>
    <c:dispBlanksAs val="gap"/>
    <c:showDLblsOverMax val="0"/>
  </c:chart>
  <c:spPr>
    <a:gradFill flip="none" rotWithShape="1">
      <a:gsLst>
        <a:gs pos="0">
          <a:schemeClr val="bg1">
            <a:lumMod val="85000"/>
          </a:schemeClr>
        </a:gs>
        <a:gs pos="20000">
          <a:prstClr val="white"/>
        </a:gs>
      </a:gsLst>
      <a:lin ang="16200000" scaled="0"/>
      <a:tileRect/>
    </a:gradFill>
    <a:ln w="6350" cmpd="sng">
      <a:solidFill>
        <a:schemeClr val="bg1">
          <a:lumMod val="50000"/>
        </a:schemeClr>
      </a:solidFill>
    </a:ln>
  </c:spPr>
  <c:txPr>
    <a:bodyPr/>
    <a:lstStyle/>
    <a:p>
      <a:pPr>
        <a:defRPr sz="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en-US" sz="1800" dirty="0"/>
              <a:t>Barriers to Purchase via Mobile</a:t>
            </a:r>
          </a:p>
        </c:rich>
      </c:tx>
      <c:layout/>
      <c:overlay val="0"/>
    </c:title>
    <c:autoTitleDeleted val="0"/>
    <c:plotArea>
      <c:layout>
        <c:manualLayout>
          <c:layoutTarget val="inner"/>
          <c:xMode val="edge"/>
          <c:yMode val="edge"/>
          <c:x val="0.0218317440097602"/>
          <c:y val="0.170889738703988"/>
          <c:w val="0.965847987751531"/>
          <c:h val="0.623515102114462"/>
        </c:manualLayout>
      </c:layout>
      <c:barChart>
        <c:barDir val="col"/>
        <c:grouping val="clustered"/>
        <c:varyColors val="0"/>
        <c:ser>
          <c:idx val="1"/>
          <c:order val="0"/>
          <c:tx>
            <c:strRef>
              <c:f>Sheet1!$B$1</c:f>
              <c:strCache>
                <c:ptCount val="1"/>
                <c:pt idx="0">
                  <c:v>Total</c:v>
                </c:pt>
              </c:strCache>
            </c:strRef>
          </c:tx>
          <c:spPr>
            <a:solidFill>
              <a:schemeClr val="accent1"/>
            </a:solidFill>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Lbls>
            <c:txPr>
              <a:bodyPr/>
              <a:lstStyle/>
              <a:p>
                <a:pPr>
                  <a:defRPr sz="1400"/>
                </a:pPr>
                <a:endParaRPr lang="en-US"/>
              </a:p>
            </c:txPr>
            <c:showLegendKey val="0"/>
            <c:showVal val="1"/>
            <c:showCatName val="0"/>
            <c:showSerName val="0"/>
            <c:showPercent val="0"/>
            <c:showBubbleSize val="0"/>
            <c:showLeaderLines val="0"/>
          </c:dLbls>
          <c:cat>
            <c:strRef>
              <c:f>Sheet1!$A$2:$A$9</c:f>
              <c:strCache>
                <c:ptCount val="8"/>
                <c:pt idx="0">
                  <c:v>Trust Combined</c:v>
                </c:pt>
                <c:pt idx="1">
                  <c:v>I have no need to</c:v>
                </c:pt>
                <c:pt idx="2">
                  <c:v>I don’t trust the security</c:v>
                </c:pt>
                <c:pt idx="3">
                  <c:v>Share too much information </c:v>
                </c:pt>
                <c:pt idx="4">
                  <c:v>Payment systems are not secure </c:v>
                </c:pt>
                <c:pt idx="5">
                  <c:v>It’s not easy enough</c:v>
                </c:pt>
                <c:pt idx="6">
                  <c:v>Poor browsing experience</c:v>
                </c:pt>
                <c:pt idx="7">
                  <c:v>I can’t find what I want to buy</c:v>
                </c:pt>
              </c:strCache>
            </c:strRef>
          </c:cat>
          <c:val>
            <c:numRef>
              <c:f>Sheet1!$B$2:$B$9</c:f>
              <c:numCache>
                <c:formatCode>0%</c:formatCode>
                <c:ptCount val="8"/>
                <c:pt idx="0">
                  <c:v>0.351473684210526</c:v>
                </c:pt>
                <c:pt idx="1">
                  <c:v>0.26</c:v>
                </c:pt>
                <c:pt idx="2">
                  <c:v>0.22</c:v>
                </c:pt>
                <c:pt idx="3">
                  <c:v>0.15</c:v>
                </c:pt>
                <c:pt idx="4">
                  <c:v>0.14</c:v>
                </c:pt>
                <c:pt idx="5">
                  <c:v>0.14</c:v>
                </c:pt>
                <c:pt idx="6">
                  <c:v>0.14</c:v>
                </c:pt>
                <c:pt idx="7">
                  <c:v>0.13</c:v>
                </c:pt>
              </c:numCache>
            </c:numRef>
          </c:val>
        </c:ser>
        <c:dLbls>
          <c:showLegendKey val="0"/>
          <c:showVal val="0"/>
          <c:showCatName val="0"/>
          <c:showSerName val="0"/>
          <c:showPercent val="0"/>
          <c:showBubbleSize val="0"/>
        </c:dLbls>
        <c:gapWidth val="150"/>
        <c:axId val="2066892744"/>
        <c:axId val="2066896008"/>
      </c:barChart>
      <c:catAx>
        <c:axId val="2066892744"/>
        <c:scaling>
          <c:orientation val="minMax"/>
        </c:scaling>
        <c:delete val="0"/>
        <c:axPos val="b"/>
        <c:majorTickMark val="out"/>
        <c:minorTickMark val="none"/>
        <c:tickLblPos val="nextTo"/>
        <c:spPr>
          <a:ln>
            <a:noFill/>
          </a:ln>
        </c:spPr>
        <c:txPr>
          <a:bodyPr/>
          <a:lstStyle/>
          <a:p>
            <a:pPr>
              <a:defRPr sz="1400"/>
            </a:pPr>
            <a:endParaRPr lang="en-US"/>
          </a:p>
        </c:txPr>
        <c:crossAx val="2066896008"/>
        <c:crosses val="autoZero"/>
        <c:auto val="1"/>
        <c:lblAlgn val="ctr"/>
        <c:lblOffset val="100"/>
        <c:noMultiLvlLbl val="0"/>
      </c:catAx>
      <c:valAx>
        <c:axId val="2066896008"/>
        <c:scaling>
          <c:orientation val="minMax"/>
          <c:max val="0.4"/>
        </c:scaling>
        <c:delete val="1"/>
        <c:axPos val="l"/>
        <c:numFmt formatCode="0%" sourceLinked="1"/>
        <c:majorTickMark val="out"/>
        <c:minorTickMark val="none"/>
        <c:tickLblPos val="nextTo"/>
        <c:crossAx val="2066892744"/>
        <c:crosses val="autoZero"/>
        <c:crossBetween val="between"/>
        <c:majorUnit val="0.2"/>
        <c:minorUnit val="0.2"/>
      </c:valAx>
    </c:plotArea>
    <c:plotVisOnly val="1"/>
    <c:dispBlanksAs val="gap"/>
    <c:showDLblsOverMax val="0"/>
  </c:chart>
  <c:spPr>
    <a:gradFill flip="none" rotWithShape="1">
      <a:gsLst>
        <a:gs pos="0">
          <a:schemeClr val="bg1">
            <a:lumMod val="85000"/>
          </a:schemeClr>
        </a:gs>
        <a:gs pos="20000">
          <a:srgbClr val="FFFFFF"/>
        </a:gs>
      </a:gsLst>
      <a:lin ang="16200000" scaled="0"/>
      <a:tileRect/>
    </a:gradFill>
    <a:ln w="6350" cmpd="sng">
      <a:solidFill>
        <a:srgbClr val="7F7F7F"/>
      </a:solidFill>
    </a:ln>
  </c:spPr>
  <c:txPr>
    <a:bodyPr/>
    <a:lstStyle/>
    <a:p>
      <a:pPr>
        <a:defRPr sz="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GB" sz="1800" dirty="0" smtClean="0"/>
              <a:t>Pre-Purchase </a:t>
            </a:r>
            <a:r>
              <a:rPr lang="en-GB" sz="1800" dirty="0"/>
              <a:t>Research Through Mobile – 2012</a:t>
            </a:r>
          </a:p>
        </c:rich>
      </c:tx>
      <c:overlay val="1"/>
    </c:title>
    <c:autoTitleDeleted val="0"/>
    <c:plotArea>
      <c:layout>
        <c:manualLayout>
          <c:layoutTarget val="inner"/>
          <c:xMode val="edge"/>
          <c:yMode val="edge"/>
          <c:x val="0.0246094706911636"/>
          <c:y val="0.244285655607058"/>
          <c:w val="0.963070209973753"/>
          <c:h val="0.454580806696306"/>
        </c:manualLayout>
      </c:layout>
      <c:barChart>
        <c:barDir val="col"/>
        <c:grouping val="clustered"/>
        <c:varyColors val="0"/>
        <c:ser>
          <c:idx val="1"/>
          <c:order val="0"/>
          <c:tx>
            <c:strRef>
              <c:f>Sheet1!$B$1</c:f>
              <c:strCache>
                <c:ptCount val="1"/>
                <c:pt idx="0">
                  <c:v>Total Sample 2011</c:v>
                </c:pt>
              </c:strCache>
            </c:strRef>
          </c:tx>
          <c:spPr>
            <a:solidFill>
              <a:schemeClr val="accent2">
                <a:lumMod val="60000"/>
                <a:lumOff val="40000"/>
              </a:schemeClr>
            </a:solidFill>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Lbls>
            <c:txPr>
              <a:bodyPr/>
              <a:lstStyle/>
              <a:p>
                <a:pPr>
                  <a:defRPr sz="1200"/>
                </a:pPr>
                <a:endParaRPr lang="en-US"/>
              </a:p>
            </c:txPr>
            <c:dLblPos val="outEnd"/>
            <c:showLegendKey val="0"/>
            <c:showVal val="1"/>
            <c:showCatName val="0"/>
            <c:showSerName val="0"/>
            <c:showPercent val="0"/>
            <c:showBubbleSize val="0"/>
            <c:showLeaderLines val="0"/>
          </c:dLbls>
          <c:cat>
            <c:strRef>
              <c:f>Sheet1!$A$2:$A$7</c:f>
              <c:strCache>
                <c:ptCount val="6"/>
                <c:pt idx="0">
                  <c:v>Finding information on a product or service</c:v>
                </c:pt>
                <c:pt idx="1">
                  <c:v>Checking prices of products / services</c:v>
                </c:pt>
                <c:pt idx="2">
                  <c:v>Researching information for a future purchase</c:v>
                </c:pt>
                <c:pt idx="3">
                  <c:v>Finding shops</c:v>
                </c:pt>
                <c:pt idx="4">
                  <c:v>Scanning a barcode on product or ad</c:v>
                </c:pt>
                <c:pt idx="5">
                  <c:v>Coupons or vouchers to get money off products</c:v>
                </c:pt>
              </c:strCache>
            </c:strRef>
          </c:cat>
          <c:val>
            <c:numRef>
              <c:f>Sheet1!$B$2:$B$7</c:f>
              <c:numCache>
                <c:formatCode>0%</c:formatCode>
                <c:ptCount val="6"/>
                <c:pt idx="0">
                  <c:v>0.424</c:v>
                </c:pt>
                <c:pt idx="1">
                  <c:v>0.42</c:v>
                </c:pt>
                <c:pt idx="3">
                  <c:v>0.324</c:v>
                </c:pt>
                <c:pt idx="5">
                  <c:v>0.211</c:v>
                </c:pt>
              </c:numCache>
            </c:numRef>
          </c:val>
        </c:ser>
        <c:ser>
          <c:idx val="0"/>
          <c:order val="1"/>
          <c:tx>
            <c:strRef>
              <c:f>Sheet1!$C$1</c:f>
              <c:strCache>
                <c:ptCount val="1"/>
                <c:pt idx="0">
                  <c:v>Total Sample 2012</c:v>
                </c:pt>
              </c:strCache>
            </c:strRef>
          </c:tx>
          <c:invertIfNegative val="0"/>
          <c:dLbls>
            <c:txPr>
              <a:bodyPr/>
              <a:lstStyle/>
              <a:p>
                <a:pPr>
                  <a:defRPr sz="1200"/>
                </a:pPr>
                <a:endParaRPr lang="en-US"/>
              </a:p>
            </c:txPr>
            <c:dLblPos val="outEnd"/>
            <c:showLegendKey val="0"/>
            <c:showVal val="1"/>
            <c:showCatName val="0"/>
            <c:showSerName val="0"/>
            <c:showPercent val="0"/>
            <c:showBubbleSize val="0"/>
            <c:showLeaderLines val="0"/>
          </c:dLbls>
          <c:cat>
            <c:strRef>
              <c:f>Sheet1!$A$2:$A$7</c:f>
              <c:strCache>
                <c:ptCount val="6"/>
                <c:pt idx="0">
                  <c:v>Finding information on a product or service</c:v>
                </c:pt>
                <c:pt idx="1">
                  <c:v>Checking prices of products / services</c:v>
                </c:pt>
                <c:pt idx="2">
                  <c:v>Researching information for a future purchase</c:v>
                </c:pt>
                <c:pt idx="3">
                  <c:v>Finding shops</c:v>
                </c:pt>
                <c:pt idx="4">
                  <c:v>Scanning a barcode on product or ad</c:v>
                </c:pt>
                <c:pt idx="5">
                  <c:v>Coupons or vouchers to get money off products</c:v>
                </c:pt>
              </c:strCache>
            </c:strRef>
          </c:cat>
          <c:val>
            <c:numRef>
              <c:f>Sheet1!$C$2:$C$7</c:f>
              <c:numCache>
                <c:formatCode>0%</c:formatCode>
                <c:ptCount val="6"/>
                <c:pt idx="0">
                  <c:v>0.59</c:v>
                </c:pt>
                <c:pt idx="1">
                  <c:v>0.52</c:v>
                </c:pt>
                <c:pt idx="2">
                  <c:v>0.517</c:v>
                </c:pt>
                <c:pt idx="3">
                  <c:v>0.498</c:v>
                </c:pt>
                <c:pt idx="4">
                  <c:v>0.324</c:v>
                </c:pt>
                <c:pt idx="5">
                  <c:v>0.323</c:v>
                </c:pt>
              </c:numCache>
            </c:numRef>
          </c:val>
        </c:ser>
        <c:dLbls>
          <c:dLblPos val="outEnd"/>
          <c:showLegendKey val="0"/>
          <c:showVal val="1"/>
          <c:showCatName val="0"/>
          <c:showSerName val="0"/>
          <c:showPercent val="0"/>
          <c:showBubbleSize val="0"/>
        </c:dLbls>
        <c:gapWidth val="150"/>
        <c:axId val="2094778680"/>
        <c:axId val="2065851352"/>
      </c:barChart>
      <c:catAx>
        <c:axId val="2094778680"/>
        <c:scaling>
          <c:orientation val="minMax"/>
        </c:scaling>
        <c:delete val="0"/>
        <c:axPos val="b"/>
        <c:majorTickMark val="out"/>
        <c:minorTickMark val="none"/>
        <c:tickLblPos val="nextTo"/>
        <c:spPr>
          <a:ln>
            <a:noFill/>
          </a:ln>
        </c:spPr>
        <c:txPr>
          <a:bodyPr/>
          <a:lstStyle/>
          <a:p>
            <a:pPr>
              <a:defRPr sz="1000"/>
            </a:pPr>
            <a:endParaRPr lang="en-US"/>
          </a:p>
        </c:txPr>
        <c:crossAx val="2065851352"/>
        <c:crosses val="autoZero"/>
        <c:auto val="1"/>
        <c:lblAlgn val="ctr"/>
        <c:lblOffset val="100"/>
        <c:noMultiLvlLbl val="0"/>
      </c:catAx>
      <c:valAx>
        <c:axId val="2065851352"/>
        <c:scaling>
          <c:orientation val="minMax"/>
          <c:max val="0.6"/>
          <c:min val="0.0"/>
        </c:scaling>
        <c:delete val="1"/>
        <c:axPos val="l"/>
        <c:numFmt formatCode="0%" sourceLinked="0"/>
        <c:majorTickMark val="out"/>
        <c:minorTickMark val="none"/>
        <c:tickLblPos val="nextTo"/>
        <c:crossAx val="2094778680"/>
        <c:crosses val="autoZero"/>
        <c:crossBetween val="between"/>
        <c:majorUnit val="0.2"/>
        <c:minorUnit val="0.2"/>
      </c:valAx>
      <c:spPr>
        <a:noFill/>
        <a:ln w="25400">
          <a:noFill/>
        </a:ln>
      </c:spPr>
    </c:plotArea>
    <c:legend>
      <c:legendPos val="b"/>
      <c:overlay val="0"/>
    </c:legend>
    <c:plotVisOnly val="1"/>
    <c:dispBlanksAs val="gap"/>
    <c:showDLblsOverMax val="0"/>
  </c:chart>
  <c:spPr>
    <a:gradFill flip="none" rotWithShape="1">
      <a:gsLst>
        <a:gs pos="0">
          <a:schemeClr val="bg1">
            <a:lumMod val="85000"/>
          </a:schemeClr>
        </a:gs>
        <a:gs pos="20000">
          <a:prstClr val="white"/>
        </a:gs>
      </a:gsLst>
      <a:lin ang="16200000" scaled="0"/>
      <a:tileRect/>
    </a:gradFill>
    <a:ln>
      <a:solidFill>
        <a:srgbClr val="7F7F7F"/>
      </a:solidFill>
    </a:ln>
  </c:spPr>
  <c:txPr>
    <a:bodyPr/>
    <a:lstStyle/>
    <a:p>
      <a:pPr>
        <a:defRPr sz="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134983595800525"/>
          <c:y val="0.130882803934914"/>
          <c:w val="0.974181321084864"/>
          <c:h val="0.532530247111283"/>
        </c:manualLayout>
      </c:layout>
      <c:barChart>
        <c:barDir val="col"/>
        <c:grouping val="clustered"/>
        <c:varyColors val="0"/>
        <c:ser>
          <c:idx val="1"/>
          <c:order val="0"/>
          <c:spPr>
            <a:solidFill>
              <a:schemeClr val="accent1"/>
            </a:solidFill>
          </c:spPr>
          <c:invertIfNegative val="0"/>
          <c:dPt>
            <c:idx val="0"/>
            <c:invertIfNegative val="0"/>
            <c:bubble3D val="0"/>
            <c:spPr>
              <a:solidFill>
                <a:srgbClr val="C00000"/>
              </a:solidFill>
            </c:spPr>
          </c:dPt>
          <c:dPt>
            <c:idx val="1"/>
            <c:invertIfNegative val="0"/>
            <c:bubble3D val="0"/>
            <c:spPr>
              <a:solidFill>
                <a:srgbClr val="C00000"/>
              </a:solidFill>
            </c:spPr>
          </c:dPt>
          <c:dPt>
            <c:idx val="2"/>
            <c:invertIfNegative val="0"/>
            <c:bubble3D val="0"/>
            <c:spPr>
              <a:solidFill>
                <a:srgbClr val="C00000"/>
              </a:solidFill>
            </c:spPr>
          </c:dPt>
          <c:dPt>
            <c:idx val="3"/>
            <c:invertIfNegative val="0"/>
            <c:bubble3D val="0"/>
            <c:spPr>
              <a:solidFill>
                <a:srgbClr val="C00000"/>
              </a:solidFill>
            </c:spPr>
          </c:dPt>
          <c:dPt>
            <c:idx val="4"/>
            <c:invertIfNegative val="0"/>
            <c:bubble3D val="0"/>
            <c:spPr>
              <a:solidFill>
                <a:srgbClr val="C00000">
                  <a:alpha val="60000"/>
                </a:srgbClr>
              </a:solidFill>
            </c:spPr>
          </c:dPt>
          <c:dPt>
            <c:idx val="5"/>
            <c:invertIfNegative val="0"/>
            <c:bubble3D val="0"/>
            <c:spPr>
              <a:solidFill>
                <a:srgbClr val="C00000">
                  <a:alpha val="60000"/>
                </a:srgbClr>
              </a:solidFill>
            </c:spPr>
          </c:dPt>
          <c:dPt>
            <c:idx val="6"/>
            <c:invertIfNegative val="0"/>
            <c:bubble3D val="0"/>
            <c:spPr>
              <a:solidFill>
                <a:srgbClr val="C00000">
                  <a:alpha val="60000"/>
                </a:srgbClr>
              </a:solidFill>
            </c:spPr>
          </c:dPt>
          <c:dPt>
            <c:idx val="7"/>
            <c:invertIfNegative val="0"/>
            <c:bubble3D val="0"/>
            <c:spPr>
              <a:solidFill>
                <a:srgbClr val="00B050"/>
              </a:solidFill>
            </c:spPr>
          </c:dPt>
          <c:dPt>
            <c:idx val="8"/>
            <c:invertIfNegative val="0"/>
            <c:bubble3D val="0"/>
            <c:spPr>
              <a:solidFill>
                <a:srgbClr val="00B050"/>
              </a:solidFill>
            </c:spPr>
          </c:dPt>
          <c:dPt>
            <c:idx val="9"/>
            <c:invertIfNegative val="0"/>
            <c:bubble3D val="0"/>
            <c:spPr>
              <a:solidFill>
                <a:srgbClr val="00B050"/>
              </a:solidFill>
            </c:spPr>
          </c:dPt>
          <c:dPt>
            <c:idx val="10"/>
            <c:invertIfNegative val="0"/>
            <c:bubble3D val="0"/>
          </c:dPt>
          <c:dPt>
            <c:idx val="11"/>
            <c:invertIfNegative val="0"/>
            <c:bubble3D val="0"/>
          </c:dPt>
          <c:dLbls>
            <c:txPr>
              <a:bodyPr/>
              <a:lstStyle/>
              <a:p>
                <a:pPr>
                  <a:defRPr sz="1200"/>
                </a:pPr>
                <a:endParaRPr lang="en-US"/>
              </a:p>
            </c:txPr>
            <c:showLegendKey val="0"/>
            <c:showVal val="1"/>
            <c:showCatName val="0"/>
            <c:showSerName val="0"/>
            <c:showPercent val="0"/>
            <c:showBubbleSize val="0"/>
            <c:showLeaderLines val="0"/>
          </c:dLbls>
          <c:cat>
            <c:strRef>
              <c:f>Sheet1!$A$2:$A$11</c:f>
              <c:strCache>
                <c:ptCount val="10"/>
                <c:pt idx="0">
                  <c:v>Indonesia</c:v>
                </c:pt>
                <c:pt idx="1">
                  <c:v>India</c:v>
                </c:pt>
                <c:pt idx="2">
                  <c:v>Mexico</c:v>
                </c:pt>
                <c:pt idx="3">
                  <c:v>Brazil</c:v>
                </c:pt>
                <c:pt idx="4">
                  <c:v>Saudi Arabia</c:v>
                </c:pt>
                <c:pt idx="5">
                  <c:v>South Africa</c:v>
                </c:pt>
                <c:pt idx="6">
                  <c:v>Qatar</c:v>
                </c:pt>
                <c:pt idx="7">
                  <c:v>China</c:v>
                </c:pt>
                <c:pt idx="8">
                  <c:v>UK</c:v>
                </c:pt>
                <c:pt idx="9">
                  <c:v>US</c:v>
                </c:pt>
              </c:strCache>
            </c:strRef>
          </c:cat>
          <c:val>
            <c:numRef>
              <c:f>Sheet1!$B$2:$B$11</c:f>
              <c:numCache>
                <c:formatCode>0%</c:formatCode>
                <c:ptCount val="10"/>
                <c:pt idx="0">
                  <c:v>0.099</c:v>
                </c:pt>
                <c:pt idx="1">
                  <c:v>0.186</c:v>
                </c:pt>
                <c:pt idx="2">
                  <c:v>0.188</c:v>
                </c:pt>
                <c:pt idx="3">
                  <c:v>0.203</c:v>
                </c:pt>
                <c:pt idx="4">
                  <c:v>0.215</c:v>
                </c:pt>
                <c:pt idx="5">
                  <c:v>0.235</c:v>
                </c:pt>
                <c:pt idx="6">
                  <c:v>0.252</c:v>
                </c:pt>
                <c:pt idx="7">
                  <c:v>0.354</c:v>
                </c:pt>
                <c:pt idx="8">
                  <c:v>0.462</c:v>
                </c:pt>
                <c:pt idx="9">
                  <c:v>0.465</c:v>
                </c:pt>
              </c:numCache>
            </c:numRef>
          </c:val>
        </c:ser>
        <c:dLbls>
          <c:showLegendKey val="0"/>
          <c:showVal val="0"/>
          <c:showCatName val="0"/>
          <c:showSerName val="0"/>
          <c:showPercent val="0"/>
          <c:showBubbleSize val="0"/>
        </c:dLbls>
        <c:gapWidth val="150"/>
        <c:axId val="2094367128"/>
        <c:axId val="2094370456"/>
      </c:barChart>
      <c:catAx>
        <c:axId val="2094367128"/>
        <c:scaling>
          <c:orientation val="minMax"/>
        </c:scaling>
        <c:delete val="0"/>
        <c:axPos val="b"/>
        <c:majorTickMark val="out"/>
        <c:minorTickMark val="none"/>
        <c:tickLblPos val="nextTo"/>
        <c:spPr>
          <a:ln>
            <a:noFill/>
          </a:ln>
        </c:spPr>
        <c:txPr>
          <a:bodyPr/>
          <a:lstStyle/>
          <a:p>
            <a:pPr>
              <a:defRPr sz="1000"/>
            </a:pPr>
            <a:endParaRPr lang="en-US"/>
          </a:p>
        </c:txPr>
        <c:crossAx val="2094370456"/>
        <c:crosses val="autoZero"/>
        <c:auto val="1"/>
        <c:lblAlgn val="ctr"/>
        <c:lblOffset val="100"/>
        <c:noMultiLvlLbl val="0"/>
      </c:catAx>
      <c:valAx>
        <c:axId val="2094370456"/>
        <c:scaling>
          <c:orientation val="minMax"/>
          <c:max val="0.6"/>
          <c:min val="0.0"/>
        </c:scaling>
        <c:delete val="1"/>
        <c:axPos val="l"/>
        <c:numFmt formatCode="0%" sourceLinked="1"/>
        <c:majorTickMark val="out"/>
        <c:minorTickMark val="none"/>
        <c:tickLblPos val="nextTo"/>
        <c:crossAx val="2094367128"/>
        <c:crosses val="autoZero"/>
        <c:crossBetween val="between"/>
        <c:majorUnit val="0.2"/>
        <c:minorUnit val="0.2"/>
      </c:valAx>
    </c:plotArea>
    <c:plotVisOnly val="1"/>
    <c:dispBlanksAs val="gap"/>
    <c:showDLblsOverMax val="0"/>
  </c:chart>
  <c:txPr>
    <a:bodyPr/>
    <a:lstStyle/>
    <a:p>
      <a:pPr>
        <a:defRPr sz="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260446902275148"/>
          <c:y val="0.105833563406297"/>
          <c:w val="0.94791061954497"/>
          <c:h val="0.720021492800347"/>
        </c:manualLayout>
      </c:layout>
      <c:barChart>
        <c:barDir val="col"/>
        <c:grouping val="clustered"/>
        <c:varyColors val="0"/>
        <c:ser>
          <c:idx val="0"/>
          <c:order val="0"/>
          <c:tx>
            <c:strRef>
              <c:f>Sheet1!$B$1</c:f>
              <c:strCache>
                <c:ptCount val="1"/>
                <c:pt idx="0">
                  <c:v>Feature Phone</c:v>
                </c:pt>
              </c:strCache>
            </c:strRef>
          </c:tx>
          <c:invertIfNegative val="0"/>
          <c:dLbls>
            <c:txPr>
              <a:bodyPr/>
              <a:lstStyle/>
              <a:p>
                <a:pPr>
                  <a:defRPr sz="1200"/>
                </a:pPr>
                <a:endParaRPr lang="en-US"/>
              </a:p>
            </c:txPr>
            <c:showLegendKey val="0"/>
            <c:showVal val="1"/>
            <c:showCatName val="0"/>
            <c:showSerName val="0"/>
            <c:showPercent val="0"/>
            <c:showBubbleSize val="0"/>
            <c:showLeaderLines val="0"/>
          </c:dLbls>
          <c:cat>
            <c:strRef>
              <c:f>Sheet1!$A$2</c:f>
              <c:strCache>
                <c:ptCount val="1"/>
                <c:pt idx="0">
                  <c:v>US</c:v>
                </c:pt>
              </c:strCache>
            </c:strRef>
          </c:cat>
          <c:val>
            <c:numRef>
              <c:f>Sheet1!$B$2</c:f>
              <c:numCache>
                <c:formatCode>0%</c:formatCode>
                <c:ptCount val="1"/>
                <c:pt idx="0">
                  <c:v>0.049</c:v>
                </c:pt>
              </c:numCache>
            </c:numRef>
          </c:val>
        </c:ser>
        <c:ser>
          <c:idx val="1"/>
          <c:order val="1"/>
          <c:tx>
            <c:strRef>
              <c:f>Sheet1!$C$1</c:f>
              <c:strCache>
                <c:ptCount val="1"/>
                <c:pt idx="0">
                  <c:v>Smartphone</c:v>
                </c:pt>
              </c:strCache>
            </c:strRef>
          </c:tx>
          <c:invertIfNegative val="0"/>
          <c:dLbls>
            <c:txPr>
              <a:bodyPr/>
              <a:lstStyle/>
              <a:p>
                <a:pPr>
                  <a:defRPr sz="1200"/>
                </a:pPr>
                <a:endParaRPr lang="en-US"/>
              </a:p>
            </c:txPr>
            <c:showLegendKey val="0"/>
            <c:showVal val="1"/>
            <c:showCatName val="0"/>
            <c:showSerName val="0"/>
            <c:showPercent val="0"/>
            <c:showBubbleSize val="0"/>
            <c:showLeaderLines val="0"/>
          </c:dLbls>
          <c:cat>
            <c:strRef>
              <c:f>Sheet1!$A$2</c:f>
              <c:strCache>
                <c:ptCount val="1"/>
                <c:pt idx="0">
                  <c:v>US</c:v>
                </c:pt>
              </c:strCache>
            </c:strRef>
          </c:cat>
          <c:val>
            <c:numRef>
              <c:f>Sheet1!$C$2</c:f>
              <c:numCache>
                <c:formatCode>0%</c:formatCode>
                <c:ptCount val="1"/>
                <c:pt idx="0">
                  <c:v>0.951</c:v>
                </c:pt>
              </c:numCache>
            </c:numRef>
          </c:val>
        </c:ser>
        <c:ser>
          <c:idx val="2"/>
          <c:order val="2"/>
          <c:tx>
            <c:strRef>
              <c:f>Sheet1!$D$1</c:f>
              <c:strCache>
                <c:ptCount val="1"/>
                <c:pt idx="0">
                  <c:v>Column1</c:v>
                </c:pt>
              </c:strCache>
            </c:strRef>
          </c:tx>
          <c:invertIfNegative val="0"/>
          <c:dLbls>
            <c:showLegendKey val="0"/>
            <c:showVal val="1"/>
            <c:showCatName val="0"/>
            <c:showSerName val="0"/>
            <c:showPercent val="0"/>
            <c:showBubbleSize val="0"/>
            <c:showLeaderLines val="0"/>
          </c:dLbls>
          <c:cat>
            <c:strRef>
              <c:f>Sheet1!$A$2</c:f>
              <c:strCache>
                <c:ptCount val="1"/>
                <c:pt idx="0">
                  <c:v>US</c:v>
                </c:pt>
              </c:strCache>
            </c:strRef>
          </c:cat>
          <c:val>
            <c:numRef>
              <c:f>Sheet1!$D$2</c:f>
              <c:numCache>
                <c:formatCode>0%</c:formatCode>
                <c:ptCount val="1"/>
              </c:numCache>
            </c:numRef>
          </c:val>
        </c:ser>
        <c:ser>
          <c:idx val="3"/>
          <c:order val="3"/>
          <c:tx>
            <c:strRef>
              <c:f>Sheet1!$E$1</c:f>
              <c:strCache>
                <c:ptCount val="1"/>
                <c:pt idx="0">
                  <c:v>Symb OS</c:v>
                </c:pt>
              </c:strCache>
            </c:strRef>
          </c:tx>
          <c:invertIfNegative val="0"/>
          <c:dLbls>
            <c:txPr>
              <a:bodyPr/>
              <a:lstStyle/>
              <a:p>
                <a:pPr>
                  <a:defRPr sz="1200"/>
                </a:pPr>
                <a:endParaRPr lang="en-US"/>
              </a:p>
            </c:txPr>
            <c:showLegendKey val="0"/>
            <c:showVal val="1"/>
            <c:showCatName val="0"/>
            <c:showSerName val="0"/>
            <c:showPercent val="0"/>
            <c:showBubbleSize val="0"/>
            <c:showLeaderLines val="0"/>
          </c:dLbls>
          <c:cat>
            <c:strRef>
              <c:f>Sheet1!$A$2</c:f>
              <c:strCache>
                <c:ptCount val="1"/>
                <c:pt idx="0">
                  <c:v>US</c:v>
                </c:pt>
              </c:strCache>
            </c:strRef>
          </c:cat>
          <c:val>
            <c:numRef>
              <c:f>Sheet1!$E$2</c:f>
              <c:numCache>
                <c:formatCode>0%</c:formatCode>
                <c:ptCount val="1"/>
                <c:pt idx="0">
                  <c:v>0.005</c:v>
                </c:pt>
              </c:numCache>
            </c:numRef>
          </c:val>
        </c:ser>
        <c:ser>
          <c:idx val="4"/>
          <c:order val="4"/>
          <c:tx>
            <c:strRef>
              <c:f>Sheet1!$F$1</c:f>
              <c:strCache>
                <c:ptCount val="1"/>
                <c:pt idx="0">
                  <c:v>Android</c:v>
                </c:pt>
              </c:strCache>
            </c:strRef>
          </c:tx>
          <c:invertIfNegative val="0"/>
          <c:dLbls>
            <c:txPr>
              <a:bodyPr/>
              <a:lstStyle/>
              <a:p>
                <a:pPr>
                  <a:defRPr sz="1200"/>
                </a:pPr>
                <a:endParaRPr lang="en-US"/>
              </a:p>
            </c:txPr>
            <c:showLegendKey val="0"/>
            <c:showVal val="1"/>
            <c:showCatName val="0"/>
            <c:showSerName val="0"/>
            <c:showPercent val="0"/>
            <c:showBubbleSize val="0"/>
            <c:showLeaderLines val="0"/>
          </c:dLbls>
          <c:cat>
            <c:strRef>
              <c:f>Sheet1!$A$2</c:f>
              <c:strCache>
                <c:ptCount val="1"/>
                <c:pt idx="0">
                  <c:v>US</c:v>
                </c:pt>
              </c:strCache>
            </c:strRef>
          </c:cat>
          <c:val>
            <c:numRef>
              <c:f>Sheet1!$F$2</c:f>
              <c:numCache>
                <c:formatCode>0%</c:formatCode>
                <c:ptCount val="1"/>
                <c:pt idx="0">
                  <c:v>0.496</c:v>
                </c:pt>
              </c:numCache>
            </c:numRef>
          </c:val>
        </c:ser>
        <c:ser>
          <c:idx val="5"/>
          <c:order val="5"/>
          <c:tx>
            <c:strRef>
              <c:f>Sheet1!$G$1</c:f>
              <c:strCache>
                <c:ptCount val="1"/>
                <c:pt idx="0">
                  <c:v>iPhone</c:v>
                </c:pt>
              </c:strCache>
            </c:strRef>
          </c:tx>
          <c:invertIfNegative val="0"/>
          <c:dLbls>
            <c:txPr>
              <a:bodyPr/>
              <a:lstStyle/>
              <a:p>
                <a:pPr>
                  <a:defRPr sz="1200"/>
                </a:pPr>
                <a:endParaRPr lang="en-US"/>
              </a:p>
            </c:txPr>
            <c:showLegendKey val="0"/>
            <c:showVal val="1"/>
            <c:showCatName val="0"/>
            <c:showSerName val="0"/>
            <c:showPercent val="0"/>
            <c:showBubbleSize val="0"/>
            <c:showLeaderLines val="0"/>
          </c:dLbls>
          <c:cat>
            <c:strRef>
              <c:f>Sheet1!$A$2</c:f>
              <c:strCache>
                <c:ptCount val="1"/>
                <c:pt idx="0">
                  <c:v>US</c:v>
                </c:pt>
              </c:strCache>
            </c:strRef>
          </c:cat>
          <c:val>
            <c:numRef>
              <c:f>Sheet1!$G$2</c:f>
              <c:numCache>
                <c:formatCode>0%</c:formatCode>
                <c:ptCount val="1"/>
                <c:pt idx="0">
                  <c:v>0.313</c:v>
                </c:pt>
              </c:numCache>
            </c:numRef>
          </c:val>
        </c:ser>
        <c:ser>
          <c:idx val="6"/>
          <c:order val="6"/>
          <c:tx>
            <c:strRef>
              <c:f>Sheet1!$H$1</c:f>
              <c:strCache>
                <c:ptCount val="1"/>
                <c:pt idx="0">
                  <c:v>Blackberry</c:v>
                </c:pt>
              </c:strCache>
            </c:strRef>
          </c:tx>
          <c:invertIfNegative val="0"/>
          <c:dLbls>
            <c:txPr>
              <a:bodyPr/>
              <a:lstStyle/>
              <a:p>
                <a:pPr>
                  <a:defRPr sz="1200"/>
                </a:pPr>
                <a:endParaRPr lang="en-US"/>
              </a:p>
            </c:txPr>
            <c:showLegendKey val="0"/>
            <c:showVal val="1"/>
            <c:showCatName val="0"/>
            <c:showSerName val="0"/>
            <c:showPercent val="0"/>
            <c:showBubbleSize val="0"/>
            <c:showLeaderLines val="0"/>
          </c:dLbls>
          <c:cat>
            <c:strRef>
              <c:f>Sheet1!$A$2</c:f>
              <c:strCache>
                <c:ptCount val="1"/>
                <c:pt idx="0">
                  <c:v>US</c:v>
                </c:pt>
              </c:strCache>
            </c:strRef>
          </c:cat>
          <c:val>
            <c:numRef>
              <c:f>Sheet1!$H$2</c:f>
              <c:numCache>
                <c:formatCode>0%</c:formatCode>
                <c:ptCount val="1"/>
                <c:pt idx="0">
                  <c:v>0.114</c:v>
                </c:pt>
              </c:numCache>
            </c:numRef>
          </c:val>
        </c:ser>
        <c:ser>
          <c:idx val="7"/>
          <c:order val="7"/>
          <c:tx>
            <c:strRef>
              <c:f>Sheet1!$I$1</c:f>
              <c:strCache>
                <c:ptCount val="1"/>
                <c:pt idx="0">
                  <c:v>Windows</c:v>
                </c:pt>
              </c:strCache>
            </c:strRef>
          </c:tx>
          <c:invertIfNegative val="0"/>
          <c:dLbls>
            <c:txPr>
              <a:bodyPr/>
              <a:lstStyle/>
              <a:p>
                <a:pPr>
                  <a:defRPr sz="1200"/>
                </a:pPr>
                <a:endParaRPr lang="en-US"/>
              </a:p>
            </c:txPr>
            <c:showLegendKey val="0"/>
            <c:showVal val="1"/>
            <c:showCatName val="0"/>
            <c:showSerName val="0"/>
            <c:showPercent val="0"/>
            <c:showBubbleSize val="0"/>
            <c:showLeaderLines val="0"/>
          </c:dLbls>
          <c:cat>
            <c:strRef>
              <c:f>Sheet1!$A$2</c:f>
              <c:strCache>
                <c:ptCount val="1"/>
                <c:pt idx="0">
                  <c:v>US</c:v>
                </c:pt>
              </c:strCache>
            </c:strRef>
          </c:cat>
          <c:val>
            <c:numRef>
              <c:f>Sheet1!$I$2</c:f>
              <c:numCache>
                <c:formatCode>0%</c:formatCode>
                <c:ptCount val="1"/>
                <c:pt idx="0">
                  <c:v>0.023</c:v>
                </c:pt>
              </c:numCache>
            </c:numRef>
          </c:val>
        </c:ser>
        <c:dLbls>
          <c:showLegendKey val="0"/>
          <c:showVal val="0"/>
          <c:showCatName val="0"/>
          <c:showSerName val="0"/>
          <c:showPercent val="0"/>
          <c:showBubbleSize val="0"/>
        </c:dLbls>
        <c:gapWidth val="150"/>
        <c:axId val="2090392232"/>
        <c:axId val="2090363352"/>
      </c:barChart>
      <c:catAx>
        <c:axId val="2090392232"/>
        <c:scaling>
          <c:orientation val="minMax"/>
        </c:scaling>
        <c:delete val="1"/>
        <c:axPos val="b"/>
        <c:majorTickMark val="out"/>
        <c:minorTickMark val="none"/>
        <c:tickLblPos val="nextTo"/>
        <c:crossAx val="2090363352"/>
        <c:crosses val="autoZero"/>
        <c:auto val="1"/>
        <c:lblAlgn val="ctr"/>
        <c:lblOffset val="100"/>
        <c:noMultiLvlLbl val="0"/>
      </c:catAx>
      <c:valAx>
        <c:axId val="2090363352"/>
        <c:scaling>
          <c:orientation val="minMax"/>
        </c:scaling>
        <c:delete val="1"/>
        <c:axPos val="l"/>
        <c:numFmt formatCode="0%" sourceLinked="1"/>
        <c:majorTickMark val="out"/>
        <c:minorTickMark val="none"/>
        <c:tickLblPos val="nextTo"/>
        <c:crossAx val="2090392232"/>
        <c:crosses val="autoZero"/>
        <c:crossBetween val="between"/>
      </c:valAx>
    </c:plotArea>
    <c:legend>
      <c:legendPos val="b"/>
      <c:legendEntry>
        <c:idx val="2"/>
        <c:delete val="1"/>
      </c:legendEntry>
      <c:overlay val="0"/>
      <c:txPr>
        <a:bodyPr/>
        <a:lstStyle/>
        <a:p>
          <a:pPr>
            <a:defRPr sz="1000"/>
          </a:pPr>
          <a:endParaRPr lang="en-US"/>
        </a:p>
      </c:txPr>
    </c:legend>
    <c:plotVisOnly val="1"/>
    <c:dispBlanksAs val="gap"/>
    <c:showDLblsOverMax val="0"/>
  </c:chart>
  <c:spPr>
    <a:gradFill flip="none" rotWithShape="1">
      <a:gsLst>
        <a:gs pos="0">
          <a:schemeClr val="bg1">
            <a:lumMod val="85000"/>
          </a:schemeClr>
        </a:gs>
        <a:gs pos="20000">
          <a:prstClr val="white"/>
        </a:gs>
      </a:gsLst>
      <a:lin ang="16200000" scaled="0"/>
      <a:tileRect/>
    </a:gradFill>
    <a:ln>
      <a:solidFill>
        <a:schemeClr val="bg1">
          <a:lumMod val="50000"/>
        </a:schemeClr>
      </a:solidFill>
    </a:ln>
  </c:spPr>
  <c:txPr>
    <a:bodyPr/>
    <a:lstStyle/>
    <a:p>
      <a:pPr>
        <a:defRPr sz="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dirty="0"/>
              <a:t>Mobile Commerce Growth 2011 to 2012</a:t>
            </a:r>
          </a:p>
        </c:rich>
      </c:tx>
      <c:layout>
        <c:manualLayout>
          <c:xMode val="edge"/>
          <c:yMode val="edge"/>
          <c:x val="0.265282946512206"/>
          <c:y val="0.047372905085587"/>
        </c:manualLayout>
      </c:layout>
      <c:overlay val="0"/>
    </c:title>
    <c:autoTitleDeleted val="0"/>
    <c:plotArea>
      <c:layout>
        <c:manualLayout>
          <c:layoutTarget val="inner"/>
          <c:xMode val="edge"/>
          <c:yMode val="edge"/>
          <c:x val="0.0272124818753663"/>
          <c:y val="0.0819111180329266"/>
          <c:w val="0.960467155451113"/>
          <c:h val="0.776458324541223"/>
        </c:manualLayout>
      </c:layout>
      <c:barChart>
        <c:barDir val="col"/>
        <c:grouping val="clustered"/>
        <c:varyColors val="0"/>
        <c:ser>
          <c:idx val="1"/>
          <c:order val="0"/>
          <c:tx>
            <c:strRef>
              <c:f>Sheet1!$B$1</c:f>
              <c:strCache>
                <c:ptCount val="1"/>
                <c:pt idx="0">
                  <c:v>Total %</c:v>
                </c:pt>
              </c:strCache>
            </c:strRef>
          </c:tx>
          <c:spPr>
            <a:solidFill>
              <a:schemeClr val="accent1"/>
            </a:solidFill>
          </c:spPr>
          <c:invertIfNegative val="0"/>
          <c:dPt>
            <c:idx val="0"/>
            <c:invertIfNegative val="0"/>
            <c:bubble3D val="0"/>
            <c:spPr>
              <a:solidFill>
                <a:schemeClr val="accent2">
                  <a:lumMod val="60000"/>
                  <a:lumOff val="40000"/>
                </a:schemeClr>
              </a:solidFill>
            </c:spPr>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Lbls>
            <c:txPr>
              <a:bodyPr/>
              <a:lstStyle/>
              <a:p>
                <a:pPr>
                  <a:defRPr sz="1200"/>
                </a:pPr>
                <a:endParaRPr lang="en-US"/>
              </a:p>
            </c:txPr>
            <c:showLegendKey val="0"/>
            <c:showVal val="1"/>
            <c:showCatName val="0"/>
            <c:showSerName val="0"/>
            <c:showPercent val="0"/>
            <c:showBubbleSize val="0"/>
            <c:showLeaderLines val="0"/>
          </c:dLbls>
          <c:cat>
            <c:strRef>
              <c:f>Sheet1!$A$2:$A$3</c:f>
              <c:strCache>
                <c:ptCount val="2"/>
                <c:pt idx="0">
                  <c:v>Any Mobile Commerce 2011</c:v>
                </c:pt>
                <c:pt idx="1">
                  <c:v>Any Mobile Commerce 2012</c:v>
                </c:pt>
              </c:strCache>
            </c:strRef>
          </c:cat>
          <c:val>
            <c:numRef>
              <c:f>Sheet1!$B$2:$B$3</c:f>
              <c:numCache>
                <c:formatCode>0%</c:formatCode>
                <c:ptCount val="2"/>
                <c:pt idx="0">
                  <c:v>0.83</c:v>
                </c:pt>
                <c:pt idx="1">
                  <c:v>0.908</c:v>
                </c:pt>
              </c:numCache>
            </c:numRef>
          </c:val>
        </c:ser>
        <c:dLbls>
          <c:showLegendKey val="0"/>
          <c:showVal val="0"/>
          <c:showCatName val="0"/>
          <c:showSerName val="0"/>
          <c:showPercent val="0"/>
          <c:showBubbleSize val="0"/>
        </c:dLbls>
        <c:gapWidth val="150"/>
        <c:axId val="2131259928"/>
        <c:axId val="2131261784"/>
      </c:barChart>
      <c:catAx>
        <c:axId val="2131259928"/>
        <c:scaling>
          <c:orientation val="minMax"/>
        </c:scaling>
        <c:delete val="0"/>
        <c:axPos val="b"/>
        <c:numFmt formatCode="General" sourceLinked="1"/>
        <c:majorTickMark val="out"/>
        <c:minorTickMark val="none"/>
        <c:tickLblPos val="nextTo"/>
        <c:spPr>
          <a:ln>
            <a:noFill/>
          </a:ln>
        </c:spPr>
        <c:txPr>
          <a:bodyPr/>
          <a:lstStyle/>
          <a:p>
            <a:pPr>
              <a:defRPr sz="1200"/>
            </a:pPr>
            <a:endParaRPr lang="en-US"/>
          </a:p>
        </c:txPr>
        <c:crossAx val="2131261784"/>
        <c:crosses val="autoZero"/>
        <c:auto val="1"/>
        <c:lblAlgn val="ctr"/>
        <c:lblOffset val="100"/>
        <c:noMultiLvlLbl val="0"/>
      </c:catAx>
      <c:valAx>
        <c:axId val="2131261784"/>
        <c:scaling>
          <c:orientation val="minMax"/>
          <c:max val="1.0"/>
          <c:min val="0.6"/>
        </c:scaling>
        <c:delete val="1"/>
        <c:axPos val="l"/>
        <c:numFmt formatCode="0%" sourceLinked="1"/>
        <c:majorTickMark val="out"/>
        <c:minorTickMark val="none"/>
        <c:tickLblPos val="nextTo"/>
        <c:crossAx val="2131259928"/>
        <c:crosses val="autoZero"/>
        <c:crossBetween val="between"/>
        <c:majorUnit val="0.2"/>
        <c:minorUnit val="0.2"/>
      </c:valAx>
      <c:spPr>
        <a:ln>
          <a:noFill/>
        </a:ln>
      </c:spPr>
    </c:plotArea>
    <c:plotVisOnly val="1"/>
    <c:dispBlanksAs val="gap"/>
    <c:showDLblsOverMax val="0"/>
  </c:chart>
  <c:spPr>
    <a:gradFill flip="none" rotWithShape="1">
      <a:gsLst>
        <a:gs pos="0">
          <a:schemeClr val="bg1">
            <a:lumMod val="85000"/>
          </a:schemeClr>
        </a:gs>
        <a:gs pos="20000">
          <a:prstClr val="white"/>
        </a:gs>
      </a:gsLst>
      <a:lin ang="16200000" scaled="0"/>
      <a:tileRect/>
    </a:gradFill>
    <a:ln>
      <a:solidFill>
        <a:srgbClr val="7F7F7F"/>
      </a:solidFill>
    </a:ln>
  </c:spPr>
  <c:txPr>
    <a:bodyPr/>
    <a:lstStyle/>
    <a:p>
      <a:pPr>
        <a:defRPr sz="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dirty="0"/>
              <a:t>Growth In M-Commerce </a:t>
            </a:r>
            <a:r>
              <a:rPr lang="en-GB" dirty="0" smtClean="0"/>
              <a:t>Behaviors </a:t>
            </a:r>
            <a:r>
              <a:rPr lang="en-GB" dirty="0"/>
              <a:t>2011 to 2012</a:t>
            </a:r>
          </a:p>
        </c:rich>
      </c:tx>
      <c:overlay val="0"/>
    </c:title>
    <c:autoTitleDeleted val="0"/>
    <c:plotArea>
      <c:layout>
        <c:manualLayout>
          <c:layoutTarget val="inner"/>
          <c:xMode val="edge"/>
          <c:yMode val="edge"/>
          <c:x val="0.0164085424022811"/>
          <c:y val="0.12537958952843"/>
          <c:w val="0.967182915195438"/>
          <c:h val="0.671432964293078"/>
        </c:manualLayout>
      </c:layout>
      <c:barChart>
        <c:barDir val="col"/>
        <c:grouping val="clustered"/>
        <c:varyColors val="0"/>
        <c:ser>
          <c:idx val="1"/>
          <c:order val="0"/>
          <c:tx>
            <c:strRef>
              <c:f>Sheet1!$B$1</c:f>
              <c:strCache>
                <c:ptCount val="1"/>
                <c:pt idx="0">
                  <c:v>Total Sample 2011</c:v>
                </c:pt>
              </c:strCache>
            </c:strRef>
          </c:tx>
          <c:spPr>
            <a:solidFill>
              <a:schemeClr val="accent2">
                <a:lumMod val="60000"/>
                <a:lumOff val="40000"/>
              </a:schemeClr>
            </a:solidFill>
          </c:spPr>
          <c:invertIfNegative val="0"/>
          <c:dLbls>
            <c:txPr>
              <a:bodyPr/>
              <a:lstStyle/>
              <a:p>
                <a:pPr>
                  <a:defRPr sz="1200"/>
                </a:pPr>
                <a:endParaRPr lang="en-US"/>
              </a:p>
            </c:txPr>
            <c:dLblPos val="inBase"/>
            <c:showLegendKey val="0"/>
            <c:showVal val="1"/>
            <c:showCatName val="0"/>
            <c:showSerName val="0"/>
            <c:showPercent val="0"/>
            <c:showBubbleSize val="0"/>
            <c:showLeaderLines val="0"/>
          </c:dLbls>
          <c:cat>
            <c:strRef>
              <c:f>Sheet1!$A$2:$A$4</c:f>
              <c:strCache>
                <c:ptCount val="3"/>
                <c:pt idx="0">
                  <c:v>Product Research</c:v>
                </c:pt>
                <c:pt idx="1">
                  <c:v>Banking</c:v>
                </c:pt>
                <c:pt idx="2">
                  <c:v>Purchase</c:v>
                </c:pt>
              </c:strCache>
            </c:strRef>
          </c:cat>
          <c:val>
            <c:numRef>
              <c:f>Sheet1!$B$2:$B$4</c:f>
              <c:numCache>
                <c:formatCode>0%</c:formatCode>
                <c:ptCount val="3"/>
                <c:pt idx="0">
                  <c:v>0.621</c:v>
                </c:pt>
                <c:pt idx="1">
                  <c:v>0.498</c:v>
                </c:pt>
                <c:pt idx="2">
                  <c:v>0.687</c:v>
                </c:pt>
              </c:numCache>
            </c:numRef>
          </c:val>
        </c:ser>
        <c:ser>
          <c:idx val="0"/>
          <c:order val="1"/>
          <c:tx>
            <c:strRef>
              <c:f>Sheet1!$C$1</c:f>
              <c:strCache>
                <c:ptCount val="1"/>
                <c:pt idx="0">
                  <c:v>Total Sample 2012</c:v>
                </c:pt>
              </c:strCache>
            </c:strRef>
          </c:tx>
          <c:spPr>
            <a:solidFill>
              <a:schemeClr val="accent1"/>
            </a:solidFill>
          </c:spPr>
          <c:invertIfNegative val="0"/>
          <c:dLbls>
            <c:txPr>
              <a:bodyPr/>
              <a:lstStyle/>
              <a:p>
                <a:pPr>
                  <a:defRPr sz="1200"/>
                </a:pPr>
                <a:endParaRPr lang="en-US"/>
              </a:p>
            </c:txPr>
            <c:dLblPos val="inBase"/>
            <c:showLegendKey val="0"/>
            <c:showVal val="1"/>
            <c:showCatName val="0"/>
            <c:showSerName val="0"/>
            <c:showPercent val="0"/>
            <c:showBubbleSize val="0"/>
            <c:showLeaderLines val="0"/>
          </c:dLbls>
          <c:cat>
            <c:strRef>
              <c:f>Sheet1!$A$2:$A$4</c:f>
              <c:strCache>
                <c:ptCount val="3"/>
                <c:pt idx="0">
                  <c:v>Product Research</c:v>
                </c:pt>
                <c:pt idx="1">
                  <c:v>Banking</c:v>
                </c:pt>
                <c:pt idx="2">
                  <c:v>Purchase</c:v>
                </c:pt>
              </c:strCache>
            </c:strRef>
          </c:cat>
          <c:val>
            <c:numRef>
              <c:f>Sheet1!$C$2:$C$4</c:f>
              <c:numCache>
                <c:formatCode>0%</c:formatCode>
                <c:ptCount val="3"/>
                <c:pt idx="0">
                  <c:v>0.875</c:v>
                </c:pt>
                <c:pt idx="1">
                  <c:v>0.681</c:v>
                </c:pt>
                <c:pt idx="2">
                  <c:v>0.743</c:v>
                </c:pt>
              </c:numCache>
            </c:numRef>
          </c:val>
        </c:ser>
        <c:dLbls>
          <c:dLblPos val="inBase"/>
          <c:showLegendKey val="0"/>
          <c:showVal val="1"/>
          <c:showCatName val="0"/>
          <c:showSerName val="0"/>
          <c:showPercent val="0"/>
          <c:showBubbleSize val="0"/>
        </c:dLbls>
        <c:gapWidth val="100"/>
        <c:axId val="2065863096"/>
        <c:axId val="2094174888"/>
      </c:barChart>
      <c:catAx>
        <c:axId val="2065863096"/>
        <c:scaling>
          <c:orientation val="minMax"/>
        </c:scaling>
        <c:delete val="0"/>
        <c:axPos val="b"/>
        <c:majorTickMark val="out"/>
        <c:minorTickMark val="none"/>
        <c:tickLblPos val="nextTo"/>
        <c:spPr>
          <a:ln>
            <a:noFill/>
          </a:ln>
        </c:spPr>
        <c:txPr>
          <a:bodyPr/>
          <a:lstStyle/>
          <a:p>
            <a:pPr>
              <a:defRPr sz="1000"/>
            </a:pPr>
            <a:endParaRPr lang="en-US"/>
          </a:p>
        </c:txPr>
        <c:crossAx val="2094174888"/>
        <c:crosses val="autoZero"/>
        <c:auto val="1"/>
        <c:lblAlgn val="ctr"/>
        <c:lblOffset val="100"/>
        <c:noMultiLvlLbl val="0"/>
      </c:catAx>
      <c:valAx>
        <c:axId val="2094174888"/>
        <c:scaling>
          <c:orientation val="minMax"/>
          <c:max val="1.0"/>
        </c:scaling>
        <c:delete val="1"/>
        <c:axPos val="l"/>
        <c:numFmt formatCode="0%" sourceLinked="1"/>
        <c:majorTickMark val="out"/>
        <c:minorTickMark val="none"/>
        <c:tickLblPos val="nextTo"/>
        <c:crossAx val="2065863096"/>
        <c:crosses val="autoZero"/>
        <c:crossBetween val="between"/>
      </c:valAx>
    </c:plotArea>
    <c:legend>
      <c:legendPos val="b"/>
      <c:overlay val="0"/>
    </c:legend>
    <c:plotVisOnly val="1"/>
    <c:dispBlanksAs val="gap"/>
    <c:showDLblsOverMax val="0"/>
  </c:chart>
  <c:spPr>
    <a:gradFill flip="none" rotWithShape="1">
      <a:gsLst>
        <a:gs pos="0">
          <a:schemeClr val="bg1">
            <a:lumMod val="85000"/>
          </a:schemeClr>
        </a:gs>
        <a:gs pos="20000">
          <a:prstClr val="white"/>
        </a:gs>
      </a:gsLst>
      <a:lin ang="16200000" scaled="0"/>
      <a:tileRect/>
    </a:gradFill>
    <a:ln>
      <a:solidFill>
        <a:srgbClr val="7F7F7F"/>
      </a:solidFill>
    </a:ln>
  </c:spPr>
  <c:txPr>
    <a:bodyPr/>
    <a:lstStyle/>
    <a:p>
      <a:pPr>
        <a:defRPr sz="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dirty="0"/>
              <a:t>Mobile Commerce Activities by Device Type</a:t>
            </a:r>
          </a:p>
        </c:rich>
      </c:tx>
      <c:layout>
        <c:manualLayout>
          <c:xMode val="edge"/>
          <c:yMode val="edge"/>
          <c:x val="0.245141704096217"/>
          <c:y val="0.0283162952475446"/>
        </c:manualLayout>
      </c:layout>
      <c:overlay val="0"/>
    </c:title>
    <c:autoTitleDeleted val="0"/>
    <c:plotArea>
      <c:layout>
        <c:manualLayout>
          <c:layoutTarget val="inner"/>
          <c:xMode val="edge"/>
          <c:yMode val="edge"/>
          <c:x val="0.0134983521754596"/>
          <c:y val="0.154671697140841"/>
          <c:w val="0.974181321084864"/>
          <c:h val="0.5899853470133"/>
        </c:manualLayout>
      </c:layout>
      <c:barChart>
        <c:barDir val="col"/>
        <c:grouping val="clustered"/>
        <c:varyColors val="0"/>
        <c:ser>
          <c:idx val="1"/>
          <c:order val="0"/>
          <c:tx>
            <c:strRef>
              <c:f>Sheet1!$B$1</c:f>
              <c:strCache>
                <c:ptCount val="1"/>
                <c:pt idx="0">
                  <c:v>Feature Phone</c:v>
                </c:pt>
              </c:strCache>
            </c:strRef>
          </c:tx>
          <c:spPr>
            <a:solidFill>
              <a:schemeClr val="accent2">
                <a:lumMod val="60000"/>
                <a:lumOff val="40000"/>
              </a:schemeClr>
            </a:solidFill>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Lbls>
            <c:txPr>
              <a:bodyPr/>
              <a:lstStyle/>
              <a:p>
                <a:pPr>
                  <a:defRPr sz="1200"/>
                </a:pPr>
                <a:endParaRPr lang="en-US"/>
              </a:p>
            </c:txPr>
            <c:showLegendKey val="0"/>
            <c:showVal val="1"/>
            <c:showCatName val="0"/>
            <c:showSerName val="0"/>
            <c:showPercent val="0"/>
            <c:showBubbleSize val="0"/>
            <c:showLeaderLines val="0"/>
          </c:dLbls>
          <c:cat>
            <c:strRef>
              <c:f>Sheet1!$A$2:$A$4</c:f>
              <c:strCache>
                <c:ptCount val="3"/>
                <c:pt idx="0">
                  <c:v>Product Research</c:v>
                </c:pt>
                <c:pt idx="1">
                  <c:v>Banking</c:v>
                </c:pt>
                <c:pt idx="2">
                  <c:v>Purchase</c:v>
                </c:pt>
              </c:strCache>
            </c:strRef>
          </c:cat>
          <c:val>
            <c:numRef>
              <c:f>Sheet1!$B$2:$B$4</c:f>
              <c:numCache>
                <c:formatCode>0%</c:formatCode>
                <c:ptCount val="3"/>
                <c:pt idx="0">
                  <c:v>0.714285714285714</c:v>
                </c:pt>
                <c:pt idx="1">
                  <c:v>0.571428571428572</c:v>
                </c:pt>
                <c:pt idx="2">
                  <c:v>0.63265306122449</c:v>
                </c:pt>
              </c:numCache>
            </c:numRef>
          </c:val>
        </c:ser>
        <c:ser>
          <c:idx val="0"/>
          <c:order val="1"/>
          <c:tx>
            <c:strRef>
              <c:f>Sheet1!$C$1</c:f>
              <c:strCache>
                <c:ptCount val="1"/>
                <c:pt idx="0">
                  <c:v>Smartphone</c:v>
                </c:pt>
              </c:strCache>
            </c:strRef>
          </c:tx>
          <c:invertIfNegative val="0"/>
          <c:dLbls>
            <c:txPr>
              <a:bodyPr/>
              <a:lstStyle/>
              <a:p>
                <a:pPr>
                  <a:defRPr sz="1200"/>
                </a:pPr>
                <a:endParaRPr lang="en-US"/>
              </a:p>
            </c:txPr>
            <c:showLegendKey val="0"/>
            <c:showVal val="1"/>
            <c:showCatName val="0"/>
            <c:showSerName val="0"/>
            <c:showPercent val="0"/>
            <c:showBubbleSize val="0"/>
            <c:showLeaderLines val="0"/>
          </c:dLbls>
          <c:cat>
            <c:strRef>
              <c:f>Sheet1!$A$2:$A$4</c:f>
              <c:strCache>
                <c:ptCount val="3"/>
                <c:pt idx="0">
                  <c:v>Product Research</c:v>
                </c:pt>
                <c:pt idx="1">
                  <c:v>Banking</c:v>
                </c:pt>
                <c:pt idx="2">
                  <c:v>Purchase</c:v>
                </c:pt>
              </c:strCache>
            </c:strRef>
          </c:cat>
          <c:val>
            <c:numRef>
              <c:f>Sheet1!$C$2:$C$4</c:f>
              <c:numCache>
                <c:formatCode>0%</c:formatCode>
                <c:ptCount val="3"/>
                <c:pt idx="0">
                  <c:v>0.883280757097792</c:v>
                </c:pt>
                <c:pt idx="1">
                  <c:v>0.68664563617245</c:v>
                </c:pt>
                <c:pt idx="2">
                  <c:v>0.748685594111462</c:v>
                </c:pt>
              </c:numCache>
            </c:numRef>
          </c:val>
        </c:ser>
        <c:dLbls>
          <c:showLegendKey val="0"/>
          <c:showVal val="0"/>
          <c:showCatName val="0"/>
          <c:showSerName val="0"/>
          <c:showPercent val="0"/>
          <c:showBubbleSize val="0"/>
        </c:dLbls>
        <c:gapWidth val="150"/>
        <c:axId val="2094083848"/>
        <c:axId val="2094942984"/>
      </c:barChart>
      <c:catAx>
        <c:axId val="2094083848"/>
        <c:scaling>
          <c:orientation val="minMax"/>
        </c:scaling>
        <c:delete val="0"/>
        <c:axPos val="b"/>
        <c:majorTickMark val="out"/>
        <c:minorTickMark val="none"/>
        <c:tickLblPos val="nextTo"/>
        <c:spPr>
          <a:ln>
            <a:noFill/>
          </a:ln>
        </c:spPr>
        <c:txPr>
          <a:bodyPr/>
          <a:lstStyle/>
          <a:p>
            <a:pPr>
              <a:defRPr sz="1000"/>
            </a:pPr>
            <a:endParaRPr lang="en-US"/>
          </a:p>
        </c:txPr>
        <c:crossAx val="2094942984"/>
        <c:crosses val="autoZero"/>
        <c:auto val="1"/>
        <c:lblAlgn val="ctr"/>
        <c:lblOffset val="100"/>
        <c:noMultiLvlLbl val="0"/>
      </c:catAx>
      <c:valAx>
        <c:axId val="2094942984"/>
        <c:scaling>
          <c:orientation val="minMax"/>
        </c:scaling>
        <c:delete val="1"/>
        <c:axPos val="l"/>
        <c:numFmt formatCode="0%" sourceLinked="0"/>
        <c:majorTickMark val="out"/>
        <c:minorTickMark val="none"/>
        <c:tickLblPos val="nextTo"/>
        <c:crossAx val="2094083848"/>
        <c:crosses val="autoZero"/>
        <c:crossBetween val="between"/>
        <c:majorUnit val="0.2"/>
        <c:minorUnit val="0.2"/>
      </c:valAx>
    </c:plotArea>
    <c:legend>
      <c:legendPos val="b"/>
      <c:overlay val="0"/>
    </c:legend>
    <c:plotVisOnly val="1"/>
    <c:dispBlanksAs val="gap"/>
    <c:showDLblsOverMax val="0"/>
  </c:chart>
  <c:spPr>
    <a:gradFill flip="none" rotWithShape="1">
      <a:gsLst>
        <a:gs pos="0">
          <a:schemeClr val="bg1">
            <a:lumMod val="85000"/>
          </a:schemeClr>
        </a:gs>
        <a:gs pos="20000">
          <a:prstClr val="white"/>
        </a:gs>
      </a:gsLst>
      <a:lin ang="16200000" scaled="0"/>
      <a:tileRect/>
    </a:gradFill>
    <a:ln>
      <a:solidFill>
        <a:srgbClr val="7F7F7F"/>
      </a:solidFill>
    </a:ln>
  </c:spPr>
  <c:txPr>
    <a:bodyPr/>
    <a:lstStyle/>
    <a:p>
      <a:pPr>
        <a:defRPr sz="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GB" sz="1400" dirty="0"/>
              <a:t>Product Research Through Mobile – 2012</a:t>
            </a:r>
          </a:p>
        </c:rich>
      </c:tx>
      <c:overlay val="1"/>
    </c:title>
    <c:autoTitleDeleted val="0"/>
    <c:plotArea>
      <c:layout>
        <c:manualLayout>
          <c:layoutTarget val="inner"/>
          <c:xMode val="edge"/>
          <c:yMode val="edge"/>
          <c:x val="0.0246094706911636"/>
          <c:y val="0.244285655607058"/>
          <c:w val="0.963070209973753"/>
          <c:h val="0.454580806696306"/>
        </c:manualLayout>
      </c:layout>
      <c:barChart>
        <c:barDir val="col"/>
        <c:grouping val="clustered"/>
        <c:varyColors val="0"/>
        <c:ser>
          <c:idx val="1"/>
          <c:order val="0"/>
          <c:tx>
            <c:strRef>
              <c:f>Sheet1!$B$1</c:f>
              <c:strCache>
                <c:ptCount val="1"/>
                <c:pt idx="0">
                  <c:v>Total Sample 2011</c:v>
                </c:pt>
              </c:strCache>
            </c:strRef>
          </c:tx>
          <c:spPr>
            <a:solidFill>
              <a:schemeClr val="accent2">
                <a:lumMod val="60000"/>
                <a:lumOff val="40000"/>
              </a:schemeClr>
            </a:solidFill>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Lbls>
            <c:txPr>
              <a:bodyPr/>
              <a:lstStyle/>
              <a:p>
                <a:pPr>
                  <a:defRPr sz="1200"/>
                </a:pPr>
                <a:endParaRPr lang="en-US"/>
              </a:p>
            </c:txPr>
            <c:dLblPos val="outEnd"/>
            <c:showLegendKey val="0"/>
            <c:showVal val="1"/>
            <c:showCatName val="0"/>
            <c:showSerName val="0"/>
            <c:showPercent val="0"/>
            <c:showBubbleSize val="0"/>
            <c:showLeaderLines val="0"/>
          </c:dLbls>
          <c:cat>
            <c:strRef>
              <c:f>Sheet1!$A$2:$A$7</c:f>
              <c:strCache>
                <c:ptCount val="6"/>
                <c:pt idx="0">
                  <c:v>Finding information on a product or service</c:v>
                </c:pt>
                <c:pt idx="1">
                  <c:v>Checking prices of products / services</c:v>
                </c:pt>
                <c:pt idx="2">
                  <c:v>Researching information for a future purchase</c:v>
                </c:pt>
                <c:pt idx="3">
                  <c:v>Finding shops</c:v>
                </c:pt>
                <c:pt idx="4">
                  <c:v>Scanning a barcode on product or ad</c:v>
                </c:pt>
                <c:pt idx="5">
                  <c:v>Coupons or vouchers to get money off products</c:v>
                </c:pt>
              </c:strCache>
            </c:strRef>
          </c:cat>
          <c:val>
            <c:numRef>
              <c:f>Sheet1!$B$2:$B$7</c:f>
              <c:numCache>
                <c:formatCode>0%</c:formatCode>
                <c:ptCount val="6"/>
                <c:pt idx="0">
                  <c:v>0.424</c:v>
                </c:pt>
                <c:pt idx="1">
                  <c:v>0.42</c:v>
                </c:pt>
                <c:pt idx="3">
                  <c:v>0.324</c:v>
                </c:pt>
                <c:pt idx="5">
                  <c:v>0.211</c:v>
                </c:pt>
              </c:numCache>
            </c:numRef>
          </c:val>
        </c:ser>
        <c:ser>
          <c:idx val="0"/>
          <c:order val="1"/>
          <c:tx>
            <c:strRef>
              <c:f>Sheet1!$C$1</c:f>
              <c:strCache>
                <c:ptCount val="1"/>
                <c:pt idx="0">
                  <c:v>Total Sample 2012</c:v>
                </c:pt>
              </c:strCache>
            </c:strRef>
          </c:tx>
          <c:invertIfNegative val="0"/>
          <c:dLbls>
            <c:txPr>
              <a:bodyPr/>
              <a:lstStyle/>
              <a:p>
                <a:pPr>
                  <a:defRPr sz="1200"/>
                </a:pPr>
                <a:endParaRPr lang="en-US"/>
              </a:p>
            </c:txPr>
            <c:dLblPos val="outEnd"/>
            <c:showLegendKey val="0"/>
            <c:showVal val="1"/>
            <c:showCatName val="0"/>
            <c:showSerName val="0"/>
            <c:showPercent val="0"/>
            <c:showBubbleSize val="0"/>
            <c:showLeaderLines val="0"/>
          </c:dLbls>
          <c:cat>
            <c:strRef>
              <c:f>Sheet1!$A$2:$A$7</c:f>
              <c:strCache>
                <c:ptCount val="6"/>
                <c:pt idx="0">
                  <c:v>Finding information on a product or service</c:v>
                </c:pt>
                <c:pt idx="1">
                  <c:v>Checking prices of products / services</c:v>
                </c:pt>
                <c:pt idx="2">
                  <c:v>Researching information for a future purchase</c:v>
                </c:pt>
                <c:pt idx="3">
                  <c:v>Finding shops</c:v>
                </c:pt>
                <c:pt idx="4">
                  <c:v>Scanning a barcode on product or ad</c:v>
                </c:pt>
                <c:pt idx="5">
                  <c:v>Coupons or vouchers to get money off products</c:v>
                </c:pt>
              </c:strCache>
            </c:strRef>
          </c:cat>
          <c:val>
            <c:numRef>
              <c:f>Sheet1!$C$2:$C$7</c:f>
              <c:numCache>
                <c:formatCode>0%</c:formatCode>
                <c:ptCount val="6"/>
                <c:pt idx="0">
                  <c:v>0.59</c:v>
                </c:pt>
                <c:pt idx="1">
                  <c:v>0.52</c:v>
                </c:pt>
                <c:pt idx="2">
                  <c:v>0.517</c:v>
                </c:pt>
                <c:pt idx="3">
                  <c:v>0.498</c:v>
                </c:pt>
                <c:pt idx="4">
                  <c:v>0.324</c:v>
                </c:pt>
                <c:pt idx="5">
                  <c:v>0.323</c:v>
                </c:pt>
              </c:numCache>
            </c:numRef>
          </c:val>
        </c:ser>
        <c:dLbls>
          <c:dLblPos val="outEnd"/>
          <c:showLegendKey val="0"/>
          <c:showVal val="1"/>
          <c:showCatName val="0"/>
          <c:showSerName val="0"/>
          <c:showPercent val="0"/>
          <c:showBubbleSize val="0"/>
        </c:dLbls>
        <c:gapWidth val="150"/>
        <c:axId val="2094052328"/>
        <c:axId val="2094040952"/>
      </c:barChart>
      <c:catAx>
        <c:axId val="2094052328"/>
        <c:scaling>
          <c:orientation val="minMax"/>
        </c:scaling>
        <c:delete val="0"/>
        <c:axPos val="b"/>
        <c:majorTickMark val="out"/>
        <c:minorTickMark val="none"/>
        <c:tickLblPos val="nextTo"/>
        <c:spPr>
          <a:ln>
            <a:noFill/>
          </a:ln>
        </c:spPr>
        <c:txPr>
          <a:bodyPr/>
          <a:lstStyle/>
          <a:p>
            <a:pPr>
              <a:defRPr sz="1200"/>
            </a:pPr>
            <a:endParaRPr lang="en-US"/>
          </a:p>
        </c:txPr>
        <c:crossAx val="2094040952"/>
        <c:crosses val="autoZero"/>
        <c:auto val="1"/>
        <c:lblAlgn val="ctr"/>
        <c:lblOffset val="100"/>
        <c:noMultiLvlLbl val="0"/>
      </c:catAx>
      <c:valAx>
        <c:axId val="2094040952"/>
        <c:scaling>
          <c:orientation val="minMax"/>
          <c:max val="0.6"/>
          <c:min val="0.0"/>
        </c:scaling>
        <c:delete val="1"/>
        <c:axPos val="l"/>
        <c:numFmt formatCode="0%" sourceLinked="0"/>
        <c:majorTickMark val="out"/>
        <c:minorTickMark val="none"/>
        <c:tickLblPos val="nextTo"/>
        <c:crossAx val="2094052328"/>
        <c:crosses val="autoZero"/>
        <c:crossBetween val="between"/>
        <c:majorUnit val="0.2"/>
        <c:minorUnit val="0.2"/>
      </c:valAx>
      <c:spPr>
        <a:noFill/>
        <a:ln w="25400">
          <a:noFill/>
        </a:ln>
      </c:spPr>
    </c:plotArea>
    <c:legend>
      <c:legendPos val="b"/>
      <c:overlay val="0"/>
      <c:txPr>
        <a:bodyPr/>
        <a:lstStyle/>
        <a:p>
          <a:pPr>
            <a:defRPr sz="1400"/>
          </a:pPr>
          <a:endParaRPr lang="en-US"/>
        </a:p>
      </c:txPr>
    </c:legend>
    <c:plotVisOnly val="1"/>
    <c:dispBlanksAs val="gap"/>
    <c:showDLblsOverMax val="0"/>
  </c:chart>
  <c:spPr>
    <a:gradFill flip="none" rotWithShape="1">
      <a:gsLst>
        <a:gs pos="0">
          <a:schemeClr val="bg1">
            <a:lumMod val="85000"/>
          </a:schemeClr>
        </a:gs>
        <a:gs pos="20000">
          <a:prstClr val="white"/>
        </a:gs>
      </a:gsLst>
      <a:lin ang="16200000" scaled="0"/>
      <a:tileRect/>
    </a:gradFill>
    <a:ln>
      <a:solidFill>
        <a:srgbClr val="7F7F7F"/>
      </a:solidFill>
    </a:ln>
  </c:spPr>
  <c:txPr>
    <a:bodyPr/>
    <a:lstStyle/>
    <a:p>
      <a:pPr>
        <a:defRPr sz="8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dirty="0"/>
              <a:t>Purchasing Via Mobile - Categories</a:t>
            </a:r>
          </a:p>
        </c:rich>
      </c:tx>
      <c:overlay val="0"/>
    </c:title>
    <c:autoTitleDeleted val="0"/>
    <c:plotArea>
      <c:layout>
        <c:manualLayout>
          <c:layoutTarget val="inner"/>
          <c:xMode val="edge"/>
          <c:yMode val="edge"/>
          <c:x val="0.017247398233421"/>
          <c:y val="0.180038717584951"/>
          <c:w val="0.974181321084864"/>
          <c:h val="0.512038329803192"/>
        </c:manualLayout>
      </c:layout>
      <c:barChart>
        <c:barDir val="col"/>
        <c:grouping val="clustered"/>
        <c:varyColors val="0"/>
        <c:ser>
          <c:idx val="1"/>
          <c:order val="0"/>
          <c:tx>
            <c:strRef>
              <c:f>Sheet1!$B$1</c:f>
              <c:strCache>
                <c:ptCount val="1"/>
                <c:pt idx="0">
                  <c:v>Total Sample 2011</c:v>
                </c:pt>
              </c:strCache>
            </c:strRef>
          </c:tx>
          <c:spPr>
            <a:solidFill>
              <a:schemeClr val="accent2">
                <a:lumMod val="60000"/>
                <a:lumOff val="40000"/>
              </a:schemeClr>
            </a:solidFill>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Lbls>
            <c:txPr>
              <a:bodyPr/>
              <a:lstStyle/>
              <a:p>
                <a:pPr>
                  <a:defRPr sz="1200"/>
                </a:pPr>
                <a:endParaRPr lang="en-US"/>
              </a:p>
            </c:txPr>
            <c:dLblPos val="inBase"/>
            <c:showLegendKey val="0"/>
            <c:showVal val="1"/>
            <c:showCatName val="0"/>
            <c:showSerName val="0"/>
            <c:showPercent val="0"/>
            <c:showBubbleSize val="0"/>
            <c:showLeaderLines val="0"/>
          </c:dLbls>
          <c:cat>
            <c:strRef>
              <c:f>Sheet1!$A$2:$A$6</c:f>
              <c:strCache>
                <c:ptCount val="5"/>
                <c:pt idx="0">
                  <c:v>Digital products (e.g. ringtone, app, games, music)</c:v>
                </c:pt>
                <c:pt idx="1">
                  <c:v>Physical &amp; Perishable goods combined</c:v>
                </c:pt>
                <c:pt idx="2">
                  <c:v>Physical Goods (e.g. Books, CDs, clothing etc.) </c:v>
                </c:pt>
                <c:pt idx="3">
                  <c:v>Virtual Goods (e.g. In application currency, goods, prizes etc.) </c:v>
                </c:pt>
                <c:pt idx="4">
                  <c:v>Perishable goods (e.g. food and drink) </c:v>
                </c:pt>
              </c:strCache>
            </c:strRef>
          </c:cat>
          <c:val>
            <c:numRef>
              <c:f>Sheet1!$B$2:$B$6</c:f>
              <c:numCache>
                <c:formatCode>0%</c:formatCode>
                <c:ptCount val="5"/>
                <c:pt idx="0">
                  <c:v>0.533</c:v>
                </c:pt>
                <c:pt idx="1">
                  <c:v>0.264</c:v>
                </c:pt>
                <c:pt idx="2">
                  <c:v>0.227</c:v>
                </c:pt>
                <c:pt idx="4">
                  <c:v>0.087</c:v>
                </c:pt>
              </c:numCache>
            </c:numRef>
          </c:val>
        </c:ser>
        <c:ser>
          <c:idx val="0"/>
          <c:order val="1"/>
          <c:tx>
            <c:strRef>
              <c:f>Sheet1!$C$1</c:f>
              <c:strCache>
                <c:ptCount val="1"/>
                <c:pt idx="0">
                  <c:v>Total Sample 2012</c:v>
                </c:pt>
              </c:strCache>
            </c:strRef>
          </c:tx>
          <c:invertIfNegative val="0"/>
          <c:dLbls>
            <c:txPr>
              <a:bodyPr/>
              <a:lstStyle/>
              <a:p>
                <a:pPr>
                  <a:defRPr sz="1200"/>
                </a:pPr>
                <a:endParaRPr lang="en-US"/>
              </a:p>
            </c:txPr>
            <c:dLblPos val="inBase"/>
            <c:showLegendKey val="0"/>
            <c:showVal val="1"/>
            <c:showCatName val="0"/>
            <c:showSerName val="0"/>
            <c:showPercent val="0"/>
            <c:showBubbleSize val="0"/>
            <c:showLeaderLines val="0"/>
          </c:dLbls>
          <c:cat>
            <c:strRef>
              <c:f>Sheet1!$A$2:$A$6</c:f>
              <c:strCache>
                <c:ptCount val="5"/>
                <c:pt idx="0">
                  <c:v>Digital products (e.g. ringtone, app, games, music)</c:v>
                </c:pt>
                <c:pt idx="1">
                  <c:v>Physical &amp; Perishable goods combined</c:v>
                </c:pt>
                <c:pt idx="2">
                  <c:v>Physical Goods (e.g. Books, CDs, clothing etc.) </c:v>
                </c:pt>
                <c:pt idx="3">
                  <c:v>Virtual Goods (e.g. In application currency, goods, prizes etc.) </c:v>
                </c:pt>
                <c:pt idx="4">
                  <c:v>Perishable goods (e.g. food and drink) </c:v>
                </c:pt>
              </c:strCache>
            </c:strRef>
          </c:cat>
          <c:val>
            <c:numRef>
              <c:f>Sheet1!$C$2:$C$6</c:f>
              <c:numCache>
                <c:formatCode>0%</c:formatCode>
                <c:ptCount val="5"/>
                <c:pt idx="0">
                  <c:v>0.575</c:v>
                </c:pt>
                <c:pt idx="1">
                  <c:v>0.51</c:v>
                </c:pt>
                <c:pt idx="2">
                  <c:v>0.386</c:v>
                </c:pt>
                <c:pt idx="3">
                  <c:v>0.365</c:v>
                </c:pt>
                <c:pt idx="4">
                  <c:v>0.121</c:v>
                </c:pt>
              </c:numCache>
            </c:numRef>
          </c:val>
        </c:ser>
        <c:dLbls>
          <c:dLblPos val="inBase"/>
          <c:showLegendKey val="0"/>
          <c:showVal val="1"/>
          <c:showCatName val="0"/>
          <c:showSerName val="0"/>
          <c:showPercent val="0"/>
          <c:showBubbleSize val="0"/>
        </c:dLbls>
        <c:gapWidth val="150"/>
        <c:axId val="2094306120"/>
        <c:axId val="2094309384"/>
      </c:barChart>
      <c:catAx>
        <c:axId val="2094306120"/>
        <c:scaling>
          <c:orientation val="minMax"/>
        </c:scaling>
        <c:delete val="0"/>
        <c:axPos val="b"/>
        <c:majorTickMark val="out"/>
        <c:minorTickMark val="none"/>
        <c:tickLblPos val="nextTo"/>
        <c:spPr>
          <a:ln>
            <a:noFill/>
          </a:ln>
        </c:spPr>
        <c:txPr>
          <a:bodyPr/>
          <a:lstStyle/>
          <a:p>
            <a:pPr>
              <a:defRPr sz="1000"/>
            </a:pPr>
            <a:endParaRPr lang="en-US"/>
          </a:p>
        </c:txPr>
        <c:crossAx val="2094309384"/>
        <c:crosses val="autoZero"/>
        <c:auto val="1"/>
        <c:lblAlgn val="ctr"/>
        <c:lblOffset val="100"/>
        <c:noMultiLvlLbl val="0"/>
      </c:catAx>
      <c:valAx>
        <c:axId val="2094309384"/>
        <c:scaling>
          <c:orientation val="minMax"/>
          <c:max val="0.6"/>
        </c:scaling>
        <c:delete val="1"/>
        <c:axPos val="l"/>
        <c:numFmt formatCode="0%" sourceLinked="0"/>
        <c:majorTickMark val="out"/>
        <c:minorTickMark val="none"/>
        <c:tickLblPos val="nextTo"/>
        <c:crossAx val="2094306120"/>
        <c:crosses val="autoZero"/>
        <c:crossBetween val="between"/>
        <c:majorUnit val="0.2"/>
        <c:minorUnit val="0.2"/>
      </c:valAx>
    </c:plotArea>
    <c:legend>
      <c:legendPos val="b"/>
      <c:overlay val="0"/>
      <c:txPr>
        <a:bodyPr/>
        <a:lstStyle/>
        <a:p>
          <a:pPr>
            <a:defRPr sz="1000"/>
          </a:pPr>
          <a:endParaRPr lang="en-US"/>
        </a:p>
      </c:txPr>
    </c:legend>
    <c:plotVisOnly val="1"/>
    <c:dispBlanksAs val="gap"/>
    <c:showDLblsOverMax val="0"/>
  </c:chart>
  <c:spPr>
    <a:gradFill flip="none" rotWithShape="1">
      <a:gsLst>
        <a:gs pos="0">
          <a:schemeClr val="bg1">
            <a:lumMod val="85000"/>
          </a:schemeClr>
        </a:gs>
        <a:gs pos="20000">
          <a:prstClr val="white"/>
        </a:gs>
      </a:gsLst>
      <a:lin ang="16200000" scaled="0"/>
      <a:tileRect/>
    </a:gradFill>
    <a:ln>
      <a:solidFill>
        <a:srgbClr val="7F7F7F"/>
      </a:solidFill>
    </a:ln>
  </c:spPr>
  <c:txPr>
    <a:bodyPr/>
    <a:lstStyle/>
    <a:p>
      <a:pPr>
        <a:defRPr sz="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800" dirty="0" smtClean="0"/>
              <a:t>Mobile Content &amp; Commerce Usage in 2012</a:t>
            </a:r>
            <a:endParaRPr lang="en-US" sz="1800" dirty="0"/>
          </a:p>
        </c:rich>
      </c:tx>
      <c:layout/>
      <c:overlay val="0"/>
    </c:title>
    <c:autoTitleDeleted val="0"/>
    <c:plotArea>
      <c:layout/>
      <c:barChart>
        <c:barDir val="col"/>
        <c:grouping val="clustered"/>
        <c:varyColors val="0"/>
        <c:ser>
          <c:idx val="0"/>
          <c:order val="0"/>
          <c:tx>
            <c:strRef>
              <c:f>Mcommerce!$B$4</c:f>
              <c:strCache>
                <c:ptCount val="1"/>
                <c:pt idx="0">
                  <c:v>mCommerce</c:v>
                </c:pt>
              </c:strCache>
            </c:strRef>
          </c:tx>
          <c:invertIfNegative val="0"/>
          <c:dLbls>
            <c:txPr>
              <a:bodyPr/>
              <a:lstStyle/>
              <a:p>
                <a:pPr>
                  <a:defRPr sz="1400"/>
                </a:pPr>
                <a:endParaRPr lang="en-US"/>
              </a:p>
            </c:txPr>
            <c:showLegendKey val="0"/>
            <c:showVal val="1"/>
            <c:showCatName val="0"/>
            <c:showSerName val="0"/>
            <c:showPercent val="0"/>
            <c:showBubbleSize val="0"/>
            <c:showLeaderLines val="0"/>
          </c:dLbls>
          <c:cat>
            <c:strRef>
              <c:f>Mcommerce!$C$3:$L$3</c:f>
              <c:strCache>
                <c:ptCount val="10"/>
                <c:pt idx="0">
                  <c:v>South Africa</c:v>
                </c:pt>
                <c:pt idx="1">
                  <c:v>China</c:v>
                </c:pt>
                <c:pt idx="2">
                  <c:v>UK</c:v>
                </c:pt>
                <c:pt idx="3">
                  <c:v>US</c:v>
                </c:pt>
                <c:pt idx="4">
                  <c:v>India</c:v>
                </c:pt>
                <c:pt idx="5">
                  <c:v>Saudi Arabia</c:v>
                </c:pt>
                <c:pt idx="6">
                  <c:v>Qatar</c:v>
                </c:pt>
                <c:pt idx="7">
                  <c:v>Indonesia</c:v>
                </c:pt>
                <c:pt idx="8">
                  <c:v>Brazil</c:v>
                </c:pt>
                <c:pt idx="9">
                  <c:v>Mexico</c:v>
                </c:pt>
              </c:strCache>
            </c:strRef>
          </c:cat>
          <c:val>
            <c:numRef>
              <c:f>Mcommerce!$C$4:$L$4</c:f>
              <c:numCache>
                <c:formatCode>0%</c:formatCode>
                <c:ptCount val="10"/>
                <c:pt idx="0">
                  <c:v>0.95</c:v>
                </c:pt>
                <c:pt idx="1">
                  <c:v>0.922</c:v>
                </c:pt>
                <c:pt idx="2">
                  <c:v>0.913</c:v>
                </c:pt>
                <c:pt idx="3">
                  <c:v>0.908</c:v>
                </c:pt>
                <c:pt idx="4">
                  <c:v>0.896</c:v>
                </c:pt>
                <c:pt idx="5">
                  <c:v>0.869</c:v>
                </c:pt>
                <c:pt idx="6">
                  <c:v>0.862</c:v>
                </c:pt>
                <c:pt idx="7">
                  <c:v>0.848</c:v>
                </c:pt>
                <c:pt idx="8">
                  <c:v>0.829</c:v>
                </c:pt>
                <c:pt idx="9">
                  <c:v>0.776</c:v>
                </c:pt>
              </c:numCache>
            </c:numRef>
          </c:val>
        </c:ser>
        <c:dLbls>
          <c:showLegendKey val="0"/>
          <c:showVal val="0"/>
          <c:showCatName val="0"/>
          <c:showSerName val="0"/>
          <c:showPercent val="0"/>
          <c:showBubbleSize val="0"/>
        </c:dLbls>
        <c:gapWidth val="150"/>
        <c:axId val="2131973048"/>
        <c:axId val="2132069096"/>
      </c:barChart>
      <c:catAx>
        <c:axId val="2131973048"/>
        <c:scaling>
          <c:orientation val="minMax"/>
        </c:scaling>
        <c:delete val="0"/>
        <c:axPos val="b"/>
        <c:majorTickMark val="out"/>
        <c:minorTickMark val="none"/>
        <c:tickLblPos val="nextTo"/>
        <c:txPr>
          <a:bodyPr/>
          <a:lstStyle/>
          <a:p>
            <a:pPr>
              <a:defRPr sz="1400"/>
            </a:pPr>
            <a:endParaRPr lang="en-US"/>
          </a:p>
        </c:txPr>
        <c:crossAx val="2132069096"/>
        <c:crosses val="autoZero"/>
        <c:auto val="1"/>
        <c:lblAlgn val="ctr"/>
        <c:lblOffset val="100"/>
        <c:noMultiLvlLbl val="0"/>
      </c:catAx>
      <c:valAx>
        <c:axId val="2132069096"/>
        <c:scaling>
          <c:orientation val="minMax"/>
        </c:scaling>
        <c:delete val="1"/>
        <c:axPos val="l"/>
        <c:numFmt formatCode="0%" sourceLinked="1"/>
        <c:majorTickMark val="out"/>
        <c:minorTickMark val="none"/>
        <c:tickLblPos val="nextTo"/>
        <c:crossAx val="2131973048"/>
        <c:crosses val="autoZero"/>
        <c:crossBetween val="between"/>
      </c:valAx>
    </c:plotArea>
    <c:plotVisOnly val="1"/>
    <c:dispBlanksAs val="gap"/>
    <c:showDLblsOverMax val="0"/>
  </c:chart>
  <c:spPr>
    <a:gradFill flip="none" rotWithShape="1">
      <a:gsLst>
        <a:gs pos="0">
          <a:schemeClr val="bg1">
            <a:lumMod val="85000"/>
          </a:schemeClr>
        </a:gs>
        <a:gs pos="20000">
          <a:prstClr val="white"/>
        </a:gs>
      </a:gsLst>
      <a:lin ang="16200000" scaled="0"/>
      <a:tileRect/>
    </a:gradFill>
    <a:ln w="6350" cmpd="sng">
      <a:solidFill>
        <a:srgbClr val="7F7F7F"/>
      </a:solidFill>
    </a:ln>
  </c:spPr>
  <c:txPr>
    <a:bodyPr/>
    <a:lstStyle/>
    <a:p>
      <a:pPr>
        <a:defRPr sz="800"/>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dirty="0"/>
              <a:t>Purchased Via Mobile</a:t>
            </a:r>
          </a:p>
        </c:rich>
      </c:tx>
      <c:overlay val="0"/>
    </c:title>
    <c:autoTitleDeleted val="0"/>
    <c:plotArea>
      <c:layout>
        <c:manualLayout>
          <c:layoutTarget val="inner"/>
          <c:xMode val="edge"/>
          <c:yMode val="edge"/>
          <c:x val="0.0134983595800525"/>
          <c:y val="0.130882803934914"/>
          <c:w val="0.974181321084864"/>
          <c:h val="0.73094632780235"/>
        </c:manualLayout>
      </c:layout>
      <c:barChart>
        <c:barDir val="col"/>
        <c:grouping val="clustered"/>
        <c:varyColors val="0"/>
        <c:ser>
          <c:idx val="1"/>
          <c:order val="0"/>
          <c:tx>
            <c:strRef>
              <c:f>Sheet1!$B$1</c:f>
              <c:strCache>
                <c:ptCount val="1"/>
                <c:pt idx="0">
                  <c:v>Total Sample 2012</c:v>
                </c:pt>
              </c:strCache>
            </c:strRef>
          </c:tx>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Lbls>
            <c:txPr>
              <a:bodyPr/>
              <a:lstStyle/>
              <a:p>
                <a:pPr>
                  <a:defRPr sz="1200"/>
                </a:pPr>
                <a:endParaRPr lang="en-US"/>
              </a:p>
            </c:txPr>
            <c:showLegendKey val="0"/>
            <c:showVal val="1"/>
            <c:showCatName val="0"/>
            <c:showSerName val="0"/>
            <c:showPercent val="0"/>
            <c:showBubbleSize val="0"/>
            <c:showLeaderLines val="0"/>
          </c:dLbls>
          <c:cat>
            <c:strRef>
              <c:f>Sheet1!$A$2:$A$11</c:f>
              <c:strCache>
                <c:ptCount val="10"/>
                <c:pt idx="0">
                  <c:v>Mexico</c:v>
                </c:pt>
                <c:pt idx="1">
                  <c:v>Qatar</c:v>
                </c:pt>
                <c:pt idx="2">
                  <c:v>Brazil</c:v>
                </c:pt>
                <c:pt idx="3">
                  <c:v>Saudi Arabia</c:v>
                </c:pt>
                <c:pt idx="4">
                  <c:v>Indonesia</c:v>
                </c:pt>
                <c:pt idx="5">
                  <c:v>India</c:v>
                </c:pt>
                <c:pt idx="6">
                  <c:v>China</c:v>
                </c:pt>
                <c:pt idx="7">
                  <c:v>US</c:v>
                </c:pt>
                <c:pt idx="8">
                  <c:v>UK</c:v>
                </c:pt>
                <c:pt idx="9">
                  <c:v>South Africa</c:v>
                </c:pt>
              </c:strCache>
            </c:strRef>
          </c:cat>
          <c:val>
            <c:numRef>
              <c:f>Sheet1!$B$2:$B$11</c:f>
              <c:numCache>
                <c:formatCode>0%</c:formatCode>
                <c:ptCount val="10"/>
                <c:pt idx="0">
                  <c:v>0.57</c:v>
                </c:pt>
                <c:pt idx="1">
                  <c:v>0.66</c:v>
                </c:pt>
                <c:pt idx="2">
                  <c:v>0.67</c:v>
                </c:pt>
                <c:pt idx="3">
                  <c:v>0.69</c:v>
                </c:pt>
                <c:pt idx="4">
                  <c:v>0.7</c:v>
                </c:pt>
                <c:pt idx="5">
                  <c:v>0.72</c:v>
                </c:pt>
                <c:pt idx="6">
                  <c:v>0.74</c:v>
                </c:pt>
                <c:pt idx="7">
                  <c:v>0.74</c:v>
                </c:pt>
                <c:pt idx="8">
                  <c:v>0.76</c:v>
                </c:pt>
                <c:pt idx="9">
                  <c:v>0.78</c:v>
                </c:pt>
              </c:numCache>
            </c:numRef>
          </c:val>
        </c:ser>
        <c:dLbls>
          <c:showLegendKey val="0"/>
          <c:showVal val="0"/>
          <c:showCatName val="0"/>
          <c:showSerName val="0"/>
          <c:showPercent val="0"/>
          <c:showBubbleSize val="0"/>
        </c:dLbls>
        <c:gapWidth val="150"/>
        <c:axId val="2043596968"/>
        <c:axId val="2043593000"/>
      </c:barChart>
      <c:catAx>
        <c:axId val="2043596968"/>
        <c:scaling>
          <c:orientation val="minMax"/>
        </c:scaling>
        <c:delete val="0"/>
        <c:axPos val="b"/>
        <c:majorTickMark val="out"/>
        <c:minorTickMark val="none"/>
        <c:tickLblPos val="nextTo"/>
        <c:txPr>
          <a:bodyPr/>
          <a:lstStyle/>
          <a:p>
            <a:pPr>
              <a:defRPr sz="1000"/>
            </a:pPr>
            <a:endParaRPr lang="en-US"/>
          </a:p>
        </c:txPr>
        <c:crossAx val="2043593000"/>
        <c:crosses val="autoZero"/>
        <c:auto val="1"/>
        <c:lblAlgn val="ctr"/>
        <c:lblOffset val="100"/>
        <c:noMultiLvlLbl val="0"/>
      </c:catAx>
      <c:valAx>
        <c:axId val="2043593000"/>
        <c:scaling>
          <c:orientation val="minMax"/>
          <c:max val="0.8"/>
          <c:min val="0.4"/>
        </c:scaling>
        <c:delete val="1"/>
        <c:axPos val="l"/>
        <c:numFmt formatCode="0%" sourceLinked="1"/>
        <c:majorTickMark val="out"/>
        <c:minorTickMark val="none"/>
        <c:tickLblPos val="nextTo"/>
        <c:crossAx val="2043596968"/>
        <c:crosses val="autoZero"/>
        <c:crossBetween val="between"/>
        <c:majorUnit val="0.2"/>
        <c:minorUnit val="0.2"/>
      </c:valAx>
    </c:plotArea>
    <c:plotVisOnly val="1"/>
    <c:dispBlanksAs val="gap"/>
    <c:showDLblsOverMax val="0"/>
  </c:chart>
  <c:spPr>
    <a:noFill/>
    <a:ln w="6350" cmpd="sng">
      <a:noFill/>
    </a:ln>
  </c:spPr>
  <c:txPr>
    <a:bodyPr/>
    <a:lstStyle/>
    <a:p>
      <a:pPr>
        <a:defRPr sz="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134984227020857"/>
          <c:y val="0.0651236965645968"/>
          <c:w val="0.974181321084864"/>
          <c:h val="0.765890139229677"/>
        </c:manualLayout>
      </c:layout>
      <c:barChart>
        <c:barDir val="col"/>
        <c:grouping val="clustered"/>
        <c:varyColors val="0"/>
        <c:ser>
          <c:idx val="1"/>
          <c:order val="0"/>
          <c:spPr>
            <a:solidFill>
              <a:schemeClr val="accent1"/>
            </a:solidFill>
          </c:spPr>
          <c:invertIfNegative val="0"/>
          <c:dPt>
            <c:idx val="0"/>
            <c:invertIfNegative val="0"/>
            <c:bubble3D val="0"/>
            <c:spPr>
              <a:solidFill>
                <a:srgbClr val="C00000"/>
              </a:solidFill>
            </c:spPr>
          </c:dPt>
          <c:dPt>
            <c:idx val="1"/>
            <c:invertIfNegative val="0"/>
            <c:bubble3D val="0"/>
            <c:spPr>
              <a:solidFill>
                <a:srgbClr val="C00000">
                  <a:alpha val="60000"/>
                </a:srgbClr>
              </a:solidFill>
            </c:spPr>
          </c:dPt>
          <c:dPt>
            <c:idx val="2"/>
            <c:invertIfNegative val="0"/>
            <c:bubble3D val="0"/>
            <c:spPr>
              <a:solidFill>
                <a:srgbClr val="C00000">
                  <a:alpha val="60000"/>
                </a:srgbClr>
              </a:solidFill>
            </c:spPr>
          </c:dPt>
          <c:dPt>
            <c:idx val="3"/>
            <c:invertIfNegative val="0"/>
            <c:bubble3D val="0"/>
            <c:spPr>
              <a:solidFill>
                <a:srgbClr val="C00000">
                  <a:alpha val="20000"/>
                </a:srgbClr>
              </a:solidFill>
            </c:spPr>
          </c:dPt>
          <c:dPt>
            <c:idx val="4"/>
            <c:invertIfNegative val="0"/>
            <c:bubble3D val="0"/>
            <c:spPr>
              <a:solidFill>
                <a:srgbClr val="C00000">
                  <a:alpha val="20000"/>
                </a:srgbClr>
              </a:solidFill>
            </c:spPr>
          </c:dPt>
          <c:dPt>
            <c:idx val="5"/>
            <c:invertIfNegative val="0"/>
            <c:bubble3D val="0"/>
            <c:spPr>
              <a:solidFill>
                <a:srgbClr val="C00000">
                  <a:alpha val="20000"/>
                </a:srgbClr>
              </a:solidFill>
            </c:spPr>
          </c:dPt>
          <c:dPt>
            <c:idx val="6"/>
            <c:invertIfNegative val="0"/>
            <c:bubble3D val="0"/>
            <c:spPr>
              <a:solidFill>
                <a:srgbClr val="C00000">
                  <a:alpha val="20000"/>
                </a:srgbClr>
              </a:solidFill>
            </c:spPr>
          </c:dPt>
          <c:dPt>
            <c:idx val="7"/>
            <c:invertIfNegative val="0"/>
            <c:bubble3D val="0"/>
            <c:spPr>
              <a:solidFill>
                <a:srgbClr val="00B050"/>
              </a:solidFill>
            </c:spPr>
          </c:dPt>
          <c:dPt>
            <c:idx val="8"/>
            <c:invertIfNegative val="0"/>
            <c:bubble3D val="0"/>
            <c:spPr>
              <a:solidFill>
                <a:srgbClr val="00B050"/>
              </a:solidFill>
            </c:spPr>
          </c:dPt>
          <c:dPt>
            <c:idx val="9"/>
            <c:invertIfNegative val="0"/>
            <c:bubble3D val="0"/>
            <c:spPr>
              <a:solidFill>
                <a:srgbClr val="00B050"/>
              </a:solidFill>
            </c:spPr>
          </c:dPt>
          <c:dPt>
            <c:idx val="10"/>
            <c:invertIfNegative val="0"/>
            <c:bubble3D val="0"/>
          </c:dPt>
          <c:dPt>
            <c:idx val="11"/>
            <c:invertIfNegative val="0"/>
            <c:bubble3D val="0"/>
          </c:dPt>
          <c:dLbls>
            <c:txPr>
              <a:bodyPr/>
              <a:lstStyle/>
              <a:p>
                <a:pPr>
                  <a:defRPr sz="1200"/>
                </a:pPr>
                <a:endParaRPr lang="en-US"/>
              </a:p>
            </c:txPr>
            <c:showLegendKey val="0"/>
            <c:showVal val="1"/>
            <c:showCatName val="0"/>
            <c:showSerName val="0"/>
            <c:showPercent val="0"/>
            <c:showBubbleSize val="0"/>
            <c:showLeaderLines val="0"/>
          </c:dLbls>
          <c:cat>
            <c:strRef>
              <c:f>Sheet1!$A$2:$A$11</c:f>
              <c:strCache>
                <c:ptCount val="10"/>
                <c:pt idx="0">
                  <c:v>Brazil</c:v>
                </c:pt>
                <c:pt idx="1">
                  <c:v>Mexico</c:v>
                </c:pt>
                <c:pt idx="2">
                  <c:v>Indonesia</c:v>
                </c:pt>
                <c:pt idx="3">
                  <c:v>Qatar</c:v>
                </c:pt>
                <c:pt idx="4">
                  <c:v>South Africa</c:v>
                </c:pt>
                <c:pt idx="5">
                  <c:v>Saudi Arabia</c:v>
                </c:pt>
                <c:pt idx="6">
                  <c:v>India</c:v>
                </c:pt>
                <c:pt idx="7">
                  <c:v>US</c:v>
                </c:pt>
                <c:pt idx="8">
                  <c:v>China</c:v>
                </c:pt>
                <c:pt idx="9">
                  <c:v>UK</c:v>
                </c:pt>
              </c:strCache>
            </c:strRef>
          </c:cat>
          <c:val>
            <c:numRef>
              <c:f>Sheet1!$B$2:$B$11</c:f>
              <c:numCache>
                <c:formatCode>0%</c:formatCode>
                <c:ptCount val="10"/>
                <c:pt idx="0">
                  <c:v>0.128</c:v>
                </c:pt>
                <c:pt idx="1">
                  <c:v>0.149</c:v>
                </c:pt>
                <c:pt idx="2">
                  <c:v>0.199</c:v>
                </c:pt>
                <c:pt idx="3">
                  <c:v>0.2</c:v>
                </c:pt>
                <c:pt idx="4">
                  <c:v>0.213</c:v>
                </c:pt>
                <c:pt idx="5">
                  <c:v>0.224</c:v>
                </c:pt>
                <c:pt idx="6">
                  <c:v>0.234</c:v>
                </c:pt>
                <c:pt idx="7">
                  <c:v>0.386</c:v>
                </c:pt>
                <c:pt idx="8">
                  <c:v>0.408</c:v>
                </c:pt>
                <c:pt idx="9">
                  <c:v>0.478</c:v>
                </c:pt>
              </c:numCache>
            </c:numRef>
          </c:val>
        </c:ser>
        <c:dLbls>
          <c:showLegendKey val="0"/>
          <c:showVal val="0"/>
          <c:showCatName val="0"/>
          <c:showSerName val="0"/>
          <c:showPercent val="0"/>
          <c:showBubbleSize val="0"/>
        </c:dLbls>
        <c:gapWidth val="150"/>
        <c:axId val="2090802376"/>
        <c:axId val="2090813640"/>
      </c:barChart>
      <c:catAx>
        <c:axId val="2090802376"/>
        <c:scaling>
          <c:orientation val="minMax"/>
        </c:scaling>
        <c:delete val="0"/>
        <c:axPos val="b"/>
        <c:majorTickMark val="out"/>
        <c:minorTickMark val="none"/>
        <c:tickLblPos val="nextTo"/>
        <c:spPr>
          <a:ln>
            <a:noFill/>
          </a:ln>
        </c:spPr>
        <c:txPr>
          <a:bodyPr/>
          <a:lstStyle/>
          <a:p>
            <a:pPr>
              <a:defRPr sz="1000"/>
            </a:pPr>
            <a:endParaRPr lang="en-US"/>
          </a:p>
        </c:txPr>
        <c:crossAx val="2090813640"/>
        <c:crosses val="autoZero"/>
        <c:auto val="1"/>
        <c:lblAlgn val="ctr"/>
        <c:lblOffset val="100"/>
        <c:noMultiLvlLbl val="0"/>
      </c:catAx>
      <c:valAx>
        <c:axId val="2090813640"/>
        <c:scaling>
          <c:orientation val="minMax"/>
          <c:max val="0.8"/>
          <c:min val="0.0"/>
        </c:scaling>
        <c:delete val="1"/>
        <c:axPos val="l"/>
        <c:numFmt formatCode="0%" sourceLinked="1"/>
        <c:majorTickMark val="out"/>
        <c:minorTickMark val="none"/>
        <c:tickLblPos val="nextTo"/>
        <c:crossAx val="2090802376"/>
        <c:crosses val="autoZero"/>
        <c:crossBetween val="between"/>
        <c:majorUnit val="0.2"/>
        <c:minorUnit val="0.2"/>
      </c:valAx>
    </c:plotArea>
    <c:plotVisOnly val="1"/>
    <c:dispBlanksAs val="gap"/>
    <c:showDLblsOverMax val="0"/>
  </c:chart>
  <c:txPr>
    <a:bodyPr/>
    <a:lstStyle/>
    <a:p>
      <a:pPr>
        <a:defRPr sz="800"/>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134983595800525"/>
          <c:y val="0.130882803934914"/>
          <c:w val="0.974181321084864"/>
          <c:h val="0.532530247111283"/>
        </c:manualLayout>
      </c:layout>
      <c:barChart>
        <c:barDir val="col"/>
        <c:grouping val="clustered"/>
        <c:varyColors val="0"/>
        <c:ser>
          <c:idx val="1"/>
          <c:order val="0"/>
          <c:spPr>
            <a:solidFill>
              <a:schemeClr val="accent1"/>
            </a:solidFill>
          </c:spPr>
          <c:invertIfNegative val="0"/>
          <c:dPt>
            <c:idx val="0"/>
            <c:invertIfNegative val="0"/>
            <c:bubble3D val="0"/>
            <c:spPr>
              <a:solidFill>
                <a:srgbClr val="C00000"/>
              </a:solidFill>
            </c:spPr>
          </c:dPt>
          <c:dPt>
            <c:idx val="1"/>
            <c:invertIfNegative val="0"/>
            <c:bubble3D val="0"/>
            <c:spPr>
              <a:solidFill>
                <a:srgbClr val="C00000">
                  <a:alpha val="60000"/>
                </a:srgbClr>
              </a:solidFill>
            </c:spPr>
          </c:dPt>
          <c:dPt>
            <c:idx val="2"/>
            <c:invertIfNegative val="0"/>
            <c:bubble3D val="0"/>
            <c:spPr>
              <a:solidFill>
                <a:srgbClr val="C00000">
                  <a:alpha val="60000"/>
                </a:srgbClr>
              </a:solidFill>
            </c:spPr>
          </c:dPt>
          <c:dPt>
            <c:idx val="3"/>
            <c:invertIfNegative val="0"/>
            <c:bubble3D val="0"/>
            <c:spPr>
              <a:solidFill>
                <a:srgbClr val="C00000">
                  <a:alpha val="20000"/>
                </a:srgbClr>
              </a:solidFill>
            </c:spPr>
          </c:dPt>
          <c:dPt>
            <c:idx val="4"/>
            <c:invertIfNegative val="0"/>
            <c:bubble3D val="0"/>
            <c:spPr>
              <a:solidFill>
                <a:srgbClr val="00B050">
                  <a:alpha val="20000"/>
                </a:srgbClr>
              </a:solidFill>
            </c:spPr>
          </c:dPt>
          <c:dPt>
            <c:idx val="5"/>
            <c:invertIfNegative val="0"/>
            <c:bubble3D val="0"/>
            <c:spPr>
              <a:solidFill>
                <a:srgbClr val="00B050">
                  <a:alpha val="20000"/>
                </a:srgbClr>
              </a:solidFill>
            </c:spPr>
          </c:dPt>
          <c:dPt>
            <c:idx val="6"/>
            <c:invertIfNegative val="0"/>
            <c:bubble3D val="0"/>
            <c:spPr>
              <a:solidFill>
                <a:srgbClr val="00B050">
                  <a:alpha val="60000"/>
                </a:srgbClr>
              </a:solidFill>
            </c:spPr>
          </c:dPt>
          <c:dPt>
            <c:idx val="7"/>
            <c:invertIfNegative val="0"/>
            <c:bubble3D val="0"/>
            <c:spPr>
              <a:solidFill>
                <a:srgbClr val="00B050">
                  <a:alpha val="60000"/>
                </a:srgbClr>
              </a:solidFill>
            </c:spPr>
          </c:dPt>
          <c:dPt>
            <c:idx val="8"/>
            <c:invertIfNegative val="0"/>
            <c:bubble3D val="0"/>
            <c:spPr>
              <a:solidFill>
                <a:srgbClr val="00B050"/>
              </a:solidFill>
            </c:spPr>
          </c:dPt>
          <c:dPt>
            <c:idx val="9"/>
            <c:invertIfNegative val="0"/>
            <c:bubble3D val="0"/>
            <c:spPr>
              <a:solidFill>
                <a:srgbClr val="00B050"/>
              </a:solidFill>
            </c:spPr>
          </c:dPt>
          <c:dPt>
            <c:idx val="10"/>
            <c:invertIfNegative val="0"/>
            <c:bubble3D val="0"/>
          </c:dPt>
          <c:dPt>
            <c:idx val="11"/>
            <c:invertIfNegative val="0"/>
            <c:bubble3D val="0"/>
          </c:dPt>
          <c:dLbls>
            <c:txPr>
              <a:bodyPr/>
              <a:lstStyle/>
              <a:p>
                <a:pPr>
                  <a:defRPr sz="1200"/>
                </a:pPr>
                <a:endParaRPr lang="en-US"/>
              </a:p>
            </c:txPr>
            <c:showLegendKey val="0"/>
            <c:showVal val="1"/>
            <c:showCatName val="0"/>
            <c:showSerName val="0"/>
            <c:showPercent val="0"/>
            <c:showBubbleSize val="0"/>
            <c:showLeaderLines val="0"/>
          </c:dLbls>
          <c:cat>
            <c:strRef>
              <c:f>Sheet1!$A$2:$A$11</c:f>
              <c:strCache>
                <c:ptCount val="10"/>
                <c:pt idx="0">
                  <c:v>Saudi Arabia</c:v>
                </c:pt>
                <c:pt idx="1">
                  <c:v>Qatar</c:v>
                </c:pt>
                <c:pt idx="2">
                  <c:v>Mexico</c:v>
                </c:pt>
                <c:pt idx="3">
                  <c:v>China</c:v>
                </c:pt>
                <c:pt idx="4">
                  <c:v>UK</c:v>
                </c:pt>
                <c:pt idx="5">
                  <c:v>Indonesia</c:v>
                </c:pt>
                <c:pt idx="6">
                  <c:v>US</c:v>
                </c:pt>
                <c:pt idx="7">
                  <c:v>Brazil</c:v>
                </c:pt>
                <c:pt idx="8">
                  <c:v>India</c:v>
                </c:pt>
                <c:pt idx="9">
                  <c:v>South Africa</c:v>
                </c:pt>
              </c:strCache>
            </c:strRef>
          </c:cat>
          <c:val>
            <c:numRef>
              <c:f>Sheet1!$B$2:$B$11</c:f>
              <c:numCache>
                <c:formatCode>0%</c:formatCode>
                <c:ptCount val="10"/>
                <c:pt idx="0">
                  <c:v>0.445</c:v>
                </c:pt>
                <c:pt idx="1">
                  <c:v>0.446</c:v>
                </c:pt>
                <c:pt idx="2">
                  <c:v>0.454</c:v>
                </c:pt>
                <c:pt idx="3">
                  <c:v>0.468</c:v>
                </c:pt>
                <c:pt idx="4">
                  <c:v>0.561</c:v>
                </c:pt>
                <c:pt idx="5">
                  <c:v>0.574</c:v>
                </c:pt>
                <c:pt idx="6">
                  <c:v>0.575</c:v>
                </c:pt>
                <c:pt idx="7">
                  <c:v>0.58</c:v>
                </c:pt>
                <c:pt idx="8">
                  <c:v>0.591</c:v>
                </c:pt>
                <c:pt idx="9">
                  <c:v>0.672</c:v>
                </c:pt>
              </c:numCache>
            </c:numRef>
          </c:val>
        </c:ser>
        <c:dLbls>
          <c:showLegendKey val="0"/>
          <c:showVal val="0"/>
          <c:showCatName val="0"/>
          <c:showSerName val="0"/>
          <c:showPercent val="0"/>
          <c:showBubbleSize val="0"/>
        </c:dLbls>
        <c:gapWidth val="150"/>
        <c:axId val="2091059768"/>
        <c:axId val="2091010248"/>
      </c:barChart>
      <c:catAx>
        <c:axId val="2091059768"/>
        <c:scaling>
          <c:orientation val="minMax"/>
        </c:scaling>
        <c:delete val="0"/>
        <c:axPos val="b"/>
        <c:majorTickMark val="out"/>
        <c:minorTickMark val="none"/>
        <c:tickLblPos val="nextTo"/>
        <c:spPr>
          <a:ln>
            <a:noFill/>
          </a:ln>
        </c:spPr>
        <c:txPr>
          <a:bodyPr/>
          <a:lstStyle/>
          <a:p>
            <a:pPr>
              <a:defRPr sz="1000"/>
            </a:pPr>
            <a:endParaRPr lang="en-US"/>
          </a:p>
        </c:txPr>
        <c:crossAx val="2091010248"/>
        <c:crosses val="autoZero"/>
        <c:auto val="1"/>
        <c:lblAlgn val="ctr"/>
        <c:lblOffset val="100"/>
        <c:noMultiLvlLbl val="0"/>
      </c:catAx>
      <c:valAx>
        <c:axId val="2091010248"/>
        <c:scaling>
          <c:orientation val="minMax"/>
          <c:max val="0.8"/>
          <c:min val="0.0"/>
        </c:scaling>
        <c:delete val="1"/>
        <c:axPos val="l"/>
        <c:numFmt formatCode="0%" sourceLinked="1"/>
        <c:majorTickMark val="out"/>
        <c:minorTickMark val="none"/>
        <c:tickLblPos val="nextTo"/>
        <c:crossAx val="2091059768"/>
        <c:crosses val="autoZero"/>
        <c:crossBetween val="between"/>
        <c:majorUnit val="0.2"/>
        <c:minorUnit val="0.2"/>
      </c:valAx>
    </c:plotArea>
    <c:plotVisOnly val="1"/>
    <c:dispBlanksAs val="gap"/>
    <c:showDLblsOverMax val="0"/>
  </c:chart>
  <c:txPr>
    <a:bodyPr/>
    <a:lstStyle/>
    <a:p>
      <a:pPr>
        <a:defRPr sz="800"/>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GB" sz="1400" dirty="0"/>
              <a:t>Purchasing via Mobile – Payment Methods</a:t>
            </a:r>
          </a:p>
        </c:rich>
      </c:tx>
      <c:overlay val="0"/>
    </c:title>
    <c:autoTitleDeleted val="0"/>
    <c:plotArea>
      <c:layout>
        <c:manualLayout>
          <c:layoutTarget val="inner"/>
          <c:xMode val="edge"/>
          <c:yMode val="edge"/>
          <c:x val="0.0218316929133858"/>
          <c:y val="0.173391664688471"/>
          <c:w val="0.965847987751531"/>
          <c:h val="0.588619154859646"/>
        </c:manualLayout>
      </c:layout>
      <c:barChart>
        <c:barDir val="col"/>
        <c:grouping val="clustered"/>
        <c:varyColors val="0"/>
        <c:ser>
          <c:idx val="1"/>
          <c:order val="0"/>
          <c:tx>
            <c:strRef>
              <c:f>Sheet1!$B$1</c:f>
              <c:strCache>
                <c:ptCount val="1"/>
                <c:pt idx="0">
                  <c:v>Total 2011</c:v>
                </c:pt>
              </c:strCache>
            </c:strRef>
          </c:tx>
          <c:spPr>
            <a:solidFill>
              <a:schemeClr val="accent2">
                <a:lumMod val="60000"/>
                <a:lumOff val="40000"/>
              </a:schemeClr>
            </a:solidFill>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Lbls>
            <c:txPr>
              <a:bodyPr/>
              <a:lstStyle/>
              <a:p>
                <a:pPr>
                  <a:defRPr sz="1200"/>
                </a:pPr>
                <a:endParaRPr lang="en-US"/>
              </a:p>
            </c:txPr>
            <c:showLegendKey val="0"/>
            <c:showVal val="1"/>
            <c:showCatName val="0"/>
            <c:showSerName val="0"/>
            <c:showPercent val="0"/>
            <c:showBubbleSize val="0"/>
            <c:showLeaderLines val="0"/>
          </c:dLbls>
          <c:cat>
            <c:strRef>
              <c:f>Sheet1!$A$2:$A$4</c:f>
              <c:strCache>
                <c:ptCount val="3"/>
                <c:pt idx="0">
                  <c:v>Mobile Phone Payment (bill or airtime)</c:v>
                </c:pt>
                <c:pt idx="1">
                  <c:v>Any Card</c:v>
                </c:pt>
                <c:pt idx="2">
                  <c:v>Using an online payment service e.g., PayPay</c:v>
                </c:pt>
              </c:strCache>
            </c:strRef>
          </c:cat>
          <c:val>
            <c:numRef>
              <c:f>Sheet1!$B$2:$B$4</c:f>
              <c:numCache>
                <c:formatCode>0%</c:formatCode>
                <c:ptCount val="3"/>
                <c:pt idx="0">
                  <c:v>0.382823871906841</c:v>
                </c:pt>
                <c:pt idx="1">
                  <c:v>0.315866084425036</c:v>
                </c:pt>
                <c:pt idx="2">
                  <c:v>0.167394468704512</c:v>
                </c:pt>
              </c:numCache>
            </c:numRef>
          </c:val>
        </c:ser>
        <c:ser>
          <c:idx val="0"/>
          <c:order val="1"/>
          <c:tx>
            <c:strRef>
              <c:f>Sheet1!$C$1</c:f>
              <c:strCache>
                <c:ptCount val="1"/>
                <c:pt idx="0">
                  <c:v>Total 2012</c:v>
                </c:pt>
              </c:strCache>
            </c:strRef>
          </c:tx>
          <c:invertIfNegative val="0"/>
          <c:dLbls>
            <c:txPr>
              <a:bodyPr/>
              <a:lstStyle/>
              <a:p>
                <a:pPr>
                  <a:defRPr sz="1200"/>
                </a:pPr>
                <a:endParaRPr lang="en-US"/>
              </a:p>
            </c:txPr>
            <c:dLblPos val="outEnd"/>
            <c:showLegendKey val="0"/>
            <c:showVal val="1"/>
            <c:showCatName val="0"/>
            <c:showSerName val="0"/>
            <c:showPercent val="0"/>
            <c:showBubbleSize val="0"/>
            <c:showLeaderLines val="0"/>
          </c:dLbls>
          <c:cat>
            <c:strRef>
              <c:f>Sheet1!$A$2:$A$4</c:f>
              <c:strCache>
                <c:ptCount val="3"/>
                <c:pt idx="0">
                  <c:v>Mobile Phone Payment (bill or airtime)</c:v>
                </c:pt>
                <c:pt idx="1">
                  <c:v>Any Card</c:v>
                </c:pt>
                <c:pt idx="2">
                  <c:v>Using an online payment service e.g., PayPay</c:v>
                </c:pt>
              </c:strCache>
            </c:strRef>
          </c:cat>
          <c:val>
            <c:numRef>
              <c:f>Sheet1!$C$2:$C$4</c:f>
              <c:numCache>
                <c:formatCode>0%</c:formatCode>
                <c:ptCount val="3"/>
                <c:pt idx="0">
                  <c:v>0.214</c:v>
                </c:pt>
                <c:pt idx="1">
                  <c:v>0.465</c:v>
                </c:pt>
                <c:pt idx="2">
                  <c:v>0.189</c:v>
                </c:pt>
              </c:numCache>
            </c:numRef>
          </c:val>
        </c:ser>
        <c:dLbls>
          <c:showLegendKey val="0"/>
          <c:showVal val="0"/>
          <c:showCatName val="0"/>
          <c:showSerName val="0"/>
          <c:showPercent val="0"/>
          <c:showBubbleSize val="0"/>
        </c:dLbls>
        <c:gapWidth val="150"/>
        <c:axId val="2091541208"/>
        <c:axId val="2130714968"/>
      </c:barChart>
      <c:catAx>
        <c:axId val="2091541208"/>
        <c:scaling>
          <c:orientation val="minMax"/>
        </c:scaling>
        <c:delete val="0"/>
        <c:axPos val="b"/>
        <c:majorTickMark val="out"/>
        <c:minorTickMark val="none"/>
        <c:tickLblPos val="nextTo"/>
        <c:spPr>
          <a:ln>
            <a:noFill/>
          </a:ln>
        </c:spPr>
        <c:txPr>
          <a:bodyPr/>
          <a:lstStyle/>
          <a:p>
            <a:pPr>
              <a:defRPr sz="1000"/>
            </a:pPr>
            <a:endParaRPr lang="en-US"/>
          </a:p>
        </c:txPr>
        <c:crossAx val="2130714968"/>
        <c:crosses val="autoZero"/>
        <c:auto val="1"/>
        <c:lblAlgn val="ctr"/>
        <c:lblOffset val="100"/>
        <c:noMultiLvlLbl val="0"/>
      </c:catAx>
      <c:valAx>
        <c:axId val="2130714968"/>
        <c:scaling>
          <c:orientation val="minMax"/>
          <c:max val="0.6"/>
          <c:min val="0.0"/>
        </c:scaling>
        <c:delete val="1"/>
        <c:axPos val="l"/>
        <c:numFmt formatCode="0%" sourceLinked="1"/>
        <c:majorTickMark val="out"/>
        <c:minorTickMark val="none"/>
        <c:tickLblPos val="nextTo"/>
        <c:crossAx val="2091541208"/>
        <c:crosses val="autoZero"/>
        <c:crossBetween val="between"/>
        <c:majorUnit val="0.2"/>
        <c:minorUnit val="0.2"/>
      </c:valAx>
    </c:plotArea>
    <c:legend>
      <c:legendPos val="b"/>
      <c:overlay val="0"/>
    </c:legend>
    <c:plotVisOnly val="1"/>
    <c:dispBlanksAs val="gap"/>
    <c:showDLblsOverMax val="0"/>
  </c:chart>
  <c:spPr>
    <a:gradFill flip="none" rotWithShape="1">
      <a:gsLst>
        <a:gs pos="0">
          <a:schemeClr val="bg1">
            <a:lumMod val="85000"/>
          </a:schemeClr>
        </a:gs>
        <a:gs pos="20000">
          <a:prstClr val="white"/>
        </a:gs>
      </a:gsLst>
      <a:lin ang="16200000" scaled="0"/>
      <a:tileRect/>
    </a:gradFill>
    <a:ln>
      <a:solidFill>
        <a:srgbClr val="7F7F7F"/>
      </a:solidFill>
    </a:ln>
  </c:spPr>
  <c:txPr>
    <a:bodyPr/>
    <a:lstStyle/>
    <a:p>
      <a:pPr>
        <a:defRPr sz="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invertIfNegative val="0"/>
          <c:dLbls>
            <c:txPr>
              <a:bodyPr/>
              <a:lstStyle/>
              <a:p>
                <a:pPr>
                  <a:defRPr sz="1200"/>
                </a:pPr>
                <a:endParaRPr lang="en-US"/>
              </a:p>
            </c:txPr>
            <c:dLblPos val="outEnd"/>
            <c:showLegendKey val="0"/>
            <c:showVal val="1"/>
            <c:showCatName val="0"/>
            <c:showSerName val="0"/>
            <c:showPercent val="0"/>
            <c:showBubbleSize val="0"/>
            <c:showLeaderLines val="0"/>
          </c:dLbls>
          <c:cat>
            <c:strRef>
              <c:f>Sheet1!$A$2:$A$5</c:f>
              <c:strCache>
                <c:ptCount val="4"/>
                <c:pt idx="0">
                  <c:v>Purchase either </c:v>
                </c:pt>
                <c:pt idx="1">
                  <c:v>Purchase digital products</c:v>
                </c:pt>
                <c:pt idx="2">
                  <c:v>Purchased virtual goods</c:v>
                </c:pt>
                <c:pt idx="3">
                  <c:v>Purchase digital and virtual goods</c:v>
                </c:pt>
              </c:strCache>
            </c:strRef>
          </c:cat>
          <c:val>
            <c:numRef>
              <c:f>Sheet1!$B$2:$B$5</c:f>
              <c:numCache>
                <c:formatCode>0%</c:formatCode>
                <c:ptCount val="4"/>
                <c:pt idx="0">
                  <c:v>0.66</c:v>
                </c:pt>
                <c:pt idx="1">
                  <c:v>0.58</c:v>
                </c:pt>
                <c:pt idx="2">
                  <c:v>0.37</c:v>
                </c:pt>
                <c:pt idx="3">
                  <c:v>0.23</c:v>
                </c:pt>
              </c:numCache>
            </c:numRef>
          </c:val>
        </c:ser>
        <c:dLbls>
          <c:dLblPos val="outEnd"/>
          <c:showLegendKey val="0"/>
          <c:showVal val="1"/>
          <c:showCatName val="0"/>
          <c:showSerName val="0"/>
          <c:showPercent val="0"/>
          <c:showBubbleSize val="0"/>
        </c:dLbls>
        <c:gapWidth val="150"/>
        <c:axId val="2041495800"/>
        <c:axId val="2131573272"/>
      </c:barChart>
      <c:catAx>
        <c:axId val="2041495800"/>
        <c:scaling>
          <c:orientation val="minMax"/>
        </c:scaling>
        <c:delete val="0"/>
        <c:axPos val="b"/>
        <c:numFmt formatCode="General" sourceLinked="1"/>
        <c:majorTickMark val="out"/>
        <c:minorTickMark val="none"/>
        <c:tickLblPos val="nextTo"/>
        <c:txPr>
          <a:bodyPr/>
          <a:lstStyle/>
          <a:p>
            <a:pPr>
              <a:defRPr sz="1000"/>
            </a:pPr>
            <a:endParaRPr lang="en-US"/>
          </a:p>
        </c:txPr>
        <c:crossAx val="2131573272"/>
        <c:crosses val="autoZero"/>
        <c:auto val="1"/>
        <c:lblAlgn val="ctr"/>
        <c:lblOffset val="100"/>
        <c:noMultiLvlLbl val="0"/>
      </c:catAx>
      <c:valAx>
        <c:axId val="2131573272"/>
        <c:scaling>
          <c:orientation val="minMax"/>
        </c:scaling>
        <c:delete val="1"/>
        <c:axPos val="l"/>
        <c:numFmt formatCode="0%" sourceLinked="1"/>
        <c:majorTickMark val="out"/>
        <c:minorTickMark val="none"/>
        <c:tickLblPos val="nextTo"/>
        <c:crossAx val="2041495800"/>
        <c:crosses val="autoZero"/>
        <c:crossBetween val="between"/>
      </c:valAx>
    </c:plotArea>
    <c:plotVisOnly val="1"/>
    <c:dispBlanksAs val="gap"/>
    <c:showDLblsOverMax val="0"/>
  </c:chart>
  <c:spPr>
    <a:gradFill flip="none" rotWithShape="1">
      <a:gsLst>
        <a:gs pos="0">
          <a:schemeClr val="bg1">
            <a:lumMod val="85000"/>
          </a:schemeClr>
        </a:gs>
        <a:gs pos="20000">
          <a:prstClr val="white"/>
        </a:gs>
      </a:gsLst>
      <a:lin ang="16200000" scaled="0"/>
      <a:tileRect/>
    </a:gradFill>
    <a:ln>
      <a:solidFill>
        <a:srgbClr val="7F7F7F"/>
      </a:solidFill>
    </a:ln>
  </c:spPr>
  <c:txPr>
    <a:bodyPr/>
    <a:lstStyle/>
    <a:p>
      <a:pPr>
        <a:defRPr sz="800"/>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34983595800525"/>
          <c:y val="0.130882803934914"/>
          <c:w val="0.974181321084864"/>
          <c:h val="0.532530247111283"/>
        </c:manualLayout>
      </c:layout>
      <c:barChart>
        <c:barDir val="col"/>
        <c:grouping val="clustered"/>
        <c:varyColors val="0"/>
        <c:ser>
          <c:idx val="1"/>
          <c:order val="0"/>
          <c:spPr>
            <a:solidFill>
              <a:schemeClr val="accent1"/>
            </a:solidFill>
          </c:spPr>
          <c:invertIfNegative val="0"/>
          <c:dPt>
            <c:idx val="0"/>
            <c:invertIfNegative val="0"/>
            <c:bubble3D val="0"/>
            <c:spPr>
              <a:solidFill>
                <a:srgbClr val="C00000"/>
              </a:solidFill>
            </c:spPr>
          </c:dPt>
          <c:dPt>
            <c:idx val="1"/>
            <c:invertIfNegative val="0"/>
            <c:bubble3D val="0"/>
            <c:spPr>
              <a:solidFill>
                <a:srgbClr val="C00000"/>
              </a:solidFill>
            </c:spPr>
          </c:dPt>
          <c:dPt>
            <c:idx val="2"/>
            <c:invertIfNegative val="0"/>
            <c:bubble3D val="0"/>
            <c:spPr>
              <a:solidFill>
                <a:srgbClr val="C00000"/>
              </a:solidFill>
            </c:spPr>
          </c:dPt>
          <c:dPt>
            <c:idx val="3"/>
            <c:invertIfNegative val="0"/>
            <c:bubble3D val="0"/>
            <c:spPr>
              <a:solidFill>
                <a:srgbClr val="C00000"/>
              </a:solidFill>
            </c:spPr>
          </c:dPt>
          <c:dPt>
            <c:idx val="4"/>
            <c:invertIfNegative val="0"/>
            <c:bubble3D val="0"/>
            <c:spPr>
              <a:solidFill>
                <a:srgbClr val="C00000">
                  <a:alpha val="60000"/>
                </a:srgbClr>
              </a:solidFill>
            </c:spPr>
          </c:dPt>
          <c:dPt>
            <c:idx val="5"/>
            <c:invertIfNegative val="0"/>
            <c:bubble3D val="0"/>
            <c:spPr>
              <a:solidFill>
                <a:srgbClr val="C00000">
                  <a:alpha val="60000"/>
                </a:srgbClr>
              </a:solidFill>
            </c:spPr>
          </c:dPt>
          <c:dPt>
            <c:idx val="6"/>
            <c:invertIfNegative val="0"/>
            <c:bubble3D val="0"/>
            <c:spPr>
              <a:solidFill>
                <a:srgbClr val="C00000">
                  <a:alpha val="60000"/>
                </a:srgbClr>
              </a:solidFill>
            </c:spPr>
          </c:dPt>
          <c:dPt>
            <c:idx val="7"/>
            <c:invertIfNegative val="0"/>
            <c:bubble3D val="0"/>
            <c:spPr>
              <a:solidFill>
                <a:srgbClr val="00B050"/>
              </a:solidFill>
            </c:spPr>
          </c:dPt>
          <c:dPt>
            <c:idx val="8"/>
            <c:invertIfNegative val="0"/>
            <c:bubble3D val="0"/>
            <c:spPr>
              <a:solidFill>
                <a:srgbClr val="00B050"/>
              </a:solidFill>
            </c:spPr>
          </c:dPt>
          <c:dPt>
            <c:idx val="9"/>
            <c:invertIfNegative val="0"/>
            <c:bubble3D val="0"/>
            <c:spPr>
              <a:solidFill>
                <a:srgbClr val="00B050"/>
              </a:solidFill>
            </c:spPr>
          </c:dPt>
          <c:dPt>
            <c:idx val="10"/>
            <c:invertIfNegative val="0"/>
            <c:bubble3D val="0"/>
          </c:dPt>
          <c:dPt>
            <c:idx val="11"/>
            <c:invertIfNegative val="0"/>
            <c:bubble3D val="0"/>
          </c:dPt>
          <c:dLbls>
            <c:txPr>
              <a:bodyPr/>
              <a:lstStyle/>
              <a:p>
                <a:pPr>
                  <a:defRPr sz="1200"/>
                </a:pPr>
                <a:endParaRPr lang="en-US"/>
              </a:p>
            </c:txPr>
            <c:showLegendKey val="0"/>
            <c:showVal val="1"/>
            <c:showCatName val="0"/>
            <c:showSerName val="0"/>
            <c:showPercent val="0"/>
            <c:showBubbleSize val="0"/>
            <c:showLeaderLines val="0"/>
          </c:dLbls>
          <c:cat>
            <c:strRef>
              <c:f>Sheet1!$A$2:$A$11</c:f>
              <c:strCache>
                <c:ptCount val="10"/>
                <c:pt idx="0">
                  <c:v>Indonesia</c:v>
                </c:pt>
                <c:pt idx="1">
                  <c:v>India</c:v>
                </c:pt>
                <c:pt idx="2">
                  <c:v>Mexico</c:v>
                </c:pt>
                <c:pt idx="3">
                  <c:v>Brazil</c:v>
                </c:pt>
                <c:pt idx="4">
                  <c:v>Saudi Arabia</c:v>
                </c:pt>
                <c:pt idx="5">
                  <c:v>South Africa</c:v>
                </c:pt>
                <c:pt idx="6">
                  <c:v>Qatar</c:v>
                </c:pt>
                <c:pt idx="7">
                  <c:v>China</c:v>
                </c:pt>
                <c:pt idx="8">
                  <c:v>UK</c:v>
                </c:pt>
                <c:pt idx="9">
                  <c:v>US</c:v>
                </c:pt>
              </c:strCache>
            </c:strRef>
          </c:cat>
          <c:val>
            <c:numRef>
              <c:f>Sheet1!$B$2:$B$11</c:f>
              <c:numCache>
                <c:formatCode>0%</c:formatCode>
                <c:ptCount val="10"/>
                <c:pt idx="0">
                  <c:v>0.099</c:v>
                </c:pt>
                <c:pt idx="1">
                  <c:v>0.186</c:v>
                </c:pt>
                <c:pt idx="2">
                  <c:v>0.188</c:v>
                </c:pt>
                <c:pt idx="3">
                  <c:v>0.203</c:v>
                </c:pt>
                <c:pt idx="4">
                  <c:v>0.215</c:v>
                </c:pt>
                <c:pt idx="5">
                  <c:v>0.235</c:v>
                </c:pt>
                <c:pt idx="6">
                  <c:v>0.252</c:v>
                </c:pt>
                <c:pt idx="7">
                  <c:v>0.354</c:v>
                </c:pt>
                <c:pt idx="8">
                  <c:v>0.462</c:v>
                </c:pt>
                <c:pt idx="9">
                  <c:v>0.465</c:v>
                </c:pt>
              </c:numCache>
            </c:numRef>
          </c:val>
        </c:ser>
        <c:dLbls>
          <c:showLegendKey val="0"/>
          <c:showVal val="0"/>
          <c:showCatName val="0"/>
          <c:showSerName val="0"/>
          <c:showPercent val="0"/>
          <c:showBubbleSize val="0"/>
        </c:dLbls>
        <c:gapWidth val="150"/>
        <c:axId val="2091693928"/>
        <c:axId val="2091782088"/>
      </c:barChart>
      <c:catAx>
        <c:axId val="2091693928"/>
        <c:scaling>
          <c:orientation val="minMax"/>
        </c:scaling>
        <c:delete val="0"/>
        <c:axPos val="b"/>
        <c:majorTickMark val="out"/>
        <c:minorTickMark val="none"/>
        <c:tickLblPos val="nextTo"/>
        <c:spPr>
          <a:ln>
            <a:noFill/>
          </a:ln>
        </c:spPr>
        <c:txPr>
          <a:bodyPr/>
          <a:lstStyle/>
          <a:p>
            <a:pPr>
              <a:defRPr sz="1000"/>
            </a:pPr>
            <a:endParaRPr lang="en-US"/>
          </a:p>
        </c:txPr>
        <c:crossAx val="2091782088"/>
        <c:crosses val="autoZero"/>
        <c:auto val="1"/>
        <c:lblAlgn val="ctr"/>
        <c:lblOffset val="100"/>
        <c:noMultiLvlLbl val="0"/>
      </c:catAx>
      <c:valAx>
        <c:axId val="2091782088"/>
        <c:scaling>
          <c:orientation val="minMax"/>
          <c:max val="0.6"/>
          <c:min val="0.0"/>
        </c:scaling>
        <c:delete val="1"/>
        <c:axPos val="l"/>
        <c:numFmt formatCode="0%" sourceLinked="1"/>
        <c:majorTickMark val="out"/>
        <c:minorTickMark val="none"/>
        <c:tickLblPos val="nextTo"/>
        <c:crossAx val="2091693928"/>
        <c:crosses val="autoZero"/>
        <c:crossBetween val="between"/>
        <c:majorUnit val="0.2"/>
        <c:minorUnit val="0.2"/>
      </c:valAx>
    </c:plotArea>
    <c:plotVisOnly val="1"/>
    <c:dispBlanksAs val="gap"/>
    <c:showDLblsOverMax val="0"/>
  </c:chart>
  <c:txPr>
    <a:bodyPr/>
    <a:lstStyle/>
    <a:p>
      <a:pPr>
        <a:defRPr sz="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34983595800525"/>
          <c:y val="0.130882803934914"/>
          <c:w val="0.974181321084864"/>
          <c:h val="0.532530247111283"/>
        </c:manualLayout>
      </c:layout>
      <c:barChart>
        <c:barDir val="col"/>
        <c:grouping val="clustered"/>
        <c:varyColors val="0"/>
        <c:ser>
          <c:idx val="1"/>
          <c:order val="0"/>
          <c:spPr>
            <a:solidFill>
              <a:schemeClr val="accent1"/>
            </a:solidFill>
          </c:spPr>
          <c:invertIfNegative val="0"/>
          <c:dPt>
            <c:idx val="0"/>
            <c:invertIfNegative val="0"/>
            <c:bubble3D val="0"/>
            <c:spPr>
              <a:solidFill>
                <a:srgbClr val="C00000"/>
              </a:solidFill>
            </c:spPr>
          </c:dPt>
          <c:dPt>
            <c:idx val="1"/>
            <c:invertIfNegative val="0"/>
            <c:bubble3D val="0"/>
            <c:spPr>
              <a:solidFill>
                <a:srgbClr val="C00000"/>
              </a:solidFill>
            </c:spPr>
          </c:dPt>
          <c:dPt>
            <c:idx val="2"/>
            <c:invertIfNegative val="0"/>
            <c:bubble3D val="0"/>
            <c:spPr>
              <a:solidFill>
                <a:srgbClr val="C00000"/>
              </a:solidFill>
            </c:spPr>
          </c:dPt>
          <c:dPt>
            <c:idx val="3"/>
            <c:invertIfNegative val="0"/>
            <c:bubble3D val="0"/>
            <c:spPr>
              <a:solidFill>
                <a:srgbClr val="C00000"/>
              </a:solidFill>
            </c:spPr>
          </c:dPt>
          <c:dPt>
            <c:idx val="4"/>
            <c:invertIfNegative val="0"/>
            <c:bubble3D val="0"/>
            <c:spPr>
              <a:solidFill>
                <a:srgbClr val="C00000"/>
              </a:solidFill>
            </c:spPr>
          </c:dPt>
          <c:dPt>
            <c:idx val="5"/>
            <c:invertIfNegative val="0"/>
            <c:bubble3D val="0"/>
            <c:spPr>
              <a:solidFill>
                <a:srgbClr val="C00000"/>
              </a:solidFill>
            </c:spPr>
          </c:dPt>
          <c:dPt>
            <c:idx val="6"/>
            <c:invertIfNegative val="0"/>
            <c:bubble3D val="0"/>
            <c:spPr>
              <a:solidFill>
                <a:srgbClr val="C00000">
                  <a:alpha val="60000"/>
                </a:srgbClr>
              </a:solidFill>
            </c:spPr>
          </c:dPt>
          <c:dPt>
            <c:idx val="7"/>
            <c:invertIfNegative val="0"/>
            <c:bubble3D val="0"/>
            <c:spPr>
              <a:solidFill>
                <a:srgbClr val="00B050">
                  <a:alpha val="60000"/>
                </a:srgbClr>
              </a:solidFill>
            </c:spPr>
          </c:dPt>
          <c:dPt>
            <c:idx val="8"/>
            <c:invertIfNegative val="0"/>
            <c:bubble3D val="0"/>
            <c:spPr>
              <a:solidFill>
                <a:srgbClr val="00B050"/>
              </a:solidFill>
            </c:spPr>
          </c:dPt>
          <c:dPt>
            <c:idx val="9"/>
            <c:invertIfNegative val="0"/>
            <c:bubble3D val="0"/>
            <c:spPr>
              <a:solidFill>
                <a:srgbClr val="00B050"/>
              </a:solidFill>
            </c:spPr>
          </c:dPt>
          <c:dPt>
            <c:idx val="10"/>
            <c:invertIfNegative val="0"/>
            <c:bubble3D val="0"/>
          </c:dPt>
          <c:dPt>
            <c:idx val="11"/>
            <c:invertIfNegative val="0"/>
            <c:bubble3D val="0"/>
          </c:dPt>
          <c:dLbls>
            <c:txPr>
              <a:bodyPr/>
              <a:lstStyle/>
              <a:p>
                <a:pPr>
                  <a:defRPr sz="1200"/>
                </a:pPr>
                <a:endParaRPr lang="en-US"/>
              </a:p>
            </c:txPr>
            <c:showLegendKey val="0"/>
            <c:showVal val="1"/>
            <c:showCatName val="0"/>
            <c:showSerName val="0"/>
            <c:showPercent val="0"/>
            <c:showBubbleSize val="0"/>
            <c:showLeaderLines val="0"/>
          </c:dLbls>
          <c:cat>
            <c:strRef>
              <c:f>Sheet1!$A$2:$A$11</c:f>
              <c:strCache>
                <c:ptCount val="10"/>
                <c:pt idx="0">
                  <c:v>Brazil</c:v>
                </c:pt>
                <c:pt idx="1">
                  <c:v>China</c:v>
                </c:pt>
                <c:pt idx="2">
                  <c:v>Saudi Arabia</c:v>
                </c:pt>
                <c:pt idx="3">
                  <c:v>India</c:v>
                </c:pt>
                <c:pt idx="4">
                  <c:v>UK</c:v>
                </c:pt>
                <c:pt idx="5">
                  <c:v>US</c:v>
                </c:pt>
                <c:pt idx="6">
                  <c:v>Qatar</c:v>
                </c:pt>
                <c:pt idx="7">
                  <c:v>Mexico</c:v>
                </c:pt>
                <c:pt idx="8">
                  <c:v>Indonesia</c:v>
                </c:pt>
                <c:pt idx="9">
                  <c:v>South Africa</c:v>
                </c:pt>
              </c:strCache>
            </c:strRef>
          </c:cat>
          <c:val>
            <c:numRef>
              <c:f>Sheet1!$B$2:$B$11</c:f>
              <c:numCache>
                <c:formatCode>0%</c:formatCode>
                <c:ptCount val="10"/>
                <c:pt idx="0">
                  <c:v>0.012</c:v>
                </c:pt>
                <c:pt idx="1">
                  <c:v>0.041</c:v>
                </c:pt>
                <c:pt idx="2">
                  <c:v>0.044</c:v>
                </c:pt>
                <c:pt idx="3">
                  <c:v>0.07</c:v>
                </c:pt>
                <c:pt idx="4">
                  <c:v>0.072</c:v>
                </c:pt>
                <c:pt idx="5">
                  <c:v>0.085</c:v>
                </c:pt>
                <c:pt idx="6">
                  <c:v>0.096</c:v>
                </c:pt>
                <c:pt idx="7">
                  <c:v>0.184</c:v>
                </c:pt>
                <c:pt idx="8">
                  <c:v>0.297</c:v>
                </c:pt>
                <c:pt idx="9">
                  <c:v>0.466</c:v>
                </c:pt>
              </c:numCache>
            </c:numRef>
          </c:val>
        </c:ser>
        <c:dLbls>
          <c:showLegendKey val="0"/>
          <c:showVal val="0"/>
          <c:showCatName val="0"/>
          <c:showSerName val="0"/>
          <c:showPercent val="0"/>
          <c:showBubbleSize val="0"/>
        </c:dLbls>
        <c:gapWidth val="150"/>
        <c:axId val="2090190456"/>
        <c:axId val="2090184712"/>
      </c:barChart>
      <c:catAx>
        <c:axId val="2090190456"/>
        <c:scaling>
          <c:orientation val="minMax"/>
        </c:scaling>
        <c:delete val="0"/>
        <c:axPos val="b"/>
        <c:majorTickMark val="out"/>
        <c:minorTickMark val="none"/>
        <c:tickLblPos val="nextTo"/>
        <c:spPr>
          <a:ln>
            <a:noFill/>
          </a:ln>
        </c:spPr>
        <c:txPr>
          <a:bodyPr/>
          <a:lstStyle/>
          <a:p>
            <a:pPr>
              <a:defRPr sz="1000"/>
            </a:pPr>
            <a:endParaRPr lang="en-US"/>
          </a:p>
        </c:txPr>
        <c:crossAx val="2090184712"/>
        <c:crosses val="autoZero"/>
        <c:auto val="1"/>
        <c:lblAlgn val="ctr"/>
        <c:lblOffset val="100"/>
        <c:noMultiLvlLbl val="0"/>
      </c:catAx>
      <c:valAx>
        <c:axId val="2090184712"/>
        <c:scaling>
          <c:orientation val="minMax"/>
          <c:max val="0.6"/>
          <c:min val="0.0"/>
        </c:scaling>
        <c:delete val="1"/>
        <c:axPos val="l"/>
        <c:numFmt formatCode="0%" sourceLinked="1"/>
        <c:majorTickMark val="out"/>
        <c:minorTickMark val="none"/>
        <c:tickLblPos val="nextTo"/>
        <c:crossAx val="2090190456"/>
        <c:crosses val="autoZero"/>
        <c:crossBetween val="between"/>
        <c:majorUnit val="0.2"/>
        <c:minorUnit val="0.2"/>
      </c:valAx>
    </c:plotArea>
    <c:plotVisOnly val="1"/>
    <c:dispBlanksAs val="gap"/>
    <c:showDLblsOverMax val="0"/>
  </c:chart>
  <c:txPr>
    <a:bodyPr/>
    <a:lstStyle/>
    <a:p>
      <a:pPr>
        <a:defRPr sz="10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GB" sz="1400" dirty="0"/>
              <a:t>Willingness to Spend on Mobile by Value</a:t>
            </a:r>
          </a:p>
        </c:rich>
      </c:tx>
      <c:overlay val="0"/>
    </c:title>
    <c:autoTitleDeleted val="0"/>
    <c:plotArea>
      <c:layout>
        <c:manualLayout>
          <c:layoutTarget val="inner"/>
          <c:xMode val="edge"/>
          <c:yMode val="edge"/>
          <c:x val="0.0629873516157999"/>
          <c:y val="0.15414439476549"/>
          <c:w val="0.965847987751531"/>
          <c:h val="0.573509278999155"/>
        </c:manualLayout>
      </c:layout>
      <c:barChart>
        <c:barDir val="col"/>
        <c:grouping val="clustered"/>
        <c:varyColors val="0"/>
        <c:ser>
          <c:idx val="1"/>
          <c:order val="0"/>
          <c:tx>
            <c:strRef>
              <c:f>Sheet1!$B$1</c:f>
              <c:strCache>
                <c:ptCount val="1"/>
                <c:pt idx="0">
                  <c:v>Total 2011</c:v>
                </c:pt>
              </c:strCache>
            </c:strRef>
          </c:tx>
          <c:spPr>
            <a:solidFill>
              <a:schemeClr val="accent2">
                <a:lumMod val="60000"/>
                <a:lumOff val="40000"/>
              </a:schemeClr>
            </a:solidFill>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Lbls>
            <c:txPr>
              <a:bodyPr/>
              <a:lstStyle/>
              <a:p>
                <a:pPr>
                  <a:defRPr sz="1200"/>
                </a:pPr>
                <a:endParaRPr lang="en-US"/>
              </a:p>
            </c:txPr>
            <c:showLegendKey val="0"/>
            <c:showVal val="1"/>
            <c:showCatName val="0"/>
            <c:showSerName val="0"/>
            <c:showPercent val="0"/>
            <c:showBubbleSize val="0"/>
            <c:showLeaderLines val="0"/>
          </c:dLbls>
          <c:cat>
            <c:strRef>
              <c:f>Sheet1!$A$2:$A$4</c:f>
              <c:strCache>
                <c:ptCount val="3"/>
                <c:pt idx="0">
                  <c:v>High Spend</c:v>
                </c:pt>
                <c:pt idx="1">
                  <c:v>Medium Spend </c:v>
                </c:pt>
                <c:pt idx="2">
                  <c:v>Low Spend</c:v>
                </c:pt>
              </c:strCache>
            </c:strRef>
          </c:cat>
          <c:val>
            <c:numRef>
              <c:f>Sheet1!$B$2:$B$4</c:f>
              <c:numCache>
                <c:formatCode>0%</c:formatCode>
                <c:ptCount val="3"/>
                <c:pt idx="0">
                  <c:v>0.1462</c:v>
                </c:pt>
                <c:pt idx="1">
                  <c:v>0.2851</c:v>
                </c:pt>
                <c:pt idx="2">
                  <c:v>0.568</c:v>
                </c:pt>
              </c:numCache>
            </c:numRef>
          </c:val>
        </c:ser>
        <c:ser>
          <c:idx val="0"/>
          <c:order val="1"/>
          <c:tx>
            <c:strRef>
              <c:f>Sheet1!$C$1</c:f>
              <c:strCache>
                <c:ptCount val="1"/>
                <c:pt idx="0">
                  <c:v>Total 2012</c:v>
                </c:pt>
              </c:strCache>
            </c:strRef>
          </c:tx>
          <c:invertIfNegative val="0"/>
          <c:dLbls>
            <c:txPr>
              <a:bodyPr/>
              <a:lstStyle/>
              <a:p>
                <a:pPr>
                  <a:defRPr sz="1200"/>
                </a:pPr>
                <a:endParaRPr lang="en-US"/>
              </a:p>
            </c:txPr>
            <c:showLegendKey val="0"/>
            <c:showVal val="1"/>
            <c:showCatName val="0"/>
            <c:showSerName val="0"/>
            <c:showPercent val="0"/>
            <c:showBubbleSize val="0"/>
            <c:showLeaderLines val="0"/>
          </c:dLbls>
          <c:cat>
            <c:strRef>
              <c:f>Sheet1!$A$2:$A$4</c:f>
              <c:strCache>
                <c:ptCount val="3"/>
                <c:pt idx="0">
                  <c:v>High Spend</c:v>
                </c:pt>
                <c:pt idx="1">
                  <c:v>Medium Spend </c:v>
                </c:pt>
                <c:pt idx="2">
                  <c:v>Low Spend</c:v>
                </c:pt>
              </c:strCache>
            </c:strRef>
          </c:cat>
          <c:val>
            <c:numRef>
              <c:f>Sheet1!$C$2:$C$4</c:f>
              <c:numCache>
                <c:formatCode>0%</c:formatCode>
                <c:ptCount val="3"/>
                <c:pt idx="0">
                  <c:v>0.2136</c:v>
                </c:pt>
                <c:pt idx="1">
                  <c:v>0.3278</c:v>
                </c:pt>
                <c:pt idx="2">
                  <c:v>0.4585</c:v>
                </c:pt>
              </c:numCache>
            </c:numRef>
          </c:val>
        </c:ser>
        <c:dLbls>
          <c:showLegendKey val="0"/>
          <c:showVal val="0"/>
          <c:showCatName val="0"/>
          <c:showSerName val="0"/>
          <c:showPercent val="0"/>
          <c:showBubbleSize val="0"/>
        </c:dLbls>
        <c:gapWidth val="150"/>
        <c:axId val="2089873512"/>
        <c:axId val="2089860920"/>
      </c:barChart>
      <c:catAx>
        <c:axId val="2089873512"/>
        <c:scaling>
          <c:orientation val="minMax"/>
        </c:scaling>
        <c:delete val="0"/>
        <c:axPos val="b"/>
        <c:majorTickMark val="out"/>
        <c:minorTickMark val="none"/>
        <c:tickLblPos val="nextTo"/>
        <c:spPr>
          <a:ln>
            <a:noFill/>
          </a:ln>
        </c:spPr>
        <c:txPr>
          <a:bodyPr/>
          <a:lstStyle/>
          <a:p>
            <a:pPr>
              <a:defRPr sz="1000"/>
            </a:pPr>
            <a:endParaRPr lang="en-US"/>
          </a:p>
        </c:txPr>
        <c:crossAx val="2089860920"/>
        <c:crosses val="autoZero"/>
        <c:auto val="1"/>
        <c:lblAlgn val="ctr"/>
        <c:lblOffset val="100"/>
        <c:noMultiLvlLbl val="0"/>
      </c:catAx>
      <c:valAx>
        <c:axId val="2089860920"/>
        <c:scaling>
          <c:orientation val="minMax"/>
          <c:max val="0.6"/>
          <c:min val="0.0"/>
        </c:scaling>
        <c:delete val="1"/>
        <c:axPos val="l"/>
        <c:numFmt formatCode="0%" sourceLinked="1"/>
        <c:majorTickMark val="out"/>
        <c:minorTickMark val="none"/>
        <c:tickLblPos val="nextTo"/>
        <c:crossAx val="2089873512"/>
        <c:crosses val="autoZero"/>
        <c:crossBetween val="between"/>
        <c:majorUnit val="0.2"/>
        <c:minorUnit val="0.2"/>
      </c:valAx>
    </c:plotArea>
    <c:legend>
      <c:legendPos val="b"/>
      <c:overlay val="0"/>
    </c:legend>
    <c:plotVisOnly val="1"/>
    <c:dispBlanksAs val="gap"/>
    <c:showDLblsOverMax val="0"/>
  </c:chart>
  <c:spPr>
    <a:gradFill flip="none" rotWithShape="1">
      <a:gsLst>
        <a:gs pos="0">
          <a:schemeClr val="bg1">
            <a:lumMod val="85000"/>
          </a:schemeClr>
        </a:gs>
        <a:gs pos="20000">
          <a:prstClr val="white"/>
        </a:gs>
      </a:gsLst>
      <a:lin ang="16200000" scaled="0"/>
      <a:tileRect/>
    </a:gradFill>
    <a:ln>
      <a:solidFill>
        <a:srgbClr val="7F7F7F"/>
      </a:solidFill>
    </a:ln>
  </c:spPr>
  <c:txPr>
    <a:bodyPr/>
    <a:lstStyle/>
    <a:p>
      <a:pPr>
        <a:defRPr sz="8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dirty="0"/>
              <a:t>Mobile Banking Activities</a:t>
            </a:r>
          </a:p>
        </c:rich>
      </c:tx>
      <c:overlay val="0"/>
    </c:title>
    <c:autoTitleDeleted val="0"/>
    <c:plotArea>
      <c:layout>
        <c:manualLayout>
          <c:layoutTarget val="inner"/>
          <c:xMode val="edge"/>
          <c:yMode val="edge"/>
          <c:x val="0.0701105229684081"/>
          <c:y val="0.179194530759416"/>
          <c:w val="0.974181321084864"/>
          <c:h val="0.554209464480692"/>
        </c:manualLayout>
      </c:layout>
      <c:barChart>
        <c:barDir val="col"/>
        <c:grouping val="clustered"/>
        <c:varyColors val="0"/>
        <c:ser>
          <c:idx val="1"/>
          <c:order val="0"/>
          <c:tx>
            <c:strRef>
              <c:f>Sheet1!$B$1</c:f>
              <c:strCache>
                <c:ptCount val="1"/>
                <c:pt idx="0">
                  <c:v>Total 2011</c:v>
                </c:pt>
              </c:strCache>
            </c:strRef>
          </c:tx>
          <c:spPr>
            <a:solidFill>
              <a:schemeClr val="accent2">
                <a:lumMod val="60000"/>
                <a:lumOff val="40000"/>
              </a:schemeClr>
            </a:solidFill>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cat>
            <c:strRef>
              <c:f>Sheet1!$A$2:$A$6</c:f>
              <c:strCache>
                <c:ptCount val="5"/>
                <c:pt idx="0">
                  <c:v>Pay a bill</c:v>
                </c:pt>
                <c:pt idx="1">
                  <c:v>Check bank balance</c:v>
                </c:pt>
                <c:pt idx="2">
                  <c:v>Apply for credit / loan</c:v>
                </c:pt>
                <c:pt idx="3">
                  <c:v>Send airtime to someone else</c:v>
                </c:pt>
                <c:pt idx="4">
                  <c:v>Send money to someone else</c:v>
                </c:pt>
              </c:strCache>
            </c:strRef>
          </c:cat>
          <c:val>
            <c:numRef>
              <c:f>Sheet1!$B$2:$B$6</c:f>
              <c:numCache>
                <c:formatCode>0%</c:formatCode>
                <c:ptCount val="5"/>
                <c:pt idx="0">
                  <c:v>0.215</c:v>
                </c:pt>
                <c:pt idx="1">
                  <c:v>0.228</c:v>
                </c:pt>
                <c:pt idx="2">
                  <c:v>0.086</c:v>
                </c:pt>
                <c:pt idx="3">
                  <c:v>0.125</c:v>
                </c:pt>
                <c:pt idx="4">
                  <c:v>0.075</c:v>
                </c:pt>
              </c:numCache>
            </c:numRef>
          </c:val>
        </c:ser>
        <c:ser>
          <c:idx val="0"/>
          <c:order val="1"/>
          <c:tx>
            <c:strRef>
              <c:f>Sheet1!$C$1</c:f>
              <c:strCache>
                <c:ptCount val="1"/>
                <c:pt idx="0">
                  <c:v>Total 2012</c:v>
                </c:pt>
              </c:strCache>
            </c:strRef>
          </c:tx>
          <c:invertIfNegative val="0"/>
          <c:cat>
            <c:strRef>
              <c:f>Sheet1!$A$2:$A$6</c:f>
              <c:strCache>
                <c:ptCount val="5"/>
                <c:pt idx="0">
                  <c:v>Pay a bill</c:v>
                </c:pt>
                <c:pt idx="1">
                  <c:v>Check bank balance</c:v>
                </c:pt>
                <c:pt idx="2">
                  <c:v>Apply for credit / loan</c:v>
                </c:pt>
                <c:pt idx="3">
                  <c:v>Send airtime to someone else</c:v>
                </c:pt>
                <c:pt idx="4">
                  <c:v>Send money to someone else</c:v>
                </c:pt>
              </c:strCache>
            </c:strRef>
          </c:cat>
          <c:val>
            <c:numRef>
              <c:f>Sheet1!$C$2:$C$6</c:f>
              <c:numCache>
                <c:formatCode>0%</c:formatCode>
                <c:ptCount val="5"/>
                <c:pt idx="0">
                  <c:v>0.415</c:v>
                </c:pt>
                <c:pt idx="1">
                  <c:v>0.409</c:v>
                </c:pt>
                <c:pt idx="2">
                  <c:v>0.173</c:v>
                </c:pt>
                <c:pt idx="3">
                  <c:v>0.119</c:v>
                </c:pt>
                <c:pt idx="4">
                  <c:v>0.117</c:v>
                </c:pt>
              </c:numCache>
            </c:numRef>
          </c:val>
        </c:ser>
        <c:dLbls>
          <c:dLblPos val="outEnd"/>
          <c:showLegendKey val="0"/>
          <c:showVal val="1"/>
          <c:showCatName val="0"/>
          <c:showSerName val="0"/>
          <c:showPercent val="0"/>
          <c:showBubbleSize val="0"/>
        </c:dLbls>
        <c:gapWidth val="150"/>
        <c:axId val="2043502696"/>
        <c:axId val="2043488584"/>
      </c:barChart>
      <c:catAx>
        <c:axId val="2043502696"/>
        <c:scaling>
          <c:orientation val="minMax"/>
        </c:scaling>
        <c:delete val="0"/>
        <c:axPos val="b"/>
        <c:majorTickMark val="out"/>
        <c:minorTickMark val="none"/>
        <c:tickLblPos val="nextTo"/>
        <c:spPr>
          <a:ln>
            <a:noFill/>
          </a:ln>
        </c:spPr>
        <c:crossAx val="2043488584"/>
        <c:crosses val="autoZero"/>
        <c:auto val="1"/>
        <c:lblAlgn val="ctr"/>
        <c:lblOffset val="100"/>
        <c:noMultiLvlLbl val="0"/>
      </c:catAx>
      <c:valAx>
        <c:axId val="2043488584"/>
        <c:scaling>
          <c:orientation val="minMax"/>
          <c:max val="0.6"/>
          <c:min val="0.0"/>
        </c:scaling>
        <c:delete val="1"/>
        <c:axPos val="l"/>
        <c:numFmt formatCode="0%" sourceLinked="0"/>
        <c:majorTickMark val="out"/>
        <c:minorTickMark val="none"/>
        <c:tickLblPos val="nextTo"/>
        <c:crossAx val="2043502696"/>
        <c:crosses val="autoZero"/>
        <c:crossBetween val="between"/>
        <c:majorUnit val="0.2"/>
        <c:minorUnit val="0.2"/>
      </c:valAx>
    </c:plotArea>
    <c:legend>
      <c:legendPos val="b"/>
      <c:overlay val="0"/>
    </c:legend>
    <c:plotVisOnly val="1"/>
    <c:dispBlanksAs val="gap"/>
    <c:showDLblsOverMax val="0"/>
  </c:chart>
  <c:spPr>
    <a:gradFill flip="none" rotWithShape="1">
      <a:gsLst>
        <a:gs pos="0">
          <a:schemeClr val="bg1">
            <a:lumMod val="85000"/>
          </a:schemeClr>
        </a:gs>
        <a:gs pos="20000">
          <a:prstClr val="white"/>
        </a:gs>
      </a:gsLst>
      <a:lin ang="16200000" scaled="0"/>
      <a:tileRect/>
    </a:gradFill>
    <a:ln>
      <a:solidFill>
        <a:srgbClr val="7F7F7F"/>
      </a:solidFill>
    </a:ln>
  </c:spPr>
  <c:txPr>
    <a:bodyPr/>
    <a:lstStyle/>
    <a:p>
      <a:pPr>
        <a:defRPr sz="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Top App Genres </a:t>
            </a:r>
          </a:p>
        </c:rich>
      </c:tx>
      <c:overlay val="0"/>
    </c:title>
    <c:autoTitleDeleted val="0"/>
    <c:plotArea>
      <c:layout/>
      <c:barChart>
        <c:barDir val="col"/>
        <c:grouping val="clustered"/>
        <c:varyColors val="0"/>
        <c:ser>
          <c:idx val="0"/>
          <c:order val="0"/>
          <c:tx>
            <c:strRef>
              <c:f>Sheet1!$B$1</c:f>
              <c:strCache>
                <c:ptCount val="1"/>
                <c:pt idx="0">
                  <c:v>Series 1</c:v>
                </c:pt>
              </c:strCache>
            </c:strRef>
          </c:tx>
          <c:invertIfNegative val="0"/>
          <c:dLbls>
            <c:txPr>
              <a:bodyPr/>
              <a:lstStyle/>
              <a:p>
                <a:pPr>
                  <a:defRPr sz="1200"/>
                </a:pPr>
                <a:endParaRPr lang="en-US"/>
              </a:p>
            </c:txPr>
            <c:dLblPos val="outEnd"/>
            <c:showLegendKey val="0"/>
            <c:showVal val="1"/>
            <c:showCatName val="0"/>
            <c:showSerName val="0"/>
            <c:showPercent val="0"/>
            <c:showBubbleSize val="0"/>
            <c:showLeaderLines val="0"/>
          </c:dLbls>
          <c:cat>
            <c:strRef>
              <c:f>Sheet1!$A$2:$A$9</c:f>
              <c:strCache>
                <c:ptCount val="8"/>
                <c:pt idx="0">
                  <c:v>Games</c:v>
                </c:pt>
                <c:pt idx="1">
                  <c:v>Music</c:v>
                </c:pt>
                <c:pt idx="2">
                  <c:v>Social Networking</c:v>
                </c:pt>
                <c:pt idx="3">
                  <c:v>Photo &amp; Video</c:v>
                </c:pt>
                <c:pt idx="4">
                  <c:v>Weather</c:v>
                </c:pt>
                <c:pt idx="5">
                  <c:v>News and entertainment </c:v>
                </c:pt>
                <c:pt idx="6">
                  <c:v>Navigation and travel </c:v>
                </c:pt>
                <c:pt idx="7">
                  <c:v>Sports</c:v>
                </c:pt>
              </c:strCache>
            </c:strRef>
          </c:cat>
          <c:val>
            <c:numRef>
              <c:f>Sheet1!$B$2:$B$9</c:f>
              <c:numCache>
                <c:formatCode>0%</c:formatCode>
                <c:ptCount val="8"/>
                <c:pt idx="0">
                  <c:v>0.664</c:v>
                </c:pt>
                <c:pt idx="1">
                  <c:v>0.507</c:v>
                </c:pt>
                <c:pt idx="2">
                  <c:v>0.444</c:v>
                </c:pt>
                <c:pt idx="3">
                  <c:v>0.4</c:v>
                </c:pt>
                <c:pt idx="4">
                  <c:v>0.379</c:v>
                </c:pt>
                <c:pt idx="5">
                  <c:v>0.328</c:v>
                </c:pt>
                <c:pt idx="6">
                  <c:v>0.251</c:v>
                </c:pt>
                <c:pt idx="7">
                  <c:v>0.226</c:v>
                </c:pt>
              </c:numCache>
            </c:numRef>
          </c:val>
        </c:ser>
        <c:dLbls>
          <c:dLblPos val="outEnd"/>
          <c:showLegendKey val="0"/>
          <c:showVal val="1"/>
          <c:showCatName val="0"/>
          <c:showSerName val="0"/>
          <c:showPercent val="0"/>
          <c:showBubbleSize val="0"/>
        </c:dLbls>
        <c:gapWidth val="150"/>
        <c:axId val="2043385000"/>
        <c:axId val="2043378824"/>
      </c:barChart>
      <c:catAx>
        <c:axId val="2043385000"/>
        <c:scaling>
          <c:orientation val="minMax"/>
        </c:scaling>
        <c:delete val="0"/>
        <c:axPos val="b"/>
        <c:numFmt formatCode="General" sourceLinked="1"/>
        <c:majorTickMark val="out"/>
        <c:minorTickMark val="none"/>
        <c:tickLblPos val="nextTo"/>
        <c:txPr>
          <a:bodyPr/>
          <a:lstStyle/>
          <a:p>
            <a:pPr>
              <a:defRPr sz="1000"/>
            </a:pPr>
            <a:endParaRPr lang="en-US"/>
          </a:p>
        </c:txPr>
        <c:crossAx val="2043378824"/>
        <c:crosses val="autoZero"/>
        <c:auto val="1"/>
        <c:lblAlgn val="ctr"/>
        <c:lblOffset val="100"/>
        <c:noMultiLvlLbl val="0"/>
      </c:catAx>
      <c:valAx>
        <c:axId val="2043378824"/>
        <c:scaling>
          <c:orientation val="minMax"/>
        </c:scaling>
        <c:delete val="1"/>
        <c:axPos val="l"/>
        <c:numFmt formatCode="0%" sourceLinked="1"/>
        <c:majorTickMark val="out"/>
        <c:minorTickMark val="none"/>
        <c:tickLblPos val="nextTo"/>
        <c:crossAx val="2043385000"/>
        <c:crosses val="autoZero"/>
        <c:crossBetween val="between"/>
      </c:valAx>
    </c:plotArea>
    <c:plotVisOnly val="1"/>
    <c:dispBlanksAs val="gap"/>
    <c:showDLblsOverMax val="0"/>
  </c:chart>
  <c:spPr>
    <a:gradFill flip="none" rotWithShape="1">
      <a:gsLst>
        <a:gs pos="0">
          <a:schemeClr val="bg1">
            <a:lumMod val="85000"/>
          </a:schemeClr>
        </a:gs>
        <a:gs pos="20000">
          <a:prstClr val="white"/>
        </a:gs>
      </a:gsLst>
      <a:lin ang="16200000" scaled="0"/>
      <a:tileRect/>
    </a:gradFill>
    <a:ln>
      <a:solidFill>
        <a:srgbClr val="7F7F7F"/>
      </a:solidFill>
    </a:ln>
  </c:spPr>
  <c:txPr>
    <a:bodyPr/>
    <a:lstStyle/>
    <a:p>
      <a:pPr>
        <a:defRPr sz="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246094113461082"/>
          <c:y val="0.0469832955832389"/>
          <c:w val="0.963070209973753"/>
          <c:h val="0.64858810849733"/>
        </c:manualLayout>
      </c:layout>
      <c:barChart>
        <c:barDir val="col"/>
        <c:grouping val="clustered"/>
        <c:varyColors val="0"/>
        <c:ser>
          <c:idx val="1"/>
          <c:order val="0"/>
          <c:tx>
            <c:strRef>
              <c:f>Sheet1!$B$1</c:f>
              <c:strCache>
                <c:ptCount val="1"/>
                <c:pt idx="0">
                  <c:v>Total Sample 2011</c:v>
                </c:pt>
              </c:strCache>
            </c:strRef>
          </c:tx>
          <c:spPr>
            <a:solidFill>
              <a:schemeClr val="accent2">
                <a:lumMod val="60000"/>
                <a:lumOff val="40000"/>
              </a:schemeClr>
            </a:solidFill>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Lbls>
            <c:txPr>
              <a:bodyPr/>
              <a:lstStyle/>
              <a:p>
                <a:pPr>
                  <a:defRPr sz="1400"/>
                </a:pPr>
                <a:endParaRPr lang="en-US"/>
              </a:p>
            </c:txPr>
            <c:showLegendKey val="0"/>
            <c:showVal val="1"/>
            <c:showCatName val="0"/>
            <c:showSerName val="0"/>
            <c:showPercent val="0"/>
            <c:showBubbleSize val="0"/>
            <c:showLeaderLines val="0"/>
          </c:dLbls>
          <c:cat>
            <c:strRef>
              <c:f>Sheet1!$A$2:$A$7</c:f>
              <c:strCache>
                <c:ptCount val="6"/>
                <c:pt idx="0">
                  <c:v>Total </c:v>
                </c:pt>
                <c:pt idx="1">
                  <c:v>South Africa</c:v>
                </c:pt>
                <c:pt idx="2">
                  <c:v>India </c:v>
                </c:pt>
                <c:pt idx="3">
                  <c:v>Qatar</c:v>
                </c:pt>
                <c:pt idx="4">
                  <c:v>Indonesia</c:v>
                </c:pt>
                <c:pt idx="5">
                  <c:v>UK</c:v>
                </c:pt>
              </c:strCache>
            </c:strRef>
          </c:cat>
          <c:val>
            <c:numRef>
              <c:f>Sheet1!$B$2:$B$7</c:f>
              <c:numCache>
                <c:formatCode>0%</c:formatCode>
                <c:ptCount val="6"/>
                <c:pt idx="0">
                  <c:v>0.821101992966002</c:v>
                </c:pt>
                <c:pt idx="1">
                  <c:v>0.88746298124383</c:v>
                </c:pt>
                <c:pt idx="2">
                  <c:v>0.852941176470588</c:v>
                </c:pt>
                <c:pt idx="3">
                  <c:v>0.731811697574893</c:v>
                </c:pt>
                <c:pt idx="4">
                  <c:v>0.798237885462555</c:v>
                </c:pt>
                <c:pt idx="5">
                  <c:v>0.9146110056926</c:v>
                </c:pt>
              </c:numCache>
            </c:numRef>
          </c:val>
        </c:ser>
        <c:ser>
          <c:idx val="0"/>
          <c:order val="1"/>
          <c:tx>
            <c:strRef>
              <c:f>Sheet1!$C$1</c:f>
              <c:strCache>
                <c:ptCount val="1"/>
                <c:pt idx="0">
                  <c:v>Total Sample 2012</c:v>
                </c:pt>
              </c:strCache>
            </c:strRef>
          </c:tx>
          <c:invertIfNegative val="0"/>
          <c:dLbls>
            <c:txPr>
              <a:bodyPr/>
              <a:lstStyle/>
              <a:p>
                <a:pPr>
                  <a:defRPr sz="1400"/>
                </a:pPr>
                <a:endParaRPr lang="en-US"/>
              </a:p>
            </c:txPr>
            <c:showLegendKey val="0"/>
            <c:showVal val="1"/>
            <c:showCatName val="0"/>
            <c:showSerName val="0"/>
            <c:showPercent val="0"/>
            <c:showBubbleSize val="0"/>
            <c:showLeaderLines val="0"/>
          </c:dLbls>
          <c:cat>
            <c:strRef>
              <c:f>Sheet1!$A$2:$A$7</c:f>
              <c:strCache>
                <c:ptCount val="6"/>
                <c:pt idx="0">
                  <c:v>Total </c:v>
                </c:pt>
                <c:pt idx="1">
                  <c:v>South Africa</c:v>
                </c:pt>
                <c:pt idx="2">
                  <c:v>India </c:v>
                </c:pt>
                <c:pt idx="3">
                  <c:v>Qatar</c:v>
                </c:pt>
                <c:pt idx="4">
                  <c:v>Indonesia</c:v>
                </c:pt>
                <c:pt idx="5">
                  <c:v>UK</c:v>
                </c:pt>
              </c:strCache>
            </c:strRef>
          </c:cat>
          <c:val>
            <c:numRef>
              <c:f>Sheet1!$C$2:$C$7</c:f>
              <c:numCache>
                <c:formatCode>0%</c:formatCode>
                <c:ptCount val="6"/>
                <c:pt idx="0">
                  <c:v>0.88</c:v>
                </c:pt>
                <c:pt idx="1">
                  <c:v>0.95</c:v>
                </c:pt>
                <c:pt idx="2">
                  <c:v>0.896</c:v>
                </c:pt>
                <c:pt idx="3">
                  <c:v>0.862</c:v>
                </c:pt>
                <c:pt idx="4">
                  <c:v>0.848</c:v>
                </c:pt>
                <c:pt idx="5">
                  <c:v>0.913</c:v>
                </c:pt>
              </c:numCache>
            </c:numRef>
          </c:val>
        </c:ser>
        <c:dLbls>
          <c:showLegendKey val="0"/>
          <c:showVal val="0"/>
          <c:showCatName val="0"/>
          <c:showSerName val="0"/>
          <c:showPercent val="0"/>
          <c:showBubbleSize val="0"/>
        </c:dLbls>
        <c:gapWidth val="150"/>
        <c:axId val="2131790200"/>
        <c:axId val="2131793480"/>
      </c:barChart>
      <c:catAx>
        <c:axId val="2131790200"/>
        <c:scaling>
          <c:orientation val="minMax"/>
        </c:scaling>
        <c:delete val="0"/>
        <c:axPos val="b"/>
        <c:majorTickMark val="out"/>
        <c:minorTickMark val="none"/>
        <c:tickLblPos val="nextTo"/>
        <c:spPr>
          <a:ln>
            <a:noFill/>
          </a:ln>
        </c:spPr>
        <c:txPr>
          <a:bodyPr/>
          <a:lstStyle/>
          <a:p>
            <a:pPr>
              <a:defRPr sz="1600"/>
            </a:pPr>
            <a:endParaRPr lang="en-US"/>
          </a:p>
        </c:txPr>
        <c:crossAx val="2131793480"/>
        <c:crosses val="autoZero"/>
        <c:auto val="1"/>
        <c:lblAlgn val="ctr"/>
        <c:lblOffset val="100"/>
        <c:noMultiLvlLbl val="0"/>
      </c:catAx>
      <c:valAx>
        <c:axId val="2131793480"/>
        <c:scaling>
          <c:orientation val="minMax"/>
          <c:max val="1.0"/>
          <c:min val="0.6"/>
        </c:scaling>
        <c:delete val="1"/>
        <c:axPos val="l"/>
        <c:numFmt formatCode="0%" sourceLinked="1"/>
        <c:majorTickMark val="out"/>
        <c:minorTickMark val="none"/>
        <c:tickLblPos val="nextTo"/>
        <c:crossAx val="2131790200"/>
        <c:crosses val="autoZero"/>
        <c:crossBetween val="between"/>
        <c:majorUnit val="0.2"/>
        <c:minorUnit val="0.2"/>
      </c:valAx>
    </c:plotArea>
    <c:legend>
      <c:legendPos val="b"/>
      <c:layout/>
      <c:overlay val="0"/>
      <c:txPr>
        <a:bodyPr/>
        <a:lstStyle/>
        <a:p>
          <a:pPr>
            <a:defRPr sz="1400"/>
          </a:pPr>
          <a:endParaRPr lang="en-US"/>
        </a:p>
      </c:txPr>
    </c:legend>
    <c:plotVisOnly val="1"/>
    <c:dispBlanksAs val="gap"/>
    <c:showDLblsOverMax val="0"/>
  </c:chart>
  <c:spPr>
    <a:gradFill flip="none" rotWithShape="1">
      <a:gsLst>
        <a:gs pos="0">
          <a:schemeClr val="bg1">
            <a:lumMod val="85000"/>
          </a:schemeClr>
        </a:gs>
        <a:gs pos="20000">
          <a:prstClr val="white"/>
        </a:gs>
      </a:gsLst>
      <a:lin ang="16200000" scaled="0"/>
      <a:tileRect/>
    </a:gradFill>
    <a:ln w="6350" cmpd="sng">
      <a:solidFill>
        <a:srgbClr val="7F7F7F"/>
      </a:solidFill>
    </a:ln>
  </c:spPr>
  <c:txPr>
    <a:bodyPr/>
    <a:lstStyle/>
    <a:p>
      <a:pPr>
        <a:defRPr sz="800"/>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199115494434297"/>
          <c:y val="0.151483922482864"/>
          <c:w val="0.978368804716929"/>
          <c:h val="0.56553204022384"/>
        </c:manualLayout>
      </c:layout>
      <c:barChart>
        <c:barDir val="col"/>
        <c:grouping val="clustered"/>
        <c:varyColors val="0"/>
        <c:ser>
          <c:idx val="0"/>
          <c:order val="0"/>
          <c:tx>
            <c:strRef>
              <c:f>Sheet1!$B$1</c:f>
              <c:strCache>
                <c:ptCount val="1"/>
                <c:pt idx="0">
                  <c:v>Feature Phone</c:v>
                </c:pt>
              </c:strCache>
            </c:strRef>
          </c:tx>
          <c:invertIfNegative val="0"/>
          <c:dLbls>
            <c:txPr>
              <a:bodyPr/>
              <a:lstStyle/>
              <a:p>
                <a:pPr>
                  <a:defRPr sz="900"/>
                </a:pPr>
                <a:endParaRPr lang="en-US"/>
              </a:p>
            </c:txPr>
            <c:dLblPos val="outEnd"/>
            <c:showLegendKey val="0"/>
            <c:showVal val="1"/>
            <c:showCatName val="0"/>
            <c:showSerName val="0"/>
            <c:showPercent val="0"/>
            <c:showBubbleSize val="0"/>
            <c:showLeaderLines val="0"/>
          </c:dLbls>
          <c:cat>
            <c:strRef>
              <c:f>Sheet1!$A$2:$A$9</c:f>
              <c:strCache>
                <c:ptCount val="8"/>
                <c:pt idx="0">
                  <c:v>Games</c:v>
                </c:pt>
                <c:pt idx="1">
                  <c:v>Music</c:v>
                </c:pt>
                <c:pt idx="2">
                  <c:v>Social Networking</c:v>
                </c:pt>
                <c:pt idx="3">
                  <c:v>Photo &amp; Video</c:v>
                </c:pt>
                <c:pt idx="4">
                  <c:v>Weather</c:v>
                </c:pt>
                <c:pt idx="5">
                  <c:v>News</c:v>
                </c:pt>
                <c:pt idx="6">
                  <c:v>Navigation and travel </c:v>
                </c:pt>
                <c:pt idx="7">
                  <c:v>Sports</c:v>
                </c:pt>
              </c:strCache>
            </c:strRef>
          </c:cat>
          <c:val>
            <c:numRef>
              <c:f>Sheet1!$B$2:$B$9</c:f>
              <c:numCache>
                <c:formatCode>0%</c:formatCode>
                <c:ptCount val="8"/>
                <c:pt idx="0">
                  <c:v>0.693877551020408</c:v>
                </c:pt>
                <c:pt idx="1">
                  <c:v>0.387755102040816</c:v>
                </c:pt>
                <c:pt idx="2">
                  <c:v>0.36734693877551</c:v>
                </c:pt>
                <c:pt idx="3">
                  <c:v>0.428571428571429</c:v>
                </c:pt>
                <c:pt idx="4">
                  <c:v>0.510204081632653</c:v>
                </c:pt>
                <c:pt idx="5">
                  <c:v>0.387755102040816</c:v>
                </c:pt>
                <c:pt idx="6">
                  <c:v>0.326530612244898</c:v>
                </c:pt>
                <c:pt idx="7">
                  <c:v>0.306122448979592</c:v>
                </c:pt>
              </c:numCache>
            </c:numRef>
          </c:val>
        </c:ser>
        <c:ser>
          <c:idx val="1"/>
          <c:order val="1"/>
          <c:tx>
            <c:strRef>
              <c:f>Sheet1!$C$1</c:f>
              <c:strCache>
                <c:ptCount val="1"/>
                <c:pt idx="0">
                  <c:v>Smartphone</c:v>
                </c:pt>
              </c:strCache>
            </c:strRef>
          </c:tx>
          <c:invertIfNegative val="0"/>
          <c:dLbls>
            <c:txPr>
              <a:bodyPr/>
              <a:lstStyle/>
              <a:p>
                <a:pPr>
                  <a:defRPr sz="900"/>
                </a:pPr>
                <a:endParaRPr lang="en-US"/>
              </a:p>
            </c:txPr>
            <c:dLblPos val="outEnd"/>
            <c:showLegendKey val="0"/>
            <c:showVal val="1"/>
            <c:showCatName val="0"/>
            <c:showSerName val="0"/>
            <c:showPercent val="0"/>
            <c:showBubbleSize val="0"/>
            <c:showLeaderLines val="0"/>
          </c:dLbls>
          <c:cat>
            <c:strRef>
              <c:f>Sheet1!$A$2:$A$9</c:f>
              <c:strCache>
                <c:ptCount val="8"/>
                <c:pt idx="0">
                  <c:v>Games</c:v>
                </c:pt>
                <c:pt idx="1">
                  <c:v>Music</c:v>
                </c:pt>
                <c:pt idx="2">
                  <c:v>Social Networking</c:v>
                </c:pt>
                <c:pt idx="3">
                  <c:v>Photo &amp; Video</c:v>
                </c:pt>
                <c:pt idx="4">
                  <c:v>Weather</c:v>
                </c:pt>
                <c:pt idx="5">
                  <c:v>News</c:v>
                </c:pt>
                <c:pt idx="6">
                  <c:v>Navigation and travel </c:v>
                </c:pt>
                <c:pt idx="7">
                  <c:v>Sports</c:v>
                </c:pt>
              </c:strCache>
            </c:strRef>
          </c:cat>
          <c:val>
            <c:numRef>
              <c:f>Sheet1!$C$2:$C$9</c:f>
              <c:numCache>
                <c:formatCode>0%</c:formatCode>
                <c:ptCount val="8"/>
                <c:pt idx="0">
                  <c:v>0.662460567823344</c:v>
                </c:pt>
                <c:pt idx="1">
                  <c:v>0.513144058885384</c:v>
                </c:pt>
                <c:pt idx="2">
                  <c:v>0.44794952681388</c:v>
                </c:pt>
                <c:pt idx="3">
                  <c:v>0.398527865404837</c:v>
                </c:pt>
                <c:pt idx="4">
                  <c:v>0.372239747634069</c:v>
                </c:pt>
                <c:pt idx="5">
                  <c:v>0.324921135646688</c:v>
                </c:pt>
                <c:pt idx="6">
                  <c:v>0.247108307045216</c:v>
                </c:pt>
                <c:pt idx="7">
                  <c:v>0.221871713985279</c:v>
                </c:pt>
              </c:numCache>
            </c:numRef>
          </c:val>
        </c:ser>
        <c:dLbls>
          <c:showLegendKey val="0"/>
          <c:showVal val="0"/>
          <c:showCatName val="0"/>
          <c:showSerName val="0"/>
          <c:showPercent val="0"/>
          <c:showBubbleSize val="0"/>
        </c:dLbls>
        <c:gapWidth val="150"/>
        <c:axId val="2069898152"/>
        <c:axId val="2070900744"/>
      </c:barChart>
      <c:catAx>
        <c:axId val="2069898152"/>
        <c:scaling>
          <c:orientation val="minMax"/>
        </c:scaling>
        <c:delete val="0"/>
        <c:axPos val="b"/>
        <c:majorTickMark val="out"/>
        <c:minorTickMark val="none"/>
        <c:tickLblPos val="nextTo"/>
        <c:txPr>
          <a:bodyPr/>
          <a:lstStyle/>
          <a:p>
            <a:pPr>
              <a:defRPr sz="1000"/>
            </a:pPr>
            <a:endParaRPr lang="en-US"/>
          </a:p>
        </c:txPr>
        <c:crossAx val="2070900744"/>
        <c:crosses val="autoZero"/>
        <c:auto val="1"/>
        <c:lblAlgn val="ctr"/>
        <c:lblOffset val="100"/>
        <c:noMultiLvlLbl val="0"/>
      </c:catAx>
      <c:valAx>
        <c:axId val="2070900744"/>
        <c:scaling>
          <c:orientation val="minMax"/>
          <c:max val="0.7"/>
        </c:scaling>
        <c:delete val="1"/>
        <c:axPos val="l"/>
        <c:numFmt formatCode="0%" sourceLinked="1"/>
        <c:majorTickMark val="out"/>
        <c:minorTickMark val="none"/>
        <c:tickLblPos val="nextTo"/>
        <c:crossAx val="2069898152"/>
        <c:crosses val="autoZero"/>
        <c:crossBetween val="between"/>
      </c:valAx>
    </c:plotArea>
    <c:legend>
      <c:legendPos val="b"/>
      <c:layout>
        <c:manualLayout>
          <c:xMode val="edge"/>
          <c:yMode val="edge"/>
          <c:x val="0.290765177006463"/>
          <c:y val="0.886971413888298"/>
          <c:w val="0.392798364962933"/>
          <c:h val="0.0620831046401339"/>
        </c:manualLayout>
      </c:layout>
      <c:overlay val="0"/>
      <c:txPr>
        <a:bodyPr/>
        <a:lstStyle/>
        <a:p>
          <a:pPr>
            <a:defRPr sz="1000"/>
          </a:pPr>
          <a:endParaRPr lang="en-US"/>
        </a:p>
      </c:txPr>
    </c:legend>
    <c:plotVisOnly val="1"/>
    <c:dispBlanksAs val="gap"/>
    <c:showDLblsOverMax val="0"/>
  </c:chart>
  <c:spPr>
    <a:gradFill flip="none" rotWithShape="1">
      <a:gsLst>
        <a:gs pos="0">
          <a:schemeClr val="bg1">
            <a:lumMod val="85000"/>
          </a:schemeClr>
        </a:gs>
        <a:gs pos="20000">
          <a:prstClr val="white"/>
        </a:gs>
      </a:gsLst>
      <a:lin ang="16200000" scaled="0"/>
      <a:tileRect/>
    </a:gradFill>
    <a:ln>
      <a:solidFill>
        <a:srgbClr val="7F7F7F"/>
      </a:solidFill>
    </a:ln>
  </c:spPr>
  <c:txPr>
    <a:bodyPr/>
    <a:lstStyle/>
    <a:p>
      <a:pPr>
        <a:defRPr sz="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920893499321176"/>
          <c:y val="0.0514005540974045"/>
          <c:w val="0.853198827304619"/>
          <c:h val="0.832619568387285"/>
        </c:manualLayout>
      </c:layout>
      <c:bubbleChart>
        <c:varyColors val="0"/>
        <c:ser>
          <c:idx val="0"/>
          <c:order val="0"/>
          <c:tx>
            <c:strRef>
              <c:f>US!$J$7</c:f>
              <c:strCache>
                <c:ptCount val="1"/>
                <c:pt idx="0">
                  <c:v>Books and reference</c:v>
                </c:pt>
              </c:strCache>
            </c:strRef>
          </c:tx>
          <c:spPr>
            <a:ln w="25400">
              <a:noFill/>
            </a:ln>
          </c:spPr>
          <c:invertIfNegative val="0"/>
          <c:dLbls>
            <c:dLbl>
              <c:idx val="0"/>
              <c:layout>
                <c:manualLayout>
                  <c:x val="-0.0127937113770949"/>
                  <c:y val="-0.0273226253867358"/>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US!$K$7</c:f>
              <c:numCache>
                <c:formatCode>0%</c:formatCode>
                <c:ptCount val="1"/>
                <c:pt idx="0">
                  <c:v>0.567415730337079</c:v>
                </c:pt>
              </c:numCache>
            </c:numRef>
          </c:xVal>
          <c:yVal>
            <c:numRef>
              <c:f>US!$L$7</c:f>
              <c:numCache>
                <c:formatCode>0%</c:formatCode>
                <c:ptCount val="1"/>
                <c:pt idx="0">
                  <c:v>0.584269662921348</c:v>
                </c:pt>
              </c:numCache>
            </c:numRef>
          </c:yVal>
          <c:bubbleSize>
            <c:numRef>
              <c:f>US!$M$7</c:f>
              <c:numCache>
                <c:formatCode>0%</c:formatCode>
                <c:ptCount val="1"/>
                <c:pt idx="0">
                  <c:v>0.178</c:v>
                </c:pt>
              </c:numCache>
            </c:numRef>
          </c:bubbleSize>
          <c:bubble3D val="0"/>
        </c:ser>
        <c:ser>
          <c:idx val="1"/>
          <c:order val="1"/>
          <c:tx>
            <c:strRef>
              <c:f>US!$J$8</c:f>
              <c:strCache>
                <c:ptCount val="1"/>
                <c:pt idx="0">
                  <c:v>Business and finance</c:v>
                </c:pt>
              </c:strCache>
            </c:strRef>
          </c:tx>
          <c:spPr>
            <a:ln w="25400">
              <a:noFill/>
            </a:ln>
          </c:spPr>
          <c:invertIfNegative val="0"/>
          <c:dLbls>
            <c:dLbl>
              <c:idx val="0"/>
              <c:layout>
                <c:manualLayout>
                  <c:x val="-0.154803907662849"/>
                  <c:y val="-0.0519125794743297"/>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US!$K$8</c:f>
              <c:numCache>
                <c:formatCode>0%</c:formatCode>
                <c:ptCount val="1"/>
                <c:pt idx="0">
                  <c:v>0.5</c:v>
                </c:pt>
              </c:numCache>
            </c:numRef>
          </c:xVal>
          <c:yVal>
            <c:numRef>
              <c:f>US!$L$8</c:f>
              <c:numCache>
                <c:formatCode>0%</c:formatCode>
                <c:ptCount val="1"/>
                <c:pt idx="0">
                  <c:v>0.612903225806451</c:v>
                </c:pt>
              </c:numCache>
            </c:numRef>
          </c:yVal>
          <c:bubbleSize>
            <c:numRef>
              <c:f>US!$M$8</c:f>
              <c:numCache>
                <c:formatCode>0%</c:formatCode>
                <c:ptCount val="1"/>
                <c:pt idx="0">
                  <c:v>0.124</c:v>
                </c:pt>
              </c:numCache>
            </c:numRef>
          </c:bubbleSize>
          <c:bubble3D val="0"/>
        </c:ser>
        <c:ser>
          <c:idx val="2"/>
          <c:order val="2"/>
          <c:tx>
            <c:strRef>
              <c:f>US!$J$9</c:f>
              <c:strCache>
                <c:ptCount val="1"/>
                <c:pt idx="0">
                  <c:v>Catalogues</c:v>
                </c:pt>
              </c:strCache>
            </c:strRef>
          </c:tx>
          <c:spPr>
            <a:ln w="25400">
              <a:noFill/>
            </a:ln>
          </c:spPr>
          <c:invertIfNegative val="0"/>
          <c:dLbls>
            <c:dLbl>
              <c:idx val="0"/>
              <c:layout>
                <c:manualLayout>
                  <c:x val="-0.0243080516164804"/>
                  <c:y val="-0.0327868922995767"/>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US!$K$9</c:f>
              <c:numCache>
                <c:formatCode>0%</c:formatCode>
                <c:ptCount val="1"/>
                <c:pt idx="0">
                  <c:v>0.625</c:v>
                </c:pt>
              </c:numCache>
            </c:numRef>
          </c:xVal>
          <c:yVal>
            <c:numRef>
              <c:f>US!$L$9</c:f>
              <c:numCache>
                <c:formatCode>0%</c:formatCode>
                <c:ptCount val="1"/>
                <c:pt idx="0">
                  <c:v>0.642857142857143</c:v>
                </c:pt>
              </c:numCache>
            </c:numRef>
          </c:yVal>
          <c:bubbleSize>
            <c:numRef>
              <c:f>US!$M$9</c:f>
              <c:numCache>
                <c:formatCode>0%</c:formatCode>
                <c:ptCount val="1"/>
                <c:pt idx="0">
                  <c:v>0.056</c:v>
                </c:pt>
              </c:numCache>
            </c:numRef>
          </c:bubbleSize>
          <c:bubble3D val="0"/>
        </c:ser>
        <c:ser>
          <c:idx val="3"/>
          <c:order val="3"/>
          <c:tx>
            <c:strRef>
              <c:f>US!$J$10</c:f>
              <c:strCache>
                <c:ptCount val="1"/>
                <c:pt idx="0">
                  <c:v>Education</c:v>
                </c:pt>
              </c:strCache>
            </c:strRef>
          </c:tx>
          <c:spPr>
            <a:ln w="25400">
              <a:noFill/>
            </a:ln>
          </c:spPr>
          <c:invertIfNegative val="0"/>
          <c:dLbls>
            <c:dLbl>
              <c:idx val="0"/>
              <c:layout>
                <c:manualLayout>
                  <c:x val="-0.0294255361673184"/>
                  <c:y val="-0.0601093025492239"/>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US!$K$10</c:f>
              <c:numCache>
                <c:formatCode>0%</c:formatCode>
                <c:ptCount val="1"/>
                <c:pt idx="0">
                  <c:v>0.567073170731707</c:v>
                </c:pt>
              </c:numCache>
            </c:numRef>
          </c:xVal>
          <c:yVal>
            <c:numRef>
              <c:f>US!$L$10</c:f>
              <c:numCache>
                <c:formatCode>0%</c:formatCode>
                <c:ptCount val="1"/>
                <c:pt idx="0">
                  <c:v>0.512195121951219</c:v>
                </c:pt>
              </c:numCache>
            </c:numRef>
          </c:yVal>
          <c:bubbleSize>
            <c:numRef>
              <c:f>US!$M$10</c:f>
              <c:numCache>
                <c:formatCode>0%</c:formatCode>
                <c:ptCount val="1"/>
                <c:pt idx="0">
                  <c:v>0.164</c:v>
                </c:pt>
              </c:numCache>
            </c:numRef>
          </c:bubbleSize>
          <c:bubble3D val="0"/>
        </c:ser>
        <c:ser>
          <c:idx val="4"/>
          <c:order val="4"/>
          <c:tx>
            <c:strRef>
              <c:f>US!$J$11</c:f>
              <c:strCache>
                <c:ptCount val="1"/>
                <c:pt idx="0">
                  <c:v>Games</c:v>
                </c:pt>
              </c:strCache>
            </c:strRef>
          </c:tx>
          <c:spPr>
            <a:ln w="25400">
              <a:noFill/>
            </a:ln>
          </c:spPr>
          <c:invertIfNegative val="0"/>
          <c:dLbls>
            <c:dLbl>
              <c:idx val="0"/>
              <c:layout>
                <c:manualLayout>
                  <c:x val="-0.153524536525139"/>
                  <c:y val="0.0109289640998589"/>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US!$K$11</c:f>
              <c:numCache>
                <c:formatCode>0%</c:formatCode>
                <c:ptCount val="1"/>
                <c:pt idx="0">
                  <c:v>0.536144578313253</c:v>
                </c:pt>
              </c:numCache>
            </c:numRef>
          </c:xVal>
          <c:yVal>
            <c:numRef>
              <c:f>US!$L$11</c:f>
              <c:numCache>
                <c:formatCode>0%</c:formatCode>
                <c:ptCount val="1"/>
                <c:pt idx="0">
                  <c:v>0.518072289156626</c:v>
                </c:pt>
              </c:numCache>
            </c:numRef>
          </c:yVal>
          <c:bubbleSize>
            <c:numRef>
              <c:f>US!$M$11</c:f>
              <c:numCache>
                <c:formatCode>0%</c:formatCode>
                <c:ptCount val="1"/>
                <c:pt idx="0">
                  <c:v>0.664</c:v>
                </c:pt>
              </c:numCache>
            </c:numRef>
          </c:bubbleSize>
          <c:bubble3D val="0"/>
        </c:ser>
        <c:ser>
          <c:idx val="5"/>
          <c:order val="5"/>
          <c:tx>
            <c:strRef>
              <c:f>US!$J$12</c:f>
              <c:strCache>
                <c:ptCount val="1"/>
                <c:pt idx="0">
                  <c:v>Music</c:v>
                </c:pt>
              </c:strCache>
            </c:strRef>
          </c:tx>
          <c:spPr>
            <a:ln w="25400">
              <a:noFill/>
            </a:ln>
          </c:spPr>
          <c:invertIfNegative val="0"/>
          <c:dLbls>
            <c:dLbl>
              <c:idx val="0"/>
              <c:layout>
                <c:manualLayout>
                  <c:x val="-0.124099000357821"/>
                  <c:y val="-0.00273224102496472"/>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US!$K$12</c:f>
              <c:numCache>
                <c:formatCode>0%</c:formatCode>
                <c:ptCount val="1"/>
                <c:pt idx="0">
                  <c:v>0.544378698224852</c:v>
                </c:pt>
              </c:numCache>
            </c:numRef>
          </c:xVal>
          <c:yVal>
            <c:numRef>
              <c:f>US!$L$12</c:f>
              <c:numCache>
                <c:formatCode>0%</c:formatCode>
                <c:ptCount val="1"/>
                <c:pt idx="0">
                  <c:v>0.455621301775148</c:v>
                </c:pt>
              </c:numCache>
            </c:numRef>
          </c:yVal>
          <c:bubbleSize>
            <c:numRef>
              <c:f>US!$M$12</c:f>
              <c:numCache>
                <c:formatCode>0%</c:formatCode>
                <c:ptCount val="1"/>
                <c:pt idx="0">
                  <c:v>0.507</c:v>
                </c:pt>
              </c:numCache>
            </c:numRef>
          </c:bubbleSize>
          <c:bubble3D val="0"/>
        </c:ser>
        <c:ser>
          <c:idx val="6"/>
          <c:order val="6"/>
          <c:tx>
            <c:strRef>
              <c:f>US!$J$13</c:f>
              <c:strCache>
                <c:ptCount val="1"/>
                <c:pt idx="0">
                  <c:v>Health &amp; Fitness</c:v>
                </c:pt>
              </c:strCache>
            </c:strRef>
          </c:tx>
          <c:spPr>
            <a:ln w="25400">
              <a:noFill/>
            </a:ln>
          </c:spPr>
          <c:invertIfNegative val="0"/>
          <c:dLbls>
            <c:dLbl>
              <c:idx val="0"/>
              <c:layout>
                <c:manualLayout>
                  <c:x val="-0.0255875234920748"/>
                  <c:y val="0.0355191333245414"/>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US!$K$13</c:f>
              <c:numCache>
                <c:formatCode>0%</c:formatCode>
                <c:ptCount val="1"/>
                <c:pt idx="0">
                  <c:v>0.628378378378379</c:v>
                </c:pt>
              </c:numCache>
            </c:numRef>
          </c:xVal>
          <c:yVal>
            <c:numRef>
              <c:f>US!$L$13</c:f>
              <c:numCache>
                <c:formatCode>0%</c:formatCode>
                <c:ptCount val="1"/>
                <c:pt idx="0">
                  <c:v>0.554054054054054</c:v>
                </c:pt>
              </c:numCache>
            </c:numRef>
          </c:yVal>
          <c:bubbleSize>
            <c:numRef>
              <c:f>US!$M$13</c:f>
              <c:numCache>
                <c:formatCode>0%</c:formatCode>
                <c:ptCount val="1"/>
                <c:pt idx="0">
                  <c:v>0.148</c:v>
                </c:pt>
              </c:numCache>
            </c:numRef>
          </c:bubbleSize>
          <c:bubble3D val="0"/>
        </c:ser>
        <c:ser>
          <c:idx val="7"/>
          <c:order val="7"/>
          <c:tx>
            <c:strRef>
              <c:f>US!$J$14</c:f>
              <c:strCache>
                <c:ptCount val="1"/>
                <c:pt idx="0">
                  <c:v>Lifestyle/Medical</c:v>
                </c:pt>
              </c:strCache>
            </c:strRef>
          </c:tx>
          <c:spPr>
            <a:ln w="25400">
              <a:noFill/>
            </a:ln>
          </c:spPr>
          <c:invertIfNegative val="0"/>
          <c:dLbls>
            <c:showLegendKey val="0"/>
            <c:showVal val="0"/>
            <c:showCatName val="0"/>
            <c:showSerName val="1"/>
            <c:showPercent val="0"/>
            <c:showBubbleSize val="0"/>
            <c:showLeaderLines val="0"/>
          </c:dLbls>
          <c:xVal>
            <c:numRef>
              <c:f>US!$K$14</c:f>
              <c:numCache>
                <c:formatCode>0%</c:formatCode>
                <c:ptCount val="1"/>
                <c:pt idx="0">
                  <c:v>0.677852348993289</c:v>
                </c:pt>
              </c:numCache>
            </c:numRef>
          </c:xVal>
          <c:yVal>
            <c:numRef>
              <c:f>US!$L$14</c:f>
              <c:numCache>
                <c:formatCode>0%</c:formatCode>
                <c:ptCount val="1"/>
                <c:pt idx="0">
                  <c:v>0.590604026845638</c:v>
                </c:pt>
              </c:numCache>
            </c:numRef>
          </c:yVal>
          <c:bubbleSize>
            <c:numRef>
              <c:f>US!$M$14</c:f>
              <c:numCache>
                <c:formatCode>0%</c:formatCode>
                <c:ptCount val="1"/>
                <c:pt idx="0">
                  <c:v>0.149</c:v>
                </c:pt>
              </c:numCache>
            </c:numRef>
          </c:bubbleSize>
          <c:bubble3D val="0"/>
        </c:ser>
        <c:ser>
          <c:idx val="8"/>
          <c:order val="8"/>
          <c:tx>
            <c:strRef>
              <c:f>US!$J$15</c:f>
              <c:strCache>
                <c:ptCount val="1"/>
                <c:pt idx="0">
                  <c:v>Navigation and travel </c:v>
                </c:pt>
              </c:strCache>
            </c:strRef>
          </c:tx>
          <c:spPr>
            <a:ln w="25400">
              <a:noFill/>
            </a:ln>
          </c:spPr>
          <c:invertIfNegative val="0"/>
          <c:dLbls>
            <c:dLbl>
              <c:idx val="0"/>
              <c:layout>
                <c:manualLayout>
                  <c:x val="-0.189346928381005"/>
                  <c:y val="-0.00273224102496472"/>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US!$K$15</c:f>
              <c:numCache>
                <c:formatCode>0%</c:formatCode>
                <c:ptCount val="1"/>
                <c:pt idx="0">
                  <c:v>0.50597609561753</c:v>
                </c:pt>
              </c:numCache>
            </c:numRef>
          </c:xVal>
          <c:yVal>
            <c:numRef>
              <c:f>US!$L$15</c:f>
              <c:numCache>
                <c:formatCode>0%</c:formatCode>
                <c:ptCount val="1"/>
                <c:pt idx="0">
                  <c:v>0.581673306772908</c:v>
                </c:pt>
              </c:numCache>
            </c:numRef>
          </c:yVal>
          <c:bubbleSize>
            <c:numRef>
              <c:f>US!$M$15</c:f>
              <c:numCache>
                <c:formatCode>0%</c:formatCode>
                <c:ptCount val="1"/>
                <c:pt idx="0">
                  <c:v>0.251</c:v>
                </c:pt>
              </c:numCache>
            </c:numRef>
          </c:bubbleSize>
          <c:bubble3D val="0"/>
        </c:ser>
        <c:ser>
          <c:idx val="9"/>
          <c:order val="9"/>
          <c:tx>
            <c:strRef>
              <c:f>US!$J$16</c:f>
              <c:strCache>
                <c:ptCount val="1"/>
                <c:pt idx="0">
                  <c:v>News and entertainment </c:v>
                </c:pt>
              </c:strCache>
            </c:strRef>
          </c:tx>
          <c:spPr>
            <a:ln w="25400">
              <a:noFill/>
            </a:ln>
          </c:spPr>
          <c:invertIfNegative val="0"/>
          <c:dLbls>
            <c:dLbl>
              <c:idx val="0"/>
              <c:layout>
                <c:manualLayout>
                  <c:x val="-0.115143402393855"/>
                  <c:y val="0.0819672307489417"/>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US!$K$16</c:f>
              <c:numCache>
                <c:formatCode>0%</c:formatCode>
                <c:ptCount val="1"/>
                <c:pt idx="0">
                  <c:v>0.548780487804878</c:v>
                </c:pt>
              </c:numCache>
            </c:numRef>
          </c:xVal>
          <c:yVal>
            <c:numRef>
              <c:f>US!$L$16</c:f>
              <c:numCache>
                <c:formatCode>0%</c:formatCode>
                <c:ptCount val="1"/>
                <c:pt idx="0">
                  <c:v>0.591463414634146</c:v>
                </c:pt>
              </c:numCache>
            </c:numRef>
          </c:yVal>
          <c:bubbleSize>
            <c:numRef>
              <c:f>US!$M$16</c:f>
              <c:numCache>
                <c:formatCode>0%</c:formatCode>
                <c:ptCount val="1"/>
                <c:pt idx="0">
                  <c:v>0.328</c:v>
                </c:pt>
              </c:numCache>
            </c:numRef>
          </c:bubbleSize>
          <c:bubble3D val="0"/>
        </c:ser>
        <c:ser>
          <c:idx val="10"/>
          <c:order val="10"/>
          <c:tx>
            <c:strRef>
              <c:f>US!$J$17</c:f>
              <c:strCache>
                <c:ptCount val="1"/>
                <c:pt idx="0">
                  <c:v>Photo &amp; Video</c:v>
                </c:pt>
              </c:strCache>
            </c:strRef>
          </c:tx>
          <c:spPr>
            <a:ln w="25400">
              <a:noFill/>
            </a:ln>
          </c:spPr>
          <c:invertIfNegative val="0"/>
          <c:dLbls>
            <c:dLbl>
              <c:idx val="0"/>
              <c:layout>
                <c:manualLayout>
                  <c:x val="-0.0434986186821228"/>
                  <c:y val="0.0737705076740475"/>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US!$K$17</c:f>
              <c:numCache>
                <c:formatCode>0%</c:formatCode>
                <c:ptCount val="1"/>
                <c:pt idx="0">
                  <c:v>0.5775</c:v>
                </c:pt>
              </c:numCache>
            </c:numRef>
          </c:xVal>
          <c:yVal>
            <c:numRef>
              <c:f>US!$L$17</c:f>
              <c:numCache>
                <c:formatCode>0%</c:formatCode>
                <c:ptCount val="1"/>
                <c:pt idx="0">
                  <c:v>0.455</c:v>
                </c:pt>
              </c:numCache>
            </c:numRef>
          </c:yVal>
          <c:bubbleSize>
            <c:numRef>
              <c:f>US!$M$17</c:f>
              <c:numCache>
                <c:formatCode>0%</c:formatCode>
                <c:ptCount val="1"/>
                <c:pt idx="0">
                  <c:v>0.4</c:v>
                </c:pt>
              </c:numCache>
            </c:numRef>
          </c:bubbleSize>
          <c:bubble3D val="0"/>
        </c:ser>
        <c:ser>
          <c:idx val="11"/>
          <c:order val="11"/>
          <c:tx>
            <c:strRef>
              <c:f>US!$J$18</c:f>
              <c:strCache>
                <c:ptCount val="1"/>
                <c:pt idx="0">
                  <c:v>Social Networking</c:v>
                </c:pt>
              </c:strCache>
            </c:strRef>
          </c:tx>
          <c:spPr>
            <a:ln w="25400">
              <a:noFill/>
            </a:ln>
          </c:spPr>
          <c:invertIfNegative val="0"/>
          <c:dLbls>
            <c:dLbl>
              <c:idx val="0"/>
              <c:layout>
                <c:manualLayout>
                  <c:x val="-0.17655321700391"/>
                  <c:y val="0.0846994717739064"/>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US!$K$18</c:f>
              <c:numCache>
                <c:formatCode>0%</c:formatCode>
                <c:ptCount val="1"/>
                <c:pt idx="0">
                  <c:v>0.556306306306306</c:v>
                </c:pt>
              </c:numCache>
            </c:numRef>
          </c:xVal>
          <c:yVal>
            <c:numRef>
              <c:f>US!$L$18</c:f>
              <c:numCache>
                <c:formatCode>0%</c:formatCode>
                <c:ptCount val="1"/>
                <c:pt idx="0">
                  <c:v>0.448198198198198</c:v>
                </c:pt>
              </c:numCache>
            </c:numRef>
          </c:yVal>
          <c:bubbleSize>
            <c:numRef>
              <c:f>US!$M$18</c:f>
              <c:numCache>
                <c:formatCode>0%</c:formatCode>
                <c:ptCount val="1"/>
                <c:pt idx="0">
                  <c:v>0.444</c:v>
                </c:pt>
              </c:numCache>
            </c:numRef>
          </c:bubbleSize>
          <c:bubble3D val="0"/>
        </c:ser>
        <c:ser>
          <c:idx val="12"/>
          <c:order val="12"/>
          <c:tx>
            <c:strRef>
              <c:f>US!$J$19</c:f>
              <c:strCache>
                <c:ptCount val="1"/>
                <c:pt idx="0">
                  <c:v>Sports</c:v>
                </c:pt>
              </c:strCache>
            </c:strRef>
          </c:tx>
          <c:spPr>
            <a:ln w="25400">
              <a:noFill/>
            </a:ln>
          </c:spPr>
          <c:invertIfNegative val="0"/>
          <c:xVal>
            <c:numRef>
              <c:f>US!$K$19</c:f>
              <c:numCache>
                <c:formatCode>0%</c:formatCode>
                <c:ptCount val="1"/>
                <c:pt idx="0">
                  <c:v>0.234513274336283</c:v>
                </c:pt>
              </c:numCache>
            </c:numRef>
          </c:xVal>
          <c:yVal>
            <c:numRef>
              <c:f>US!$L$19</c:f>
              <c:numCache>
                <c:formatCode>0%</c:formatCode>
                <c:ptCount val="1"/>
                <c:pt idx="0">
                  <c:v>0.504424778761062</c:v>
                </c:pt>
              </c:numCache>
            </c:numRef>
          </c:yVal>
          <c:bubbleSize>
            <c:numRef>
              <c:f>US!$M$19</c:f>
              <c:numCache>
                <c:formatCode>0%</c:formatCode>
                <c:ptCount val="1"/>
                <c:pt idx="0">
                  <c:v>0.226</c:v>
                </c:pt>
              </c:numCache>
            </c:numRef>
          </c:bubbleSize>
          <c:bubble3D val="0"/>
        </c:ser>
        <c:ser>
          <c:idx val="13"/>
          <c:order val="13"/>
          <c:tx>
            <c:strRef>
              <c:f>US!$J$20</c:f>
              <c:strCache>
                <c:ptCount val="1"/>
                <c:pt idx="0">
                  <c:v>Utilities</c:v>
                </c:pt>
              </c:strCache>
            </c:strRef>
          </c:tx>
          <c:spPr>
            <a:ln w="25400">
              <a:noFill/>
            </a:ln>
          </c:spPr>
          <c:invertIfNegative val="0"/>
          <c:dLbls>
            <c:dLbl>
              <c:idx val="0"/>
              <c:layout>
                <c:manualLayout>
                  <c:x val="-0.115143402393855"/>
                  <c:y val="0.0245901692246825"/>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US!$K$20</c:f>
              <c:numCache>
                <c:formatCode>0%</c:formatCode>
                <c:ptCount val="1"/>
                <c:pt idx="0">
                  <c:v>0.495454545454545</c:v>
                </c:pt>
              </c:numCache>
            </c:numRef>
          </c:xVal>
          <c:yVal>
            <c:numRef>
              <c:f>US!$L$20</c:f>
              <c:numCache>
                <c:formatCode>0%</c:formatCode>
                <c:ptCount val="1"/>
                <c:pt idx="0">
                  <c:v>0.55</c:v>
                </c:pt>
              </c:numCache>
            </c:numRef>
          </c:yVal>
          <c:bubbleSize>
            <c:numRef>
              <c:f>US!$M$20</c:f>
              <c:numCache>
                <c:formatCode>0%</c:formatCode>
                <c:ptCount val="1"/>
                <c:pt idx="0">
                  <c:v>0.22</c:v>
                </c:pt>
              </c:numCache>
            </c:numRef>
          </c:bubbleSize>
          <c:bubble3D val="0"/>
        </c:ser>
        <c:ser>
          <c:idx val="14"/>
          <c:order val="14"/>
          <c:tx>
            <c:strRef>
              <c:f>US!$J$21</c:f>
              <c:strCache>
                <c:ptCount val="1"/>
                <c:pt idx="0">
                  <c:v>Weather</c:v>
                </c:pt>
              </c:strCache>
            </c:strRef>
          </c:tx>
          <c:spPr>
            <a:ln w="25400">
              <a:noFill/>
            </a:ln>
          </c:spPr>
          <c:invertIfNegative val="0"/>
          <c:dLbls>
            <c:dLbl>
              <c:idx val="0"/>
              <c:layout>
                <c:manualLayout>
                  <c:x val="-0.0869972373642456"/>
                  <c:y val="-0.0846994717739064"/>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US!$K$21</c:f>
              <c:numCache>
                <c:formatCode>0%</c:formatCode>
                <c:ptCount val="1"/>
                <c:pt idx="0">
                  <c:v>0.546174142480211</c:v>
                </c:pt>
              </c:numCache>
            </c:numRef>
          </c:xVal>
          <c:yVal>
            <c:numRef>
              <c:f>US!$L$21</c:f>
              <c:numCache>
                <c:formatCode>0%</c:formatCode>
                <c:ptCount val="1"/>
                <c:pt idx="0">
                  <c:v>0.601583113456464</c:v>
                </c:pt>
              </c:numCache>
            </c:numRef>
          </c:yVal>
          <c:bubbleSize>
            <c:numRef>
              <c:f>US!$M$21</c:f>
              <c:numCache>
                <c:formatCode>0%</c:formatCode>
                <c:ptCount val="1"/>
                <c:pt idx="0">
                  <c:v>0.379</c:v>
                </c:pt>
              </c:numCache>
            </c:numRef>
          </c:bubbleSize>
          <c:bubble3D val="0"/>
        </c:ser>
        <c:dLbls>
          <c:showLegendKey val="0"/>
          <c:showVal val="1"/>
          <c:showCatName val="0"/>
          <c:showSerName val="0"/>
          <c:showPercent val="0"/>
          <c:showBubbleSize val="0"/>
        </c:dLbls>
        <c:bubbleScale val="100"/>
        <c:showNegBubbles val="0"/>
        <c:axId val="2070698984"/>
        <c:axId val="2070690184"/>
      </c:bubbleChart>
      <c:valAx>
        <c:axId val="2070698984"/>
        <c:scaling>
          <c:orientation val="minMax"/>
          <c:max val="0.7"/>
          <c:min val="0.45"/>
        </c:scaling>
        <c:delete val="0"/>
        <c:axPos val="b"/>
        <c:title>
          <c:tx>
            <c:rich>
              <a:bodyPr/>
              <a:lstStyle/>
              <a:p>
                <a:pPr>
                  <a:defRPr sz="1400"/>
                </a:pPr>
                <a:r>
                  <a:rPr lang="en-US" sz="1400" dirty="0"/>
                  <a:t>% Female</a:t>
                </a:r>
              </a:p>
            </c:rich>
          </c:tx>
          <c:overlay val="0"/>
        </c:title>
        <c:numFmt formatCode="0%" sourceLinked="1"/>
        <c:majorTickMark val="out"/>
        <c:minorTickMark val="none"/>
        <c:tickLblPos val="nextTo"/>
        <c:crossAx val="2070690184"/>
        <c:crosses val="autoZero"/>
        <c:crossBetween val="midCat"/>
      </c:valAx>
      <c:valAx>
        <c:axId val="2070690184"/>
        <c:scaling>
          <c:orientation val="minMax"/>
          <c:max val="0.7"/>
          <c:min val="0.4"/>
        </c:scaling>
        <c:delete val="0"/>
        <c:axPos val="l"/>
        <c:title>
          <c:tx>
            <c:rich>
              <a:bodyPr rot="-5400000" vert="horz"/>
              <a:lstStyle/>
              <a:p>
                <a:pPr>
                  <a:defRPr sz="1400"/>
                </a:pPr>
                <a:r>
                  <a:rPr lang="en-US" sz="1400" dirty="0"/>
                  <a:t>% Over 35</a:t>
                </a:r>
              </a:p>
            </c:rich>
          </c:tx>
          <c:overlay val="0"/>
        </c:title>
        <c:numFmt formatCode="0%" sourceLinked="1"/>
        <c:majorTickMark val="out"/>
        <c:minorTickMark val="none"/>
        <c:tickLblPos val="nextTo"/>
        <c:crossAx val="2070698984"/>
        <c:crosses val="autoZero"/>
        <c:crossBetween val="midCat"/>
      </c:valAx>
    </c:plotArea>
    <c:plotVisOnly val="1"/>
    <c:dispBlanksAs val="gap"/>
    <c:showDLblsOverMax val="0"/>
  </c:chart>
  <c:spPr>
    <a:gradFill flip="none" rotWithShape="1">
      <a:gsLst>
        <a:gs pos="0">
          <a:schemeClr val="bg1">
            <a:lumMod val="85000"/>
          </a:schemeClr>
        </a:gs>
        <a:gs pos="20000">
          <a:prstClr val="white"/>
        </a:gs>
      </a:gsLst>
      <a:lin ang="16200000" scaled="0"/>
      <a:tileRect/>
    </a:gradFill>
    <a:ln>
      <a:solidFill>
        <a:srgbClr val="7F7F7F"/>
      </a:solidFill>
    </a:ln>
  </c:spPr>
  <c:txPr>
    <a:bodyPr/>
    <a:lstStyle/>
    <a:p>
      <a:pPr>
        <a:defRPr sz="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dirty="0"/>
              <a:t>Barriers to Purchase via Mobile</a:t>
            </a:r>
          </a:p>
        </c:rich>
      </c:tx>
      <c:overlay val="0"/>
    </c:title>
    <c:autoTitleDeleted val="0"/>
    <c:plotArea>
      <c:layout>
        <c:manualLayout>
          <c:layoutTarget val="inner"/>
          <c:xMode val="edge"/>
          <c:yMode val="edge"/>
          <c:x val="0.0219935411789603"/>
          <c:y val="0.101034471887034"/>
          <c:w val="0.969778375879135"/>
          <c:h val="0.623515102114462"/>
        </c:manualLayout>
      </c:layout>
      <c:barChart>
        <c:barDir val="col"/>
        <c:grouping val="clustered"/>
        <c:varyColors val="0"/>
        <c:ser>
          <c:idx val="1"/>
          <c:order val="0"/>
          <c:tx>
            <c:strRef>
              <c:f>Sheet1!$B$1</c:f>
              <c:strCache>
                <c:ptCount val="1"/>
                <c:pt idx="0">
                  <c:v>Total</c:v>
                </c:pt>
              </c:strCache>
            </c:strRef>
          </c:tx>
          <c:spPr>
            <a:solidFill>
              <a:schemeClr val="accent1"/>
            </a:solidFill>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Lbls>
            <c:txPr>
              <a:bodyPr/>
              <a:lstStyle/>
              <a:p>
                <a:pPr>
                  <a:defRPr sz="1200"/>
                </a:pPr>
                <a:endParaRPr lang="en-US"/>
              </a:p>
            </c:txPr>
            <c:showLegendKey val="0"/>
            <c:showVal val="1"/>
            <c:showCatName val="0"/>
            <c:showSerName val="0"/>
            <c:showPercent val="0"/>
            <c:showBubbleSize val="0"/>
            <c:showLeaderLines val="0"/>
          </c:dLbls>
          <c:cat>
            <c:strRef>
              <c:f>Sheet1!$A$2:$A$9</c:f>
              <c:strCache>
                <c:ptCount val="8"/>
                <c:pt idx="0">
                  <c:v>I have no need to</c:v>
                </c:pt>
                <c:pt idx="1">
                  <c:v>You have to give/share too much personal information </c:v>
                </c:pt>
                <c:pt idx="2">
                  <c:v>I don’t trust the security</c:v>
                </c:pt>
                <c:pt idx="3">
                  <c:v>Payment systems are not secure </c:v>
                </c:pt>
                <c:pt idx="4">
                  <c:v>Poor browsing experience</c:v>
                </c:pt>
                <c:pt idx="5">
                  <c:v>I can’t find what I want to buy</c:v>
                </c:pt>
                <c:pt idx="6">
                  <c:v>It’s not easy enough</c:v>
                </c:pt>
                <c:pt idx="7">
                  <c:v>I can’t buy want I want </c:v>
                </c:pt>
              </c:strCache>
            </c:strRef>
          </c:cat>
          <c:val>
            <c:numRef>
              <c:f>Sheet1!$B$2:$B$9</c:f>
              <c:numCache>
                <c:formatCode>0%</c:formatCode>
                <c:ptCount val="8"/>
                <c:pt idx="0">
                  <c:v>0.344</c:v>
                </c:pt>
                <c:pt idx="1">
                  <c:v>0.207</c:v>
                </c:pt>
                <c:pt idx="2">
                  <c:v>0.195</c:v>
                </c:pt>
                <c:pt idx="3">
                  <c:v>0.128</c:v>
                </c:pt>
                <c:pt idx="4">
                  <c:v>0.123</c:v>
                </c:pt>
                <c:pt idx="5">
                  <c:v>0.117</c:v>
                </c:pt>
                <c:pt idx="6">
                  <c:v>0.104</c:v>
                </c:pt>
                <c:pt idx="7">
                  <c:v>0.097</c:v>
                </c:pt>
              </c:numCache>
            </c:numRef>
          </c:val>
        </c:ser>
        <c:dLbls>
          <c:showLegendKey val="0"/>
          <c:showVal val="0"/>
          <c:showCatName val="0"/>
          <c:showSerName val="0"/>
          <c:showPercent val="0"/>
          <c:showBubbleSize val="0"/>
        </c:dLbls>
        <c:gapWidth val="150"/>
        <c:axId val="2070853864"/>
        <c:axId val="2070855704"/>
      </c:barChart>
      <c:catAx>
        <c:axId val="2070853864"/>
        <c:scaling>
          <c:orientation val="minMax"/>
        </c:scaling>
        <c:delete val="0"/>
        <c:axPos val="b"/>
        <c:majorTickMark val="out"/>
        <c:minorTickMark val="none"/>
        <c:tickLblPos val="nextTo"/>
        <c:spPr>
          <a:ln>
            <a:noFill/>
          </a:ln>
        </c:spPr>
        <c:txPr>
          <a:bodyPr/>
          <a:lstStyle/>
          <a:p>
            <a:pPr>
              <a:defRPr sz="1000"/>
            </a:pPr>
            <a:endParaRPr lang="en-US"/>
          </a:p>
        </c:txPr>
        <c:crossAx val="2070855704"/>
        <c:crosses val="autoZero"/>
        <c:auto val="1"/>
        <c:lblAlgn val="ctr"/>
        <c:lblOffset val="100"/>
        <c:noMultiLvlLbl val="0"/>
      </c:catAx>
      <c:valAx>
        <c:axId val="2070855704"/>
        <c:scaling>
          <c:orientation val="minMax"/>
          <c:max val="0.4"/>
          <c:min val="0.0"/>
        </c:scaling>
        <c:delete val="1"/>
        <c:axPos val="l"/>
        <c:numFmt formatCode="0%" sourceLinked="1"/>
        <c:majorTickMark val="out"/>
        <c:minorTickMark val="none"/>
        <c:tickLblPos val="nextTo"/>
        <c:crossAx val="2070853864"/>
        <c:crosses val="autoZero"/>
        <c:crossBetween val="between"/>
        <c:majorUnit val="0.1"/>
        <c:minorUnit val="0.1"/>
      </c:valAx>
    </c:plotArea>
    <c:plotVisOnly val="1"/>
    <c:dispBlanksAs val="gap"/>
    <c:showDLblsOverMax val="0"/>
  </c:chart>
  <c:spPr>
    <a:gradFill flip="none" rotWithShape="1">
      <a:gsLst>
        <a:gs pos="0">
          <a:schemeClr val="bg1">
            <a:lumMod val="85000"/>
          </a:schemeClr>
        </a:gs>
        <a:gs pos="20000">
          <a:prstClr val="white"/>
        </a:gs>
      </a:gsLst>
      <a:lin ang="16200000" scaled="0"/>
      <a:tileRect/>
    </a:gradFill>
    <a:ln>
      <a:solidFill>
        <a:srgbClr val="7F7F7F"/>
      </a:solidFill>
    </a:ln>
  </c:spPr>
  <c:txPr>
    <a:bodyPr/>
    <a:lstStyle/>
    <a:p>
      <a:pPr>
        <a:defRPr sz="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dirty="0"/>
              <a:t>Single Biggest Barriers to Purchase via Mobile</a:t>
            </a:r>
            <a:endParaRPr lang="en-GB" sz="1400" dirty="0"/>
          </a:p>
        </c:rich>
      </c:tx>
      <c:layout>
        <c:manualLayout>
          <c:xMode val="edge"/>
          <c:yMode val="edge"/>
          <c:x val="0.292207975702189"/>
          <c:y val="0.0385295867608128"/>
        </c:manualLayout>
      </c:layout>
      <c:overlay val="0"/>
    </c:title>
    <c:autoTitleDeleted val="0"/>
    <c:plotArea>
      <c:layout>
        <c:manualLayout>
          <c:layoutTarget val="inner"/>
          <c:xMode val="edge"/>
          <c:yMode val="edge"/>
          <c:x val="0.0199694292200746"/>
          <c:y val="0.0641598819020874"/>
          <c:w val="0.941570385300728"/>
          <c:h val="0.662131394635411"/>
        </c:manualLayout>
      </c:layout>
      <c:barChart>
        <c:barDir val="col"/>
        <c:grouping val="clustered"/>
        <c:varyColors val="0"/>
        <c:ser>
          <c:idx val="1"/>
          <c:order val="0"/>
          <c:tx>
            <c:strRef>
              <c:f>Sheet1!$B$1</c:f>
              <c:strCache>
                <c:ptCount val="1"/>
                <c:pt idx="0">
                  <c:v>Total</c:v>
                </c:pt>
              </c:strCache>
            </c:strRef>
          </c:tx>
          <c:spPr>
            <a:solidFill>
              <a:schemeClr val="accent1"/>
            </a:solidFill>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Lbls>
            <c:txPr>
              <a:bodyPr/>
              <a:lstStyle/>
              <a:p>
                <a:pPr>
                  <a:defRPr sz="1200"/>
                </a:pPr>
                <a:endParaRPr lang="en-US"/>
              </a:p>
            </c:txPr>
            <c:showLegendKey val="0"/>
            <c:showVal val="1"/>
            <c:showCatName val="0"/>
            <c:showSerName val="0"/>
            <c:showPercent val="0"/>
            <c:showBubbleSize val="0"/>
            <c:showLeaderLines val="0"/>
          </c:dLbls>
          <c:cat>
            <c:numRef>
              <c:f>Sheet1!$A$2</c:f>
              <c:numCache>
                <c:formatCode>General</c:formatCode>
                <c:ptCount val="1"/>
              </c:numCache>
            </c:numRef>
          </c:cat>
          <c:val>
            <c:numRef>
              <c:f>Sheet1!$B$2</c:f>
              <c:numCache>
                <c:formatCode>0%</c:formatCode>
                <c:ptCount val="1"/>
                <c:pt idx="0">
                  <c:v>0.33</c:v>
                </c:pt>
              </c:numCache>
            </c:numRef>
          </c:val>
        </c:ser>
        <c:ser>
          <c:idx val="0"/>
          <c:order val="1"/>
          <c:tx>
            <c:strRef>
              <c:f>Sheet1!$C$1</c:f>
              <c:strCache>
                <c:ptCount val="1"/>
                <c:pt idx="0">
                  <c:v>Column2</c:v>
                </c:pt>
              </c:strCache>
            </c:strRef>
          </c:tx>
          <c:spPr>
            <a:solidFill>
              <a:srgbClr val="0070C0"/>
            </a:solidFill>
          </c:spPr>
          <c:invertIfNegative val="0"/>
          <c:dLbls>
            <c:showLegendKey val="0"/>
            <c:showVal val="1"/>
            <c:showCatName val="0"/>
            <c:showSerName val="0"/>
            <c:showPercent val="0"/>
            <c:showBubbleSize val="0"/>
            <c:showLeaderLines val="0"/>
          </c:dLbls>
          <c:cat>
            <c:numRef>
              <c:f>Sheet1!$A$2</c:f>
              <c:numCache>
                <c:formatCode>General</c:formatCode>
                <c:ptCount val="1"/>
              </c:numCache>
            </c:numRef>
          </c:cat>
          <c:val>
            <c:numRef>
              <c:f>Sheet1!$C$2</c:f>
              <c:numCache>
                <c:formatCode>0%</c:formatCode>
                <c:ptCount val="1"/>
              </c:numCache>
            </c:numRef>
          </c:val>
        </c:ser>
        <c:ser>
          <c:idx val="2"/>
          <c:order val="2"/>
          <c:tx>
            <c:strRef>
              <c:f>Sheet1!$D$1</c:f>
              <c:strCache>
                <c:ptCount val="1"/>
                <c:pt idx="0">
                  <c:v>Male</c:v>
                </c:pt>
              </c:strCache>
            </c:strRef>
          </c:tx>
          <c:spPr>
            <a:solidFill>
              <a:srgbClr val="0070C0"/>
            </a:solidFill>
          </c:spPr>
          <c:invertIfNegative val="0"/>
          <c:dLbls>
            <c:txPr>
              <a:bodyPr/>
              <a:lstStyle/>
              <a:p>
                <a:pPr>
                  <a:defRPr sz="1200"/>
                </a:pPr>
                <a:endParaRPr lang="en-US"/>
              </a:p>
            </c:txPr>
            <c:showLegendKey val="0"/>
            <c:showVal val="1"/>
            <c:showCatName val="0"/>
            <c:showSerName val="0"/>
            <c:showPercent val="0"/>
            <c:showBubbleSize val="0"/>
            <c:showLeaderLines val="0"/>
          </c:dLbls>
          <c:cat>
            <c:numRef>
              <c:f>Sheet1!$A$2</c:f>
              <c:numCache>
                <c:formatCode>General</c:formatCode>
                <c:ptCount val="1"/>
              </c:numCache>
            </c:numRef>
          </c:cat>
          <c:val>
            <c:numRef>
              <c:f>Sheet1!$D$2</c:f>
              <c:numCache>
                <c:formatCode>0%</c:formatCode>
                <c:ptCount val="1"/>
                <c:pt idx="0">
                  <c:v>0.32</c:v>
                </c:pt>
              </c:numCache>
            </c:numRef>
          </c:val>
        </c:ser>
        <c:ser>
          <c:idx val="3"/>
          <c:order val="3"/>
          <c:tx>
            <c:strRef>
              <c:f>Sheet1!$E$1</c:f>
              <c:strCache>
                <c:ptCount val="1"/>
                <c:pt idx="0">
                  <c:v>Female</c:v>
                </c:pt>
              </c:strCache>
            </c:strRef>
          </c:tx>
          <c:spPr>
            <a:solidFill>
              <a:srgbClr val="FF9966"/>
            </a:solidFill>
          </c:spPr>
          <c:invertIfNegative val="0"/>
          <c:dLbls>
            <c:txPr>
              <a:bodyPr/>
              <a:lstStyle/>
              <a:p>
                <a:pPr>
                  <a:defRPr sz="1200"/>
                </a:pPr>
                <a:endParaRPr lang="en-US"/>
              </a:p>
            </c:txPr>
            <c:showLegendKey val="0"/>
            <c:showVal val="1"/>
            <c:showCatName val="0"/>
            <c:showSerName val="0"/>
            <c:showPercent val="0"/>
            <c:showBubbleSize val="0"/>
            <c:showLeaderLines val="0"/>
          </c:dLbls>
          <c:cat>
            <c:numRef>
              <c:f>Sheet1!$A$2</c:f>
              <c:numCache>
                <c:formatCode>General</c:formatCode>
                <c:ptCount val="1"/>
              </c:numCache>
            </c:numRef>
          </c:cat>
          <c:val>
            <c:numRef>
              <c:f>Sheet1!$E$2</c:f>
              <c:numCache>
                <c:formatCode>0%</c:formatCode>
                <c:ptCount val="1"/>
                <c:pt idx="0">
                  <c:v>0.34</c:v>
                </c:pt>
              </c:numCache>
            </c:numRef>
          </c:val>
        </c:ser>
        <c:ser>
          <c:idx val="4"/>
          <c:order val="4"/>
          <c:tx>
            <c:strRef>
              <c:f>Sheet1!$F$1</c:f>
              <c:strCache>
                <c:ptCount val="1"/>
                <c:pt idx="0">
                  <c:v>Column3</c:v>
                </c:pt>
              </c:strCache>
            </c:strRef>
          </c:tx>
          <c:invertIfNegative val="0"/>
          <c:dLbls>
            <c:showLegendKey val="0"/>
            <c:showVal val="1"/>
            <c:showCatName val="0"/>
            <c:showSerName val="0"/>
            <c:showPercent val="0"/>
            <c:showBubbleSize val="0"/>
            <c:showLeaderLines val="0"/>
          </c:dLbls>
          <c:cat>
            <c:numRef>
              <c:f>Sheet1!$A$2</c:f>
              <c:numCache>
                <c:formatCode>General</c:formatCode>
                <c:ptCount val="1"/>
              </c:numCache>
            </c:numRef>
          </c:cat>
          <c:val>
            <c:numRef>
              <c:f>Sheet1!$F$2</c:f>
              <c:numCache>
                <c:formatCode>0%</c:formatCode>
                <c:ptCount val="1"/>
              </c:numCache>
            </c:numRef>
          </c:val>
        </c:ser>
        <c:ser>
          <c:idx val="5"/>
          <c:order val="5"/>
          <c:tx>
            <c:strRef>
              <c:f>Sheet1!$G$1</c:f>
              <c:strCache>
                <c:ptCount val="1"/>
                <c:pt idx="0">
                  <c:v>Under 35</c:v>
                </c:pt>
              </c:strCache>
            </c:strRef>
          </c:tx>
          <c:invertIfNegative val="0"/>
          <c:dPt>
            <c:idx val="0"/>
            <c:invertIfNegative val="0"/>
            <c:bubble3D val="0"/>
            <c:spPr>
              <a:solidFill>
                <a:schemeClr val="accent3"/>
              </a:solidFill>
            </c:spPr>
          </c:dPt>
          <c:dLbls>
            <c:txPr>
              <a:bodyPr/>
              <a:lstStyle/>
              <a:p>
                <a:pPr>
                  <a:defRPr sz="1200"/>
                </a:pPr>
                <a:endParaRPr lang="en-US"/>
              </a:p>
            </c:txPr>
            <c:showLegendKey val="0"/>
            <c:showVal val="1"/>
            <c:showCatName val="0"/>
            <c:showSerName val="0"/>
            <c:showPercent val="0"/>
            <c:showBubbleSize val="0"/>
            <c:showLeaderLines val="0"/>
          </c:dLbls>
          <c:cat>
            <c:numRef>
              <c:f>Sheet1!$A$2</c:f>
              <c:numCache>
                <c:formatCode>General</c:formatCode>
                <c:ptCount val="1"/>
              </c:numCache>
            </c:numRef>
          </c:cat>
          <c:val>
            <c:numRef>
              <c:f>Sheet1!$G$2</c:f>
              <c:numCache>
                <c:formatCode>0%</c:formatCode>
                <c:ptCount val="1"/>
                <c:pt idx="0">
                  <c:v>0.32</c:v>
                </c:pt>
              </c:numCache>
            </c:numRef>
          </c:val>
        </c:ser>
        <c:ser>
          <c:idx val="6"/>
          <c:order val="6"/>
          <c:tx>
            <c:strRef>
              <c:f>Sheet1!$H$1</c:f>
              <c:strCache>
                <c:ptCount val="1"/>
                <c:pt idx="0">
                  <c:v>Over 35</c:v>
                </c:pt>
              </c:strCache>
            </c:strRef>
          </c:tx>
          <c:spPr>
            <a:solidFill>
              <a:schemeClr val="accent4"/>
            </a:solidFill>
          </c:spPr>
          <c:invertIfNegative val="0"/>
          <c:dLbls>
            <c:txPr>
              <a:bodyPr/>
              <a:lstStyle/>
              <a:p>
                <a:pPr>
                  <a:defRPr sz="1200"/>
                </a:pPr>
                <a:endParaRPr lang="en-US"/>
              </a:p>
            </c:txPr>
            <c:showLegendKey val="0"/>
            <c:showVal val="1"/>
            <c:showCatName val="0"/>
            <c:showSerName val="0"/>
            <c:showPercent val="0"/>
            <c:showBubbleSize val="0"/>
            <c:showLeaderLines val="0"/>
          </c:dLbls>
          <c:cat>
            <c:numRef>
              <c:f>Sheet1!$A$2</c:f>
              <c:numCache>
                <c:formatCode>General</c:formatCode>
                <c:ptCount val="1"/>
              </c:numCache>
            </c:numRef>
          </c:cat>
          <c:val>
            <c:numRef>
              <c:f>Sheet1!$H$2</c:f>
              <c:numCache>
                <c:formatCode>0%</c:formatCode>
                <c:ptCount val="1"/>
                <c:pt idx="0">
                  <c:v>0.34</c:v>
                </c:pt>
              </c:numCache>
            </c:numRef>
          </c:val>
        </c:ser>
        <c:ser>
          <c:idx val="7"/>
          <c:order val="7"/>
          <c:tx>
            <c:strRef>
              <c:f>Sheet1!$I$1</c:f>
              <c:strCache>
                <c:ptCount val="1"/>
                <c:pt idx="0">
                  <c:v>Column4</c:v>
                </c:pt>
              </c:strCache>
            </c:strRef>
          </c:tx>
          <c:invertIfNegative val="0"/>
          <c:cat>
            <c:numRef>
              <c:f>Sheet1!$A$2</c:f>
              <c:numCache>
                <c:formatCode>General</c:formatCode>
                <c:ptCount val="1"/>
              </c:numCache>
            </c:numRef>
          </c:cat>
          <c:val>
            <c:numRef>
              <c:f>Sheet1!$I$2</c:f>
              <c:numCache>
                <c:formatCode>0%</c:formatCode>
                <c:ptCount val="1"/>
              </c:numCache>
            </c:numRef>
          </c:val>
        </c:ser>
        <c:ser>
          <c:idx val="8"/>
          <c:order val="8"/>
          <c:tx>
            <c:strRef>
              <c:f>Sheet1!$J$1</c:f>
              <c:strCache>
                <c:ptCount val="1"/>
                <c:pt idx="0">
                  <c:v>Feature phone</c:v>
                </c:pt>
              </c:strCache>
            </c:strRef>
          </c:tx>
          <c:spPr>
            <a:solidFill>
              <a:schemeClr val="accent5">
                <a:lumMod val="75000"/>
              </a:schemeClr>
            </a:solidFill>
          </c:spPr>
          <c:invertIfNegative val="0"/>
          <c:dLbls>
            <c:txPr>
              <a:bodyPr/>
              <a:lstStyle/>
              <a:p>
                <a:pPr>
                  <a:defRPr sz="1200"/>
                </a:pPr>
                <a:endParaRPr lang="en-US"/>
              </a:p>
            </c:txPr>
            <c:showLegendKey val="0"/>
            <c:showVal val="1"/>
            <c:showCatName val="0"/>
            <c:showSerName val="0"/>
            <c:showPercent val="0"/>
            <c:showBubbleSize val="0"/>
            <c:showLeaderLines val="0"/>
          </c:dLbls>
          <c:cat>
            <c:numRef>
              <c:f>Sheet1!$A$2</c:f>
              <c:numCache>
                <c:formatCode>General</c:formatCode>
                <c:ptCount val="1"/>
              </c:numCache>
            </c:numRef>
          </c:cat>
          <c:val>
            <c:numRef>
              <c:f>Sheet1!$J$2</c:f>
              <c:numCache>
                <c:formatCode>0%</c:formatCode>
                <c:ptCount val="1"/>
                <c:pt idx="0">
                  <c:v>0.31</c:v>
                </c:pt>
              </c:numCache>
            </c:numRef>
          </c:val>
        </c:ser>
        <c:ser>
          <c:idx val="9"/>
          <c:order val="9"/>
          <c:tx>
            <c:strRef>
              <c:f>Sheet1!$K$1</c:f>
              <c:strCache>
                <c:ptCount val="1"/>
                <c:pt idx="0">
                  <c:v>Smartphone</c:v>
                </c:pt>
              </c:strCache>
            </c:strRef>
          </c:tx>
          <c:spPr>
            <a:solidFill>
              <a:schemeClr val="accent6"/>
            </a:solidFill>
          </c:spPr>
          <c:invertIfNegative val="0"/>
          <c:dLbls>
            <c:txPr>
              <a:bodyPr/>
              <a:lstStyle/>
              <a:p>
                <a:pPr>
                  <a:defRPr sz="1200"/>
                </a:pPr>
                <a:endParaRPr lang="en-US"/>
              </a:p>
            </c:txPr>
            <c:showLegendKey val="0"/>
            <c:showVal val="1"/>
            <c:showCatName val="0"/>
            <c:showSerName val="0"/>
            <c:showPercent val="0"/>
            <c:showBubbleSize val="0"/>
            <c:showLeaderLines val="0"/>
          </c:dLbls>
          <c:cat>
            <c:numRef>
              <c:f>Sheet1!$A$2</c:f>
              <c:numCache>
                <c:formatCode>General</c:formatCode>
                <c:ptCount val="1"/>
              </c:numCache>
            </c:numRef>
          </c:cat>
          <c:val>
            <c:numRef>
              <c:f>Sheet1!$K$2</c:f>
              <c:numCache>
                <c:formatCode>0%</c:formatCode>
                <c:ptCount val="1"/>
                <c:pt idx="0">
                  <c:v>0.33</c:v>
                </c:pt>
              </c:numCache>
            </c:numRef>
          </c:val>
        </c:ser>
        <c:dLbls>
          <c:showLegendKey val="0"/>
          <c:showVal val="0"/>
          <c:showCatName val="0"/>
          <c:showSerName val="0"/>
          <c:showPercent val="0"/>
          <c:showBubbleSize val="0"/>
        </c:dLbls>
        <c:gapWidth val="150"/>
        <c:axId val="2070501528"/>
        <c:axId val="2070500616"/>
      </c:barChart>
      <c:catAx>
        <c:axId val="2070501528"/>
        <c:scaling>
          <c:orientation val="minMax"/>
        </c:scaling>
        <c:delete val="0"/>
        <c:axPos val="b"/>
        <c:numFmt formatCode="General" sourceLinked="1"/>
        <c:majorTickMark val="out"/>
        <c:minorTickMark val="none"/>
        <c:tickLblPos val="nextTo"/>
        <c:crossAx val="2070500616"/>
        <c:crosses val="autoZero"/>
        <c:auto val="1"/>
        <c:lblAlgn val="ctr"/>
        <c:lblOffset val="100"/>
        <c:noMultiLvlLbl val="0"/>
      </c:catAx>
      <c:valAx>
        <c:axId val="2070500616"/>
        <c:scaling>
          <c:orientation val="minMax"/>
          <c:max val="0.5"/>
          <c:min val="0.0"/>
        </c:scaling>
        <c:delete val="1"/>
        <c:axPos val="l"/>
        <c:numFmt formatCode="0%" sourceLinked="1"/>
        <c:majorTickMark val="out"/>
        <c:minorTickMark val="none"/>
        <c:tickLblPos val="nextTo"/>
        <c:crossAx val="2070501528"/>
        <c:crosses val="autoZero"/>
        <c:crossBetween val="between"/>
        <c:majorUnit val="0.2"/>
        <c:minorUnit val="0.2"/>
      </c:valAx>
    </c:plotArea>
    <c:legend>
      <c:legendPos val="b"/>
      <c:legendEntry>
        <c:idx val="1"/>
        <c:delete val="1"/>
      </c:legendEntry>
      <c:legendEntry>
        <c:idx val="4"/>
        <c:delete val="1"/>
      </c:legendEntry>
      <c:legendEntry>
        <c:idx val="7"/>
        <c:delete val="1"/>
      </c:legendEntry>
      <c:layout>
        <c:manualLayout>
          <c:xMode val="edge"/>
          <c:yMode val="edge"/>
          <c:x val="0.124693678915136"/>
          <c:y val="0.808554226780942"/>
          <c:w val="0.772834864391951"/>
          <c:h val="0.174173390693359"/>
        </c:manualLayout>
      </c:layout>
      <c:overlay val="0"/>
    </c:legend>
    <c:plotVisOnly val="1"/>
    <c:dispBlanksAs val="gap"/>
    <c:showDLblsOverMax val="0"/>
  </c:chart>
  <c:spPr>
    <a:gradFill flip="none" rotWithShape="1">
      <a:gsLst>
        <a:gs pos="0">
          <a:schemeClr val="bg1">
            <a:lumMod val="85000"/>
          </a:schemeClr>
        </a:gs>
        <a:gs pos="20000">
          <a:prstClr val="white"/>
        </a:gs>
      </a:gsLst>
      <a:lin ang="16200000" scaled="0"/>
      <a:tileRect/>
    </a:gradFill>
    <a:ln>
      <a:solidFill>
        <a:srgbClr val="7F7F7F"/>
      </a:solidFill>
    </a:ln>
  </c:spPr>
  <c:txPr>
    <a:bodyPr/>
    <a:lstStyle/>
    <a:p>
      <a:pPr>
        <a:defRPr sz="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en-GB" sz="1800" dirty="0"/>
              <a:t>Growth In Mobile Content &amp; Commerce </a:t>
            </a:r>
            <a:r>
              <a:rPr lang="en-GB" sz="1800" dirty="0" smtClean="0"/>
              <a:t>Behaviors </a:t>
            </a:r>
            <a:r>
              <a:rPr lang="en-GB" sz="1800" dirty="0"/>
              <a:t>2011 to 2012</a:t>
            </a:r>
          </a:p>
        </c:rich>
      </c:tx>
      <c:layout>
        <c:manualLayout>
          <c:xMode val="edge"/>
          <c:yMode val="edge"/>
          <c:x val="0.133457923665403"/>
          <c:y val="0.0402677282033166"/>
        </c:manualLayout>
      </c:layout>
      <c:overlay val="0"/>
    </c:title>
    <c:autoTitleDeleted val="0"/>
    <c:plotArea>
      <c:layout>
        <c:manualLayout>
          <c:layoutTarget val="inner"/>
          <c:xMode val="edge"/>
          <c:yMode val="edge"/>
          <c:x val="0.0164085424022811"/>
          <c:y val="0.107366646209702"/>
          <c:w val="0.967182915195438"/>
          <c:h val="0.544369744304117"/>
        </c:manualLayout>
      </c:layout>
      <c:barChart>
        <c:barDir val="col"/>
        <c:grouping val="clustered"/>
        <c:varyColors val="0"/>
        <c:ser>
          <c:idx val="0"/>
          <c:order val="0"/>
          <c:tx>
            <c:strRef>
              <c:f>Sheet1!$B$1</c:f>
              <c:strCache>
                <c:ptCount val="1"/>
                <c:pt idx="0">
                  <c:v>Total Sample 2011</c:v>
                </c:pt>
              </c:strCache>
            </c:strRef>
          </c:tx>
          <c:spPr>
            <a:solidFill>
              <a:schemeClr val="accent2"/>
            </a:solidFill>
          </c:spPr>
          <c:invertIfNegative val="0"/>
          <c:dLbls>
            <c:txPr>
              <a:bodyPr/>
              <a:lstStyle/>
              <a:p>
                <a:pPr>
                  <a:defRPr sz="1400"/>
                </a:pPr>
                <a:endParaRPr lang="en-US"/>
              </a:p>
            </c:txPr>
            <c:dLblPos val="inBase"/>
            <c:showLegendKey val="0"/>
            <c:showVal val="1"/>
            <c:showCatName val="0"/>
            <c:showSerName val="0"/>
            <c:showPercent val="0"/>
            <c:showBubbleSize val="0"/>
            <c:showLeaderLines val="0"/>
          </c:dLbls>
          <c:cat>
            <c:strRef>
              <c:f>Sheet1!$A$2:$A$4</c:f>
              <c:strCache>
                <c:ptCount val="3"/>
                <c:pt idx="0">
                  <c:v>Research</c:v>
                </c:pt>
                <c:pt idx="1">
                  <c:v>Banking</c:v>
                </c:pt>
                <c:pt idx="2">
                  <c:v>Purchase</c:v>
                </c:pt>
              </c:strCache>
            </c:strRef>
          </c:cat>
          <c:val>
            <c:numRef>
              <c:f>Sheet1!$B$2:$B$4</c:f>
              <c:numCache>
                <c:formatCode>0%</c:formatCode>
                <c:ptCount val="3"/>
                <c:pt idx="0">
                  <c:v>0.58</c:v>
                </c:pt>
                <c:pt idx="1">
                  <c:v>0.57</c:v>
                </c:pt>
                <c:pt idx="2">
                  <c:v>0.71</c:v>
                </c:pt>
              </c:numCache>
            </c:numRef>
          </c:val>
        </c:ser>
        <c:ser>
          <c:idx val="1"/>
          <c:order val="1"/>
          <c:tx>
            <c:strRef>
              <c:f>Sheet1!$C$1</c:f>
              <c:strCache>
                <c:ptCount val="1"/>
                <c:pt idx="0">
                  <c:v>Total Sample 2012</c:v>
                </c:pt>
              </c:strCache>
            </c:strRef>
          </c:tx>
          <c:spPr>
            <a:solidFill>
              <a:schemeClr val="accent1"/>
            </a:solidFill>
          </c:spPr>
          <c:invertIfNegative val="0"/>
          <c:dLbls>
            <c:txPr>
              <a:bodyPr/>
              <a:lstStyle/>
              <a:p>
                <a:pPr>
                  <a:defRPr sz="1400"/>
                </a:pPr>
                <a:endParaRPr lang="en-US"/>
              </a:p>
            </c:txPr>
            <c:dLblPos val="inBase"/>
            <c:showLegendKey val="0"/>
            <c:showVal val="1"/>
            <c:showCatName val="0"/>
            <c:showSerName val="0"/>
            <c:showPercent val="0"/>
            <c:showBubbleSize val="0"/>
            <c:showLeaderLines val="0"/>
          </c:dLbls>
          <c:cat>
            <c:strRef>
              <c:f>Sheet1!$A$2:$A$4</c:f>
              <c:strCache>
                <c:ptCount val="3"/>
                <c:pt idx="0">
                  <c:v>Research</c:v>
                </c:pt>
                <c:pt idx="1">
                  <c:v>Banking</c:v>
                </c:pt>
                <c:pt idx="2">
                  <c:v>Purchase</c:v>
                </c:pt>
              </c:strCache>
            </c:strRef>
          </c:cat>
          <c:val>
            <c:numRef>
              <c:f>Sheet1!$C$2:$C$4</c:f>
              <c:numCache>
                <c:formatCode>0%</c:formatCode>
                <c:ptCount val="3"/>
                <c:pt idx="0">
                  <c:v>0.8</c:v>
                </c:pt>
                <c:pt idx="1">
                  <c:v>0.64</c:v>
                </c:pt>
                <c:pt idx="2">
                  <c:v>0.7</c:v>
                </c:pt>
              </c:numCache>
            </c:numRef>
          </c:val>
        </c:ser>
        <c:dLbls>
          <c:showLegendKey val="0"/>
          <c:showVal val="0"/>
          <c:showCatName val="0"/>
          <c:showSerName val="0"/>
          <c:showPercent val="0"/>
          <c:showBubbleSize val="0"/>
        </c:dLbls>
        <c:gapWidth val="100"/>
        <c:axId val="2068470520"/>
        <c:axId val="2068723064"/>
      </c:barChart>
      <c:catAx>
        <c:axId val="2068470520"/>
        <c:scaling>
          <c:orientation val="minMax"/>
        </c:scaling>
        <c:delete val="0"/>
        <c:axPos val="b"/>
        <c:majorTickMark val="out"/>
        <c:minorTickMark val="none"/>
        <c:tickLblPos val="nextTo"/>
        <c:spPr>
          <a:ln>
            <a:noFill/>
          </a:ln>
        </c:spPr>
        <c:txPr>
          <a:bodyPr/>
          <a:lstStyle/>
          <a:p>
            <a:pPr>
              <a:defRPr sz="1400" b="1"/>
            </a:pPr>
            <a:endParaRPr lang="en-US"/>
          </a:p>
        </c:txPr>
        <c:crossAx val="2068723064"/>
        <c:crosses val="autoZero"/>
        <c:auto val="1"/>
        <c:lblAlgn val="ctr"/>
        <c:lblOffset val="100"/>
        <c:noMultiLvlLbl val="0"/>
      </c:catAx>
      <c:valAx>
        <c:axId val="2068723064"/>
        <c:scaling>
          <c:orientation val="minMax"/>
        </c:scaling>
        <c:delete val="1"/>
        <c:axPos val="l"/>
        <c:numFmt formatCode="0%" sourceLinked="1"/>
        <c:majorTickMark val="out"/>
        <c:minorTickMark val="none"/>
        <c:tickLblPos val="nextTo"/>
        <c:crossAx val="2068470520"/>
        <c:crosses val="autoZero"/>
        <c:crossBetween val="between"/>
      </c:valAx>
    </c:plotArea>
    <c:legend>
      <c:legendPos val="b"/>
      <c:layout/>
      <c:overlay val="0"/>
    </c:legend>
    <c:plotVisOnly val="1"/>
    <c:dispBlanksAs val="gap"/>
    <c:showDLblsOverMax val="0"/>
  </c:chart>
  <c:spPr>
    <a:gradFill flip="none" rotWithShape="1">
      <a:gsLst>
        <a:gs pos="0">
          <a:schemeClr val="bg1">
            <a:lumMod val="85000"/>
          </a:schemeClr>
        </a:gs>
        <a:gs pos="20000">
          <a:prstClr val="white"/>
        </a:gs>
      </a:gsLst>
      <a:lin ang="16200000" scaled="0"/>
      <a:tileRect/>
    </a:gradFill>
    <a:ln w="6350" cmpd="sng">
      <a:solidFill>
        <a:srgbClr val="7F7F7F"/>
      </a:solidFill>
    </a:ln>
  </c:spPr>
  <c:txPr>
    <a:bodyPr/>
    <a:lstStyle/>
    <a:p>
      <a:pPr>
        <a:defRPr sz="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en-GB" sz="1800" dirty="0"/>
              <a:t>Purchasing Via Mobile - Categories</a:t>
            </a:r>
          </a:p>
        </c:rich>
      </c:tx>
      <c:layout/>
      <c:overlay val="0"/>
    </c:title>
    <c:autoTitleDeleted val="0"/>
    <c:plotArea>
      <c:layout>
        <c:manualLayout>
          <c:layoutTarget val="inner"/>
          <c:xMode val="edge"/>
          <c:yMode val="edge"/>
          <c:x val="0.0162761373578303"/>
          <c:y val="0.122801085678862"/>
          <c:w val="0.974181321084864"/>
          <c:h val="0.605478149441704"/>
        </c:manualLayout>
      </c:layout>
      <c:barChart>
        <c:barDir val="col"/>
        <c:grouping val="clustered"/>
        <c:varyColors val="0"/>
        <c:ser>
          <c:idx val="1"/>
          <c:order val="0"/>
          <c:tx>
            <c:strRef>
              <c:f>Sheet1!$B$1</c:f>
              <c:strCache>
                <c:ptCount val="1"/>
                <c:pt idx="0">
                  <c:v>Total Sample 2011</c:v>
                </c:pt>
              </c:strCache>
            </c:strRef>
          </c:tx>
          <c:spPr>
            <a:solidFill>
              <a:schemeClr val="accent2">
                <a:lumMod val="60000"/>
                <a:lumOff val="40000"/>
              </a:schemeClr>
            </a:solidFill>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Lbls>
            <c:txPr>
              <a:bodyPr/>
              <a:lstStyle/>
              <a:p>
                <a:pPr>
                  <a:defRPr sz="1400"/>
                </a:pPr>
                <a:endParaRPr lang="en-US"/>
              </a:p>
            </c:txPr>
            <c:showLegendKey val="0"/>
            <c:showVal val="1"/>
            <c:showCatName val="0"/>
            <c:showSerName val="0"/>
            <c:showPercent val="0"/>
            <c:showBubbleSize val="0"/>
            <c:showLeaderLines val="0"/>
          </c:dLbls>
          <c:cat>
            <c:strRef>
              <c:f>Sheet1!$A$2:$A$6</c:f>
              <c:strCache>
                <c:ptCount val="5"/>
                <c:pt idx="0">
                  <c:v>Physical &amp; Perishable goods combined</c:v>
                </c:pt>
                <c:pt idx="1">
                  <c:v>Digital products (e.g. ringtone, app, games, music)</c:v>
                </c:pt>
                <c:pt idx="2">
                  <c:v>Physical Goods (e.g. Books, CDs, clothing etc.) </c:v>
                </c:pt>
                <c:pt idx="3">
                  <c:v>Virtual Goods (e.g. In application currency, goods, prizes etc.) </c:v>
                </c:pt>
                <c:pt idx="4">
                  <c:v>Perishable goods (e.g. food and drink) </c:v>
                </c:pt>
              </c:strCache>
            </c:strRef>
          </c:cat>
          <c:val>
            <c:numRef>
              <c:f>Sheet1!$B$2:$B$6</c:f>
              <c:numCache>
                <c:formatCode>0%</c:formatCode>
                <c:ptCount val="5"/>
                <c:pt idx="0">
                  <c:v>0.236576787807737</c:v>
                </c:pt>
                <c:pt idx="1">
                  <c:v>0.54</c:v>
                </c:pt>
                <c:pt idx="2">
                  <c:v>0.210785463071512</c:v>
                </c:pt>
                <c:pt idx="4">
                  <c:v>0.07</c:v>
                </c:pt>
              </c:numCache>
            </c:numRef>
          </c:val>
        </c:ser>
        <c:ser>
          <c:idx val="0"/>
          <c:order val="1"/>
          <c:tx>
            <c:strRef>
              <c:f>Sheet1!$C$1</c:f>
              <c:strCache>
                <c:ptCount val="1"/>
                <c:pt idx="0">
                  <c:v>Total Sample 2012</c:v>
                </c:pt>
              </c:strCache>
            </c:strRef>
          </c:tx>
          <c:invertIfNegative val="0"/>
          <c:dLbls>
            <c:txPr>
              <a:bodyPr/>
              <a:lstStyle/>
              <a:p>
                <a:pPr>
                  <a:defRPr sz="1400"/>
                </a:pPr>
                <a:endParaRPr lang="en-US"/>
              </a:p>
            </c:txPr>
            <c:showLegendKey val="0"/>
            <c:showVal val="1"/>
            <c:showCatName val="0"/>
            <c:showSerName val="0"/>
            <c:showPercent val="0"/>
            <c:showBubbleSize val="0"/>
            <c:showLeaderLines val="0"/>
          </c:dLbls>
          <c:cat>
            <c:strRef>
              <c:f>Sheet1!$A$2:$A$6</c:f>
              <c:strCache>
                <c:ptCount val="5"/>
                <c:pt idx="0">
                  <c:v>Physical &amp; Perishable goods combined</c:v>
                </c:pt>
                <c:pt idx="1">
                  <c:v>Digital products (e.g. ringtone, app, games, music)</c:v>
                </c:pt>
                <c:pt idx="2">
                  <c:v>Physical Goods (e.g. Books, CDs, clothing etc.) </c:v>
                </c:pt>
                <c:pt idx="3">
                  <c:v>Virtual Goods (e.g. In application currency, goods, prizes etc.) </c:v>
                </c:pt>
                <c:pt idx="4">
                  <c:v>Perishable goods (e.g. food and drink) </c:v>
                </c:pt>
              </c:strCache>
            </c:strRef>
          </c:cat>
          <c:val>
            <c:numRef>
              <c:f>Sheet1!$C$2:$C$6</c:f>
              <c:numCache>
                <c:formatCode>0%</c:formatCode>
                <c:ptCount val="5"/>
                <c:pt idx="0">
                  <c:v>0.305368421052632</c:v>
                </c:pt>
                <c:pt idx="1">
                  <c:v>0.541368421052631</c:v>
                </c:pt>
                <c:pt idx="2">
                  <c:v>0.265157894736842</c:v>
                </c:pt>
                <c:pt idx="3">
                  <c:v>0.231578947368421</c:v>
                </c:pt>
                <c:pt idx="4">
                  <c:v>0.101052631578947</c:v>
                </c:pt>
              </c:numCache>
            </c:numRef>
          </c:val>
        </c:ser>
        <c:dLbls>
          <c:showLegendKey val="0"/>
          <c:showVal val="0"/>
          <c:showCatName val="0"/>
          <c:showSerName val="0"/>
          <c:showPercent val="0"/>
          <c:showBubbleSize val="0"/>
        </c:dLbls>
        <c:gapWidth val="150"/>
        <c:axId val="2068044696"/>
        <c:axId val="2067810088"/>
      </c:barChart>
      <c:catAx>
        <c:axId val="2068044696"/>
        <c:scaling>
          <c:orientation val="minMax"/>
        </c:scaling>
        <c:delete val="0"/>
        <c:axPos val="b"/>
        <c:majorTickMark val="out"/>
        <c:minorTickMark val="none"/>
        <c:tickLblPos val="nextTo"/>
        <c:spPr>
          <a:ln>
            <a:noFill/>
          </a:ln>
        </c:spPr>
        <c:txPr>
          <a:bodyPr/>
          <a:lstStyle/>
          <a:p>
            <a:pPr>
              <a:defRPr sz="1200" b="1"/>
            </a:pPr>
            <a:endParaRPr lang="en-US"/>
          </a:p>
        </c:txPr>
        <c:crossAx val="2067810088"/>
        <c:crosses val="autoZero"/>
        <c:auto val="1"/>
        <c:lblAlgn val="ctr"/>
        <c:lblOffset val="100"/>
        <c:noMultiLvlLbl val="0"/>
      </c:catAx>
      <c:valAx>
        <c:axId val="2067810088"/>
        <c:scaling>
          <c:orientation val="minMax"/>
          <c:max val="0.7"/>
        </c:scaling>
        <c:delete val="1"/>
        <c:axPos val="l"/>
        <c:numFmt formatCode="0%" sourceLinked="0"/>
        <c:majorTickMark val="out"/>
        <c:minorTickMark val="none"/>
        <c:tickLblPos val="nextTo"/>
        <c:crossAx val="2068044696"/>
        <c:crosses val="autoZero"/>
        <c:crossBetween val="between"/>
        <c:majorUnit val="0.2"/>
        <c:minorUnit val="0.2"/>
      </c:valAx>
    </c:plotArea>
    <c:legend>
      <c:legendPos val="b"/>
      <c:layout>
        <c:manualLayout>
          <c:xMode val="edge"/>
          <c:yMode val="edge"/>
          <c:x val="0.235398184601925"/>
          <c:y val="0.891101719561332"/>
          <c:w val="0.47920363079615"/>
          <c:h val="0.092109820323819"/>
        </c:manualLayout>
      </c:layout>
      <c:overlay val="0"/>
    </c:legend>
    <c:plotVisOnly val="1"/>
    <c:dispBlanksAs val="gap"/>
    <c:showDLblsOverMax val="0"/>
  </c:chart>
  <c:spPr>
    <a:gradFill flip="none" rotWithShape="1">
      <a:gsLst>
        <a:gs pos="0">
          <a:schemeClr val="bg1">
            <a:lumMod val="85000"/>
          </a:schemeClr>
        </a:gs>
        <a:gs pos="20000">
          <a:schemeClr val="bg1"/>
        </a:gs>
      </a:gsLst>
      <a:lin ang="16200000" scaled="0"/>
      <a:tileRect/>
    </a:gradFill>
    <a:ln w="6350" cmpd="sng">
      <a:solidFill>
        <a:srgbClr val="7F7F7F"/>
      </a:solidFill>
    </a:ln>
  </c:spPr>
  <c:txPr>
    <a:bodyPr/>
    <a:lstStyle/>
    <a:p>
      <a:pPr>
        <a:defRPr sz="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en-GB" sz="1800" dirty="0"/>
              <a:t>Purchased Via Mobile</a:t>
            </a:r>
          </a:p>
        </c:rich>
      </c:tx>
      <c:layout/>
      <c:overlay val="0"/>
    </c:title>
    <c:autoTitleDeleted val="0"/>
    <c:plotArea>
      <c:layout>
        <c:manualLayout>
          <c:layoutTarget val="inner"/>
          <c:xMode val="edge"/>
          <c:yMode val="edge"/>
          <c:x val="0.0"/>
          <c:y val="0.102111743644682"/>
          <c:w val="0.974181321084864"/>
          <c:h val="0.73094632780235"/>
        </c:manualLayout>
      </c:layout>
      <c:barChart>
        <c:barDir val="col"/>
        <c:grouping val="clustered"/>
        <c:varyColors val="0"/>
        <c:ser>
          <c:idx val="1"/>
          <c:order val="0"/>
          <c:tx>
            <c:strRef>
              <c:f>Sheet1!$B$1</c:f>
              <c:strCache>
                <c:ptCount val="1"/>
                <c:pt idx="0">
                  <c:v>Total Sample 2012</c:v>
                </c:pt>
              </c:strCache>
            </c:strRef>
          </c:tx>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Lbls>
            <c:txPr>
              <a:bodyPr/>
              <a:lstStyle/>
              <a:p>
                <a:pPr>
                  <a:defRPr sz="1400"/>
                </a:pPr>
                <a:endParaRPr lang="en-US"/>
              </a:p>
            </c:txPr>
            <c:showLegendKey val="0"/>
            <c:showVal val="1"/>
            <c:showCatName val="0"/>
            <c:showSerName val="0"/>
            <c:showPercent val="0"/>
            <c:showBubbleSize val="0"/>
            <c:showLeaderLines val="0"/>
          </c:dLbls>
          <c:cat>
            <c:strRef>
              <c:f>Sheet1!$A$2:$A$11</c:f>
              <c:strCache>
                <c:ptCount val="10"/>
                <c:pt idx="0">
                  <c:v>Mexico</c:v>
                </c:pt>
                <c:pt idx="1">
                  <c:v>Qatar</c:v>
                </c:pt>
                <c:pt idx="2">
                  <c:v>Brazil</c:v>
                </c:pt>
                <c:pt idx="3">
                  <c:v>Saudi Arabia</c:v>
                </c:pt>
                <c:pt idx="4">
                  <c:v>Indonesia</c:v>
                </c:pt>
                <c:pt idx="5">
                  <c:v>India</c:v>
                </c:pt>
                <c:pt idx="6">
                  <c:v>China</c:v>
                </c:pt>
                <c:pt idx="7">
                  <c:v>US</c:v>
                </c:pt>
                <c:pt idx="8">
                  <c:v>UK</c:v>
                </c:pt>
                <c:pt idx="9">
                  <c:v>South Africa</c:v>
                </c:pt>
              </c:strCache>
            </c:strRef>
          </c:cat>
          <c:val>
            <c:numRef>
              <c:f>Sheet1!$B$2:$B$11</c:f>
              <c:numCache>
                <c:formatCode>0%</c:formatCode>
                <c:ptCount val="10"/>
                <c:pt idx="0">
                  <c:v>0.57</c:v>
                </c:pt>
                <c:pt idx="1">
                  <c:v>0.66</c:v>
                </c:pt>
                <c:pt idx="2">
                  <c:v>0.67</c:v>
                </c:pt>
                <c:pt idx="3">
                  <c:v>0.69</c:v>
                </c:pt>
                <c:pt idx="4">
                  <c:v>0.7</c:v>
                </c:pt>
                <c:pt idx="5">
                  <c:v>0.72</c:v>
                </c:pt>
                <c:pt idx="6">
                  <c:v>0.74</c:v>
                </c:pt>
                <c:pt idx="7">
                  <c:v>0.74</c:v>
                </c:pt>
                <c:pt idx="8">
                  <c:v>0.76</c:v>
                </c:pt>
                <c:pt idx="9">
                  <c:v>0.78</c:v>
                </c:pt>
              </c:numCache>
            </c:numRef>
          </c:val>
        </c:ser>
        <c:dLbls>
          <c:showLegendKey val="0"/>
          <c:showVal val="0"/>
          <c:showCatName val="0"/>
          <c:showSerName val="0"/>
          <c:showPercent val="0"/>
          <c:showBubbleSize val="0"/>
        </c:dLbls>
        <c:gapWidth val="150"/>
        <c:axId val="2095924792"/>
        <c:axId val="2095142280"/>
      </c:barChart>
      <c:catAx>
        <c:axId val="2095924792"/>
        <c:scaling>
          <c:orientation val="minMax"/>
        </c:scaling>
        <c:delete val="0"/>
        <c:axPos val="b"/>
        <c:majorTickMark val="out"/>
        <c:minorTickMark val="none"/>
        <c:tickLblPos val="nextTo"/>
        <c:txPr>
          <a:bodyPr/>
          <a:lstStyle/>
          <a:p>
            <a:pPr>
              <a:defRPr sz="1400" b="1"/>
            </a:pPr>
            <a:endParaRPr lang="en-US"/>
          </a:p>
        </c:txPr>
        <c:crossAx val="2095142280"/>
        <c:crosses val="autoZero"/>
        <c:auto val="1"/>
        <c:lblAlgn val="ctr"/>
        <c:lblOffset val="100"/>
        <c:noMultiLvlLbl val="0"/>
      </c:catAx>
      <c:valAx>
        <c:axId val="2095142280"/>
        <c:scaling>
          <c:orientation val="minMax"/>
          <c:max val="0.8"/>
          <c:min val="0.4"/>
        </c:scaling>
        <c:delete val="1"/>
        <c:axPos val="l"/>
        <c:numFmt formatCode="0%" sourceLinked="1"/>
        <c:majorTickMark val="out"/>
        <c:minorTickMark val="none"/>
        <c:tickLblPos val="nextTo"/>
        <c:crossAx val="2095924792"/>
        <c:crosses val="autoZero"/>
        <c:crossBetween val="between"/>
        <c:majorUnit val="0.2"/>
        <c:minorUnit val="0.2"/>
      </c:valAx>
    </c:plotArea>
    <c:plotVisOnly val="1"/>
    <c:dispBlanksAs val="gap"/>
    <c:showDLblsOverMax val="0"/>
  </c:chart>
  <c:spPr>
    <a:noFill/>
    <a:ln w="6350" cmpd="sng">
      <a:noFill/>
    </a:ln>
  </c:spPr>
  <c:txPr>
    <a:bodyPr/>
    <a:lstStyle/>
    <a:p>
      <a:pPr>
        <a:defRPr sz="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134983595800525"/>
          <c:y val="0.130882803934914"/>
          <c:w val="0.974181321084864"/>
          <c:h val="0.532530247111283"/>
        </c:manualLayout>
      </c:layout>
      <c:barChart>
        <c:barDir val="col"/>
        <c:grouping val="clustered"/>
        <c:varyColors val="0"/>
        <c:ser>
          <c:idx val="1"/>
          <c:order val="0"/>
          <c:spPr>
            <a:solidFill>
              <a:schemeClr val="accent1"/>
            </a:solidFill>
          </c:spPr>
          <c:invertIfNegative val="0"/>
          <c:dPt>
            <c:idx val="0"/>
            <c:invertIfNegative val="0"/>
            <c:bubble3D val="0"/>
            <c:spPr>
              <a:solidFill>
                <a:srgbClr val="C00000"/>
              </a:solidFill>
            </c:spPr>
          </c:dPt>
          <c:dPt>
            <c:idx val="1"/>
            <c:invertIfNegative val="0"/>
            <c:bubble3D val="0"/>
            <c:spPr>
              <a:solidFill>
                <a:srgbClr val="C00000">
                  <a:alpha val="60000"/>
                </a:srgbClr>
              </a:solidFill>
            </c:spPr>
          </c:dPt>
          <c:dPt>
            <c:idx val="2"/>
            <c:invertIfNegative val="0"/>
            <c:bubble3D val="0"/>
            <c:spPr>
              <a:solidFill>
                <a:srgbClr val="C00000">
                  <a:alpha val="60000"/>
                </a:srgbClr>
              </a:solidFill>
            </c:spPr>
          </c:dPt>
          <c:dPt>
            <c:idx val="3"/>
            <c:invertIfNegative val="0"/>
            <c:bubble3D val="0"/>
            <c:spPr>
              <a:solidFill>
                <a:srgbClr val="C00000">
                  <a:alpha val="20000"/>
                </a:srgbClr>
              </a:solidFill>
            </c:spPr>
          </c:dPt>
          <c:dPt>
            <c:idx val="4"/>
            <c:invertIfNegative val="0"/>
            <c:bubble3D val="0"/>
            <c:spPr>
              <a:solidFill>
                <a:srgbClr val="00B050">
                  <a:alpha val="20000"/>
                </a:srgbClr>
              </a:solidFill>
            </c:spPr>
          </c:dPt>
          <c:dPt>
            <c:idx val="5"/>
            <c:invertIfNegative val="0"/>
            <c:bubble3D val="0"/>
            <c:spPr>
              <a:solidFill>
                <a:srgbClr val="00B050">
                  <a:alpha val="20000"/>
                </a:srgbClr>
              </a:solidFill>
            </c:spPr>
          </c:dPt>
          <c:dPt>
            <c:idx val="6"/>
            <c:invertIfNegative val="0"/>
            <c:bubble3D val="0"/>
            <c:spPr>
              <a:solidFill>
                <a:srgbClr val="00B050">
                  <a:alpha val="60000"/>
                </a:srgbClr>
              </a:solidFill>
            </c:spPr>
          </c:dPt>
          <c:dPt>
            <c:idx val="7"/>
            <c:invertIfNegative val="0"/>
            <c:bubble3D val="0"/>
            <c:spPr>
              <a:solidFill>
                <a:srgbClr val="00B050">
                  <a:alpha val="60000"/>
                </a:srgbClr>
              </a:solidFill>
            </c:spPr>
          </c:dPt>
          <c:dPt>
            <c:idx val="8"/>
            <c:invertIfNegative val="0"/>
            <c:bubble3D val="0"/>
            <c:spPr>
              <a:solidFill>
                <a:srgbClr val="00B050"/>
              </a:solidFill>
            </c:spPr>
          </c:dPt>
          <c:dPt>
            <c:idx val="9"/>
            <c:invertIfNegative val="0"/>
            <c:bubble3D val="0"/>
            <c:spPr>
              <a:solidFill>
                <a:srgbClr val="00B050"/>
              </a:solidFill>
            </c:spPr>
          </c:dPt>
          <c:dPt>
            <c:idx val="10"/>
            <c:invertIfNegative val="0"/>
            <c:bubble3D val="0"/>
          </c:dPt>
          <c:dPt>
            <c:idx val="11"/>
            <c:invertIfNegative val="0"/>
            <c:bubble3D val="0"/>
          </c:dPt>
          <c:dLbls>
            <c:showLegendKey val="0"/>
            <c:showVal val="1"/>
            <c:showCatName val="0"/>
            <c:showSerName val="0"/>
            <c:showPercent val="0"/>
            <c:showBubbleSize val="0"/>
            <c:showLeaderLines val="0"/>
          </c:dLbls>
          <c:cat>
            <c:strRef>
              <c:f>Sheet1!$A$2:$A$11</c:f>
              <c:strCache>
                <c:ptCount val="10"/>
                <c:pt idx="0">
                  <c:v>Saudi Arabia</c:v>
                </c:pt>
                <c:pt idx="1">
                  <c:v>Qatar</c:v>
                </c:pt>
                <c:pt idx="2">
                  <c:v>Mexico</c:v>
                </c:pt>
                <c:pt idx="3">
                  <c:v>China</c:v>
                </c:pt>
                <c:pt idx="4">
                  <c:v>UK</c:v>
                </c:pt>
                <c:pt idx="5">
                  <c:v>Indonesia</c:v>
                </c:pt>
                <c:pt idx="6">
                  <c:v>US</c:v>
                </c:pt>
                <c:pt idx="7">
                  <c:v>Brazil</c:v>
                </c:pt>
                <c:pt idx="8">
                  <c:v>India</c:v>
                </c:pt>
                <c:pt idx="9">
                  <c:v>South Africa</c:v>
                </c:pt>
              </c:strCache>
            </c:strRef>
          </c:cat>
          <c:val>
            <c:numRef>
              <c:f>Sheet1!$B$2:$B$11</c:f>
              <c:numCache>
                <c:formatCode>0%</c:formatCode>
                <c:ptCount val="10"/>
                <c:pt idx="0">
                  <c:v>0.445</c:v>
                </c:pt>
                <c:pt idx="1">
                  <c:v>0.446</c:v>
                </c:pt>
                <c:pt idx="2">
                  <c:v>0.454</c:v>
                </c:pt>
                <c:pt idx="3">
                  <c:v>0.468</c:v>
                </c:pt>
                <c:pt idx="4">
                  <c:v>0.561</c:v>
                </c:pt>
                <c:pt idx="5">
                  <c:v>0.574</c:v>
                </c:pt>
                <c:pt idx="6">
                  <c:v>0.575</c:v>
                </c:pt>
                <c:pt idx="7">
                  <c:v>0.58</c:v>
                </c:pt>
                <c:pt idx="8">
                  <c:v>0.591</c:v>
                </c:pt>
                <c:pt idx="9">
                  <c:v>0.672</c:v>
                </c:pt>
              </c:numCache>
            </c:numRef>
          </c:val>
        </c:ser>
        <c:dLbls>
          <c:showLegendKey val="0"/>
          <c:showVal val="0"/>
          <c:showCatName val="0"/>
          <c:showSerName val="0"/>
          <c:showPercent val="0"/>
          <c:showBubbleSize val="0"/>
        </c:dLbls>
        <c:gapWidth val="150"/>
        <c:axId val="2041502728"/>
        <c:axId val="2069641864"/>
      </c:barChart>
      <c:catAx>
        <c:axId val="2041502728"/>
        <c:scaling>
          <c:orientation val="minMax"/>
        </c:scaling>
        <c:delete val="0"/>
        <c:axPos val="b"/>
        <c:majorTickMark val="out"/>
        <c:minorTickMark val="none"/>
        <c:tickLblPos val="nextTo"/>
        <c:spPr>
          <a:ln>
            <a:noFill/>
          </a:ln>
        </c:spPr>
        <c:crossAx val="2069641864"/>
        <c:crosses val="autoZero"/>
        <c:auto val="1"/>
        <c:lblAlgn val="ctr"/>
        <c:lblOffset val="100"/>
        <c:noMultiLvlLbl val="0"/>
      </c:catAx>
      <c:valAx>
        <c:axId val="2069641864"/>
        <c:scaling>
          <c:orientation val="minMax"/>
          <c:max val="0.8"/>
          <c:min val="0.0"/>
        </c:scaling>
        <c:delete val="1"/>
        <c:axPos val="l"/>
        <c:numFmt formatCode="0%" sourceLinked="1"/>
        <c:majorTickMark val="out"/>
        <c:minorTickMark val="none"/>
        <c:tickLblPos val="nextTo"/>
        <c:crossAx val="2041502728"/>
        <c:crosses val="autoZero"/>
        <c:crossBetween val="between"/>
        <c:majorUnit val="0.2"/>
        <c:minorUnit val="0.2"/>
      </c:valAx>
    </c:plotArea>
    <c:plotVisOnly val="1"/>
    <c:dispBlanksAs val="gap"/>
    <c:showDLblsOverMax val="0"/>
  </c:chart>
  <c:txPr>
    <a:bodyPr/>
    <a:lstStyle/>
    <a:p>
      <a:pPr>
        <a:defRPr sz="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134983595800525"/>
          <c:y val="0.130882803934914"/>
          <c:w val="0.974181321084864"/>
          <c:h val="0.532530247111283"/>
        </c:manualLayout>
      </c:layout>
      <c:barChart>
        <c:barDir val="col"/>
        <c:grouping val="clustered"/>
        <c:varyColors val="0"/>
        <c:ser>
          <c:idx val="1"/>
          <c:order val="0"/>
          <c:spPr>
            <a:solidFill>
              <a:schemeClr val="accent1"/>
            </a:solidFill>
          </c:spPr>
          <c:invertIfNegative val="0"/>
          <c:dPt>
            <c:idx val="0"/>
            <c:invertIfNegative val="0"/>
            <c:bubble3D val="0"/>
            <c:spPr>
              <a:solidFill>
                <a:srgbClr val="C00000"/>
              </a:solidFill>
            </c:spPr>
          </c:dPt>
          <c:dPt>
            <c:idx val="1"/>
            <c:invertIfNegative val="0"/>
            <c:bubble3D val="0"/>
            <c:spPr>
              <a:solidFill>
                <a:srgbClr val="C00000">
                  <a:alpha val="60000"/>
                </a:srgbClr>
              </a:solidFill>
            </c:spPr>
          </c:dPt>
          <c:dPt>
            <c:idx val="2"/>
            <c:invertIfNegative val="0"/>
            <c:bubble3D val="0"/>
            <c:spPr>
              <a:solidFill>
                <a:srgbClr val="C00000">
                  <a:alpha val="60000"/>
                </a:srgbClr>
              </a:solidFill>
            </c:spPr>
          </c:dPt>
          <c:dPt>
            <c:idx val="3"/>
            <c:invertIfNegative val="0"/>
            <c:bubble3D val="0"/>
            <c:spPr>
              <a:solidFill>
                <a:srgbClr val="C00000">
                  <a:alpha val="20000"/>
                </a:srgbClr>
              </a:solidFill>
            </c:spPr>
          </c:dPt>
          <c:dPt>
            <c:idx val="4"/>
            <c:invertIfNegative val="0"/>
            <c:bubble3D val="0"/>
            <c:spPr>
              <a:solidFill>
                <a:srgbClr val="C00000">
                  <a:alpha val="20000"/>
                </a:srgbClr>
              </a:solidFill>
            </c:spPr>
          </c:dPt>
          <c:dPt>
            <c:idx val="5"/>
            <c:invertIfNegative val="0"/>
            <c:bubble3D val="0"/>
            <c:spPr>
              <a:solidFill>
                <a:srgbClr val="C00000">
                  <a:alpha val="20000"/>
                </a:srgbClr>
              </a:solidFill>
            </c:spPr>
          </c:dPt>
          <c:dPt>
            <c:idx val="6"/>
            <c:invertIfNegative val="0"/>
            <c:bubble3D val="0"/>
            <c:spPr>
              <a:solidFill>
                <a:srgbClr val="C00000">
                  <a:alpha val="20000"/>
                </a:srgbClr>
              </a:solidFill>
            </c:spPr>
          </c:dPt>
          <c:dPt>
            <c:idx val="7"/>
            <c:invertIfNegative val="0"/>
            <c:bubble3D val="0"/>
            <c:spPr>
              <a:solidFill>
                <a:srgbClr val="00B050"/>
              </a:solidFill>
            </c:spPr>
          </c:dPt>
          <c:dPt>
            <c:idx val="8"/>
            <c:invertIfNegative val="0"/>
            <c:bubble3D val="0"/>
            <c:spPr>
              <a:solidFill>
                <a:srgbClr val="00B050"/>
              </a:solidFill>
            </c:spPr>
          </c:dPt>
          <c:dPt>
            <c:idx val="9"/>
            <c:invertIfNegative val="0"/>
            <c:bubble3D val="0"/>
            <c:spPr>
              <a:solidFill>
                <a:srgbClr val="00B050"/>
              </a:solidFill>
            </c:spPr>
          </c:dPt>
          <c:dPt>
            <c:idx val="10"/>
            <c:invertIfNegative val="0"/>
            <c:bubble3D val="0"/>
          </c:dPt>
          <c:dPt>
            <c:idx val="11"/>
            <c:invertIfNegative val="0"/>
            <c:bubble3D val="0"/>
          </c:dPt>
          <c:dLbls>
            <c:showLegendKey val="0"/>
            <c:showVal val="1"/>
            <c:showCatName val="0"/>
            <c:showSerName val="0"/>
            <c:showPercent val="0"/>
            <c:showBubbleSize val="0"/>
            <c:showLeaderLines val="0"/>
          </c:dLbls>
          <c:cat>
            <c:strRef>
              <c:f>Sheet1!$A$2:$A$11</c:f>
              <c:strCache>
                <c:ptCount val="10"/>
                <c:pt idx="0">
                  <c:v>Brazil</c:v>
                </c:pt>
                <c:pt idx="1">
                  <c:v>Mexico</c:v>
                </c:pt>
                <c:pt idx="2">
                  <c:v>Indonesia</c:v>
                </c:pt>
                <c:pt idx="3">
                  <c:v>Qatar</c:v>
                </c:pt>
                <c:pt idx="4">
                  <c:v>South Africa</c:v>
                </c:pt>
                <c:pt idx="5">
                  <c:v>Saudi Arabia</c:v>
                </c:pt>
                <c:pt idx="6">
                  <c:v>India</c:v>
                </c:pt>
                <c:pt idx="7">
                  <c:v>US</c:v>
                </c:pt>
                <c:pt idx="8">
                  <c:v>China</c:v>
                </c:pt>
                <c:pt idx="9">
                  <c:v>UK</c:v>
                </c:pt>
              </c:strCache>
            </c:strRef>
          </c:cat>
          <c:val>
            <c:numRef>
              <c:f>Sheet1!$B$2:$B$11</c:f>
              <c:numCache>
                <c:formatCode>0%</c:formatCode>
                <c:ptCount val="10"/>
                <c:pt idx="0">
                  <c:v>0.128</c:v>
                </c:pt>
                <c:pt idx="1">
                  <c:v>0.149</c:v>
                </c:pt>
                <c:pt idx="2">
                  <c:v>0.199</c:v>
                </c:pt>
                <c:pt idx="3">
                  <c:v>0.2</c:v>
                </c:pt>
                <c:pt idx="4">
                  <c:v>0.213</c:v>
                </c:pt>
                <c:pt idx="5">
                  <c:v>0.224</c:v>
                </c:pt>
                <c:pt idx="6">
                  <c:v>0.234</c:v>
                </c:pt>
                <c:pt idx="7">
                  <c:v>0.386</c:v>
                </c:pt>
                <c:pt idx="8">
                  <c:v>0.408</c:v>
                </c:pt>
                <c:pt idx="9">
                  <c:v>0.478</c:v>
                </c:pt>
              </c:numCache>
            </c:numRef>
          </c:val>
        </c:ser>
        <c:dLbls>
          <c:showLegendKey val="0"/>
          <c:showVal val="0"/>
          <c:showCatName val="0"/>
          <c:showSerName val="0"/>
          <c:showPercent val="0"/>
          <c:showBubbleSize val="0"/>
        </c:dLbls>
        <c:gapWidth val="150"/>
        <c:axId val="2068776728"/>
        <c:axId val="2068771576"/>
      </c:barChart>
      <c:catAx>
        <c:axId val="2068776728"/>
        <c:scaling>
          <c:orientation val="minMax"/>
        </c:scaling>
        <c:delete val="0"/>
        <c:axPos val="b"/>
        <c:majorTickMark val="out"/>
        <c:minorTickMark val="none"/>
        <c:tickLblPos val="nextTo"/>
        <c:spPr>
          <a:ln>
            <a:noFill/>
          </a:ln>
        </c:spPr>
        <c:crossAx val="2068771576"/>
        <c:crosses val="autoZero"/>
        <c:auto val="1"/>
        <c:lblAlgn val="ctr"/>
        <c:lblOffset val="100"/>
        <c:noMultiLvlLbl val="0"/>
      </c:catAx>
      <c:valAx>
        <c:axId val="2068771576"/>
        <c:scaling>
          <c:orientation val="minMax"/>
          <c:max val="0.8"/>
          <c:min val="0.0"/>
        </c:scaling>
        <c:delete val="1"/>
        <c:axPos val="l"/>
        <c:numFmt formatCode="0%" sourceLinked="1"/>
        <c:majorTickMark val="out"/>
        <c:minorTickMark val="none"/>
        <c:tickLblPos val="nextTo"/>
        <c:crossAx val="2068776728"/>
        <c:crosses val="autoZero"/>
        <c:crossBetween val="between"/>
        <c:majorUnit val="0.2"/>
        <c:minorUnit val="0.2"/>
      </c:valAx>
    </c:plotArea>
    <c:plotVisOnly val="1"/>
    <c:dispBlanksAs val="gap"/>
    <c:showDLblsOverMax val="0"/>
  </c:chart>
  <c:txPr>
    <a:bodyPr/>
    <a:lstStyle/>
    <a:p>
      <a:pPr>
        <a:defRPr sz="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en-GB" sz="1800" dirty="0"/>
              <a:t>Purchasing via Mobile – Payment Methods</a:t>
            </a:r>
          </a:p>
        </c:rich>
      </c:tx>
      <c:layout/>
      <c:overlay val="0"/>
    </c:title>
    <c:autoTitleDeleted val="0"/>
    <c:plotArea>
      <c:layout>
        <c:manualLayout>
          <c:layoutTarget val="inner"/>
          <c:xMode val="edge"/>
          <c:yMode val="edge"/>
          <c:x val="0.0218316929133858"/>
          <c:y val="0.204893977718627"/>
          <c:w val="0.965847987751531"/>
          <c:h val="0.620636371693512"/>
        </c:manualLayout>
      </c:layout>
      <c:barChart>
        <c:barDir val="col"/>
        <c:grouping val="clustered"/>
        <c:varyColors val="0"/>
        <c:ser>
          <c:idx val="1"/>
          <c:order val="0"/>
          <c:tx>
            <c:strRef>
              <c:f>Sheet1!$B$1</c:f>
              <c:strCache>
                <c:ptCount val="1"/>
                <c:pt idx="0">
                  <c:v>Total 2011</c:v>
                </c:pt>
              </c:strCache>
            </c:strRef>
          </c:tx>
          <c:spPr>
            <a:solidFill>
              <a:schemeClr val="accent2">
                <a:lumMod val="60000"/>
                <a:lumOff val="40000"/>
              </a:schemeClr>
            </a:solidFill>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Lbls>
            <c:txPr>
              <a:bodyPr/>
              <a:lstStyle/>
              <a:p>
                <a:pPr>
                  <a:defRPr sz="1400"/>
                </a:pPr>
                <a:endParaRPr lang="en-US"/>
              </a:p>
            </c:txPr>
            <c:showLegendKey val="0"/>
            <c:showVal val="1"/>
            <c:showCatName val="0"/>
            <c:showSerName val="0"/>
            <c:showPercent val="0"/>
            <c:showBubbleSize val="0"/>
            <c:showLeaderLines val="0"/>
          </c:dLbls>
          <c:cat>
            <c:strRef>
              <c:f>Sheet1!$A$2:$A$3</c:f>
              <c:strCache>
                <c:ptCount val="2"/>
                <c:pt idx="0">
                  <c:v>Any Card</c:v>
                </c:pt>
                <c:pt idx="1">
                  <c:v>Mobile Phone Payment (bill or airtime)</c:v>
                </c:pt>
              </c:strCache>
            </c:strRef>
          </c:cat>
          <c:val>
            <c:numRef>
              <c:f>Sheet1!$B$2:$B$3</c:f>
              <c:numCache>
                <c:formatCode>0%</c:formatCode>
                <c:ptCount val="2"/>
                <c:pt idx="0">
                  <c:v>0.208697084500082</c:v>
                </c:pt>
                <c:pt idx="1">
                  <c:v>0.392521825070005</c:v>
                </c:pt>
              </c:numCache>
            </c:numRef>
          </c:val>
        </c:ser>
        <c:ser>
          <c:idx val="0"/>
          <c:order val="1"/>
          <c:tx>
            <c:strRef>
              <c:f>Sheet1!$C$1</c:f>
              <c:strCache>
                <c:ptCount val="1"/>
                <c:pt idx="0">
                  <c:v>Total 2012</c:v>
                </c:pt>
              </c:strCache>
            </c:strRef>
          </c:tx>
          <c:invertIfNegative val="0"/>
          <c:dLbls>
            <c:txPr>
              <a:bodyPr/>
              <a:lstStyle/>
              <a:p>
                <a:pPr>
                  <a:defRPr sz="1400"/>
                </a:pPr>
                <a:endParaRPr lang="en-US"/>
              </a:p>
            </c:txPr>
            <c:showLegendKey val="0"/>
            <c:showVal val="1"/>
            <c:showCatName val="0"/>
            <c:showSerName val="0"/>
            <c:showPercent val="0"/>
            <c:showBubbleSize val="0"/>
            <c:showLeaderLines val="0"/>
          </c:dLbls>
          <c:cat>
            <c:strRef>
              <c:f>Sheet1!$A$2:$A$3</c:f>
              <c:strCache>
                <c:ptCount val="2"/>
                <c:pt idx="0">
                  <c:v>Any Card</c:v>
                </c:pt>
                <c:pt idx="1">
                  <c:v>Mobile Phone Payment (bill or airtime)</c:v>
                </c:pt>
              </c:strCache>
            </c:strRef>
          </c:cat>
          <c:val>
            <c:numRef>
              <c:f>Sheet1!$C$2:$C$3</c:f>
              <c:numCache>
                <c:formatCode>0%</c:formatCode>
                <c:ptCount val="2"/>
                <c:pt idx="0">
                  <c:v>0.266631578947368</c:v>
                </c:pt>
                <c:pt idx="1">
                  <c:v>0.246210526315789</c:v>
                </c:pt>
              </c:numCache>
            </c:numRef>
          </c:val>
        </c:ser>
        <c:dLbls>
          <c:showLegendKey val="0"/>
          <c:showVal val="0"/>
          <c:showCatName val="0"/>
          <c:showSerName val="0"/>
          <c:showPercent val="0"/>
          <c:showBubbleSize val="0"/>
        </c:dLbls>
        <c:gapWidth val="150"/>
        <c:axId val="2068366024"/>
        <c:axId val="2068341528"/>
      </c:barChart>
      <c:catAx>
        <c:axId val="2068366024"/>
        <c:scaling>
          <c:orientation val="minMax"/>
        </c:scaling>
        <c:delete val="0"/>
        <c:axPos val="b"/>
        <c:majorTickMark val="out"/>
        <c:minorTickMark val="none"/>
        <c:tickLblPos val="nextTo"/>
        <c:spPr>
          <a:ln>
            <a:noFill/>
          </a:ln>
        </c:spPr>
        <c:txPr>
          <a:bodyPr/>
          <a:lstStyle/>
          <a:p>
            <a:pPr>
              <a:defRPr sz="1400" b="1"/>
            </a:pPr>
            <a:endParaRPr lang="en-US"/>
          </a:p>
        </c:txPr>
        <c:crossAx val="2068341528"/>
        <c:crosses val="autoZero"/>
        <c:auto val="1"/>
        <c:lblAlgn val="ctr"/>
        <c:lblOffset val="100"/>
        <c:noMultiLvlLbl val="0"/>
      </c:catAx>
      <c:valAx>
        <c:axId val="2068341528"/>
        <c:scaling>
          <c:orientation val="minMax"/>
          <c:max val="0.5"/>
        </c:scaling>
        <c:delete val="1"/>
        <c:axPos val="l"/>
        <c:numFmt formatCode="0%" sourceLinked="1"/>
        <c:majorTickMark val="out"/>
        <c:minorTickMark val="none"/>
        <c:tickLblPos val="nextTo"/>
        <c:crossAx val="2068366024"/>
        <c:crosses val="autoZero"/>
        <c:crossBetween val="between"/>
        <c:majorUnit val="0.2"/>
        <c:minorUnit val="0.2"/>
      </c:valAx>
    </c:plotArea>
    <c:legend>
      <c:legendPos val="b"/>
      <c:layout/>
      <c:overlay val="0"/>
    </c:legend>
    <c:plotVisOnly val="1"/>
    <c:dispBlanksAs val="gap"/>
    <c:showDLblsOverMax val="0"/>
  </c:chart>
  <c:spPr>
    <a:gradFill flip="none" rotWithShape="1">
      <a:gsLst>
        <a:gs pos="0">
          <a:schemeClr val="bg1">
            <a:lumMod val="85000"/>
          </a:schemeClr>
        </a:gs>
        <a:gs pos="20000">
          <a:srgbClr val="FFFFFF"/>
        </a:gs>
      </a:gsLst>
      <a:lin ang="16200000" scaled="0"/>
      <a:tileRect/>
    </a:gradFill>
    <a:ln w="6350" cmpd="sng">
      <a:solidFill>
        <a:srgbClr val="7F7F7F"/>
      </a:solidFill>
    </a:ln>
  </c:spPr>
  <c:txPr>
    <a:bodyPr/>
    <a:lstStyle/>
    <a:p>
      <a:pPr>
        <a:defRPr sz="8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0084" cy="355124"/>
          </a:xfrm>
          <a:prstGeom prst="rect">
            <a:avLst/>
          </a:prstGeom>
        </p:spPr>
        <p:txBody>
          <a:bodyPr vert="horz" lIns="94119" tIns="47060" rIns="94119" bIns="47060" rtlCol="0"/>
          <a:lstStyle>
            <a:lvl1pPr algn="l">
              <a:defRPr sz="1200"/>
            </a:lvl1pPr>
          </a:lstStyle>
          <a:p>
            <a:endParaRPr lang="en-US" dirty="0"/>
          </a:p>
        </p:txBody>
      </p:sp>
      <p:sp>
        <p:nvSpPr>
          <p:cNvPr id="3" name="Date Placeholder 2"/>
          <p:cNvSpPr>
            <a:spLocks noGrp="1"/>
          </p:cNvSpPr>
          <p:nvPr>
            <p:ph type="dt" sz="quarter" idx="1"/>
          </p:nvPr>
        </p:nvSpPr>
        <p:spPr>
          <a:xfrm>
            <a:off x="5307715" y="0"/>
            <a:ext cx="4060084" cy="355124"/>
          </a:xfrm>
          <a:prstGeom prst="rect">
            <a:avLst/>
          </a:prstGeom>
        </p:spPr>
        <p:txBody>
          <a:bodyPr vert="horz" lIns="94119" tIns="47060" rIns="94119" bIns="47060" rtlCol="0"/>
          <a:lstStyle>
            <a:lvl1pPr algn="r">
              <a:defRPr sz="1200"/>
            </a:lvl1pPr>
          </a:lstStyle>
          <a:p>
            <a:fld id="{09246521-63A8-814B-8C82-77EBA8B0025D}" type="datetimeFigureOut">
              <a:rPr lang="en-US" smtClean="0"/>
              <a:t>2/13/13</a:t>
            </a:fld>
            <a:endParaRPr lang="en-US" dirty="0"/>
          </a:p>
        </p:txBody>
      </p:sp>
      <p:sp>
        <p:nvSpPr>
          <p:cNvPr id="4" name="Footer Placeholder 3"/>
          <p:cNvSpPr>
            <a:spLocks noGrp="1"/>
          </p:cNvSpPr>
          <p:nvPr>
            <p:ph type="ftr" sz="quarter" idx="2"/>
          </p:nvPr>
        </p:nvSpPr>
        <p:spPr>
          <a:xfrm>
            <a:off x="0" y="6745708"/>
            <a:ext cx="4060084" cy="355124"/>
          </a:xfrm>
          <a:prstGeom prst="rect">
            <a:avLst/>
          </a:prstGeom>
        </p:spPr>
        <p:txBody>
          <a:bodyPr vert="horz" lIns="94119" tIns="47060" rIns="94119" bIns="4706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307715" y="6745708"/>
            <a:ext cx="4060084" cy="355124"/>
          </a:xfrm>
          <a:prstGeom prst="rect">
            <a:avLst/>
          </a:prstGeom>
        </p:spPr>
        <p:txBody>
          <a:bodyPr vert="horz" lIns="94119" tIns="47060" rIns="94119" bIns="47060" rtlCol="0" anchor="b"/>
          <a:lstStyle>
            <a:lvl1pPr algn="r">
              <a:defRPr sz="1200"/>
            </a:lvl1pPr>
          </a:lstStyle>
          <a:p>
            <a:fld id="{23535926-9F8D-0C42-B34E-1231DDBC9478}" type="slidenum">
              <a:rPr lang="en-US" smtClean="0"/>
              <a:t>‹#›</a:t>
            </a:fld>
            <a:endParaRPr lang="en-US" dirty="0"/>
          </a:p>
        </p:txBody>
      </p:sp>
    </p:spTree>
    <p:extLst>
      <p:ext uri="{BB962C8B-B14F-4D97-AF65-F5344CB8AC3E}">
        <p14:creationId xmlns:p14="http://schemas.microsoft.com/office/powerpoint/2010/main" val="11299833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0084" cy="355124"/>
          </a:xfrm>
          <a:prstGeom prst="rect">
            <a:avLst/>
          </a:prstGeom>
        </p:spPr>
        <p:txBody>
          <a:bodyPr vert="horz" lIns="94119" tIns="47060" rIns="94119" bIns="47060" rtlCol="0"/>
          <a:lstStyle>
            <a:lvl1pPr algn="l">
              <a:defRPr sz="1200"/>
            </a:lvl1pPr>
          </a:lstStyle>
          <a:p>
            <a:endParaRPr lang="en-US" dirty="0"/>
          </a:p>
        </p:txBody>
      </p:sp>
      <p:sp>
        <p:nvSpPr>
          <p:cNvPr id="3" name="Date Placeholder 2"/>
          <p:cNvSpPr>
            <a:spLocks noGrp="1"/>
          </p:cNvSpPr>
          <p:nvPr>
            <p:ph type="dt" idx="1"/>
          </p:nvPr>
        </p:nvSpPr>
        <p:spPr>
          <a:xfrm>
            <a:off x="5307173" y="0"/>
            <a:ext cx="4060084" cy="355124"/>
          </a:xfrm>
          <a:prstGeom prst="rect">
            <a:avLst/>
          </a:prstGeom>
        </p:spPr>
        <p:txBody>
          <a:bodyPr vert="horz" lIns="94119" tIns="47060" rIns="94119" bIns="47060" rtlCol="0"/>
          <a:lstStyle>
            <a:lvl1pPr algn="r">
              <a:defRPr sz="1200"/>
            </a:lvl1pPr>
          </a:lstStyle>
          <a:p>
            <a:fld id="{CA458DE9-3CFC-1045-A325-0058F9BB4047}" type="datetimeFigureOut">
              <a:rPr lang="en-US" smtClean="0"/>
              <a:t>2/13/13</a:t>
            </a:fld>
            <a:endParaRPr lang="en-US" dirty="0"/>
          </a:p>
        </p:txBody>
      </p:sp>
      <p:sp>
        <p:nvSpPr>
          <p:cNvPr id="4" name="Slide Image Placeholder 3"/>
          <p:cNvSpPr>
            <a:spLocks noGrp="1" noRot="1" noChangeAspect="1"/>
          </p:cNvSpPr>
          <p:nvPr>
            <p:ph type="sldImg" idx="2"/>
          </p:nvPr>
        </p:nvSpPr>
        <p:spPr>
          <a:xfrm>
            <a:off x="2803525" y="533400"/>
            <a:ext cx="3762375" cy="2662238"/>
          </a:xfrm>
          <a:prstGeom prst="rect">
            <a:avLst/>
          </a:prstGeom>
          <a:noFill/>
          <a:ln w="12700">
            <a:solidFill>
              <a:prstClr val="black"/>
            </a:solidFill>
          </a:ln>
        </p:spPr>
        <p:txBody>
          <a:bodyPr vert="horz" lIns="94119" tIns="47060" rIns="94119" bIns="47060" rtlCol="0" anchor="ctr"/>
          <a:lstStyle/>
          <a:p>
            <a:endParaRPr lang="en-US" dirty="0"/>
          </a:p>
        </p:txBody>
      </p:sp>
      <p:sp>
        <p:nvSpPr>
          <p:cNvPr id="5" name="Notes Placeholder 4"/>
          <p:cNvSpPr>
            <a:spLocks noGrp="1"/>
          </p:cNvSpPr>
          <p:nvPr>
            <p:ph type="body" sz="quarter" idx="3"/>
          </p:nvPr>
        </p:nvSpPr>
        <p:spPr>
          <a:xfrm>
            <a:off x="936943" y="3373675"/>
            <a:ext cx="7495540" cy="3196114"/>
          </a:xfrm>
          <a:prstGeom prst="rect">
            <a:avLst/>
          </a:prstGeom>
        </p:spPr>
        <p:txBody>
          <a:bodyPr vert="horz" lIns="94119" tIns="47060" rIns="94119" bIns="4706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6746119"/>
            <a:ext cx="4060084" cy="355124"/>
          </a:xfrm>
          <a:prstGeom prst="rect">
            <a:avLst/>
          </a:prstGeom>
        </p:spPr>
        <p:txBody>
          <a:bodyPr vert="horz" lIns="94119" tIns="47060" rIns="94119" bIns="4706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307173" y="6746119"/>
            <a:ext cx="4060084" cy="355124"/>
          </a:xfrm>
          <a:prstGeom prst="rect">
            <a:avLst/>
          </a:prstGeom>
        </p:spPr>
        <p:txBody>
          <a:bodyPr vert="horz" lIns="94119" tIns="47060" rIns="94119" bIns="47060" rtlCol="0" anchor="b"/>
          <a:lstStyle>
            <a:lvl1pPr algn="r">
              <a:defRPr sz="1200"/>
            </a:lvl1pPr>
          </a:lstStyle>
          <a:p>
            <a:fld id="{CB4704AD-4323-2D41-8F29-9004FD7ACA2A}" type="slidenum">
              <a:rPr lang="en-US" smtClean="0"/>
              <a:t>‹#›</a:t>
            </a:fld>
            <a:endParaRPr lang="en-US" dirty="0"/>
          </a:p>
        </p:txBody>
      </p:sp>
    </p:spTree>
    <p:extLst>
      <p:ext uri="{BB962C8B-B14F-4D97-AF65-F5344CB8AC3E}">
        <p14:creationId xmlns:p14="http://schemas.microsoft.com/office/powerpoint/2010/main" val="3322998979"/>
      </p:ext>
    </p:extLst>
  </p:cSld>
  <p:clrMap bg1="lt1" tx1="dk1" bg2="lt2" tx2="dk2" accent1="accent1" accent2="accent2" accent3="accent3" accent4="accent4" accent5="accent5" accent6="accent6" hlink="hlink" folHlink="folHlink"/>
  <p:hf hdr="0" ftr="0" dt="0"/>
  <p:notesStyle>
    <a:lvl1pPr marL="0" algn="l" defTabSz="1679113" rtl="0" eaLnBrk="1" latinLnBrk="0" hangingPunct="1">
      <a:defRPr sz="4400" kern="1200">
        <a:solidFill>
          <a:schemeClr val="tx1"/>
        </a:solidFill>
        <a:latin typeface="+mn-lt"/>
        <a:ea typeface="+mn-ea"/>
        <a:cs typeface="+mn-cs"/>
      </a:defRPr>
    </a:lvl1pPr>
    <a:lvl2pPr marL="1679113" algn="l" defTabSz="1679113" rtl="0" eaLnBrk="1" latinLnBrk="0" hangingPunct="1">
      <a:defRPr sz="4400" kern="1200">
        <a:solidFill>
          <a:schemeClr val="tx1"/>
        </a:solidFill>
        <a:latin typeface="+mn-lt"/>
        <a:ea typeface="+mn-ea"/>
        <a:cs typeface="+mn-cs"/>
      </a:defRPr>
    </a:lvl2pPr>
    <a:lvl3pPr marL="3358225" algn="l" defTabSz="1679113" rtl="0" eaLnBrk="1" latinLnBrk="0" hangingPunct="1">
      <a:defRPr sz="4400" kern="1200">
        <a:solidFill>
          <a:schemeClr val="tx1"/>
        </a:solidFill>
        <a:latin typeface="+mn-lt"/>
        <a:ea typeface="+mn-ea"/>
        <a:cs typeface="+mn-cs"/>
      </a:defRPr>
    </a:lvl3pPr>
    <a:lvl4pPr marL="5037338" algn="l" defTabSz="1679113" rtl="0" eaLnBrk="1" latinLnBrk="0" hangingPunct="1">
      <a:defRPr sz="4400" kern="1200">
        <a:solidFill>
          <a:schemeClr val="tx1"/>
        </a:solidFill>
        <a:latin typeface="+mn-lt"/>
        <a:ea typeface="+mn-ea"/>
        <a:cs typeface="+mn-cs"/>
      </a:defRPr>
    </a:lvl4pPr>
    <a:lvl5pPr marL="6716451" algn="l" defTabSz="1679113" rtl="0" eaLnBrk="1" latinLnBrk="0" hangingPunct="1">
      <a:defRPr sz="4400" kern="1200">
        <a:solidFill>
          <a:schemeClr val="tx1"/>
        </a:solidFill>
        <a:latin typeface="+mn-lt"/>
        <a:ea typeface="+mn-ea"/>
        <a:cs typeface="+mn-cs"/>
      </a:defRPr>
    </a:lvl5pPr>
    <a:lvl6pPr marL="8395564" algn="l" defTabSz="1679113" rtl="0" eaLnBrk="1" latinLnBrk="0" hangingPunct="1">
      <a:defRPr sz="4400" kern="1200">
        <a:solidFill>
          <a:schemeClr val="tx1"/>
        </a:solidFill>
        <a:latin typeface="+mn-lt"/>
        <a:ea typeface="+mn-ea"/>
        <a:cs typeface="+mn-cs"/>
      </a:defRPr>
    </a:lvl6pPr>
    <a:lvl7pPr marL="10074676" algn="l" defTabSz="1679113" rtl="0" eaLnBrk="1" latinLnBrk="0" hangingPunct="1">
      <a:defRPr sz="4400" kern="1200">
        <a:solidFill>
          <a:schemeClr val="tx1"/>
        </a:solidFill>
        <a:latin typeface="+mn-lt"/>
        <a:ea typeface="+mn-ea"/>
        <a:cs typeface="+mn-cs"/>
      </a:defRPr>
    </a:lvl7pPr>
    <a:lvl8pPr marL="11753789" algn="l" defTabSz="1679113" rtl="0" eaLnBrk="1" latinLnBrk="0" hangingPunct="1">
      <a:defRPr sz="4400" kern="1200">
        <a:solidFill>
          <a:schemeClr val="tx1"/>
        </a:solidFill>
        <a:latin typeface="+mn-lt"/>
        <a:ea typeface="+mn-ea"/>
        <a:cs typeface="+mn-cs"/>
      </a:defRPr>
    </a:lvl8pPr>
    <a:lvl9pPr marL="13432902" algn="l" defTabSz="1679113" rtl="0" eaLnBrk="1" latinLnBrk="0" hangingPunct="1">
      <a:defRPr sz="4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3525" y="533400"/>
            <a:ext cx="3762375" cy="26622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93281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3525" y="533400"/>
            <a:ext cx="3762375" cy="26622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93281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28311">
              <a:defRPr/>
            </a:pPr>
            <a:r>
              <a:rPr lang="en-GB" sz="4500" dirty="0"/>
              <a:t>The 2012 study digs deep into consumer trends and attitudes, providing insight and analysis on their wider industry impact with mobile content and commerce broken down into three distinct activities:</a:t>
            </a:r>
          </a:p>
          <a:p>
            <a:r>
              <a:rPr lang="en-GB" sz="4500" dirty="0"/>
              <a:t>It gives unprecedented data and intelligence into mobile engagement and purchasing habits.</a:t>
            </a:r>
          </a:p>
          <a:p>
            <a:endParaRPr lang="en-GB" sz="4500" dirty="0"/>
          </a:p>
          <a:p>
            <a:pPr defTabSz="1728311">
              <a:defRPr/>
            </a:pPr>
            <a:r>
              <a:rPr lang="en-GB" sz="4500" dirty="0"/>
              <a:t>The report delivers insight that can help both mobile specialists and those who are new to mobile to develop targeted mobile strategies and fully exploit the rich opportunities that mobile provides.</a:t>
            </a:r>
          </a:p>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solidFill>
                  <a:prstClr val="black"/>
                </a:solidFill>
                <a:latin typeface="Calibri"/>
              </a:rPr>
              <a:pPr/>
              <a:t>11</a:t>
            </a:fld>
            <a:endParaRPr lang="en-US" dirty="0">
              <a:solidFill>
                <a:prstClr val="black"/>
              </a:solidFill>
              <a:latin typeface="Calibri"/>
            </a:endParaRPr>
          </a:p>
        </p:txBody>
      </p:sp>
    </p:spTree>
    <p:extLst>
      <p:ext uri="{BB962C8B-B14F-4D97-AF65-F5344CB8AC3E}">
        <p14:creationId xmlns:p14="http://schemas.microsoft.com/office/powerpoint/2010/main" val="2295358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274" indent="-185274">
              <a:buFont typeface="Arial" pitchFamily="34" charset="0"/>
              <a:buChar char="•"/>
            </a:pPr>
            <a:r>
              <a:rPr lang="en-GB" sz="4500" dirty="0"/>
              <a:t>Developed markets </a:t>
            </a:r>
            <a:br>
              <a:rPr lang="en-GB" sz="4500" dirty="0"/>
            </a:br>
            <a:r>
              <a:rPr lang="en-GB" sz="4500" dirty="0"/>
              <a:t>(UK &amp; US) are all about Smartphones namely </a:t>
            </a:r>
            <a:br>
              <a:rPr lang="en-GB" sz="4500" dirty="0"/>
            </a:br>
            <a:r>
              <a:rPr lang="en-GB" sz="4500" dirty="0"/>
              <a:t>Android and iPhones</a:t>
            </a:r>
          </a:p>
          <a:p>
            <a:pPr marL="185274" indent="-185274">
              <a:buFont typeface="Arial" pitchFamily="34" charset="0"/>
              <a:buChar char="•"/>
            </a:pPr>
            <a:r>
              <a:rPr lang="en-GB" sz="4500" dirty="0"/>
              <a:t>China is very much following this trend</a:t>
            </a:r>
          </a:p>
          <a:p>
            <a:pPr marL="185274" indent="-185274">
              <a:buFont typeface="Arial" pitchFamily="34" charset="0"/>
              <a:buChar char="•"/>
            </a:pPr>
            <a:r>
              <a:rPr lang="en-GB" sz="4500" dirty="0"/>
              <a:t>Growth markets are still feature phone dominated, </a:t>
            </a:r>
            <a:br>
              <a:rPr lang="en-GB" sz="4500" dirty="0"/>
            </a:br>
            <a:r>
              <a:rPr lang="en-GB" sz="4500" dirty="0"/>
              <a:t>but Android is coming</a:t>
            </a:r>
          </a:p>
          <a:p>
            <a:pPr marL="185274" indent="-185274">
              <a:buFont typeface="Arial" pitchFamily="34" charset="0"/>
              <a:buChar char="•"/>
            </a:pPr>
            <a:endParaRPr lang="en-GB" sz="3700" dirty="0"/>
          </a:p>
          <a:p>
            <a:pPr marL="185274" indent="-185274">
              <a:buFont typeface="Arial"/>
              <a:buChar char="•"/>
            </a:pPr>
            <a:endParaRPr lang="en-GB" sz="3700" dirty="0"/>
          </a:p>
          <a:p>
            <a:pPr marL="185274" indent="-185274">
              <a:buFont typeface="Arial"/>
              <a:buChar char="•"/>
            </a:pPr>
            <a:endParaRPr lang="en-GB" sz="3700" dirty="0"/>
          </a:p>
          <a:p>
            <a:endParaRPr lang="en-GB" dirty="0"/>
          </a:p>
        </p:txBody>
      </p:sp>
      <p:sp>
        <p:nvSpPr>
          <p:cNvPr id="4" name="Slide Number Placeholder 3"/>
          <p:cNvSpPr>
            <a:spLocks noGrp="1"/>
          </p:cNvSpPr>
          <p:nvPr>
            <p:ph type="sldNum" sz="quarter" idx="10"/>
          </p:nvPr>
        </p:nvSpPr>
        <p:spPr/>
        <p:txBody>
          <a:bodyPr/>
          <a:lstStyle/>
          <a:p>
            <a:fld id="{CB4704AD-4323-2D41-8F29-9004FD7ACA2A}" type="slidenum">
              <a:rPr lang="en-US" smtClean="0"/>
              <a:t>12</a:t>
            </a:fld>
            <a:endParaRPr lang="en-US" dirty="0"/>
          </a:p>
        </p:txBody>
      </p:sp>
    </p:spTree>
    <p:extLst>
      <p:ext uri="{BB962C8B-B14F-4D97-AF65-F5344CB8AC3E}">
        <p14:creationId xmlns:p14="http://schemas.microsoft.com/office/powerpoint/2010/main" val="1836237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13</a:t>
            </a:fld>
            <a:endParaRPr lang="en-US" dirty="0"/>
          </a:p>
        </p:txBody>
      </p:sp>
    </p:spTree>
    <p:extLst>
      <p:ext uri="{BB962C8B-B14F-4D97-AF65-F5344CB8AC3E}">
        <p14:creationId xmlns:p14="http://schemas.microsoft.com/office/powerpoint/2010/main" val="2027692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14</a:t>
            </a:fld>
            <a:endParaRPr lang="en-US" dirty="0"/>
          </a:p>
        </p:txBody>
      </p:sp>
    </p:spTree>
    <p:extLst>
      <p:ext uri="{BB962C8B-B14F-4D97-AF65-F5344CB8AC3E}">
        <p14:creationId xmlns:p14="http://schemas.microsoft.com/office/powerpoint/2010/main" val="2106382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15</a:t>
            </a:fld>
            <a:endParaRPr lang="en-US" dirty="0"/>
          </a:p>
        </p:txBody>
      </p:sp>
    </p:spTree>
    <p:extLst>
      <p:ext uri="{BB962C8B-B14F-4D97-AF65-F5344CB8AC3E}">
        <p14:creationId xmlns:p14="http://schemas.microsoft.com/office/powerpoint/2010/main" val="4280312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274" indent="-185274">
              <a:buFont typeface="Arial" pitchFamily="34" charset="0"/>
              <a:buChar char="•"/>
            </a:pPr>
            <a:r>
              <a:rPr lang="en-GB" sz="4500" dirty="0"/>
              <a:t>Percentage of mobile media users purchasing digital content has not increased year-on-year (this does not measure consumption)</a:t>
            </a:r>
          </a:p>
          <a:p>
            <a:pPr marL="185274" indent="-185274">
              <a:buFont typeface="Arial" pitchFamily="34" charset="0"/>
              <a:buChar char="•"/>
            </a:pPr>
            <a:r>
              <a:rPr lang="en-GB" sz="4500" dirty="0"/>
              <a:t>Significantly more people are purchasing physical and perishable goods, growing from 24% to 31% of all mobile media users.</a:t>
            </a:r>
          </a:p>
          <a:p>
            <a:pPr marL="185274" indent="-185274">
              <a:buFont typeface="Arial" pitchFamily="34" charset="0"/>
              <a:buChar char="•"/>
            </a:pPr>
            <a:r>
              <a:rPr lang="en-GB" sz="4500" dirty="0"/>
              <a:t>Strong share also for Virtual Goods</a:t>
            </a:r>
          </a:p>
          <a:p>
            <a:endParaRPr lang="en-US" dirty="0"/>
          </a:p>
        </p:txBody>
      </p:sp>
      <p:sp>
        <p:nvSpPr>
          <p:cNvPr id="4" name="Slide Number Placeholder 3"/>
          <p:cNvSpPr>
            <a:spLocks noGrp="1"/>
          </p:cNvSpPr>
          <p:nvPr>
            <p:ph type="sldNum" sz="quarter" idx="10"/>
          </p:nvPr>
        </p:nvSpPr>
        <p:spPr/>
        <p:txBody>
          <a:bodyPr/>
          <a:lstStyle/>
          <a:p>
            <a:fld id="{E955689F-A5F7-2347-8ED4-3E3D20CCF91C}" type="slidenum">
              <a:rPr lang="en-US" smtClean="0">
                <a:solidFill>
                  <a:prstClr val="black"/>
                </a:solidFill>
                <a:latin typeface="Calibri"/>
              </a:rPr>
              <a:pPr/>
              <a:t>16</a:t>
            </a:fld>
            <a:endParaRPr lang="en-US" dirty="0">
              <a:solidFill>
                <a:prstClr val="black"/>
              </a:solidFill>
              <a:latin typeface="Calibri"/>
            </a:endParaRPr>
          </a:p>
        </p:txBody>
      </p:sp>
    </p:spTree>
    <p:extLst>
      <p:ext uri="{BB962C8B-B14F-4D97-AF65-F5344CB8AC3E}">
        <p14:creationId xmlns:p14="http://schemas.microsoft.com/office/powerpoint/2010/main" val="2337133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17</a:t>
            </a:fld>
            <a:endParaRPr lang="en-US" dirty="0"/>
          </a:p>
        </p:txBody>
      </p:sp>
    </p:spTree>
    <p:extLst>
      <p:ext uri="{BB962C8B-B14F-4D97-AF65-F5344CB8AC3E}">
        <p14:creationId xmlns:p14="http://schemas.microsoft.com/office/powerpoint/2010/main" val="393795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274" indent="-185274">
              <a:buFont typeface="Arial" pitchFamily="34" charset="0"/>
              <a:buChar char="•"/>
            </a:pPr>
            <a:r>
              <a:rPr lang="en-US" sz="4500" dirty="0"/>
              <a:t>are the most likely to purchase via their mobile, while consumers in Mexico are the least likely</a:t>
            </a:r>
            <a:endParaRPr lang="en-GB" sz="4500" dirty="0"/>
          </a:p>
          <a:p>
            <a:pPr marL="185274" indent="-185274">
              <a:buFont typeface="Arial" pitchFamily="34" charset="0"/>
              <a:buChar char="•"/>
            </a:pPr>
            <a:r>
              <a:rPr lang="en-GB" sz="4500" dirty="0"/>
              <a:t>The Smartphone markets of China, US and UK show the highest penetration of purchasing via mobile</a:t>
            </a:r>
          </a:p>
          <a:p>
            <a:pPr marL="185274" indent="-185274">
              <a:buFont typeface="Arial" pitchFamily="34" charset="0"/>
              <a:buChar char="•"/>
            </a:pPr>
            <a:r>
              <a:rPr lang="en-GB" sz="4500" dirty="0"/>
              <a:t>South Africa where 96% of consumers state that the mobile plays an important role in their life is however even higher</a:t>
            </a:r>
          </a:p>
          <a:p>
            <a:endParaRPr lang="en-US" dirty="0"/>
          </a:p>
        </p:txBody>
      </p:sp>
      <p:sp>
        <p:nvSpPr>
          <p:cNvPr id="4" name="Slide Number Placeholder 3"/>
          <p:cNvSpPr>
            <a:spLocks noGrp="1"/>
          </p:cNvSpPr>
          <p:nvPr>
            <p:ph type="sldNum" sz="quarter" idx="10"/>
          </p:nvPr>
        </p:nvSpPr>
        <p:spPr/>
        <p:txBody>
          <a:bodyPr/>
          <a:lstStyle/>
          <a:p>
            <a:fld id="{E955689F-A5F7-2347-8ED4-3E3D20CCF91C}" type="slidenum">
              <a:rPr lang="en-US" smtClean="0">
                <a:solidFill>
                  <a:prstClr val="black"/>
                </a:solidFill>
                <a:latin typeface="Calibri"/>
              </a:rPr>
              <a:pPr/>
              <a:t>18</a:t>
            </a:fld>
            <a:endParaRPr lang="en-US" dirty="0">
              <a:solidFill>
                <a:prstClr val="black"/>
              </a:solidFill>
              <a:latin typeface="Calibri"/>
            </a:endParaRPr>
          </a:p>
        </p:txBody>
      </p:sp>
    </p:spTree>
    <p:extLst>
      <p:ext uri="{BB962C8B-B14F-4D97-AF65-F5344CB8AC3E}">
        <p14:creationId xmlns:p14="http://schemas.microsoft.com/office/powerpoint/2010/main" val="2337133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55689F-A5F7-2347-8ED4-3E3D20CCF91C}" type="slidenum">
              <a:rPr lang="en-US" smtClean="0">
                <a:solidFill>
                  <a:prstClr val="black"/>
                </a:solidFill>
                <a:latin typeface="Calibri"/>
              </a:rPr>
              <a:pPr/>
              <a:t>19</a:t>
            </a:fld>
            <a:endParaRPr lang="en-US" dirty="0">
              <a:solidFill>
                <a:prstClr val="black"/>
              </a:solidFill>
              <a:latin typeface="Calibri"/>
            </a:endParaRPr>
          </a:p>
        </p:txBody>
      </p:sp>
    </p:spTree>
    <p:extLst>
      <p:ext uri="{BB962C8B-B14F-4D97-AF65-F5344CB8AC3E}">
        <p14:creationId xmlns:p14="http://schemas.microsoft.com/office/powerpoint/2010/main" val="2337133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latin typeface="Arial"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charset="-128"/>
              </a:defRPr>
            </a:lvl1pPr>
            <a:lvl2pPr marL="764718" indent="-294122" eaLnBrk="0" hangingPunct="0">
              <a:defRPr>
                <a:solidFill>
                  <a:schemeClr val="tx1"/>
                </a:solidFill>
                <a:latin typeface="Arial" pitchFamily="34" charset="0"/>
                <a:ea typeface="ヒラギノ角ゴ Pro W3" charset="-128"/>
              </a:defRPr>
            </a:lvl2pPr>
            <a:lvl3pPr marL="1176490" indent="-235298" eaLnBrk="0" hangingPunct="0">
              <a:defRPr>
                <a:solidFill>
                  <a:schemeClr val="tx1"/>
                </a:solidFill>
                <a:latin typeface="Arial" pitchFamily="34" charset="0"/>
                <a:ea typeface="ヒラギノ角ゴ Pro W3" charset="-128"/>
              </a:defRPr>
            </a:lvl3pPr>
            <a:lvl4pPr marL="1647086" indent="-235298" eaLnBrk="0" hangingPunct="0">
              <a:defRPr>
                <a:solidFill>
                  <a:schemeClr val="tx1"/>
                </a:solidFill>
                <a:latin typeface="Arial" pitchFamily="34" charset="0"/>
                <a:ea typeface="ヒラギノ角ゴ Pro W3" charset="-128"/>
              </a:defRPr>
            </a:lvl4pPr>
            <a:lvl5pPr marL="2117682" indent="-235298" eaLnBrk="0" hangingPunct="0">
              <a:defRPr>
                <a:solidFill>
                  <a:schemeClr val="tx1"/>
                </a:solidFill>
                <a:latin typeface="Arial" pitchFamily="34" charset="0"/>
                <a:ea typeface="ヒラギノ角ゴ Pro W3" charset="-128"/>
              </a:defRPr>
            </a:lvl5pPr>
            <a:lvl6pPr marL="2588278" indent="-235298" eaLnBrk="0" fontAlgn="base" hangingPunct="0">
              <a:spcBef>
                <a:spcPct val="0"/>
              </a:spcBef>
              <a:spcAft>
                <a:spcPct val="0"/>
              </a:spcAft>
              <a:defRPr>
                <a:solidFill>
                  <a:schemeClr val="tx1"/>
                </a:solidFill>
                <a:latin typeface="Arial" pitchFamily="34" charset="0"/>
                <a:ea typeface="ヒラギノ角ゴ Pro W3" charset="-128"/>
              </a:defRPr>
            </a:lvl6pPr>
            <a:lvl7pPr marL="3058874" indent="-235298" eaLnBrk="0" fontAlgn="base" hangingPunct="0">
              <a:spcBef>
                <a:spcPct val="0"/>
              </a:spcBef>
              <a:spcAft>
                <a:spcPct val="0"/>
              </a:spcAft>
              <a:defRPr>
                <a:solidFill>
                  <a:schemeClr val="tx1"/>
                </a:solidFill>
                <a:latin typeface="Arial" pitchFamily="34" charset="0"/>
                <a:ea typeface="ヒラギノ角ゴ Pro W3" charset="-128"/>
              </a:defRPr>
            </a:lvl7pPr>
            <a:lvl8pPr marL="3529470" indent="-235298" eaLnBrk="0" fontAlgn="base" hangingPunct="0">
              <a:spcBef>
                <a:spcPct val="0"/>
              </a:spcBef>
              <a:spcAft>
                <a:spcPct val="0"/>
              </a:spcAft>
              <a:defRPr>
                <a:solidFill>
                  <a:schemeClr val="tx1"/>
                </a:solidFill>
                <a:latin typeface="Arial" pitchFamily="34" charset="0"/>
                <a:ea typeface="ヒラギノ角ゴ Pro W3" charset="-128"/>
              </a:defRPr>
            </a:lvl8pPr>
            <a:lvl9pPr marL="4000066" indent="-235298"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fld id="{20A93416-8A5D-492A-8FF8-92B0A4A3ECB5}" type="slidenum">
              <a:rPr lang="en-US" smtClean="0"/>
              <a:pPr eaLnBrk="1" hangingPunct="1"/>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55689F-A5F7-2347-8ED4-3E3D20CCF91C}" type="slidenum">
              <a:rPr lang="en-US" smtClean="0">
                <a:solidFill>
                  <a:prstClr val="black"/>
                </a:solidFill>
                <a:latin typeface="Calibri"/>
              </a:rPr>
              <a:pPr/>
              <a:t>20</a:t>
            </a:fld>
            <a:endParaRPr lang="en-US" dirty="0">
              <a:solidFill>
                <a:prstClr val="black"/>
              </a:solidFill>
              <a:latin typeface="Calibri"/>
            </a:endParaRPr>
          </a:p>
        </p:txBody>
      </p:sp>
    </p:spTree>
    <p:extLst>
      <p:ext uri="{BB962C8B-B14F-4D97-AF65-F5344CB8AC3E}">
        <p14:creationId xmlns:p14="http://schemas.microsoft.com/office/powerpoint/2010/main" val="2337133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21</a:t>
            </a:fld>
            <a:endParaRPr lang="en-US" dirty="0"/>
          </a:p>
        </p:txBody>
      </p:sp>
    </p:spTree>
    <p:extLst>
      <p:ext uri="{BB962C8B-B14F-4D97-AF65-F5344CB8AC3E}">
        <p14:creationId xmlns:p14="http://schemas.microsoft.com/office/powerpoint/2010/main" val="2791515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Trend mimicked in the US</a:t>
            </a:r>
            <a:endParaRPr lang="en-US" dirty="0"/>
          </a:p>
        </p:txBody>
      </p:sp>
      <p:sp>
        <p:nvSpPr>
          <p:cNvPr id="4" name="Slide Number Placeholder 3"/>
          <p:cNvSpPr>
            <a:spLocks noGrp="1"/>
          </p:cNvSpPr>
          <p:nvPr>
            <p:ph type="sldNum" sz="quarter" idx="10"/>
          </p:nvPr>
        </p:nvSpPr>
        <p:spPr/>
        <p:txBody>
          <a:bodyPr/>
          <a:lstStyle/>
          <a:p>
            <a:fld id="{E955689F-A5F7-2347-8ED4-3E3D20CCF91C}" type="slidenum">
              <a:rPr lang="en-US" smtClean="0">
                <a:solidFill>
                  <a:prstClr val="black"/>
                </a:solidFill>
                <a:latin typeface="Calibri"/>
              </a:rPr>
              <a:pPr/>
              <a:t>22</a:t>
            </a:fld>
            <a:endParaRPr lang="en-US" dirty="0">
              <a:solidFill>
                <a:prstClr val="black"/>
              </a:solidFill>
              <a:latin typeface="Calibri"/>
            </a:endParaRPr>
          </a:p>
        </p:txBody>
      </p:sp>
    </p:spTree>
    <p:extLst>
      <p:ext uri="{BB962C8B-B14F-4D97-AF65-F5344CB8AC3E}">
        <p14:creationId xmlns:p14="http://schemas.microsoft.com/office/powerpoint/2010/main" val="2337133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274" indent="-185274">
              <a:buFont typeface="Arial" pitchFamily="34" charset="0"/>
              <a:buChar char="•"/>
            </a:pPr>
            <a:r>
              <a:rPr lang="en-GB" sz="4500" dirty="0"/>
              <a:t>26% of consumers state that they have no need to purchase via mobile – work still to be done on relevance and need</a:t>
            </a:r>
          </a:p>
          <a:p>
            <a:pPr marL="185274" indent="-185274">
              <a:buFont typeface="Arial" pitchFamily="34" charset="0"/>
              <a:buChar char="•"/>
            </a:pPr>
            <a:r>
              <a:rPr lang="en-GB" sz="4500" dirty="0"/>
              <a:t>35% say consumer trust is the largest barrier to future adoption</a:t>
            </a:r>
          </a:p>
          <a:p>
            <a:pPr marL="185274" indent="-185274">
              <a:buFont typeface="Arial" pitchFamily="34" charset="0"/>
              <a:buChar char="•"/>
            </a:pPr>
            <a:r>
              <a:rPr lang="en-GB" sz="4500" dirty="0"/>
              <a:t>Security as the biggest concern in terms of Consumer Trust</a:t>
            </a:r>
          </a:p>
          <a:p>
            <a:endParaRPr lang="en-GB" dirty="0"/>
          </a:p>
        </p:txBody>
      </p:sp>
      <p:sp>
        <p:nvSpPr>
          <p:cNvPr id="4" name="Slide Number Placeholder 3"/>
          <p:cNvSpPr>
            <a:spLocks noGrp="1"/>
          </p:cNvSpPr>
          <p:nvPr>
            <p:ph type="sldNum" sz="quarter" idx="10"/>
          </p:nvPr>
        </p:nvSpPr>
        <p:spPr/>
        <p:txBody>
          <a:bodyPr/>
          <a:lstStyle/>
          <a:p>
            <a:fld id="{CB4704AD-4323-2D41-8F29-9004FD7ACA2A}" type="slidenum">
              <a:rPr lang="en-US" smtClean="0"/>
              <a:t>23</a:t>
            </a:fld>
            <a:endParaRPr lang="en-US" dirty="0"/>
          </a:p>
        </p:txBody>
      </p:sp>
    </p:spTree>
    <p:extLst>
      <p:ext uri="{BB962C8B-B14F-4D97-AF65-F5344CB8AC3E}">
        <p14:creationId xmlns:p14="http://schemas.microsoft.com/office/powerpoint/2010/main" val="1246516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3525" y="533400"/>
            <a:ext cx="3762375" cy="26622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93281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 so long ago, North America was considered to be behind the pace in mobile terms. All that changed with the advent of the iPhone and Android platforms – each of which was, of course, born in North America. The modern smartphone era catapulted the USA in particular to the forefront of the market for mobile content and commerce – as this report clearly demonstrates. </a:t>
            </a:r>
          </a:p>
          <a:p>
            <a:r>
              <a:rPr lang="en-GB" dirty="0" smtClean="0"/>
              <a:t>In the first instance the study reveals the degree to which US mobile media users have switched from feature phones to smart devices. A staggering 95 per cent of this group use a smartphone – with interestingly half of those surveyed choosing Android, while 31 per cent choose iPhone. The ability of the smartphone to connect seamlessly to the web, to run apps and to store payment card details is driving up activity in mobile content and commerce in virtually all areas.</a:t>
            </a:r>
          </a:p>
          <a:p>
            <a:endParaRPr lang="en-GB" dirty="0" smtClean="0"/>
          </a:p>
          <a:p>
            <a:r>
              <a:rPr lang="en-GB" dirty="0" smtClean="0"/>
              <a:t>For US mobile media users, using a handset to perform pre-purchase research is almost ubiquitous. </a:t>
            </a:r>
          </a:p>
          <a:p>
            <a:r>
              <a:rPr lang="en-GB" dirty="0" smtClean="0"/>
              <a:t>88 per cent did so in 2012 – up 17 per cent on 2011. In terms of precise activities, more than half of this group have looked for product info, checked prices, researched info for future services or checked to find a store location. </a:t>
            </a:r>
          </a:p>
          <a:p>
            <a:r>
              <a:rPr lang="en-GB" dirty="0" smtClean="0"/>
              <a:t>And it may be little surprise to know that, in a country with a strong tradition of collecting money-off coupons (shoppers saved $4.6 billion with coupons in 2011, according to the NCH Marketing Services), 32 per cent used a mobile coupon to redeem offers. The potential of the coupon market is certainly a key driver of big US mobile commerce projects such as Google Wallet and Project Isis.</a:t>
            </a:r>
          </a:p>
          <a:p>
            <a:endParaRPr lang="en-GB" dirty="0" smtClean="0"/>
          </a:p>
          <a:p>
            <a:r>
              <a:rPr lang="en-GB" dirty="0" smtClean="0">
                <a:solidFill>
                  <a:schemeClr val="accent1"/>
                </a:solidFill>
              </a:rPr>
              <a:t>Overall, 91 per cent of the US’s smartphone-using mobile media users had engaged with some form of mobile content and commerce in 2012, up eight per cent on 2011, and three per cent higher than the average across the ten countries in the study</a:t>
            </a:r>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25</a:t>
            </a:fld>
            <a:endParaRPr lang="en-US" dirty="0"/>
          </a:p>
        </p:txBody>
      </p:sp>
    </p:spTree>
    <p:extLst>
      <p:ext uri="{BB962C8B-B14F-4D97-AF65-F5344CB8AC3E}">
        <p14:creationId xmlns:p14="http://schemas.microsoft.com/office/powerpoint/2010/main" val="3748456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 truism about North Americans is their enthusiasm for credit cards. There are over 350m cards in use in the US and, according to FINRA American Financial Capability Insight, the average card user owns 3.7 cards.</a:t>
            </a:r>
          </a:p>
          <a:p>
            <a:r>
              <a:rPr lang="en-GB" dirty="0" smtClean="0"/>
              <a:t>The report clearly shows the extent to which Americans are also using the mobile as a channel for card payments. In all, 47 per cent of US mobile media users are employing ‘payment by card’ in their mobile commerce transactions. That’s the highest rate in the world. </a:t>
            </a:r>
          </a:p>
          <a:p>
            <a:r>
              <a:rPr lang="en-US" dirty="0" smtClean="0"/>
              <a:t>Possibly this reflects the high number of iPhone and Android users in the US. All such consumers have to assign a credit or debit card to their app store accounts, which they can then use to make digital purchases. In 2012, 58 per cent bought digital goods by mobile. Within this group, two thirds are buying games.</a:t>
            </a:r>
            <a:endParaRPr lang="en-GB" dirty="0" smtClean="0"/>
          </a:p>
          <a:p>
            <a:r>
              <a:rPr lang="en-US" dirty="0" smtClean="0"/>
              <a:t>But, more dramatic, purchases of physical and perishable goods virtually doubled in a year to 52 per cent.</a:t>
            </a:r>
            <a:endParaRPr lang="en-GB" dirty="0" smtClean="0"/>
          </a:p>
          <a:p>
            <a:r>
              <a:rPr lang="en-GB" dirty="0" smtClean="0"/>
              <a:t>Given the financial sophistication of the US mobile media user, it’s perhaps unsurprising that 69 per cent are now mobile banking in some form. Among this group, 41 per cent are checking balances and 42 per cent are paying bills. </a:t>
            </a:r>
          </a:p>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26</a:t>
            </a:fld>
            <a:endParaRPr lang="en-US" dirty="0"/>
          </a:p>
        </p:txBody>
      </p:sp>
    </p:spTree>
    <p:extLst>
      <p:ext uri="{BB962C8B-B14F-4D97-AF65-F5344CB8AC3E}">
        <p14:creationId xmlns:p14="http://schemas.microsoft.com/office/powerpoint/2010/main" val="1348310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27</a:t>
            </a:fld>
            <a:endParaRPr lang="en-US" dirty="0"/>
          </a:p>
        </p:txBody>
      </p:sp>
    </p:spTree>
    <p:extLst>
      <p:ext uri="{BB962C8B-B14F-4D97-AF65-F5344CB8AC3E}">
        <p14:creationId xmlns:p14="http://schemas.microsoft.com/office/powerpoint/2010/main" val="257585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28</a:t>
            </a:fld>
            <a:endParaRPr lang="en-US" dirty="0"/>
          </a:p>
        </p:txBody>
      </p:sp>
    </p:spTree>
    <p:extLst>
      <p:ext uri="{BB962C8B-B14F-4D97-AF65-F5344CB8AC3E}">
        <p14:creationId xmlns:p14="http://schemas.microsoft.com/office/powerpoint/2010/main" val="2151206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29</a:t>
            </a:fld>
            <a:endParaRPr lang="en-US" dirty="0"/>
          </a:p>
        </p:txBody>
      </p:sp>
    </p:spTree>
    <p:extLst>
      <p:ext uri="{BB962C8B-B14F-4D97-AF65-F5344CB8AC3E}">
        <p14:creationId xmlns:p14="http://schemas.microsoft.com/office/powerpoint/2010/main" val="1896603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latin typeface="Arial"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charset="-128"/>
              </a:defRPr>
            </a:lvl1pPr>
            <a:lvl2pPr marL="764718" indent="-294122" eaLnBrk="0" hangingPunct="0">
              <a:defRPr>
                <a:solidFill>
                  <a:schemeClr val="tx1"/>
                </a:solidFill>
                <a:latin typeface="Arial" pitchFamily="34" charset="0"/>
                <a:ea typeface="ヒラギノ角ゴ Pro W3" charset="-128"/>
              </a:defRPr>
            </a:lvl2pPr>
            <a:lvl3pPr marL="1176490" indent="-235298" eaLnBrk="0" hangingPunct="0">
              <a:defRPr>
                <a:solidFill>
                  <a:schemeClr val="tx1"/>
                </a:solidFill>
                <a:latin typeface="Arial" pitchFamily="34" charset="0"/>
                <a:ea typeface="ヒラギノ角ゴ Pro W3" charset="-128"/>
              </a:defRPr>
            </a:lvl3pPr>
            <a:lvl4pPr marL="1647086" indent="-235298" eaLnBrk="0" hangingPunct="0">
              <a:defRPr>
                <a:solidFill>
                  <a:schemeClr val="tx1"/>
                </a:solidFill>
                <a:latin typeface="Arial" pitchFamily="34" charset="0"/>
                <a:ea typeface="ヒラギノ角ゴ Pro W3" charset="-128"/>
              </a:defRPr>
            </a:lvl4pPr>
            <a:lvl5pPr marL="2117682" indent="-235298" eaLnBrk="0" hangingPunct="0">
              <a:defRPr>
                <a:solidFill>
                  <a:schemeClr val="tx1"/>
                </a:solidFill>
                <a:latin typeface="Arial" pitchFamily="34" charset="0"/>
                <a:ea typeface="ヒラギノ角ゴ Pro W3" charset="-128"/>
              </a:defRPr>
            </a:lvl5pPr>
            <a:lvl6pPr marL="2588278" indent="-235298" eaLnBrk="0" fontAlgn="base" hangingPunct="0">
              <a:spcBef>
                <a:spcPct val="0"/>
              </a:spcBef>
              <a:spcAft>
                <a:spcPct val="0"/>
              </a:spcAft>
              <a:defRPr>
                <a:solidFill>
                  <a:schemeClr val="tx1"/>
                </a:solidFill>
                <a:latin typeface="Arial" pitchFamily="34" charset="0"/>
                <a:ea typeface="ヒラギノ角ゴ Pro W3" charset="-128"/>
              </a:defRPr>
            </a:lvl6pPr>
            <a:lvl7pPr marL="3058874" indent="-235298" eaLnBrk="0" fontAlgn="base" hangingPunct="0">
              <a:spcBef>
                <a:spcPct val="0"/>
              </a:spcBef>
              <a:spcAft>
                <a:spcPct val="0"/>
              </a:spcAft>
              <a:defRPr>
                <a:solidFill>
                  <a:schemeClr val="tx1"/>
                </a:solidFill>
                <a:latin typeface="Arial" pitchFamily="34" charset="0"/>
                <a:ea typeface="ヒラギノ角ゴ Pro W3" charset="-128"/>
              </a:defRPr>
            </a:lvl7pPr>
            <a:lvl8pPr marL="3529470" indent="-235298" eaLnBrk="0" fontAlgn="base" hangingPunct="0">
              <a:spcBef>
                <a:spcPct val="0"/>
              </a:spcBef>
              <a:spcAft>
                <a:spcPct val="0"/>
              </a:spcAft>
              <a:defRPr>
                <a:solidFill>
                  <a:schemeClr val="tx1"/>
                </a:solidFill>
                <a:latin typeface="Arial" pitchFamily="34" charset="0"/>
                <a:ea typeface="ヒラギノ角ゴ Pro W3" charset="-128"/>
              </a:defRPr>
            </a:lvl8pPr>
            <a:lvl9pPr marL="4000066" indent="-235298"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fld id="{20A93416-8A5D-492A-8FF8-92B0A4A3ECB5}" type="slidenum">
              <a:rPr lang="en-US" smtClean="0"/>
              <a:pPr eaLnBrk="1" hangingPunct="1"/>
              <a:t>3</a:t>
            </a:fld>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30</a:t>
            </a:fld>
            <a:endParaRPr lang="en-US" dirty="0"/>
          </a:p>
        </p:txBody>
      </p:sp>
    </p:spTree>
    <p:extLst>
      <p:ext uri="{BB962C8B-B14F-4D97-AF65-F5344CB8AC3E}">
        <p14:creationId xmlns:p14="http://schemas.microsoft.com/office/powerpoint/2010/main" val="2043434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31</a:t>
            </a:fld>
            <a:endParaRPr lang="en-US" dirty="0"/>
          </a:p>
        </p:txBody>
      </p:sp>
    </p:spTree>
    <p:extLst>
      <p:ext uri="{BB962C8B-B14F-4D97-AF65-F5344CB8AC3E}">
        <p14:creationId xmlns:p14="http://schemas.microsoft.com/office/powerpoint/2010/main" val="552801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86" indent="-171386">
              <a:buFont typeface="Arial"/>
              <a:buChar char="•"/>
            </a:pPr>
            <a:r>
              <a:rPr lang="en-GB" sz="4400" dirty="0" smtClean="0">
                <a:solidFill>
                  <a:srgbClr val="2D2A29"/>
                </a:solidFill>
              </a:rPr>
              <a:t>With a significant increase in card payments, coupled with a significant decline in mobile phone payment methods, a shift in payment methods has appears to have occurred. </a:t>
            </a:r>
          </a:p>
          <a:p>
            <a:endParaRPr lang="en-GB" sz="3600" dirty="0" smtClean="0">
              <a:solidFill>
                <a:srgbClr val="2D2A29"/>
              </a:solidFill>
            </a:endParaRPr>
          </a:p>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32</a:t>
            </a:fld>
            <a:endParaRPr lang="en-US" dirty="0"/>
          </a:p>
        </p:txBody>
      </p:sp>
    </p:spTree>
    <p:extLst>
      <p:ext uri="{BB962C8B-B14F-4D97-AF65-F5344CB8AC3E}">
        <p14:creationId xmlns:p14="http://schemas.microsoft.com/office/powerpoint/2010/main" val="29069220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33</a:t>
            </a:fld>
            <a:endParaRPr lang="en-US" dirty="0"/>
          </a:p>
        </p:txBody>
      </p:sp>
    </p:spTree>
    <p:extLst>
      <p:ext uri="{BB962C8B-B14F-4D97-AF65-F5344CB8AC3E}">
        <p14:creationId xmlns:p14="http://schemas.microsoft.com/office/powerpoint/2010/main" val="3210198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679113" rtl="0" eaLnBrk="1" fontAlgn="auto" latinLnBrk="0" hangingPunct="1">
              <a:lnSpc>
                <a:spcPct val="100000"/>
              </a:lnSpc>
              <a:spcBef>
                <a:spcPts val="0"/>
              </a:spcBef>
              <a:spcAft>
                <a:spcPts val="0"/>
              </a:spcAft>
              <a:buClrTx/>
              <a:buSzTx/>
              <a:buFontTx/>
              <a:buNone/>
              <a:tabLst/>
              <a:defRPr/>
            </a:pPr>
            <a:r>
              <a:rPr lang="en-GB" sz="4400" dirty="0" smtClean="0"/>
              <a:t>With such strong levels of purchase, creating a stronger offer/desire to purchase may help to increase consumers up the value chain. </a:t>
            </a:r>
          </a:p>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34</a:t>
            </a:fld>
            <a:endParaRPr lang="en-US" dirty="0"/>
          </a:p>
        </p:txBody>
      </p:sp>
    </p:spTree>
    <p:extLst>
      <p:ext uri="{BB962C8B-B14F-4D97-AF65-F5344CB8AC3E}">
        <p14:creationId xmlns:p14="http://schemas.microsoft.com/office/powerpoint/2010/main" val="2528674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35</a:t>
            </a:fld>
            <a:endParaRPr lang="en-US" dirty="0"/>
          </a:p>
        </p:txBody>
      </p:sp>
    </p:spTree>
    <p:extLst>
      <p:ext uri="{BB962C8B-B14F-4D97-AF65-F5344CB8AC3E}">
        <p14:creationId xmlns:p14="http://schemas.microsoft.com/office/powerpoint/2010/main" val="3045942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679113" rtl="0" eaLnBrk="1" fontAlgn="auto" latinLnBrk="0" hangingPunct="1">
              <a:lnSpc>
                <a:spcPct val="100000"/>
              </a:lnSpc>
              <a:spcBef>
                <a:spcPts val="0"/>
              </a:spcBef>
              <a:spcAft>
                <a:spcPts val="0"/>
              </a:spcAft>
              <a:buClrTx/>
              <a:buSzTx/>
              <a:buFontTx/>
              <a:buNone/>
              <a:tabLst/>
              <a:defRPr/>
            </a:pPr>
            <a:r>
              <a:rPr lang="en-GB" sz="4400" dirty="0" smtClean="0">
                <a:solidFill>
                  <a:srgbClr val="2D2A29"/>
                </a:solidFill>
              </a:rPr>
              <a:t>Engaging smartphone owners to increase the spread of their app usage to these more functional apps could help to increase revenues. </a:t>
            </a:r>
          </a:p>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36</a:t>
            </a:fld>
            <a:endParaRPr lang="en-US" dirty="0"/>
          </a:p>
        </p:txBody>
      </p:sp>
    </p:spTree>
    <p:extLst>
      <p:ext uri="{BB962C8B-B14F-4D97-AF65-F5344CB8AC3E}">
        <p14:creationId xmlns:p14="http://schemas.microsoft.com/office/powerpoint/2010/main" val="21404794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37</a:t>
            </a:fld>
            <a:endParaRPr lang="en-US" dirty="0"/>
          </a:p>
        </p:txBody>
      </p:sp>
    </p:spTree>
    <p:extLst>
      <p:ext uri="{BB962C8B-B14F-4D97-AF65-F5344CB8AC3E}">
        <p14:creationId xmlns:p14="http://schemas.microsoft.com/office/powerpoint/2010/main" val="690695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38</a:t>
            </a:fld>
            <a:endParaRPr lang="en-US" dirty="0"/>
          </a:p>
        </p:txBody>
      </p:sp>
    </p:spTree>
    <p:extLst>
      <p:ext uri="{BB962C8B-B14F-4D97-AF65-F5344CB8AC3E}">
        <p14:creationId xmlns:p14="http://schemas.microsoft.com/office/powerpoint/2010/main" val="3830779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a:t>
            </a:r>
            <a:r>
              <a:rPr lang="en-US" baseline="0" dirty="0" smtClean="0"/>
              <a:t> respond to text messages within 14 seconds</a:t>
            </a:r>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39</a:t>
            </a:fld>
            <a:endParaRPr lang="en-US" dirty="0"/>
          </a:p>
        </p:txBody>
      </p:sp>
    </p:spTree>
    <p:extLst>
      <p:ext uri="{BB962C8B-B14F-4D97-AF65-F5344CB8AC3E}">
        <p14:creationId xmlns:p14="http://schemas.microsoft.com/office/powerpoint/2010/main" val="2208457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latin typeface="Arial"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charset="-128"/>
              </a:defRPr>
            </a:lvl1pPr>
            <a:lvl2pPr marL="764718" indent="-294122" eaLnBrk="0" hangingPunct="0">
              <a:defRPr>
                <a:solidFill>
                  <a:schemeClr val="tx1"/>
                </a:solidFill>
                <a:latin typeface="Arial" pitchFamily="34" charset="0"/>
                <a:ea typeface="ヒラギノ角ゴ Pro W3" charset="-128"/>
              </a:defRPr>
            </a:lvl2pPr>
            <a:lvl3pPr marL="1176490" indent="-235298" eaLnBrk="0" hangingPunct="0">
              <a:defRPr>
                <a:solidFill>
                  <a:schemeClr val="tx1"/>
                </a:solidFill>
                <a:latin typeface="Arial" pitchFamily="34" charset="0"/>
                <a:ea typeface="ヒラギノ角ゴ Pro W3" charset="-128"/>
              </a:defRPr>
            </a:lvl3pPr>
            <a:lvl4pPr marL="1647086" indent="-235298" eaLnBrk="0" hangingPunct="0">
              <a:defRPr>
                <a:solidFill>
                  <a:schemeClr val="tx1"/>
                </a:solidFill>
                <a:latin typeface="Arial" pitchFamily="34" charset="0"/>
                <a:ea typeface="ヒラギノ角ゴ Pro W3" charset="-128"/>
              </a:defRPr>
            </a:lvl4pPr>
            <a:lvl5pPr marL="2117682" indent="-235298" eaLnBrk="0" hangingPunct="0">
              <a:defRPr>
                <a:solidFill>
                  <a:schemeClr val="tx1"/>
                </a:solidFill>
                <a:latin typeface="Arial" pitchFamily="34" charset="0"/>
                <a:ea typeface="ヒラギノ角ゴ Pro W3" charset="-128"/>
              </a:defRPr>
            </a:lvl5pPr>
            <a:lvl6pPr marL="2588278" indent="-235298" eaLnBrk="0" fontAlgn="base" hangingPunct="0">
              <a:spcBef>
                <a:spcPct val="0"/>
              </a:spcBef>
              <a:spcAft>
                <a:spcPct val="0"/>
              </a:spcAft>
              <a:defRPr>
                <a:solidFill>
                  <a:schemeClr val="tx1"/>
                </a:solidFill>
                <a:latin typeface="Arial" pitchFamily="34" charset="0"/>
                <a:ea typeface="ヒラギノ角ゴ Pro W3" charset="-128"/>
              </a:defRPr>
            </a:lvl6pPr>
            <a:lvl7pPr marL="3058874" indent="-235298" eaLnBrk="0" fontAlgn="base" hangingPunct="0">
              <a:spcBef>
                <a:spcPct val="0"/>
              </a:spcBef>
              <a:spcAft>
                <a:spcPct val="0"/>
              </a:spcAft>
              <a:defRPr>
                <a:solidFill>
                  <a:schemeClr val="tx1"/>
                </a:solidFill>
                <a:latin typeface="Arial" pitchFamily="34" charset="0"/>
                <a:ea typeface="ヒラギノ角ゴ Pro W3" charset="-128"/>
              </a:defRPr>
            </a:lvl7pPr>
            <a:lvl8pPr marL="3529470" indent="-235298" eaLnBrk="0" fontAlgn="base" hangingPunct="0">
              <a:spcBef>
                <a:spcPct val="0"/>
              </a:spcBef>
              <a:spcAft>
                <a:spcPct val="0"/>
              </a:spcAft>
              <a:defRPr>
                <a:solidFill>
                  <a:schemeClr val="tx1"/>
                </a:solidFill>
                <a:latin typeface="Arial" pitchFamily="34" charset="0"/>
                <a:ea typeface="ヒラギノ角ゴ Pro W3" charset="-128"/>
              </a:defRPr>
            </a:lvl8pPr>
            <a:lvl9pPr marL="4000066" indent="-235298"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fld id="{20A93416-8A5D-492A-8FF8-92B0A4A3ECB5}" type="slidenum">
              <a:rPr lang="en-US" smtClean="0"/>
              <a:pPr eaLnBrk="1" hangingPunct="1"/>
              <a:t>4</a:t>
            </a:fld>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latin typeface="Arial"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charset="-128"/>
              </a:defRPr>
            </a:lvl1pPr>
            <a:lvl2pPr marL="764718" indent="-294122" eaLnBrk="0" hangingPunct="0">
              <a:defRPr>
                <a:solidFill>
                  <a:schemeClr val="tx1"/>
                </a:solidFill>
                <a:latin typeface="Arial" pitchFamily="34" charset="0"/>
                <a:ea typeface="ヒラギノ角ゴ Pro W3" charset="-128"/>
              </a:defRPr>
            </a:lvl2pPr>
            <a:lvl3pPr marL="1176490" indent="-235298" eaLnBrk="0" hangingPunct="0">
              <a:defRPr>
                <a:solidFill>
                  <a:schemeClr val="tx1"/>
                </a:solidFill>
                <a:latin typeface="Arial" pitchFamily="34" charset="0"/>
                <a:ea typeface="ヒラギノ角ゴ Pro W3" charset="-128"/>
              </a:defRPr>
            </a:lvl3pPr>
            <a:lvl4pPr marL="1647086" indent="-235298" eaLnBrk="0" hangingPunct="0">
              <a:defRPr>
                <a:solidFill>
                  <a:schemeClr val="tx1"/>
                </a:solidFill>
                <a:latin typeface="Arial" pitchFamily="34" charset="0"/>
                <a:ea typeface="ヒラギノ角ゴ Pro W3" charset="-128"/>
              </a:defRPr>
            </a:lvl4pPr>
            <a:lvl5pPr marL="2117682" indent="-235298" eaLnBrk="0" hangingPunct="0">
              <a:defRPr>
                <a:solidFill>
                  <a:schemeClr val="tx1"/>
                </a:solidFill>
                <a:latin typeface="Arial" pitchFamily="34" charset="0"/>
                <a:ea typeface="ヒラギノ角ゴ Pro W3" charset="-128"/>
              </a:defRPr>
            </a:lvl5pPr>
            <a:lvl6pPr marL="2588278" indent="-235298" eaLnBrk="0" fontAlgn="base" hangingPunct="0">
              <a:spcBef>
                <a:spcPct val="0"/>
              </a:spcBef>
              <a:spcAft>
                <a:spcPct val="0"/>
              </a:spcAft>
              <a:defRPr>
                <a:solidFill>
                  <a:schemeClr val="tx1"/>
                </a:solidFill>
                <a:latin typeface="Arial" pitchFamily="34" charset="0"/>
                <a:ea typeface="ヒラギノ角ゴ Pro W3" charset="-128"/>
              </a:defRPr>
            </a:lvl6pPr>
            <a:lvl7pPr marL="3058874" indent="-235298" eaLnBrk="0" fontAlgn="base" hangingPunct="0">
              <a:spcBef>
                <a:spcPct val="0"/>
              </a:spcBef>
              <a:spcAft>
                <a:spcPct val="0"/>
              </a:spcAft>
              <a:defRPr>
                <a:solidFill>
                  <a:schemeClr val="tx1"/>
                </a:solidFill>
                <a:latin typeface="Arial" pitchFamily="34" charset="0"/>
                <a:ea typeface="ヒラギノ角ゴ Pro W3" charset="-128"/>
              </a:defRPr>
            </a:lvl7pPr>
            <a:lvl8pPr marL="3529470" indent="-235298" eaLnBrk="0" fontAlgn="base" hangingPunct="0">
              <a:spcBef>
                <a:spcPct val="0"/>
              </a:spcBef>
              <a:spcAft>
                <a:spcPct val="0"/>
              </a:spcAft>
              <a:defRPr>
                <a:solidFill>
                  <a:schemeClr val="tx1"/>
                </a:solidFill>
                <a:latin typeface="Arial" pitchFamily="34" charset="0"/>
                <a:ea typeface="ヒラギノ角ゴ Pro W3" charset="-128"/>
              </a:defRPr>
            </a:lvl8pPr>
            <a:lvl9pPr marL="4000066" indent="-235298"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fld id="{20A93416-8A5D-492A-8FF8-92B0A4A3ECB5}" type="slidenum">
              <a:rPr lang="en-US" smtClean="0">
                <a:solidFill>
                  <a:prstClr val="black"/>
                </a:solidFill>
              </a:rPr>
              <a:pPr eaLnBrk="1" hangingPunct="1"/>
              <a:t>40</a:t>
            </a:fld>
            <a:endParaRPr lang="en-US" dirty="0" smtClean="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41</a:t>
            </a:fld>
            <a:endParaRPr lang="en-US" dirty="0"/>
          </a:p>
        </p:txBody>
      </p:sp>
    </p:spTree>
    <p:extLst>
      <p:ext uri="{BB962C8B-B14F-4D97-AF65-F5344CB8AC3E}">
        <p14:creationId xmlns:p14="http://schemas.microsoft.com/office/powerpoint/2010/main" val="41274052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42</a:t>
            </a:fld>
            <a:endParaRPr lang="en-US" dirty="0"/>
          </a:p>
        </p:txBody>
      </p:sp>
    </p:spTree>
    <p:extLst>
      <p:ext uri="{BB962C8B-B14F-4D97-AF65-F5344CB8AC3E}">
        <p14:creationId xmlns:p14="http://schemas.microsoft.com/office/powerpoint/2010/main" val="17946068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679113" rtl="0" eaLnBrk="1" fontAlgn="auto" latinLnBrk="0" hangingPunct="1">
              <a:lnSpc>
                <a:spcPct val="100000"/>
              </a:lnSpc>
              <a:spcBef>
                <a:spcPts val="0"/>
              </a:spcBef>
              <a:spcAft>
                <a:spcPts val="0"/>
              </a:spcAft>
              <a:buClrTx/>
              <a:buSzTx/>
              <a:buFontTx/>
              <a:buNone/>
              <a:tabLst/>
              <a:defRPr/>
            </a:pPr>
            <a:r>
              <a:rPr lang="en-GB" sz="4400" dirty="0" smtClean="0">
                <a:solidFill>
                  <a:srgbClr val="2D2A29"/>
                </a:solidFill>
              </a:rPr>
              <a:t>Across all demographics and device types, concern of trust with the mobile platform is a key barrier to encourage greater purchase. </a:t>
            </a:r>
          </a:p>
          <a:p>
            <a:pPr marL="0" marR="0" indent="0" algn="l" defTabSz="1679113" rtl="0" eaLnBrk="1" fontAlgn="auto" latinLnBrk="0" hangingPunct="1">
              <a:lnSpc>
                <a:spcPct val="100000"/>
              </a:lnSpc>
              <a:spcBef>
                <a:spcPts val="0"/>
              </a:spcBef>
              <a:spcAft>
                <a:spcPts val="0"/>
              </a:spcAft>
              <a:buClrTx/>
              <a:buSzTx/>
              <a:buFontTx/>
              <a:buNone/>
              <a:tabLst/>
              <a:defRPr/>
            </a:pPr>
            <a:endParaRPr lang="en-GB" sz="4400" dirty="0" smtClean="0">
              <a:solidFill>
                <a:srgbClr val="2D2A29"/>
              </a:solidFill>
            </a:endParaRPr>
          </a:p>
          <a:p>
            <a:pPr marL="0" marR="0" indent="0" algn="l" defTabSz="1679113" rtl="0" eaLnBrk="1" fontAlgn="auto" latinLnBrk="0" hangingPunct="1">
              <a:lnSpc>
                <a:spcPct val="100000"/>
              </a:lnSpc>
              <a:spcBef>
                <a:spcPts val="0"/>
              </a:spcBef>
              <a:spcAft>
                <a:spcPts val="0"/>
              </a:spcAft>
              <a:buClrTx/>
              <a:buSzTx/>
              <a:buFontTx/>
              <a:buNone/>
              <a:tabLst/>
              <a:defRPr/>
            </a:pPr>
            <a:r>
              <a:rPr lang="en-GB" sz="4400" dirty="0" smtClean="0">
                <a:solidFill>
                  <a:srgbClr val="2D2A29"/>
                </a:solidFill>
              </a:rPr>
              <a:t>This suggests that a two pronged strategy that both drives desire to purchase and allays trust concerns offer a pathway to developing the market.</a:t>
            </a:r>
          </a:p>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43</a:t>
            </a:fld>
            <a:endParaRPr lang="en-US" dirty="0"/>
          </a:p>
        </p:txBody>
      </p:sp>
    </p:spTree>
    <p:extLst>
      <p:ext uri="{BB962C8B-B14F-4D97-AF65-F5344CB8AC3E}">
        <p14:creationId xmlns:p14="http://schemas.microsoft.com/office/powerpoint/2010/main" val="11807526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1679113" rtl="0" eaLnBrk="1" fontAlgn="auto" latinLnBrk="0" hangingPunct="1">
              <a:lnSpc>
                <a:spcPct val="100000"/>
              </a:lnSpc>
              <a:spcBef>
                <a:spcPts val="0"/>
              </a:spcBef>
              <a:spcAft>
                <a:spcPts val="0"/>
              </a:spcAft>
              <a:buClrTx/>
              <a:buSzTx/>
              <a:buFontTx/>
              <a:buNone/>
              <a:tabLst/>
              <a:defRPr/>
            </a:pPr>
            <a:r>
              <a:rPr lang="en-US" sz="4400" dirty="0" smtClean="0"/>
              <a:t>This data is collected and published on a small screen on the go in an impulse manner. </a:t>
            </a:r>
          </a:p>
          <a:p>
            <a:pPr marL="0" marR="0" indent="0" algn="l" defTabSz="1679113" rtl="0" eaLnBrk="1" fontAlgn="auto" latinLnBrk="0" hangingPunct="1">
              <a:lnSpc>
                <a:spcPct val="100000"/>
              </a:lnSpc>
              <a:spcBef>
                <a:spcPts val="0"/>
              </a:spcBef>
              <a:spcAft>
                <a:spcPts val="0"/>
              </a:spcAft>
              <a:buClrTx/>
              <a:buSzTx/>
              <a:buFontTx/>
              <a:buNone/>
              <a:tabLst/>
              <a:defRPr/>
            </a:pPr>
            <a:endParaRPr lang="en-US" sz="4400" dirty="0" smtClean="0"/>
          </a:p>
          <a:p>
            <a:pPr marL="0" marR="0" indent="0" algn="l" defTabSz="1679113" rtl="0" eaLnBrk="1" fontAlgn="auto" latinLnBrk="0" hangingPunct="1">
              <a:lnSpc>
                <a:spcPct val="100000"/>
              </a:lnSpc>
              <a:spcBef>
                <a:spcPts val="0"/>
              </a:spcBef>
              <a:spcAft>
                <a:spcPts val="0"/>
              </a:spcAft>
              <a:buClrTx/>
              <a:buSzTx/>
              <a:buFontTx/>
              <a:buNone/>
              <a:tabLst/>
              <a:defRPr/>
            </a:pPr>
            <a:r>
              <a:rPr lang="en-US" dirty="0" smtClean="0"/>
              <a:t>In a survey to be published later this year, Gartner found that 46 percent of people 18 to 24 would choose access to the Internet over access to their own car. </a:t>
            </a:r>
            <a:endParaRPr lang="en-US" sz="4400" dirty="0" smtClean="0"/>
          </a:p>
          <a:p>
            <a:endParaRPr lang="en-GB" dirty="0" smtClean="0">
              <a:latin typeface="Arial"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charset="-128"/>
              </a:defRPr>
            </a:lvl1pPr>
            <a:lvl2pPr marL="764718" indent="-294122" eaLnBrk="0" hangingPunct="0">
              <a:defRPr>
                <a:solidFill>
                  <a:schemeClr val="tx1"/>
                </a:solidFill>
                <a:latin typeface="Arial" pitchFamily="34" charset="0"/>
                <a:ea typeface="ヒラギノ角ゴ Pro W3" charset="-128"/>
              </a:defRPr>
            </a:lvl2pPr>
            <a:lvl3pPr marL="1176490" indent="-235298" eaLnBrk="0" hangingPunct="0">
              <a:defRPr>
                <a:solidFill>
                  <a:schemeClr val="tx1"/>
                </a:solidFill>
                <a:latin typeface="Arial" pitchFamily="34" charset="0"/>
                <a:ea typeface="ヒラギノ角ゴ Pro W3" charset="-128"/>
              </a:defRPr>
            </a:lvl3pPr>
            <a:lvl4pPr marL="1647086" indent="-235298" eaLnBrk="0" hangingPunct="0">
              <a:defRPr>
                <a:solidFill>
                  <a:schemeClr val="tx1"/>
                </a:solidFill>
                <a:latin typeface="Arial" pitchFamily="34" charset="0"/>
                <a:ea typeface="ヒラギノ角ゴ Pro W3" charset="-128"/>
              </a:defRPr>
            </a:lvl4pPr>
            <a:lvl5pPr marL="2117682" indent="-235298" eaLnBrk="0" hangingPunct="0">
              <a:defRPr>
                <a:solidFill>
                  <a:schemeClr val="tx1"/>
                </a:solidFill>
                <a:latin typeface="Arial" pitchFamily="34" charset="0"/>
                <a:ea typeface="ヒラギノ角ゴ Pro W3" charset="-128"/>
              </a:defRPr>
            </a:lvl5pPr>
            <a:lvl6pPr marL="2588278" indent="-235298" eaLnBrk="0" fontAlgn="base" hangingPunct="0">
              <a:spcBef>
                <a:spcPct val="0"/>
              </a:spcBef>
              <a:spcAft>
                <a:spcPct val="0"/>
              </a:spcAft>
              <a:defRPr>
                <a:solidFill>
                  <a:schemeClr val="tx1"/>
                </a:solidFill>
                <a:latin typeface="Arial" pitchFamily="34" charset="0"/>
                <a:ea typeface="ヒラギノ角ゴ Pro W3" charset="-128"/>
              </a:defRPr>
            </a:lvl6pPr>
            <a:lvl7pPr marL="3058874" indent="-235298" eaLnBrk="0" fontAlgn="base" hangingPunct="0">
              <a:spcBef>
                <a:spcPct val="0"/>
              </a:spcBef>
              <a:spcAft>
                <a:spcPct val="0"/>
              </a:spcAft>
              <a:defRPr>
                <a:solidFill>
                  <a:schemeClr val="tx1"/>
                </a:solidFill>
                <a:latin typeface="Arial" pitchFamily="34" charset="0"/>
                <a:ea typeface="ヒラギノ角ゴ Pro W3" charset="-128"/>
              </a:defRPr>
            </a:lvl7pPr>
            <a:lvl8pPr marL="3529470" indent="-235298" eaLnBrk="0" fontAlgn="base" hangingPunct="0">
              <a:spcBef>
                <a:spcPct val="0"/>
              </a:spcBef>
              <a:spcAft>
                <a:spcPct val="0"/>
              </a:spcAft>
              <a:defRPr>
                <a:solidFill>
                  <a:schemeClr val="tx1"/>
                </a:solidFill>
                <a:latin typeface="Arial" pitchFamily="34" charset="0"/>
                <a:ea typeface="ヒラギノ角ゴ Pro W3" charset="-128"/>
              </a:defRPr>
            </a:lvl8pPr>
            <a:lvl9pPr marL="4000066" indent="-235298"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fld id="{20A93416-8A5D-492A-8FF8-92B0A4A3ECB5}" type="slidenum">
              <a:rPr lang="en-US" smtClean="0"/>
              <a:pPr eaLnBrk="1" hangingPunct="1"/>
              <a:t>44</a:t>
            </a:fld>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0"/>
              </a:spcBef>
              <a:buFont typeface="Arial"/>
              <a:buChar char="•"/>
            </a:pPr>
            <a:r>
              <a:rPr lang="en-GB" sz="4400" dirty="0" smtClean="0"/>
              <a:t>In terms of mobile banking, mobile media users are using mobile to manage their finances by checking their bank balance and paying their bills, a sharp increase in applying for credit/loans has also occurred. </a:t>
            </a:r>
          </a:p>
          <a:p>
            <a:pPr marL="171450" marR="0" indent="-171450" algn="l" defTabSz="1679113" rtl="0" eaLnBrk="1" fontAlgn="auto" latinLnBrk="0" hangingPunct="1">
              <a:lnSpc>
                <a:spcPct val="100000"/>
              </a:lnSpc>
              <a:spcBef>
                <a:spcPct val="0"/>
              </a:spcBef>
              <a:spcAft>
                <a:spcPts val="0"/>
              </a:spcAft>
              <a:buClrTx/>
              <a:buSzTx/>
              <a:buFont typeface="Arial"/>
              <a:buChar char="•"/>
              <a:tabLst/>
              <a:defRPr/>
            </a:pPr>
            <a:r>
              <a:rPr lang="en-GB" sz="4400" dirty="0" smtClean="0"/>
              <a:t>Pre-purchase research in the form of checking prices, information finding shops and using mobile coupons has increased. </a:t>
            </a:r>
          </a:p>
          <a:p>
            <a:pPr marL="171450" indent="-171450">
              <a:spcBef>
                <a:spcPct val="0"/>
              </a:spcBef>
              <a:buFont typeface="Arial"/>
              <a:buChar char="•"/>
            </a:pPr>
            <a:endParaRPr lang="en-GB" sz="4400" dirty="0" smtClean="0"/>
          </a:p>
          <a:p>
            <a:pPr marL="171450" indent="-171450">
              <a:spcBef>
                <a:spcPct val="0"/>
              </a:spcBef>
              <a:buFont typeface="Arial"/>
              <a:buChar char="•"/>
            </a:pPr>
            <a:r>
              <a:rPr lang="en-GB" sz="4400" dirty="0" smtClean="0"/>
              <a:t>Payment methods have swung in favor of cards.</a:t>
            </a:r>
          </a:p>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22953587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0"/>
              </a:spcBef>
              <a:buFont typeface="Arial"/>
              <a:buChar char="•"/>
            </a:pPr>
            <a:r>
              <a:rPr lang="en-GB" sz="4400" dirty="0" smtClean="0">
                <a:solidFill>
                  <a:srgbClr val="000000"/>
                </a:solidFill>
              </a:rPr>
              <a:t>This coupled with the fact that more consumers in the US purchase physical and perishable goods on their mobile than they do digital goods offers a clear opportunity to increase revenue. </a:t>
            </a:r>
          </a:p>
          <a:p>
            <a:pPr marL="171450" indent="-171450">
              <a:spcBef>
                <a:spcPct val="0"/>
              </a:spcBef>
              <a:buFont typeface="Arial"/>
              <a:buChar char="•"/>
            </a:pPr>
            <a:endParaRPr lang="en-GB" sz="4400" dirty="0" smtClean="0">
              <a:solidFill>
                <a:srgbClr val="000000"/>
              </a:solidFill>
            </a:endParaRPr>
          </a:p>
          <a:p>
            <a:pPr marL="171450" marR="0" indent="-171450" algn="l" defTabSz="1679113" rtl="0" eaLnBrk="1" fontAlgn="auto" latinLnBrk="0" hangingPunct="1">
              <a:lnSpc>
                <a:spcPct val="100000"/>
              </a:lnSpc>
              <a:spcBef>
                <a:spcPct val="0"/>
              </a:spcBef>
              <a:spcAft>
                <a:spcPts val="0"/>
              </a:spcAft>
              <a:buClrTx/>
              <a:buSzTx/>
              <a:buFont typeface="Arial"/>
              <a:buChar char="•"/>
              <a:tabLst/>
              <a:defRPr/>
            </a:pPr>
            <a:r>
              <a:rPr lang="en-GB" sz="4400" dirty="0" smtClean="0">
                <a:solidFill>
                  <a:srgbClr val="000000"/>
                </a:solidFill>
              </a:rPr>
              <a:t>Leveraging the swing towards card payments could offer further growth.</a:t>
            </a:r>
          </a:p>
          <a:p>
            <a:pPr marL="171450" indent="-171450">
              <a:spcBef>
                <a:spcPct val="0"/>
              </a:spcBef>
              <a:buFont typeface="Arial"/>
              <a:buChar char="•"/>
            </a:pPr>
            <a:endParaRPr lang="en-GB" sz="4400" dirty="0" smtClean="0">
              <a:solidFill>
                <a:srgbClr val="000000"/>
              </a:solidFill>
            </a:endParaRPr>
          </a:p>
          <a:p>
            <a:pPr marL="171450" indent="-171450">
              <a:spcBef>
                <a:spcPct val="0"/>
              </a:spcBef>
              <a:buFont typeface="Arial"/>
              <a:buChar char="•"/>
            </a:pPr>
            <a:r>
              <a:rPr lang="en-GB" sz="4400" dirty="0" smtClean="0">
                <a:solidFill>
                  <a:srgbClr val="000000"/>
                </a:solidFill>
              </a:rPr>
              <a:t>A two-pronged strategy that both drives desire to purchase and allays concerns of trust offer a pathway to developing the market.</a:t>
            </a:r>
          </a:p>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22953587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latin typeface="Arial"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charset="-128"/>
              </a:defRPr>
            </a:lvl1pPr>
            <a:lvl2pPr marL="764718" indent="-294122" eaLnBrk="0" hangingPunct="0">
              <a:defRPr>
                <a:solidFill>
                  <a:schemeClr val="tx1"/>
                </a:solidFill>
                <a:latin typeface="Arial" pitchFamily="34" charset="0"/>
                <a:ea typeface="ヒラギノ角ゴ Pro W3" charset="-128"/>
              </a:defRPr>
            </a:lvl2pPr>
            <a:lvl3pPr marL="1176490" indent="-235298" eaLnBrk="0" hangingPunct="0">
              <a:defRPr>
                <a:solidFill>
                  <a:schemeClr val="tx1"/>
                </a:solidFill>
                <a:latin typeface="Arial" pitchFamily="34" charset="0"/>
                <a:ea typeface="ヒラギノ角ゴ Pro W3" charset="-128"/>
              </a:defRPr>
            </a:lvl3pPr>
            <a:lvl4pPr marL="1647086" indent="-235298" eaLnBrk="0" hangingPunct="0">
              <a:defRPr>
                <a:solidFill>
                  <a:schemeClr val="tx1"/>
                </a:solidFill>
                <a:latin typeface="Arial" pitchFamily="34" charset="0"/>
                <a:ea typeface="ヒラギノ角ゴ Pro W3" charset="-128"/>
              </a:defRPr>
            </a:lvl4pPr>
            <a:lvl5pPr marL="2117682" indent="-235298" eaLnBrk="0" hangingPunct="0">
              <a:defRPr>
                <a:solidFill>
                  <a:schemeClr val="tx1"/>
                </a:solidFill>
                <a:latin typeface="Arial" pitchFamily="34" charset="0"/>
                <a:ea typeface="ヒラギノ角ゴ Pro W3" charset="-128"/>
              </a:defRPr>
            </a:lvl5pPr>
            <a:lvl6pPr marL="2588278" indent="-235298" eaLnBrk="0" fontAlgn="base" hangingPunct="0">
              <a:spcBef>
                <a:spcPct val="0"/>
              </a:spcBef>
              <a:spcAft>
                <a:spcPct val="0"/>
              </a:spcAft>
              <a:defRPr>
                <a:solidFill>
                  <a:schemeClr val="tx1"/>
                </a:solidFill>
                <a:latin typeface="Arial" pitchFamily="34" charset="0"/>
                <a:ea typeface="ヒラギノ角ゴ Pro W3" charset="-128"/>
              </a:defRPr>
            </a:lvl6pPr>
            <a:lvl7pPr marL="3058874" indent="-235298" eaLnBrk="0" fontAlgn="base" hangingPunct="0">
              <a:spcBef>
                <a:spcPct val="0"/>
              </a:spcBef>
              <a:spcAft>
                <a:spcPct val="0"/>
              </a:spcAft>
              <a:defRPr>
                <a:solidFill>
                  <a:schemeClr val="tx1"/>
                </a:solidFill>
                <a:latin typeface="Arial" pitchFamily="34" charset="0"/>
                <a:ea typeface="ヒラギノ角ゴ Pro W3" charset="-128"/>
              </a:defRPr>
            </a:lvl7pPr>
            <a:lvl8pPr marL="3529470" indent="-235298" eaLnBrk="0" fontAlgn="base" hangingPunct="0">
              <a:spcBef>
                <a:spcPct val="0"/>
              </a:spcBef>
              <a:spcAft>
                <a:spcPct val="0"/>
              </a:spcAft>
              <a:defRPr>
                <a:solidFill>
                  <a:schemeClr val="tx1"/>
                </a:solidFill>
                <a:latin typeface="Arial" pitchFamily="34" charset="0"/>
                <a:ea typeface="ヒラギノ角ゴ Pro W3" charset="-128"/>
              </a:defRPr>
            </a:lvl8pPr>
            <a:lvl9pPr marL="4000066" indent="-235298"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fld id="{20A93416-8A5D-492A-8FF8-92B0A4A3ECB5}" type="slidenum">
              <a:rPr lang="en-US" smtClean="0"/>
              <a:pPr eaLnBrk="1" hangingPunct="1"/>
              <a:t>47</a:t>
            </a:fld>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latin typeface="Arial" pitchFamily="34"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charset="-128"/>
              </a:defRPr>
            </a:lvl1pPr>
            <a:lvl2pPr marL="764718" indent="-294122" eaLnBrk="0" hangingPunct="0">
              <a:defRPr>
                <a:solidFill>
                  <a:schemeClr val="tx1"/>
                </a:solidFill>
                <a:latin typeface="Arial" pitchFamily="34" charset="0"/>
                <a:ea typeface="ヒラギノ角ゴ Pro W3" charset="-128"/>
              </a:defRPr>
            </a:lvl2pPr>
            <a:lvl3pPr marL="1176490" indent="-235298" eaLnBrk="0" hangingPunct="0">
              <a:defRPr>
                <a:solidFill>
                  <a:schemeClr val="tx1"/>
                </a:solidFill>
                <a:latin typeface="Arial" pitchFamily="34" charset="0"/>
                <a:ea typeface="ヒラギノ角ゴ Pro W3" charset="-128"/>
              </a:defRPr>
            </a:lvl3pPr>
            <a:lvl4pPr marL="1647086" indent="-235298" eaLnBrk="0" hangingPunct="0">
              <a:defRPr>
                <a:solidFill>
                  <a:schemeClr val="tx1"/>
                </a:solidFill>
                <a:latin typeface="Arial" pitchFamily="34" charset="0"/>
                <a:ea typeface="ヒラギノ角ゴ Pro W3" charset="-128"/>
              </a:defRPr>
            </a:lvl4pPr>
            <a:lvl5pPr marL="2117682" indent="-235298" eaLnBrk="0" hangingPunct="0">
              <a:defRPr>
                <a:solidFill>
                  <a:schemeClr val="tx1"/>
                </a:solidFill>
                <a:latin typeface="Arial" pitchFamily="34" charset="0"/>
                <a:ea typeface="ヒラギノ角ゴ Pro W3" charset="-128"/>
              </a:defRPr>
            </a:lvl5pPr>
            <a:lvl6pPr marL="2588278" indent="-235298" eaLnBrk="0" fontAlgn="base" hangingPunct="0">
              <a:spcBef>
                <a:spcPct val="0"/>
              </a:spcBef>
              <a:spcAft>
                <a:spcPct val="0"/>
              </a:spcAft>
              <a:defRPr>
                <a:solidFill>
                  <a:schemeClr val="tx1"/>
                </a:solidFill>
                <a:latin typeface="Arial" pitchFamily="34" charset="0"/>
                <a:ea typeface="ヒラギノ角ゴ Pro W3" charset="-128"/>
              </a:defRPr>
            </a:lvl6pPr>
            <a:lvl7pPr marL="3058874" indent="-235298" eaLnBrk="0" fontAlgn="base" hangingPunct="0">
              <a:spcBef>
                <a:spcPct val="0"/>
              </a:spcBef>
              <a:spcAft>
                <a:spcPct val="0"/>
              </a:spcAft>
              <a:defRPr>
                <a:solidFill>
                  <a:schemeClr val="tx1"/>
                </a:solidFill>
                <a:latin typeface="Arial" pitchFamily="34" charset="0"/>
                <a:ea typeface="ヒラギノ角ゴ Pro W3" charset="-128"/>
              </a:defRPr>
            </a:lvl7pPr>
            <a:lvl8pPr marL="3529470" indent="-235298" eaLnBrk="0" fontAlgn="base" hangingPunct="0">
              <a:spcBef>
                <a:spcPct val="0"/>
              </a:spcBef>
              <a:spcAft>
                <a:spcPct val="0"/>
              </a:spcAft>
              <a:defRPr>
                <a:solidFill>
                  <a:schemeClr val="tx1"/>
                </a:solidFill>
                <a:latin typeface="Arial" pitchFamily="34" charset="0"/>
                <a:ea typeface="ヒラギノ角ゴ Pro W3" charset="-128"/>
              </a:defRPr>
            </a:lvl8pPr>
            <a:lvl9pPr marL="4000066" indent="-235298"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fld id="{2311D899-301D-4039-A118-7F1AD022FBD1}" type="slidenum">
              <a:rPr lang="en-US" smtClean="0"/>
              <a:pPr eaLnBrk="1" hangingPunct="1"/>
              <a:t>48</a:t>
            </a:fld>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latin typeface="Arial" pitchFamily="34"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charset="-128"/>
              </a:defRPr>
            </a:lvl1pPr>
            <a:lvl2pPr marL="764718" indent="-294122" eaLnBrk="0" hangingPunct="0">
              <a:defRPr>
                <a:solidFill>
                  <a:schemeClr val="tx1"/>
                </a:solidFill>
                <a:latin typeface="Arial" pitchFamily="34" charset="0"/>
                <a:ea typeface="ヒラギノ角ゴ Pro W3" charset="-128"/>
              </a:defRPr>
            </a:lvl2pPr>
            <a:lvl3pPr marL="1176490" indent="-235298" eaLnBrk="0" hangingPunct="0">
              <a:defRPr>
                <a:solidFill>
                  <a:schemeClr val="tx1"/>
                </a:solidFill>
                <a:latin typeface="Arial" pitchFamily="34" charset="0"/>
                <a:ea typeface="ヒラギノ角ゴ Pro W3" charset="-128"/>
              </a:defRPr>
            </a:lvl3pPr>
            <a:lvl4pPr marL="1647086" indent="-235298" eaLnBrk="0" hangingPunct="0">
              <a:defRPr>
                <a:solidFill>
                  <a:schemeClr val="tx1"/>
                </a:solidFill>
                <a:latin typeface="Arial" pitchFamily="34" charset="0"/>
                <a:ea typeface="ヒラギノ角ゴ Pro W3" charset="-128"/>
              </a:defRPr>
            </a:lvl4pPr>
            <a:lvl5pPr marL="2117682" indent="-235298" eaLnBrk="0" hangingPunct="0">
              <a:defRPr>
                <a:solidFill>
                  <a:schemeClr val="tx1"/>
                </a:solidFill>
                <a:latin typeface="Arial" pitchFamily="34" charset="0"/>
                <a:ea typeface="ヒラギノ角ゴ Pro W3" charset="-128"/>
              </a:defRPr>
            </a:lvl5pPr>
            <a:lvl6pPr marL="2588278" indent="-235298" eaLnBrk="0" fontAlgn="base" hangingPunct="0">
              <a:spcBef>
                <a:spcPct val="0"/>
              </a:spcBef>
              <a:spcAft>
                <a:spcPct val="0"/>
              </a:spcAft>
              <a:defRPr>
                <a:solidFill>
                  <a:schemeClr val="tx1"/>
                </a:solidFill>
                <a:latin typeface="Arial" pitchFamily="34" charset="0"/>
                <a:ea typeface="ヒラギノ角ゴ Pro W3" charset="-128"/>
              </a:defRPr>
            </a:lvl6pPr>
            <a:lvl7pPr marL="3058874" indent="-235298" eaLnBrk="0" fontAlgn="base" hangingPunct="0">
              <a:spcBef>
                <a:spcPct val="0"/>
              </a:spcBef>
              <a:spcAft>
                <a:spcPct val="0"/>
              </a:spcAft>
              <a:defRPr>
                <a:solidFill>
                  <a:schemeClr val="tx1"/>
                </a:solidFill>
                <a:latin typeface="Arial" pitchFamily="34" charset="0"/>
                <a:ea typeface="ヒラギノ角ゴ Pro W3" charset="-128"/>
              </a:defRPr>
            </a:lvl7pPr>
            <a:lvl8pPr marL="3529470" indent="-235298" eaLnBrk="0" fontAlgn="base" hangingPunct="0">
              <a:spcBef>
                <a:spcPct val="0"/>
              </a:spcBef>
              <a:spcAft>
                <a:spcPct val="0"/>
              </a:spcAft>
              <a:defRPr>
                <a:solidFill>
                  <a:schemeClr val="tx1"/>
                </a:solidFill>
                <a:latin typeface="Arial" pitchFamily="34" charset="0"/>
                <a:ea typeface="ヒラギノ角ゴ Pro W3" charset="-128"/>
              </a:defRPr>
            </a:lvl8pPr>
            <a:lvl9pPr marL="4000066" indent="-235298"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fld id="{2311D899-301D-4039-A118-7F1AD022FBD1}" type="slidenum">
              <a:rPr lang="en-US" smtClean="0"/>
              <a:pPr eaLnBrk="1" hangingPunct="1"/>
              <a:t>49</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704AD-4323-2D41-8F29-9004FD7ACA2A}" type="slidenum">
              <a:rPr lang="en-US" smtClean="0"/>
              <a:t>5</a:t>
            </a:fld>
            <a:endParaRPr lang="en-US" dirty="0"/>
          </a:p>
        </p:txBody>
      </p:sp>
    </p:spTree>
    <p:extLst>
      <p:ext uri="{BB962C8B-B14F-4D97-AF65-F5344CB8AC3E}">
        <p14:creationId xmlns:p14="http://schemas.microsoft.com/office/powerpoint/2010/main" val="2369823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latin typeface="Arial"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charset="-128"/>
              </a:defRPr>
            </a:lvl1pPr>
            <a:lvl2pPr marL="764718" indent="-294122" eaLnBrk="0" hangingPunct="0">
              <a:defRPr>
                <a:solidFill>
                  <a:schemeClr val="tx1"/>
                </a:solidFill>
                <a:latin typeface="Arial" pitchFamily="34" charset="0"/>
                <a:ea typeface="ヒラギノ角ゴ Pro W3" charset="-128"/>
              </a:defRPr>
            </a:lvl2pPr>
            <a:lvl3pPr marL="1176490" indent="-235298" eaLnBrk="0" hangingPunct="0">
              <a:defRPr>
                <a:solidFill>
                  <a:schemeClr val="tx1"/>
                </a:solidFill>
                <a:latin typeface="Arial" pitchFamily="34" charset="0"/>
                <a:ea typeface="ヒラギノ角ゴ Pro W3" charset="-128"/>
              </a:defRPr>
            </a:lvl3pPr>
            <a:lvl4pPr marL="1647086" indent="-235298" eaLnBrk="0" hangingPunct="0">
              <a:defRPr>
                <a:solidFill>
                  <a:schemeClr val="tx1"/>
                </a:solidFill>
                <a:latin typeface="Arial" pitchFamily="34" charset="0"/>
                <a:ea typeface="ヒラギノ角ゴ Pro W3" charset="-128"/>
              </a:defRPr>
            </a:lvl4pPr>
            <a:lvl5pPr marL="2117682" indent="-235298" eaLnBrk="0" hangingPunct="0">
              <a:defRPr>
                <a:solidFill>
                  <a:schemeClr val="tx1"/>
                </a:solidFill>
                <a:latin typeface="Arial" pitchFamily="34" charset="0"/>
                <a:ea typeface="ヒラギノ角ゴ Pro W3" charset="-128"/>
              </a:defRPr>
            </a:lvl5pPr>
            <a:lvl6pPr marL="2588278" indent="-235298" eaLnBrk="0" fontAlgn="base" hangingPunct="0">
              <a:spcBef>
                <a:spcPct val="0"/>
              </a:spcBef>
              <a:spcAft>
                <a:spcPct val="0"/>
              </a:spcAft>
              <a:defRPr>
                <a:solidFill>
                  <a:schemeClr val="tx1"/>
                </a:solidFill>
                <a:latin typeface="Arial" pitchFamily="34" charset="0"/>
                <a:ea typeface="ヒラギノ角ゴ Pro W3" charset="-128"/>
              </a:defRPr>
            </a:lvl6pPr>
            <a:lvl7pPr marL="3058874" indent="-235298" eaLnBrk="0" fontAlgn="base" hangingPunct="0">
              <a:spcBef>
                <a:spcPct val="0"/>
              </a:spcBef>
              <a:spcAft>
                <a:spcPct val="0"/>
              </a:spcAft>
              <a:defRPr>
                <a:solidFill>
                  <a:schemeClr val="tx1"/>
                </a:solidFill>
                <a:latin typeface="Arial" pitchFamily="34" charset="0"/>
                <a:ea typeface="ヒラギノ角ゴ Pro W3" charset="-128"/>
              </a:defRPr>
            </a:lvl7pPr>
            <a:lvl8pPr marL="3529470" indent="-235298" eaLnBrk="0" fontAlgn="base" hangingPunct="0">
              <a:spcBef>
                <a:spcPct val="0"/>
              </a:spcBef>
              <a:spcAft>
                <a:spcPct val="0"/>
              </a:spcAft>
              <a:defRPr>
                <a:solidFill>
                  <a:schemeClr val="tx1"/>
                </a:solidFill>
                <a:latin typeface="Arial" pitchFamily="34" charset="0"/>
                <a:ea typeface="ヒラギノ角ゴ Pro W3" charset="-128"/>
              </a:defRPr>
            </a:lvl8pPr>
            <a:lvl9pPr marL="4000066" indent="-235298"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fld id="{20A93416-8A5D-492A-8FF8-92B0A4A3ECB5}" type="slidenum">
              <a:rPr lang="en-US" smtClean="0"/>
              <a:pPr eaLnBrk="1" hangingPunct="1"/>
              <a:t>6</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latin typeface="Arial" pitchFamily="34" charset="0"/>
              </a:rPr>
              <a:t>I was going to use this as the 3</a:t>
            </a:r>
            <a:r>
              <a:rPr lang="en-GB" baseline="30000" dirty="0" smtClean="0">
                <a:latin typeface="Arial" pitchFamily="34" charset="0"/>
              </a:rPr>
              <a:t>rd</a:t>
            </a:r>
            <a:r>
              <a:rPr lang="en-GB" baseline="0" dirty="0" smtClean="0">
                <a:latin typeface="Arial" pitchFamily="34" charset="0"/>
              </a:rPr>
              <a:t> interesting fact – 41% percent of people are using their mobile in the bathroom…</a:t>
            </a:r>
            <a:endParaRPr lang="en-GB" dirty="0" smtClean="0">
              <a:latin typeface="Arial"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charset="-128"/>
              </a:defRPr>
            </a:lvl1pPr>
            <a:lvl2pPr marL="764718" indent="-294122" eaLnBrk="0" hangingPunct="0">
              <a:defRPr>
                <a:solidFill>
                  <a:schemeClr val="tx1"/>
                </a:solidFill>
                <a:latin typeface="Arial" pitchFamily="34" charset="0"/>
                <a:ea typeface="ヒラギノ角ゴ Pro W3" charset="-128"/>
              </a:defRPr>
            </a:lvl2pPr>
            <a:lvl3pPr marL="1176490" indent="-235298" eaLnBrk="0" hangingPunct="0">
              <a:defRPr>
                <a:solidFill>
                  <a:schemeClr val="tx1"/>
                </a:solidFill>
                <a:latin typeface="Arial" pitchFamily="34" charset="0"/>
                <a:ea typeface="ヒラギノ角ゴ Pro W3" charset="-128"/>
              </a:defRPr>
            </a:lvl3pPr>
            <a:lvl4pPr marL="1647086" indent="-235298" eaLnBrk="0" hangingPunct="0">
              <a:defRPr>
                <a:solidFill>
                  <a:schemeClr val="tx1"/>
                </a:solidFill>
                <a:latin typeface="Arial" pitchFamily="34" charset="0"/>
                <a:ea typeface="ヒラギノ角ゴ Pro W3" charset="-128"/>
              </a:defRPr>
            </a:lvl4pPr>
            <a:lvl5pPr marL="2117682" indent="-235298" eaLnBrk="0" hangingPunct="0">
              <a:defRPr>
                <a:solidFill>
                  <a:schemeClr val="tx1"/>
                </a:solidFill>
                <a:latin typeface="Arial" pitchFamily="34" charset="0"/>
                <a:ea typeface="ヒラギノ角ゴ Pro W3" charset="-128"/>
              </a:defRPr>
            </a:lvl5pPr>
            <a:lvl6pPr marL="2588278" indent="-235298" eaLnBrk="0" fontAlgn="base" hangingPunct="0">
              <a:spcBef>
                <a:spcPct val="0"/>
              </a:spcBef>
              <a:spcAft>
                <a:spcPct val="0"/>
              </a:spcAft>
              <a:defRPr>
                <a:solidFill>
                  <a:schemeClr val="tx1"/>
                </a:solidFill>
                <a:latin typeface="Arial" pitchFamily="34" charset="0"/>
                <a:ea typeface="ヒラギノ角ゴ Pro W3" charset="-128"/>
              </a:defRPr>
            </a:lvl6pPr>
            <a:lvl7pPr marL="3058874" indent="-235298" eaLnBrk="0" fontAlgn="base" hangingPunct="0">
              <a:spcBef>
                <a:spcPct val="0"/>
              </a:spcBef>
              <a:spcAft>
                <a:spcPct val="0"/>
              </a:spcAft>
              <a:defRPr>
                <a:solidFill>
                  <a:schemeClr val="tx1"/>
                </a:solidFill>
                <a:latin typeface="Arial" pitchFamily="34" charset="0"/>
                <a:ea typeface="ヒラギノ角ゴ Pro W3" charset="-128"/>
              </a:defRPr>
            </a:lvl7pPr>
            <a:lvl8pPr marL="3529470" indent="-235298" eaLnBrk="0" fontAlgn="base" hangingPunct="0">
              <a:spcBef>
                <a:spcPct val="0"/>
              </a:spcBef>
              <a:spcAft>
                <a:spcPct val="0"/>
              </a:spcAft>
              <a:defRPr>
                <a:solidFill>
                  <a:schemeClr val="tx1"/>
                </a:solidFill>
                <a:latin typeface="Arial" pitchFamily="34" charset="0"/>
                <a:ea typeface="ヒラギノ角ゴ Pro W3" charset="-128"/>
              </a:defRPr>
            </a:lvl8pPr>
            <a:lvl9pPr marL="4000066" indent="-235298"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fld id="{20A93416-8A5D-492A-8FF8-92B0A4A3ECB5}" type="slidenum">
              <a:rPr lang="en-US" smtClean="0"/>
              <a:pPr eaLnBrk="1" hangingPunct="1"/>
              <a:t>7</a:t>
            </a:fld>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average net worth of billionaires who dropped out of college, $9.4 billion, is approximately triple that of billionaires with Ph.D.s, $3.2 billion</a:t>
            </a:r>
          </a:p>
          <a:p>
            <a:endParaRPr lang="en-US" dirty="0" smtClean="0">
              <a:latin typeface="Arial" pitchFamily="34" charset="0"/>
            </a:endParaRPr>
          </a:p>
          <a:p>
            <a:r>
              <a:rPr lang="en-US" dirty="0" smtClean="0">
                <a:latin typeface="Arial" pitchFamily="34" charset="0"/>
              </a:rPr>
              <a:t>So is</a:t>
            </a:r>
            <a:r>
              <a:rPr lang="en-US" baseline="0" dirty="0" smtClean="0">
                <a:latin typeface="Arial" pitchFamily="34" charset="0"/>
              </a:rPr>
              <a:t> Mark Zuckerberg</a:t>
            </a:r>
            <a:endParaRPr lang="en-GB" dirty="0" smtClean="0">
              <a:latin typeface="Arial"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charset="-128"/>
              </a:defRPr>
            </a:lvl1pPr>
            <a:lvl2pPr marL="764718" indent="-294122" eaLnBrk="0" hangingPunct="0">
              <a:defRPr>
                <a:solidFill>
                  <a:schemeClr val="tx1"/>
                </a:solidFill>
                <a:latin typeface="Arial" pitchFamily="34" charset="0"/>
                <a:ea typeface="ヒラギノ角ゴ Pro W3" charset="-128"/>
              </a:defRPr>
            </a:lvl2pPr>
            <a:lvl3pPr marL="1176490" indent="-235298" eaLnBrk="0" hangingPunct="0">
              <a:defRPr>
                <a:solidFill>
                  <a:schemeClr val="tx1"/>
                </a:solidFill>
                <a:latin typeface="Arial" pitchFamily="34" charset="0"/>
                <a:ea typeface="ヒラギノ角ゴ Pro W3" charset="-128"/>
              </a:defRPr>
            </a:lvl3pPr>
            <a:lvl4pPr marL="1647086" indent="-235298" eaLnBrk="0" hangingPunct="0">
              <a:defRPr>
                <a:solidFill>
                  <a:schemeClr val="tx1"/>
                </a:solidFill>
                <a:latin typeface="Arial" pitchFamily="34" charset="0"/>
                <a:ea typeface="ヒラギノ角ゴ Pro W3" charset="-128"/>
              </a:defRPr>
            </a:lvl4pPr>
            <a:lvl5pPr marL="2117682" indent="-235298" eaLnBrk="0" hangingPunct="0">
              <a:defRPr>
                <a:solidFill>
                  <a:schemeClr val="tx1"/>
                </a:solidFill>
                <a:latin typeface="Arial" pitchFamily="34" charset="0"/>
                <a:ea typeface="ヒラギノ角ゴ Pro W3" charset="-128"/>
              </a:defRPr>
            </a:lvl5pPr>
            <a:lvl6pPr marL="2588278" indent="-235298" eaLnBrk="0" fontAlgn="base" hangingPunct="0">
              <a:spcBef>
                <a:spcPct val="0"/>
              </a:spcBef>
              <a:spcAft>
                <a:spcPct val="0"/>
              </a:spcAft>
              <a:defRPr>
                <a:solidFill>
                  <a:schemeClr val="tx1"/>
                </a:solidFill>
                <a:latin typeface="Arial" pitchFamily="34" charset="0"/>
                <a:ea typeface="ヒラギノ角ゴ Pro W3" charset="-128"/>
              </a:defRPr>
            </a:lvl6pPr>
            <a:lvl7pPr marL="3058874" indent="-235298" eaLnBrk="0" fontAlgn="base" hangingPunct="0">
              <a:spcBef>
                <a:spcPct val="0"/>
              </a:spcBef>
              <a:spcAft>
                <a:spcPct val="0"/>
              </a:spcAft>
              <a:defRPr>
                <a:solidFill>
                  <a:schemeClr val="tx1"/>
                </a:solidFill>
                <a:latin typeface="Arial" pitchFamily="34" charset="0"/>
                <a:ea typeface="ヒラギノ角ゴ Pro W3" charset="-128"/>
              </a:defRPr>
            </a:lvl7pPr>
            <a:lvl8pPr marL="3529470" indent="-235298" eaLnBrk="0" fontAlgn="base" hangingPunct="0">
              <a:spcBef>
                <a:spcPct val="0"/>
              </a:spcBef>
              <a:spcAft>
                <a:spcPct val="0"/>
              </a:spcAft>
              <a:defRPr>
                <a:solidFill>
                  <a:schemeClr val="tx1"/>
                </a:solidFill>
                <a:latin typeface="Arial" pitchFamily="34" charset="0"/>
                <a:ea typeface="ヒラギノ角ゴ Pro W3" charset="-128"/>
              </a:defRPr>
            </a:lvl8pPr>
            <a:lvl9pPr marL="4000066" indent="-235298"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fld id="{20A93416-8A5D-492A-8FF8-92B0A4A3ECB5}" type="slidenum">
              <a:rPr lang="en-US" smtClean="0">
                <a:solidFill>
                  <a:prstClr val="black"/>
                </a:solidFill>
              </a:rPr>
              <a:pPr eaLnBrk="1" hangingPunct="1"/>
              <a:t>8</a:t>
            </a:fld>
            <a:endParaRPr lang="en-US" dirty="0"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latin typeface="Arial"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charset="-128"/>
              </a:defRPr>
            </a:lvl1pPr>
            <a:lvl2pPr marL="764718" indent="-294122" eaLnBrk="0" hangingPunct="0">
              <a:defRPr>
                <a:solidFill>
                  <a:schemeClr val="tx1"/>
                </a:solidFill>
                <a:latin typeface="Arial" pitchFamily="34" charset="0"/>
                <a:ea typeface="ヒラギノ角ゴ Pro W3" charset="-128"/>
              </a:defRPr>
            </a:lvl2pPr>
            <a:lvl3pPr marL="1176490" indent="-235298" eaLnBrk="0" hangingPunct="0">
              <a:defRPr>
                <a:solidFill>
                  <a:schemeClr val="tx1"/>
                </a:solidFill>
                <a:latin typeface="Arial" pitchFamily="34" charset="0"/>
                <a:ea typeface="ヒラギノ角ゴ Pro W3" charset="-128"/>
              </a:defRPr>
            </a:lvl3pPr>
            <a:lvl4pPr marL="1647086" indent="-235298" eaLnBrk="0" hangingPunct="0">
              <a:defRPr>
                <a:solidFill>
                  <a:schemeClr val="tx1"/>
                </a:solidFill>
                <a:latin typeface="Arial" pitchFamily="34" charset="0"/>
                <a:ea typeface="ヒラギノ角ゴ Pro W3" charset="-128"/>
              </a:defRPr>
            </a:lvl4pPr>
            <a:lvl5pPr marL="2117682" indent="-235298" eaLnBrk="0" hangingPunct="0">
              <a:defRPr>
                <a:solidFill>
                  <a:schemeClr val="tx1"/>
                </a:solidFill>
                <a:latin typeface="Arial" pitchFamily="34" charset="0"/>
                <a:ea typeface="ヒラギノ角ゴ Pro W3" charset="-128"/>
              </a:defRPr>
            </a:lvl5pPr>
            <a:lvl6pPr marL="2588278" indent="-235298" eaLnBrk="0" fontAlgn="base" hangingPunct="0">
              <a:spcBef>
                <a:spcPct val="0"/>
              </a:spcBef>
              <a:spcAft>
                <a:spcPct val="0"/>
              </a:spcAft>
              <a:defRPr>
                <a:solidFill>
                  <a:schemeClr val="tx1"/>
                </a:solidFill>
                <a:latin typeface="Arial" pitchFamily="34" charset="0"/>
                <a:ea typeface="ヒラギノ角ゴ Pro W3" charset="-128"/>
              </a:defRPr>
            </a:lvl6pPr>
            <a:lvl7pPr marL="3058874" indent="-235298" eaLnBrk="0" fontAlgn="base" hangingPunct="0">
              <a:spcBef>
                <a:spcPct val="0"/>
              </a:spcBef>
              <a:spcAft>
                <a:spcPct val="0"/>
              </a:spcAft>
              <a:defRPr>
                <a:solidFill>
                  <a:schemeClr val="tx1"/>
                </a:solidFill>
                <a:latin typeface="Arial" pitchFamily="34" charset="0"/>
                <a:ea typeface="ヒラギノ角ゴ Pro W3" charset="-128"/>
              </a:defRPr>
            </a:lvl7pPr>
            <a:lvl8pPr marL="3529470" indent="-235298" eaLnBrk="0" fontAlgn="base" hangingPunct="0">
              <a:spcBef>
                <a:spcPct val="0"/>
              </a:spcBef>
              <a:spcAft>
                <a:spcPct val="0"/>
              </a:spcAft>
              <a:defRPr>
                <a:solidFill>
                  <a:schemeClr val="tx1"/>
                </a:solidFill>
                <a:latin typeface="Arial" pitchFamily="34" charset="0"/>
                <a:ea typeface="ヒラギノ角ゴ Pro W3" charset="-128"/>
              </a:defRPr>
            </a:lvl8pPr>
            <a:lvl9pPr marL="4000066" indent="-235298"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fld id="{20A93416-8A5D-492A-8FF8-92B0A4A3ECB5}" type="slidenum">
              <a:rPr lang="en-US" smtClean="0">
                <a:solidFill>
                  <a:prstClr val="black"/>
                </a:solidFill>
              </a:rPr>
              <a:pPr eaLnBrk="1" hangingPunct="1"/>
              <a:t>9</a:t>
            </a:fld>
            <a:endParaRPr lang="en-US" dirty="0" smtClean="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emf"/><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reak slide">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529140" y="605430"/>
            <a:ext cx="1557337" cy="495300"/>
          </a:xfrm>
          <a:prstGeom prst="rect">
            <a:avLst/>
          </a:prstGeom>
        </p:spPr>
        <p:txBody>
          <a:bodyPr vert="horz"/>
          <a:lstStyle>
            <a:lvl1pPr marL="0" indent="0">
              <a:buNone/>
              <a:defRPr b="0" i="0">
                <a:solidFill>
                  <a:srgbClr val="FFFFFF"/>
                </a:solidFill>
                <a:latin typeface="D Eurostile Demi"/>
                <a:cs typeface="D Eurostile Demi"/>
              </a:defRPr>
            </a:lvl1pPr>
          </a:lstStyle>
          <a:p>
            <a:pPr lvl="0"/>
            <a:r>
              <a:rPr lang="en-GB" dirty="0" smtClean="0"/>
              <a:t>1.</a:t>
            </a:r>
            <a:endParaRPr lang="en-US" dirty="0"/>
          </a:p>
        </p:txBody>
      </p:sp>
      <p:sp>
        <p:nvSpPr>
          <p:cNvPr id="4" name="Title Placeholder 1"/>
          <p:cNvSpPr>
            <a:spLocks noGrp="1"/>
          </p:cNvSpPr>
          <p:nvPr>
            <p:ph type="title"/>
          </p:nvPr>
        </p:nvSpPr>
        <p:spPr>
          <a:xfrm>
            <a:off x="529140" y="3116303"/>
            <a:ext cx="8229600" cy="563562"/>
          </a:xfrm>
          <a:prstGeom prst="rect">
            <a:avLst/>
          </a:prstGeom>
        </p:spPr>
        <p:txBody>
          <a:bodyPr vert="horz" lIns="0" tIns="0" rIns="0" bIns="0" rtlCol="0" anchor="t" anchorCtr="0">
            <a:normAutofit/>
          </a:bodyPr>
          <a:lstStyle>
            <a:lvl1pPr algn="l">
              <a:defRPr b="0" i="0">
                <a:solidFill>
                  <a:srgbClr val="008CD2"/>
                </a:solidFill>
                <a:latin typeface="D Eurostile Demi"/>
                <a:cs typeface="D Eurostile Demi"/>
              </a:defRPr>
            </a:lvl1pPr>
          </a:lstStyle>
          <a:p>
            <a:r>
              <a:rPr lang="en-US" dirty="0" smtClean="0"/>
              <a:t>BREAK SLIDE TITLE HERE</a:t>
            </a:r>
            <a:endParaRPr lang="en-US" dirty="0"/>
          </a:p>
        </p:txBody>
      </p:sp>
      <p:sp>
        <p:nvSpPr>
          <p:cNvPr id="6" name="Slide Number Placeholder 1"/>
          <p:cNvSpPr>
            <a:spLocks noGrp="1"/>
          </p:cNvSpPr>
          <p:nvPr>
            <p:ph type="sldNum" sz="quarter" idx="4"/>
          </p:nvPr>
        </p:nvSpPr>
        <p:spPr>
          <a:xfrm>
            <a:off x="7847687" y="7191150"/>
            <a:ext cx="2493962" cy="371366"/>
          </a:xfrm>
          <a:prstGeom prst="rect">
            <a:avLst/>
          </a:prstGeom>
        </p:spPr>
        <p:txBody>
          <a:bodyPr vert="horz" lIns="91440" tIns="45720" rIns="91440" bIns="45720" rtlCol="0" anchor="t"/>
          <a:lstStyle>
            <a:lvl1pPr algn="r">
              <a:defRPr sz="700">
                <a:solidFill>
                  <a:schemeClr val="tx1">
                    <a:tint val="75000"/>
                  </a:schemeClr>
                </a:solidFill>
                <a:latin typeface="Helvetica"/>
                <a:cs typeface="Helvetica"/>
              </a:defRPr>
            </a:lvl1pPr>
          </a:lstStyle>
          <a:p>
            <a:fld id="{6D042B3C-7BA4-2B49-9B60-B48C21BBDF81}" type="slidenum">
              <a:rPr lang="en-US" smtClean="0"/>
              <a:pPr/>
              <a:t>‹#›</a:t>
            </a:fld>
            <a:endParaRPr lang="en-US" dirty="0"/>
          </a:p>
        </p:txBody>
      </p:sp>
      <p:sp>
        <p:nvSpPr>
          <p:cNvPr id="3" name="Text Placeholder 2"/>
          <p:cNvSpPr>
            <a:spLocks noGrp="1"/>
          </p:cNvSpPr>
          <p:nvPr>
            <p:ph type="body" sz="quarter" idx="11"/>
          </p:nvPr>
        </p:nvSpPr>
        <p:spPr>
          <a:xfrm>
            <a:off x="528638" y="4318000"/>
            <a:ext cx="4932092" cy="1511300"/>
          </a:xfrm>
          <a:prstGeom prst="rect">
            <a:avLst/>
          </a:prstGeom>
        </p:spPr>
        <p:txBody>
          <a:bodyPr vert="horz"/>
          <a:lstStyle>
            <a:lvl1pPr>
              <a:defRPr sz="2000" b="0" i="0">
                <a:solidFill>
                  <a:schemeClr val="bg1"/>
                </a:solidFill>
                <a:latin typeface="Helvetica"/>
                <a:cs typeface="Helvetica"/>
              </a:defRPr>
            </a:lvl1pPr>
            <a:lvl2pPr>
              <a:defRPr sz="2000" b="0" i="0">
                <a:solidFill>
                  <a:schemeClr val="bg1"/>
                </a:solidFill>
                <a:latin typeface="Helvetica"/>
                <a:cs typeface="Helvetica"/>
              </a:defRPr>
            </a:lvl2pPr>
            <a:lvl3pPr>
              <a:defRPr sz="2000" b="0" i="0">
                <a:solidFill>
                  <a:schemeClr val="bg1"/>
                </a:solidFill>
                <a:latin typeface="Helvetica"/>
                <a:cs typeface="Helvetica"/>
              </a:defRPr>
            </a:lvl3pPr>
            <a:lvl4pPr>
              <a:defRPr sz="2000" b="0" i="0">
                <a:solidFill>
                  <a:schemeClr val="bg1"/>
                </a:solidFill>
                <a:latin typeface="Helvetica"/>
                <a:cs typeface="Helvetica"/>
              </a:defRPr>
            </a:lvl4pPr>
            <a:lvl5pPr>
              <a:defRPr sz="2000" b="0" i="0">
                <a:solidFill>
                  <a:schemeClr val="bg1"/>
                </a:solidFill>
                <a:latin typeface="Helvetica"/>
                <a:cs typeface="Helvetica"/>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pic>
        <p:nvPicPr>
          <p:cNvPr id="7" name="Picture 6"/>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654325" y="444564"/>
            <a:ext cx="1531948" cy="65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440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Bullets single column">
    <p:spTree>
      <p:nvGrpSpPr>
        <p:cNvPr id="1" name=""/>
        <p:cNvGrpSpPr/>
        <p:nvPr/>
      </p:nvGrpSpPr>
      <p:grpSpPr>
        <a:xfrm>
          <a:off x="0" y="0"/>
          <a:ext cx="0" cy="0"/>
          <a:chOff x="0" y="0"/>
          <a:chExt cx="0" cy="0"/>
        </a:xfrm>
      </p:grpSpPr>
      <p:sp>
        <p:nvSpPr>
          <p:cNvPr id="4"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8"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sp>
        <p:nvSpPr>
          <p:cNvPr id="7" name="Text Placeholder 11"/>
          <p:cNvSpPr>
            <a:spLocks noGrp="1"/>
          </p:cNvSpPr>
          <p:nvPr>
            <p:ph type="body" sz="quarter" idx="16"/>
          </p:nvPr>
        </p:nvSpPr>
        <p:spPr>
          <a:xfrm>
            <a:off x="529140" y="1415063"/>
            <a:ext cx="9571617" cy="5558826"/>
          </a:xfrm>
          <a:prstGeom prst="rect">
            <a:avLst/>
          </a:prstGeom>
        </p:spPr>
        <p:txBody>
          <a:bodyPr vert="horz" lIns="0" tIns="0" rIns="0" bIns="0" numCol="1" spcCol="359867"/>
          <a:lstStyle>
            <a:lvl1pPr marL="0" indent="0">
              <a:spcAft>
                <a:spcPts val="400"/>
              </a:spcAft>
              <a:buFont typeface="Arial"/>
              <a:buNone/>
              <a:defRPr sz="1150">
                <a:latin typeface="Helvetica"/>
                <a:cs typeface="Helvetica"/>
              </a:defRPr>
            </a:lvl1pPr>
            <a:lvl2pPr>
              <a:defRPr sz="900">
                <a:latin typeface="Helvetica"/>
                <a:cs typeface="Helvetica"/>
              </a:defRPr>
            </a:lvl2pPr>
            <a:lvl3pPr>
              <a:defRPr sz="900">
                <a:latin typeface="Helvetica"/>
                <a:cs typeface="Helvetica"/>
              </a:defRPr>
            </a:lvl3pPr>
            <a:lvl4pPr>
              <a:defRPr sz="900">
                <a:latin typeface="Helvetica"/>
                <a:cs typeface="Helvetica"/>
              </a:defRPr>
            </a:lvl4pPr>
            <a:lvl5pPr>
              <a:defRPr sz="900">
                <a:latin typeface="Helvetica"/>
                <a:cs typeface="Helvetica"/>
              </a:defRPr>
            </a:lvl5pPr>
          </a:lstStyle>
          <a:p>
            <a:pPr lvl="0"/>
            <a:r>
              <a:rPr lang="en-GB" dirty="0" smtClean="0"/>
              <a:t>Click to edit Master text styles</a:t>
            </a:r>
            <a:endParaRPr lang="en-US" dirty="0"/>
          </a:p>
        </p:txBody>
      </p:sp>
    </p:spTree>
    <p:extLst>
      <p:ext uri="{BB962C8B-B14F-4D97-AF65-F5344CB8AC3E}">
        <p14:creationId xmlns:p14="http://schemas.microsoft.com/office/powerpoint/2010/main" val="3169427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4_Text slide only - 2 col">
    <p:spTree>
      <p:nvGrpSpPr>
        <p:cNvPr id="1" name=""/>
        <p:cNvGrpSpPr/>
        <p:nvPr/>
      </p:nvGrpSpPr>
      <p:grpSpPr>
        <a:xfrm>
          <a:off x="0" y="0"/>
          <a:ext cx="0" cy="0"/>
          <a:chOff x="0" y="0"/>
          <a:chExt cx="0" cy="0"/>
        </a:xfrm>
      </p:grpSpPr>
      <p:sp>
        <p:nvSpPr>
          <p:cNvPr id="6"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cxnSp>
        <p:nvCxnSpPr>
          <p:cNvPr id="14" name="Straight Connector 13"/>
          <p:cNvCxnSpPr/>
          <p:nvPr userDrawn="1"/>
        </p:nvCxnSpPr>
        <p:spPr>
          <a:xfrm>
            <a:off x="529143"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1"/>
          <p:cNvSpPr>
            <a:spLocks noGrp="1"/>
          </p:cNvSpPr>
          <p:nvPr>
            <p:ph type="body" sz="quarter" idx="15"/>
          </p:nvPr>
        </p:nvSpPr>
        <p:spPr>
          <a:xfrm>
            <a:off x="529143" y="1415063"/>
            <a:ext cx="4643434" cy="5558826"/>
          </a:xfrm>
          <a:prstGeom prst="rect">
            <a:avLst/>
          </a:prstGeom>
        </p:spPr>
        <p:txBody>
          <a:bodyPr vert="horz" lIns="0" tIns="0" rIns="0" bIns="0" numCol="1" spcCol="359867"/>
          <a:lstStyle>
            <a:lvl1pPr marL="0" indent="0">
              <a:spcAft>
                <a:spcPts val="400"/>
              </a:spcAft>
              <a:buFont typeface="Arial"/>
              <a:buNone/>
              <a:defRPr sz="1150">
                <a:latin typeface="Helvetica"/>
                <a:cs typeface="Helvetica"/>
              </a:defRPr>
            </a:lvl1pPr>
            <a:lvl2pPr>
              <a:defRPr sz="900">
                <a:latin typeface="Helvetica"/>
                <a:cs typeface="Helvetica"/>
              </a:defRPr>
            </a:lvl2pPr>
            <a:lvl3pPr>
              <a:defRPr sz="900">
                <a:latin typeface="Helvetica"/>
                <a:cs typeface="Helvetica"/>
              </a:defRPr>
            </a:lvl3pPr>
            <a:lvl4pPr>
              <a:defRPr sz="900">
                <a:latin typeface="Helvetica"/>
                <a:cs typeface="Helvetica"/>
              </a:defRPr>
            </a:lvl4pPr>
            <a:lvl5pPr>
              <a:defRPr sz="900">
                <a:latin typeface="Helvetica"/>
                <a:cs typeface="Helvetica"/>
              </a:defRPr>
            </a:lvl5pPr>
          </a:lstStyle>
          <a:p>
            <a:pPr lvl="0"/>
            <a:r>
              <a:rPr lang="en-GB" dirty="0" smtClean="0"/>
              <a:t>Click to edit Master text styles</a:t>
            </a:r>
            <a:endParaRPr lang="en-US" dirty="0"/>
          </a:p>
        </p:txBody>
      </p:sp>
      <p:sp>
        <p:nvSpPr>
          <p:cNvPr id="9"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spTree>
    <p:extLst>
      <p:ext uri="{BB962C8B-B14F-4D97-AF65-F5344CB8AC3E}">
        <p14:creationId xmlns:p14="http://schemas.microsoft.com/office/powerpoint/2010/main" val="3643136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648" y="2349386"/>
            <a:ext cx="9085342" cy="1621111"/>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603296" y="4285615"/>
            <a:ext cx="7482047" cy="1932728"/>
          </a:xfrm>
          <a:prstGeom prst="rect">
            <a:avLst/>
          </a:prstGeom>
        </p:spPr>
        <p:txBody>
          <a:bodyPr/>
          <a:lstStyle>
            <a:lvl1pPr marL="0" indent="0" algn="ctr">
              <a:buNone/>
              <a:defRPr>
                <a:solidFill>
                  <a:schemeClr val="tx1">
                    <a:tint val="75000"/>
                  </a:schemeClr>
                </a:solidFil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534432" y="7009642"/>
            <a:ext cx="2494016" cy="402652"/>
          </a:xfrm>
          <a:prstGeom prst="rect">
            <a:avLst/>
          </a:prstGeom>
        </p:spPr>
        <p:txBody>
          <a:bodyPr lIns="104287" tIns="52144" rIns="104287" bIns="52144"/>
          <a:lstStyle>
            <a:lvl1pPr>
              <a:defRPr/>
            </a:lvl1pPr>
          </a:lstStyle>
          <a:p>
            <a:pPr defTabSz="914400" fontAlgn="base">
              <a:spcBef>
                <a:spcPct val="0"/>
              </a:spcBef>
              <a:spcAft>
                <a:spcPct val="0"/>
              </a:spcAft>
              <a:defRPr/>
            </a:pPr>
            <a:fld id="{F05046CF-5623-4C3A-BCC1-A79004705A93}" type="datetimeFigureOut">
              <a:rPr lang="en-US" sz="1800">
                <a:solidFill>
                  <a:srgbClr val="000000"/>
                </a:solidFill>
              </a:rPr>
              <a:pPr defTabSz="914400" fontAlgn="base">
                <a:spcBef>
                  <a:spcPct val="0"/>
                </a:spcBef>
                <a:spcAft>
                  <a:spcPct val="0"/>
                </a:spcAft>
                <a:defRPr/>
              </a:pPr>
              <a:t>2/13/13</a:t>
            </a:fld>
            <a:endParaRPr lang="en-US" sz="1800" dirty="0">
              <a:solidFill>
                <a:srgbClr val="000000"/>
              </a:solidFill>
            </a:endParaRPr>
          </a:p>
        </p:txBody>
      </p:sp>
      <p:sp>
        <p:nvSpPr>
          <p:cNvPr id="5" name="Footer Placeholder 4"/>
          <p:cNvSpPr>
            <a:spLocks noGrp="1"/>
          </p:cNvSpPr>
          <p:nvPr>
            <p:ph type="ftr" sz="quarter" idx="11"/>
          </p:nvPr>
        </p:nvSpPr>
        <p:spPr>
          <a:xfrm>
            <a:off x="3651952" y="7009642"/>
            <a:ext cx="3384735" cy="402652"/>
          </a:xfrm>
          <a:prstGeom prst="rect">
            <a:avLst/>
          </a:prstGeom>
        </p:spPr>
        <p:txBody>
          <a:bodyPr lIns="104287" tIns="52144" rIns="104287" bIns="52144"/>
          <a:lstStyle>
            <a:lvl1pPr>
              <a:defRPr dirty="0"/>
            </a:lvl1pPr>
          </a:lstStyle>
          <a:p>
            <a:pPr defTabSz="914400" fontAlgn="base">
              <a:spcBef>
                <a:spcPct val="0"/>
              </a:spcBef>
              <a:spcAft>
                <a:spcPct val="0"/>
              </a:spcAft>
              <a:defRPr/>
            </a:pPr>
            <a:endParaRPr lang="en-US" sz="1800" dirty="0">
              <a:solidFill>
                <a:srgbClr val="000000"/>
              </a:solidFill>
            </a:endParaRPr>
          </a:p>
        </p:txBody>
      </p:sp>
      <p:sp>
        <p:nvSpPr>
          <p:cNvPr id="6" name="Slide Number Placeholder 5"/>
          <p:cNvSpPr>
            <a:spLocks noGrp="1"/>
          </p:cNvSpPr>
          <p:nvPr>
            <p:ph type="sldNum" sz="quarter" idx="12"/>
          </p:nvPr>
        </p:nvSpPr>
        <p:spPr>
          <a:xfrm>
            <a:off x="7723283" y="7216219"/>
            <a:ext cx="2494016" cy="217082"/>
          </a:xfrm>
          <a:prstGeom prst="rect">
            <a:avLst/>
          </a:prstGeom>
        </p:spPr>
        <p:txBody>
          <a:bodyPr/>
          <a:lstStyle>
            <a:lvl1pPr>
              <a:defRPr/>
            </a:lvl1pPr>
          </a:lstStyle>
          <a:p>
            <a:pPr>
              <a:defRPr/>
            </a:pPr>
            <a:fld id="{65448826-5FD9-4898-9B61-3D7D21E1CB3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81253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reak slide">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529140" y="3116303"/>
            <a:ext cx="8229600" cy="563562"/>
          </a:xfrm>
          <a:prstGeom prst="rect">
            <a:avLst/>
          </a:prstGeom>
        </p:spPr>
        <p:txBody>
          <a:bodyPr vert="horz" lIns="0" tIns="0" rIns="0" bIns="0" rtlCol="0" anchor="t" anchorCtr="0">
            <a:normAutofit/>
          </a:bodyPr>
          <a:lstStyle>
            <a:lvl1pPr algn="l">
              <a:defRPr b="0" i="0">
                <a:solidFill>
                  <a:srgbClr val="008CD2"/>
                </a:solidFill>
                <a:latin typeface="D Eurostile Demi"/>
                <a:cs typeface="D Eurostile Demi"/>
              </a:defRPr>
            </a:lvl1pPr>
          </a:lstStyle>
          <a:p>
            <a:r>
              <a:rPr lang="en-US" dirty="0" smtClean="0"/>
              <a:t>BREAK SLIDE TITLE HERE</a:t>
            </a:r>
            <a:endParaRPr lang="en-US" dirty="0"/>
          </a:p>
        </p:txBody>
      </p:sp>
      <p:sp>
        <p:nvSpPr>
          <p:cNvPr id="6" name="Slide Number Placeholder 1"/>
          <p:cNvSpPr>
            <a:spLocks noGrp="1"/>
          </p:cNvSpPr>
          <p:nvPr>
            <p:ph type="sldNum" sz="quarter" idx="4"/>
          </p:nvPr>
        </p:nvSpPr>
        <p:spPr>
          <a:xfrm>
            <a:off x="7847687" y="7191150"/>
            <a:ext cx="2493962" cy="371366"/>
          </a:xfrm>
          <a:prstGeom prst="rect">
            <a:avLst/>
          </a:prstGeom>
        </p:spPr>
        <p:txBody>
          <a:bodyPr vert="horz" lIns="91440" tIns="45720" rIns="91440" bIns="45720" rtlCol="0" anchor="t"/>
          <a:lstStyle>
            <a:lvl1pPr algn="r">
              <a:defRPr sz="700">
                <a:solidFill>
                  <a:schemeClr val="tx1">
                    <a:tint val="75000"/>
                  </a:schemeClr>
                </a:solidFill>
                <a:latin typeface="Helvetica"/>
                <a:cs typeface="Helvetica"/>
              </a:defRPr>
            </a:lvl1pPr>
          </a:lstStyle>
          <a:p>
            <a:fld id="{6D042B3C-7BA4-2B49-9B60-B48C21BBDF81}" type="slidenum">
              <a:rPr lang="en-US" smtClean="0">
                <a:solidFill>
                  <a:prstClr val="black">
                    <a:tint val="75000"/>
                  </a:prstClr>
                </a:solidFill>
              </a:rPr>
              <a:pPr/>
              <a:t>‹#›</a:t>
            </a:fld>
            <a:endParaRPr lang="en-US" dirty="0">
              <a:solidFill>
                <a:prstClr val="black">
                  <a:tint val="75000"/>
                </a:prstClr>
              </a:solidFill>
            </a:endParaRPr>
          </a:p>
        </p:txBody>
      </p:sp>
      <p:sp>
        <p:nvSpPr>
          <p:cNvPr id="3" name="Text Placeholder 2"/>
          <p:cNvSpPr>
            <a:spLocks noGrp="1"/>
          </p:cNvSpPr>
          <p:nvPr>
            <p:ph type="body" sz="quarter" idx="11"/>
          </p:nvPr>
        </p:nvSpPr>
        <p:spPr>
          <a:xfrm>
            <a:off x="528638" y="4318000"/>
            <a:ext cx="4932092" cy="1511300"/>
          </a:xfrm>
          <a:prstGeom prst="rect">
            <a:avLst/>
          </a:prstGeom>
        </p:spPr>
        <p:txBody>
          <a:bodyPr vert="horz"/>
          <a:lstStyle>
            <a:lvl1pPr>
              <a:defRPr sz="2000" b="0" i="0">
                <a:solidFill>
                  <a:schemeClr val="bg1"/>
                </a:solidFill>
                <a:latin typeface="Helvetica"/>
                <a:cs typeface="Helvetica"/>
              </a:defRPr>
            </a:lvl1pPr>
            <a:lvl2pPr>
              <a:defRPr sz="2000" b="0" i="0">
                <a:solidFill>
                  <a:schemeClr val="bg1"/>
                </a:solidFill>
                <a:latin typeface="Helvetica"/>
                <a:cs typeface="Helvetica"/>
              </a:defRPr>
            </a:lvl2pPr>
            <a:lvl3pPr>
              <a:defRPr sz="2000" b="0" i="0">
                <a:solidFill>
                  <a:schemeClr val="bg1"/>
                </a:solidFill>
                <a:latin typeface="Helvetica"/>
                <a:cs typeface="Helvetica"/>
              </a:defRPr>
            </a:lvl3pPr>
            <a:lvl4pPr>
              <a:defRPr sz="2000" b="0" i="0">
                <a:solidFill>
                  <a:schemeClr val="bg1"/>
                </a:solidFill>
                <a:latin typeface="Helvetica"/>
                <a:cs typeface="Helvetica"/>
              </a:defRPr>
            </a:lvl4pPr>
            <a:lvl5pPr>
              <a:defRPr sz="2000" b="0" i="0">
                <a:solidFill>
                  <a:schemeClr val="bg1"/>
                </a:solidFill>
                <a:latin typeface="Helvetica"/>
                <a:cs typeface="Helvetica"/>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pic>
        <p:nvPicPr>
          <p:cNvPr id="7" name="Picture 6"/>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18556" y="368191"/>
            <a:ext cx="1531948" cy="65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evice 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00376" y="482840"/>
            <a:ext cx="1854364" cy="503229"/>
          </a:xfrm>
          <a:prstGeom prst="rect">
            <a:avLst/>
          </a:prstGeom>
        </p:spPr>
      </p:pic>
    </p:spTree>
    <p:extLst>
      <p:ext uri="{BB962C8B-B14F-4D97-AF65-F5344CB8AC3E}">
        <p14:creationId xmlns:p14="http://schemas.microsoft.com/office/powerpoint/2010/main" val="2863440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9140" y="3116303"/>
            <a:ext cx="8229600" cy="563562"/>
          </a:xfrm>
          <a:prstGeom prst="rect">
            <a:avLst/>
          </a:prstGeom>
        </p:spPr>
        <p:txBody>
          <a:bodyPr vert="horz" lIns="0" tIns="0" rIns="0" bIns="0" rtlCol="0" anchor="t" anchorCtr="0">
            <a:normAutofit/>
          </a:bodyPr>
          <a:lstStyle>
            <a:lvl1pPr algn="l">
              <a:defRPr b="0" i="0">
                <a:solidFill>
                  <a:srgbClr val="008CD2"/>
                </a:solidFill>
                <a:latin typeface="D Eurostile Demi"/>
                <a:cs typeface="D Eurostile Demi"/>
              </a:defRPr>
            </a:lvl1pPr>
          </a:lstStyle>
          <a:p>
            <a:r>
              <a:rPr lang="en-US" dirty="0" smtClean="0"/>
              <a:t>TITLE HERE</a:t>
            </a:r>
            <a:endParaRPr lang="en-US" dirty="0"/>
          </a:p>
        </p:txBody>
      </p:sp>
      <p:sp>
        <p:nvSpPr>
          <p:cNvPr id="4" name="Slide Number Placeholder 1"/>
          <p:cNvSpPr>
            <a:spLocks noGrp="1"/>
          </p:cNvSpPr>
          <p:nvPr>
            <p:ph type="sldNum" sz="quarter" idx="4"/>
          </p:nvPr>
        </p:nvSpPr>
        <p:spPr>
          <a:xfrm>
            <a:off x="7847687" y="7191150"/>
            <a:ext cx="2493962" cy="371366"/>
          </a:xfrm>
          <a:prstGeom prst="rect">
            <a:avLst/>
          </a:prstGeom>
        </p:spPr>
        <p:txBody>
          <a:bodyPr vert="horz" lIns="91440" tIns="45720" rIns="91440" bIns="45720" rtlCol="0" anchor="t"/>
          <a:lstStyle>
            <a:lvl1pPr algn="r">
              <a:defRPr sz="700">
                <a:solidFill>
                  <a:schemeClr val="tx1">
                    <a:tint val="75000"/>
                  </a:schemeClr>
                </a:solidFill>
                <a:latin typeface="Helvetica"/>
                <a:cs typeface="Helvetica"/>
              </a:defRPr>
            </a:lvl1pPr>
          </a:lstStyle>
          <a:p>
            <a:fld id="{6D042B3C-7BA4-2B49-9B60-B48C21BBDF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1626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Text slide only - 2 col">
    <p:spTree>
      <p:nvGrpSpPr>
        <p:cNvPr id="1" name=""/>
        <p:cNvGrpSpPr/>
        <p:nvPr/>
      </p:nvGrpSpPr>
      <p:grpSpPr>
        <a:xfrm>
          <a:off x="0" y="0"/>
          <a:ext cx="0" cy="0"/>
          <a:chOff x="0" y="0"/>
          <a:chExt cx="0" cy="0"/>
        </a:xfrm>
      </p:grpSpPr>
      <p:sp>
        <p:nvSpPr>
          <p:cNvPr id="15" name="Text Placeholder 14"/>
          <p:cNvSpPr>
            <a:spLocks noGrp="1"/>
          </p:cNvSpPr>
          <p:nvPr>
            <p:ph type="body" sz="quarter" idx="12" hasCustomPrompt="1"/>
          </p:nvPr>
        </p:nvSpPr>
        <p:spPr>
          <a:xfrm>
            <a:off x="529140" y="7218363"/>
            <a:ext cx="9281326" cy="344487"/>
          </a:xfrm>
          <a:prstGeom prst="rect">
            <a:avLst/>
          </a:prstGeom>
        </p:spPr>
        <p:txBody>
          <a:bodyPr vert="horz" lIns="0" tIns="0" rIns="0" bIns="0"/>
          <a:lstStyle>
            <a:lvl1pPr>
              <a:defRPr sz="700" baseline="0">
                <a:solidFill>
                  <a:srgbClr val="7F7F7F"/>
                </a:solidFill>
                <a:latin typeface="Helvetica"/>
                <a:cs typeface="Helvetica"/>
              </a:defRPr>
            </a:lvl1pPr>
            <a:lvl2pPr>
              <a:defRPr sz="700">
                <a:latin typeface="Helvetica"/>
                <a:cs typeface="Helvetica"/>
              </a:defRPr>
            </a:lvl2pPr>
            <a:lvl3pPr>
              <a:defRPr sz="700">
                <a:latin typeface="Helvetica"/>
                <a:cs typeface="Helvetica"/>
              </a:defRPr>
            </a:lvl3pPr>
            <a:lvl4pPr>
              <a:defRPr sz="700">
                <a:latin typeface="Helvetica"/>
                <a:cs typeface="Helvetica"/>
              </a:defRPr>
            </a:lvl4pPr>
            <a:lvl5pPr>
              <a:defRPr sz="700">
                <a:latin typeface="Helvetica"/>
                <a:cs typeface="Helvetica"/>
              </a:defRPr>
            </a:lvl5pPr>
          </a:lstStyle>
          <a:p>
            <a:pPr lvl="0"/>
            <a:r>
              <a:rPr lang="en-GB" dirty="0" smtClean="0"/>
              <a:t>Footer / source here</a:t>
            </a:r>
            <a:endParaRPr lang="en-US" dirty="0"/>
          </a:p>
        </p:txBody>
      </p:sp>
      <p:sp>
        <p:nvSpPr>
          <p:cNvPr id="6"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2000" b="0" baseline="0">
                <a:solidFill>
                  <a:schemeClr val="accent1"/>
                </a:solidFill>
              </a:defRPr>
            </a:lvl1pPr>
          </a:lstStyle>
          <a:p>
            <a:r>
              <a:rPr lang="en-GB" dirty="0" smtClean="0"/>
              <a:t>Main heading here</a:t>
            </a:r>
            <a:endParaRPr lang="en-US" dirty="0"/>
          </a:p>
        </p:txBody>
      </p:sp>
      <p:sp>
        <p:nvSpPr>
          <p:cNvPr id="7" name="Text Placeholder 16"/>
          <p:cNvSpPr>
            <a:spLocks noGrp="1"/>
          </p:cNvSpPr>
          <p:nvPr>
            <p:ph type="body" sz="quarter" idx="13" hasCustomPrompt="1"/>
          </p:nvPr>
        </p:nvSpPr>
        <p:spPr>
          <a:xfrm>
            <a:off x="538212" y="99777"/>
            <a:ext cx="5406670"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cxnSp>
        <p:nvCxnSpPr>
          <p:cNvPr id="14" name="Straight Connector 13"/>
          <p:cNvCxnSpPr/>
          <p:nvPr userDrawn="1"/>
        </p:nvCxnSpPr>
        <p:spPr>
          <a:xfrm>
            <a:off x="529140"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1"/>
          <p:cNvSpPr>
            <a:spLocks noGrp="1"/>
          </p:cNvSpPr>
          <p:nvPr>
            <p:ph type="body" sz="quarter" idx="15"/>
          </p:nvPr>
        </p:nvSpPr>
        <p:spPr>
          <a:xfrm>
            <a:off x="529140" y="1415060"/>
            <a:ext cx="4643433" cy="5558826"/>
          </a:xfrm>
          <a:prstGeom prst="rect">
            <a:avLst/>
          </a:prstGeom>
        </p:spPr>
        <p:txBody>
          <a:bodyPr vert="horz" lIns="0" tIns="0" rIns="0" bIns="0" numCol="1" spcCol="360000"/>
          <a:lstStyle>
            <a:lvl1pPr marL="0" indent="0">
              <a:spcAft>
                <a:spcPts val="400"/>
              </a:spcAft>
              <a:buFont typeface="Arial"/>
              <a:buNone/>
              <a:defRPr sz="1150">
                <a:latin typeface="Helvetica"/>
                <a:cs typeface="Helvetica"/>
              </a:defRPr>
            </a:lvl1pPr>
            <a:lvl2pPr>
              <a:defRPr sz="950">
                <a:latin typeface="Helvetica"/>
                <a:cs typeface="Helvetica"/>
              </a:defRPr>
            </a:lvl2pPr>
            <a:lvl3pPr>
              <a:defRPr sz="950">
                <a:latin typeface="Helvetica"/>
                <a:cs typeface="Helvetica"/>
              </a:defRPr>
            </a:lvl3pPr>
            <a:lvl4pPr>
              <a:defRPr sz="950">
                <a:latin typeface="Helvetica"/>
                <a:cs typeface="Helvetica"/>
              </a:defRPr>
            </a:lvl4pPr>
            <a:lvl5pPr>
              <a:defRPr sz="950">
                <a:latin typeface="Helvetica"/>
                <a:cs typeface="Helvetica"/>
              </a:defRPr>
            </a:lvl5pPr>
          </a:lstStyle>
          <a:p>
            <a:pPr lvl="0"/>
            <a:r>
              <a:rPr lang="en-GB" dirty="0" smtClean="0"/>
              <a:t>Click to edit Master text styles</a:t>
            </a:r>
            <a:endParaRPr lang="en-US" dirty="0"/>
          </a:p>
        </p:txBody>
      </p:sp>
      <p:sp>
        <p:nvSpPr>
          <p:cNvPr id="9" name="Slide Number Placeholder 1"/>
          <p:cNvSpPr>
            <a:spLocks noGrp="1"/>
          </p:cNvSpPr>
          <p:nvPr>
            <p:ph type="sldNum" sz="quarter" idx="4"/>
          </p:nvPr>
        </p:nvSpPr>
        <p:spPr>
          <a:xfrm>
            <a:off x="7847687" y="7191150"/>
            <a:ext cx="2493962" cy="371366"/>
          </a:xfrm>
          <a:prstGeom prst="rect">
            <a:avLst/>
          </a:prstGeom>
        </p:spPr>
        <p:txBody>
          <a:bodyPr vert="horz" lIns="91440" tIns="45720" rIns="91440" bIns="45720" rtlCol="0" anchor="t"/>
          <a:lstStyle>
            <a:lvl1pPr algn="r">
              <a:defRPr sz="700">
                <a:solidFill>
                  <a:schemeClr val="tx1">
                    <a:tint val="75000"/>
                  </a:schemeClr>
                </a:solidFill>
                <a:latin typeface="Helvetica"/>
                <a:cs typeface="Helvetica"/>
              </a:defRPr>
            </a:lvl1pPr>
          </a:lstStyle>
          <a:p>
            <a:fld id="{6D042B3C-7BA4-2B49-9B60-B48C21BBDF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5387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ontents">
    <p:spTree>
      <p:nvGrpSpPr>
        <p:cNvPr id="1" name=""/>
        <p:cNvGrpSpPr/>
        <p:nvPr/>
      </p:nvGrpSpPr>
      <p:grpSpPr>
        <a:xfrm>
          <a:off x="0" y="0"/>
          <a:ext cx="0" cy="0"/>
          <a:chOff x="0" y="0"/>
          <a:chExt cx="0" cy="0"/>
        </a:xfrm>
      </p:grpSpPr>
      <p:cxnSp>
        <p:nvCxnSpPr>
          <p:cNvPr id="4" name="Straight Connector 3"/>
          <p:cNvCxnSpPr/>
          <p:nvPr/>
        </p:nvCxnSpPr>
        <p:spPr>
          <a:xfrm>
            <a:off x="534432" y="1274480"/>
            <a:ext cx="9619774"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Title Placeholder 1"/>
          <p:cNvSpPr>
            <a:spLocks noGrp="1"/>
          </p:cNvSpPr>
          <p:nvPr>
            <p:ph type="title" hasCustomPrompt="1"/>
          </p:nvPr>
        </p:nvSpPr>
        <p:spPr bwMode="auto">
          <a:xfrm>
            <a:off x="534432" y="674004"/>
            <a:ext cx="9619774" cy="56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dirty="0" smtClean="0"/>
              <a:t>Contents</a:t>
            </a:r>
            <a:endParaRPr lang="en-US" dirty="0"/>
          </a:p>
        </p:txBody>
      </p:sp>
      <p:sp>
        <p:nvSpPr>
          <p:cNvPr id="7" name="Text Placeholder 2"/>
          <p:cNvSpPr>
            <a:spLocks noGrp="1"/>
          </p:cNvSpPr>
          <p:nvPr>
            <p:ph idx="1"/>
          </p:nvPr>
        </p:nvSpPr>
        <p:spPr bwMode="auto">
          <a:xfrm>
            <a:off x="534432" y="1535329"/>
            <a:ext cx="9619774" cy="415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72642301"/>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9141" y="3116303"/>
            <a:ext cx="8229600" cy="563562"/>
          </a:xfrm>
          <a:prstGeom prst="rect">
            <a:avLst/>
          </a:prstGeom>
        </p:spPr>
        <p:txBody>
          <a:bodyPr vert="horz" lIns="0" tIns="0" rIns="0" bIns="0" rtlCol="0" anchor="t" anchorCtr="0">
            <a:normAutofit/>
          </a:bodyPr>
          <a:lstStyle>
            <a:lvl1pPr algn="l">
              <a:defRPr b="0" i="0">
                <a:solidFill>
                  <a:srgbClr val="008CD2"/>
                </a:solidFill>
                <a:latin typeface="D Eurostile Demi"/>
                <a:cs typeface="D Eurostile Demi"/>
              </a:defRPr>
            </a:lvl1pPr>
          </a:lstStyle>
          <a:p>
            <a:r>
              <a:rPr lang="en-US" dirty="0" smtClean="0"/>
              <a:t>TITLE HERE</a:t>
            </a:r>
            <a:endParaRPr lang="en-US" dirty="0"/>
          </a:p>
        </p:txBody>
      </p:sp>
      <p:sp>
        <p:nvSpPr>
          <p:cNvPr id="4" name="Slide Number Placeholder 1"/>
          <p:cNvSpPr>
            <a:spLocks noGrp="1"/>
          </p:cNvSpPr>
          <p:nvPr>
            <p:ph type="sldNum" sz="quarter" idx="4"/>
          </p:nvPr>
        </p:nvSpPr>
        <p:spPr>
          <a:xfrm>
            <a:off x="7847687" y="7191150"/>
            <a:ext cx="2493962" cy="371366"/>
          </a:xfrm>
          <a:prstGeom prst="rect">
            <a:avLst/>
          </a:prstGeom>
        </p:spPr>
        <p:txBody>
          <a:bodyPr vert="horz" lIns="91428" tIns="45715" rIns="91428" bIns="45715" rtlCol="0" anchor="t"/>
          <a:lstStyle>
            <a:lvl1pPr algn="r">
              <a:defRPr sz="700">
                <a:solidFill>
                  <a:schemeClr val="tx1">
                    <a:tint val="75000"/>
                  </a:schemeClr>
                </a:solidFill>
                <a:latin typeface="Helvetica"/>
                <a:cs typeface="Helvetica"/>
              </a:defRPr>
            </a:lvl1pPr>
          </a:lstStyle>
          <a:p>
            <a:fld id="{6D042B3C-7BA4-2B49-9B60-B48C21BBDF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7133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slide only - 2 col">
    <p:spTree>
      <p:nvGrpSpPr>
        <p:cNvPr id="1" name=""/>
        <p:cNvGrpSpPr/>
        <p:nvPr/>
      </p:nvGrpSpPr>
      <p:grpSpPr>
        <a:xfrm>
          <a:off x="0" y="0"/>
          <a:ext cx="0" cy="0"/>
          <a:chOff x="0" y="0"/>
          <a:chExt cx="0" cy="0"/>
        </a:xfrm>
      </p:grpSpPr>
      <p:sp>
        <p:nvSpPr>
          <p:cNvPr id="15" name="Text Placeholder 14"/>
          <p:cNvSpPr>
            <a:spLocks noGrp="1"/>
          </p:cNvSpPr>
          <p:nvPr>
            <p:ph type="body" sz="quarter" idx="12" hasCustomPrompt="1"/>
          </p:nvPr>
        </p:nvSpPr>
        <p:spPr>
          <a:xfrm>
            <a:off x="529140" y="7218363"/>
            <a:ext cx="9281326" cy="344487"/>
          </a:xfrm>
          <a:prstGeom prst="rect">
            <a:avLst/>
          </a:prstGeom>
        </p:spPr>
        <p:txBody>
          <a:bodyPr vert="horz" lIns="0" tIns="0" rIns="0" bIns="0"/>
          <a:lstStyle>
            <a:lvl1pPr>
              <a:defRPr sz="700" baseline="0">
                <a:solidFill>
                  <a:srgbClr val="7F7F7F"/>
                </a:solidFill>
                <a:latin typeface="Helvetica"/>
                <a:cs typeface="Helvetica"/>
              </a:defRPr>
            </a:lvl1pPr>
            <a:lvl2pPr>
              <a:defRPr sz="700">
                <a:latin typeface="Helvetica"/>
                <a:cs typeface="Helvetica"/>
              </a:defRPr>
            </a:lvl2pPr>
            <a:lvl3pPr>
              <a:defRPr sz="700">
                <a:latin typeface="Helvetica"/>
                <a:cs typeface="Helvetica"/>
              </a:defRPr>
            </a:lvl3pPr>
            <a:lvl4pPr>
              <a:defRPr sz="700">
                <a:latin typeface="Helvetica"/>
                <a:cs typeface="Helvetica"/>
              </a:defRPr>
            </a:lvl4pPr>
            <a:lvl5pPr>
              <a:defRPr sz="700">
                <a:latin typeface="Helvetica"/>
                <a:cs typeface="Helvetica"/>
              </a:defRPr>
            </a:lvl5pPr>
          </a:lstStyle>
          <a:p>
            <a:pPr lvl="0"/>
            <a:r>
              <a:rPr lang="en-GB" dirty="0" smtClean="0"/>
              <a:t>Footer / source here</a:t>
            </a:r>
            <a:endParaRPr lang="en-US" dirty="0"/>
          </a:p>
        </p:txBody>
      </p:sp>
      <p:sp>
        <p:nvSpPr>
          <p:cNvPr id="6"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7" name="Text Placeholder 16"/>
          <p:cNvSpPr>
            <a:spLocks noGrp="1"/>
          </p:cNvSpPr>
          <p:nvPr>
            <p:ph type="body" sz="quarter" idx="13" hasCustomPrompt="1"/>
          </p:nvPr>
        </p:nvSpPr>
        <p:spPr>
          <a:xfrm>
            <a:off x="538212" y="99777"/>
            <a:ext cx="5406670"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sp>
        <p:nvSpPr>
          <p:cNvPr id="9" name="Text Placeholder 11"/>
          <p:cNvSpPr>
            <a:spLocks noGrp="1"/>
          </p:cNvSpPr>
          <p:nvPr>
            <p:ph type="body" sz="quarter" idx="14" hasCustomPrompt="1"/>
          </p:nvPr>
        </p:nvSpPr>
        <p:spPr>
          <a:xfrm>
            <a:off x="5527987" y="1422586"/>
            <a:ext cx="4608000" cy="5558826"/>
          </a:xfrm>
          <a:prstGeom prst="rect">
            <a:avLst/>
          </a:prstGeom>
        </p:spPr>
        <p:txBody>
          <a:bodyPr vert="horz" lIns="0" tIns="0" rIns="0" bIns="0" numCol="2" spcCol="360000"/>
          <a:lstStyle>
            <a:lvl1pPr>
              <a:spcAft>
                <a:spcPts val="400"/>
              </a:spcAft>
              <a:defRPr sz="1150">
                <a:latin typeface="Helvetica"/>
                <a:cs typeface="Helvetica"/>
              </a:defRPr>
            </a:lvl1pPr>
            <a:lvl2pPr>
              <a:defRPr sz="950">
                <a:latin typeface="Helvetica"/>
                <a:cs typeface="Helvetica"/>
              </a:defRPr>
            </a:lvl2pPr>
            <a:lvl3pPr>
              <a:defRPr sz="950">
                <a:latin typeface="Helvetica"/>
                <a:cs typeface="Helvetica"/>
              </a:defRPr>
            </a:lvl3pPr>
            <a:lvl4pPr>
              <a:defRPr sz="950">
                <a:latin typeface="Helvetica"/>
                <a:cs typeface="Helvetica"/>
              </a:defRPr>
            </a:lvl4pPr>
            <a:lvl5pPr>
              <a:defRPr sz="950">
                <a:latin typeface="Helvetica"/>
                <a:cs typeface="Helvetica"/>
              </a:defRPr>
            </a:lvl5pPr>
          </a:lstStyle>
          <a:p>
            <a:pPr lvl="0"/>
            <a:r>
              <a:rPr lang="en-GB" dirty="0" smtClean="0"/>
              <a:t>Sub heading here</a:t>
            </a:r>
          </a:p>
          <a:p>
            <a:pPr lvl="0"/>
            <a:endParaRPr lang="en-GB" dirty="0" smtClean="0"/>
          </a:p>
          <a:p>
            <a:pPr lvl="0"/>
            <a:r>
              <a:rPr lang="en-GB" dirty="0" smtClean="0"/>
              <a:t>Click to edit Master text styles</a:t>
            </a:r>
            <a:endParaRPr lang="en-US" dirty="0"/>
          </a:p>
        </p:txBody>
      </p:sp>
      <p:cxnSp>
        <p:nvCxnSpPr>
          <p:cNvPr id="14" name="Straight Connector 13"/>
          <p:cNvCxnSpPr/>
          <p:nvPr userDrawn="1"/>
        </p:nvCxnSpPr>
        <p:spPr>
          <a:xfrm>
            <a:off x="529140"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1"/>
          <p:cNvSpPr>
            <a:spLocks noGrp="1"/>
          </p:cNvSpPr>
          <p:nvPr>
            <p:ph type="body" sz="quarter" idx="15" hasCustomPrompt="1"/>
          </p:nvPr>
        </p:nvSpPr>
        <p:spPr>
          <a:xfrm>
            <a:off x="529140" y="1422586"/>
            <a:ext cx="4591297" cy="5558826"/>
          </a:xfrm>
          <a:prstGeom prst="rect">
            <a:avLst/>
          </a:prstGeom>
        </p:spPr>
        <p:txBody>
          <a:bodyPr vert="horz" lIns="0" tIns="0" rIns="0" bIns="0" numCol="2" spcCol="360000"/>
          <a:lstStyle>
            <a:lvl1pPr>
              <a:spcAft>
                <a:spcPts val="400"/>
              </a:spcAft>
              <a:defRPr sz="1150">
                <a:latin typeface="Helvetica"/>
                <a:cs typeface="Helvetica"/>
              </a:defRPr>
            </a:lvl1pPr>
            <a:lvl2pPr>
              <a:defRPr sz="950">
                <a:latin typeface="Helvetica"/>
                <a:cs typeface="Helvetica"/>
              </a:defRPr>
            </a:lvl2pPr>
            <a:lvl3pPr>
              <a:defRPr sz="950">
                <a:latin typeface="Helvetica"/>
                <a:cs typeface="Helvetica"/>
              </a:defRPr>
            </a:lvl3pPr>
            <a:lvl4pPr>
              <a:defRPr sz="950">
                <a:latin typeface="Helvetica"/>
                <a:cs typeface="Helvetica"/>
              </a:defRPr>
            </a:lvl4pPr>
            <a:lvl5pPr>
              <a:defRPr sz="950">
                <a:latin typeface="Helvetica"/>
                <a:cs typeface="Helvetica"/>
              </a:defRPr>
            </a:lvl5pPr>
          </a:lstStyle>
          <a:p>
            <a:pPr lvl="0"/>
            <a:r>
              <a:rPr lang="en-GB" dirty="0" smtClean="0"/>
              <a:t>Sub heading here</a:t>
            </a:r>
          </a:p>
          <a:p>
            <a:pPr lvl="0"/>
            <a:endParaRPr lang="en-GB" dirty="0" smtClean="0"/>
          </a:p>
          <a:p>
            <a:pPr lvl="0"/>
            <a:r>
              <a:rPr lang="en-GB" dirty="0" smtClean="0"/>
              <a:t>Click to edit Master text styles</a:t>
            </a:r>
            <a:endParaRPr lang="en-US" dirty="0"/>
          </a:p>
        </p:txBody>
      </p:sp>
      <p:sp>
        <p:nvSpPr>
          <p:cNvPr id="10" name="Slide Number Placeholder 1"/>
          <p:cNvSpPr>
            <a:spLocks noGrp="1"/>
          </p:cNvSpPr>
          <p:nvPr>
            <p:ph type="sldNum" sz="quarter" idx="4"/>
          </p:nvPr>
        </p:nvSpPr>
        <p:spPr>
          <a:xfrm>
            <a:off x="7847687" y="7191150"/>
            <a:ext cx="2493962" cy="371366"/>
          </a:xfrm>
          <a:prstGeom prst="rect">
            <a:avLst/>
          </a:prstGeom>
        </p:spPr>
        <p:txBody>
          <a:bodyPr vert="horz" lIns="91440" tIns="45720" rIns="91440" bIns="45720" rtlCol="0" anchor="t"/>
          <a:lstStyle>
            <a:lvl1pPr algn="r">
              <a:defRPr sz="700">
                <a:solidFill>
                  <a:schemeClr val="tx1">
                    <a:tint val="75000"/>
                  </a:schemeClr>
                </a:solidFill>
                <a:latin typeface="Helvetica"/>
                <a:cs typeface="Helvetica"/>
              </a:defRPr>
            </a:lvl1pPr>
          </a:lstStyle>
          <a:p>
            <a:fld id="{6D042B3C-7BA4-2B49-9B60-B48C21BBDF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2250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ext slide only - 2 col">
    <p:spTree>
      <p:nvGrpSpPr>
        <p:cNvPr id="1" name=""/>
        <p:cNvGrpSpPr/>
        <p:nvPr/>
      </p:nvGrpSpPr>
      <p:grpSpPr>
        <a:xfrm>
          <a:off x="0" y="0"/>
          <a:ext cx="0" cy="0"/>
          <a:chOff x="0" y="0"/>
          <a:chExt cx="0" cy="0"/>
        </a:xfrm>
      </p:grpSpPr>
      <p:sp>
        <p:nvSpPr>
          <p:cNvPr id="15" name="Text Placeholder 14"/>
          <p:cNvSpPr>
            <a:spLocks noGrp="1"/>
          </p:cNvSpPr>
          <p:nvPr>
            <p:ph type="body" sz="quarter" idx="12" hasCustomPrompt="1"/>
          </p:nvPr>
        </p:nvSpPr>
        <p:spPr>
          <a:xfrm>
            <a:off x="529140" y="7218363"/>
            <a:ext cx="9281326" cy="344487"/>
          </a:xfrm>
          <a:prstGeom prst="rect">
            <a:avLst/>
          </a:prstGeom>
        </p:spPr>
        <p:txBody>
          <a:bodyPr vert="horz" lIns="0" tIns="0" rIns="0" bIns="0"/>
          <a:lstStyle>
            <a:lvl1pPr>
              <a:defRPr sz="700" baseline="0">
                <a:solidFill>
                  <a:srgbClr val="7F7F7F"/>
                </a:solidFill>
                <a:latin typeface="Helvetica"/>
                <a:cs typeface="Helvetica"/>
              </a:defRPr>
            </a:lvl1pPr>
            <a:lvl2pPr>
              <a:defRPr sz="700">
                <a:latin typeface="Helvetica"/>
                <a:cs typeface="Helvetica"/>
              </a:defRPr>
            </a:lvl2pPr>
            <a:lvl3pPr>
              <a:defRPr sz="700">
                <a:latin typeface="Helvetica"/>
                <a:cs typeface="Helvetica"/>
              </a:defRPr>
            </a:lvl3pPr>
            <a:lvl4pPr>
              <a:defRPr sz="700">
                <a:latin typeface="Helvetica"/>
                <a:cs typeface="Helvetica"/>
              </a:defRPr>
            </a:lvl4pPr>
            <a:lvl5pPr>
              <a:defRPr sz="700">
                <a:latin typeface="Helvetica"/>
                <a:cs typeface="Helvetica"/>
              </a:defRPr>
            </a:lvl5pPr>
          </a:lstStyle>
          <a:p>
            <a:pPr lvl="0"/>
            <a:r>
              <a:rPr lang="en-GB" dirty="0" smtClean="0"/>
              <a:t>Footer / source here</a:t>
            </a:r>
            <a:endParaRPr lang="en-US" dirty="0"/>
          </a:p>
        </p:txBody>
      </p:sp>
      <p:sp>
        <p:nvSpPr>
          <p:cNvPr id="6"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7" name="Text Placeholder 16"/>
          <p:cNvSpPr>
            <a:spLocks noGrp="1"/>
          </p:cNvSpPr>
          <p:nvPr>
            <p:ph type="body" sz="quarter" idx="13" hasCustomPrompt="1"/>
          </p:nvPr>
        </p:nvSpPr>
        <p:spPr>
          <a:xfrm>
            <a:off x="538212" y="99777"/>
            <a:ext cx="5406670"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cxnSp>
        <p:nvCxnSpPr>
          <p:cNvPr id="14" name="Straight Connector 13"/>
          <p:cNvCxnSpPr/>
          <p:nvPr userDrawn="1"/>
        </p:nvCxnSpPr>
        <p:spPr>
          <a:xfrm>
            <a:off x="529140"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1"/>
          <p:cNvSpPr>
            <a:spLocks noGrp="1"/>
          </p:cNvSpPr>
          <p:nvPr>
            <p:ph type="body" sz="quarter" idx="15"/>
          </p:nvPr>
        </p:nvSpPr>
        <p:spPr>
          <a:xfrm>
            <a:off x="529140" y="1415060"/>
            <a:ext cx="4643433" cy="5558826"/>
          </a:xfrm>
          <a:prstGeom prst="rect">
            <a:avLst/>
          </a:prstGeom>
        </p:spPr>
        <p:txBody>
          <a:bodyPr vert="horz" lIns="0" tIns="0" rIns="0" bIns="0" numCol="1" spcCol="360000"/>
          <a:lstStyle>
            <a:lvl1pPr marL="0" indent="0">
              <a:spcAft>
                <a:spcPts val="400"/>
              </a:spcAft>
              <a:buFont typeface="Arial"/>
              <a:buNone/>
              <a:defRPr sz="1150">
                <a:latin typeface="Helvetica"/>
                <a:cs typeface="Helvetica"/>
              </a:defRPr>
            </a:lvl1pPr>
            <a:lvl2pPr>
              <a:defRPr sz="950">
                <a:latin typeface="Helvetica"/>
                <a:cs typeface="Helvetica"/>
              </a:defRPr>
            </a:lvl2pPr>
            <a:lvl3pPr>
              <a:defRPr sz="950">
                <a:latin typeface="Helvetica"/>
                <a:cs typeface="Helvetica"/>
              </a:defRPr>
            </a:lvl3pPr>
            <a:lvl4pPr>
              <a:defRPr sz="950">
                <a:latin typeface="Helvetica"/>
                <a:cs typeface="Helvetica"/>
              </a:defRPr>
            </a:lvl4pPr>
            <a:lvl5pPr>
              <a:defRPr sz="950">
                <a:latin typeface="Helvetica"/>
                <a:cs typeface="Helvetica"/>
              </a:defRPr>
            </a:lvl5pPr>
          </a:lstStyle>
          <a:p>
            <a:pPr lvl="0"/>
            <a:r>
              <a:rPr lang="en-GB" dirty="0" smtClean="0"/>
              <a:t>Click to edit Master text styles</a:t>
            </a:r>
            <a:endParaRPr lang="en-US" dirty="0"/>
          </a:p>
        </p:txBody>
      </p:sp>
      <p:sp>
        <p:nvSpPr>
          <p:cNvPr id="9" name="Slide Number Placeholder 1"/>
          <p:cNvSpPr>
            <a:spLocks noGrp="1"/>
          </p:cNvSpPr>
          <p:nvPr>
            <p:ph type="sldNum" sz="quarter" idx="4"/>
          </p:nvPr>
        </p:nvSpPr>
        <p:spPr>
          <a:xfrm>
            <a:off x="7847687" y="7191150"/>
            <a:ext cx="2493962" cy="371366"/>
          </a:xfrm>
          <a:prstGeom prst="rect">
            <a:avLst/>
          </a:prstGeom>
        </p:spPr>
        <p:txBody>
          <a:bodyPr vert="horz" lIns="91440" tIns="45720" rIns="91440" bIns="45720" rtlCol="0" anchor="t"/>
          <a:lstStyle>
            <a:lvl1pPr algn="r">
              <a:defRPr sz="700">
                <a:solidFill>
                  <a:schemeClr val="tx1">
                    <a:tint val="75000"/>
                  </a:schemeClr>
                </a:solidFill>
                <a:latin typeface="Helvetica"/>
                <a:cs typeface="Helvetica"/>
              </a:defRPr>
            </a:lvl1pPr>
          </a:lstStyle>
          <a:p>
            <a:fld id="{6D042B3C-7BA4-2B49-9B60-B48C21BBDF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6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9140" y="3116303"/>
            <a:ext cx="8229600" cy="563562"/>
          </a:xfrm>
          <a:prstGeom prst="rect">
            <a:avLst/>
          </a:prstGeom>
        </p:spPr>
        <p:txBody>
          <a:bodyPr vert="horz" lIns="0" tIns="0" rIns="0" bIns="0" rtlCol="0" anchor="t" anchorCtr="0">
            <a:normAutofit/>
          </a:bodyPr>
          <a:lstStyle>
            <a:lvl1pPr algn="l">
              <a:defRPr b="0" i="0">
                <a:solidFill>
                  <a:srgbClr val="008CD2"/>
                </a:solidFill>
                <a:latin typeface="D Eurostile Demi"/>
                <a:cs typeface="D Eurostile Demi"/>
              </a:defRPr>
            </a:lvl1pPr>
          </a:lstStyle>
          <a:p>
            <a:r>
              <a:rPr lang="en-US" dirty="0" smtClean="0"/>
              <a:t>TITLE HERE</a:t>
            </a:r>
            <a:endParaRPr lang="en-US" dirty="0"/>
          </a:p>
        </p:txBody>
      </p:sp>
      <p:sp>
        <p:nvSpPr>
          <p:cNvPr id="4" name="Slide Number Placeholder 1"/>
          <p:cNvSpPr>
            <a:spLocks noGrp="1"/>
          </p:cNvSpPr>
          <p:nvPr>
            <p:ph type="sldNum" sz="quarter" idx="4"/>
          </p:nvPr>
        </p:nvSpPr>
        <p:spPr>
          <a:xfrm>
            <a:off x="7847687" y="7191150"/>
            <a:ext cx="2493962" cy="371366"/>
          </a:xfrm>
          <a:prstGeom prst="rect">
            <a:avLst/>
          </a:prstGeom>
        </p:spPr>
        <p:txBody>
          <a:bodyPr vert="horz" lIns="91440" tIns="45720" rIns="91440" bIns="45720" rtlCol="0" anchor="t"/>
          <a:lstStyle>
            <a:lvl1pPr algn="r">
              <a:defRPr sz="700">
                <a:solidFill>
                  <a:schemeClr val="tx1">
                    <a:tint val="75000"/>
                  </a:schemeClr>
                </a:solidFill>
                <a:latin typeface="Helvetica"/>
                <a:cs typeface="Helvetica"/>
              </a:defRPr>
            </a:lvl1pPr>
          </a:lstStyle>
          <a:p>
            <a:fld id="{6D042B3C-7BA4-2B49-9B60-B48C21BBDF81}" type="slidenum">
              <a:rPr lang="en-US" smtClean="0"/>
              <a:pPr/>
              <a:t>‹#›</a:t>
            </a:fld>
            <a:endParaRPr lang="en-US" dirty="0"/>
          </a:p>
        </p:txBody>
      </p:sp>
    </p:spTree>
    <p:extLst>
      <p:ext uri="{BB962C8B-B14F-4D97-AF65-F5344CB8AC3E}">
        <p14:creationId xmlns:p14="http://schemas.microsoft.com/office/powerpoint/2010/main" val="2071626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s single column">
    <p:spTree>
      <p:nvGrpSpPr>
        <p:cNvPr id="1" name=""/>
        <p:cNvGrpSpPr/>
        <p:nvPr/>
      </p:nvGrpSpPr>
      <p:grpSpPr>
        <a:xfrm>
          <a:off x="0" y="0"/>
          <a:ext cx="0" cy="0"/>
          <a:chOff x="0" y="0"/>
          <a:chExt cx="0" cy="0"/>
        </a:xfrm>
      </p:grpSpPr>
      <p:sp>
        <p:nvSpPr>
          <p:cNvPr id="3" name="Text Placeholder 14"/>
          <p:cNvSpPr>
            <a:spLocks noGrp="1"/>
          </p:cNvSpPr>
          <p:nvPr>
            <p:ph type="body" sz="quarter" idx="12" hasCustomPrompt="1"/>
          </p:nvPr>
        </p:nvSpPr>
        <p:spPr>
          <a:xfrm>
            <a:off x="529140" y="7218363"/>
            <a:ext cx="9281326" cy="344487"/>
          </a:xfrm>
          <a:prstGeom prst="rect">
            <a:avLst/>
          </a:prstGeom>
        </p:spPr>
        <p:txBody>
          <a:bodyPr vert="horz" lIns="0" tIns="0" rIns="0" bIns="0"/>
          <a:lstStyle>
            <a:lvl1pPr>
              <a:defRPr sz="700" baseline="0">
                <a:solidFill>
                  <a:srgbClr val="7F7F7F"/>
                </a:solidFill>
                <a:latin typeface="Helvetica"/>
                <a:cs typeface="Helvetica"/>
              </a:defRPr>
            </a:lvl1pPr>
            <a:lvl2pPr>
              <a:defRPr sz="700">
                <a:latin typeface="Helvetica"/>
                <a:cs typeface="Helvetica"/>
              </a:defRPr>
            </a:lvl2pPr>
            <a:lvl3pPr>
              <a:defRPr sz="700">
                <a:latin typeface="Helvetica"/>
                <a:cs typeface="Helvetica"/>
              </a:defRPr>
            </a:lvl3pPr>
            <a:lvl4pPr>
              <a:defRPr sz="700">
                <a:latin typeface="Helvetica"/>
                <a:cs typeface="Helvetica"/>
              </a:defRPr>
            </a:lvl4pPr>
            <a:lvl5pPr>
              <a:defRPr sz="700">
                <a:latin typeface="Helvetica"/>
                <a:cs typeface="Helvetica"/>
              </a:defRPr>
            </a:lvl5pPr>
          </a:lstStyle>
          <a:p>
            <a:pPr lvl="0"/>
            <a:r>
              <a:rPr lang="en-GB" dirty="0" smtClean="0"/>
              <a:t>Footer / source here</a:t>
            </a:r>
            <a:endParaRPr lang="en-US" dirty="0"/>
          </a:p>
        </p:txBody>
      </p:sp>
      <p:sp>
        <p:nvSpPr>
          <p:cNvPr id="4"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5" name="Text Placeholder 16"/>
          <p:cNvSpPr>
            <a:spLocks noGrp="1"/>
          </p:cNvSpPr>
          <p:nvPr>
            <p:ph type="body" sz="quarter" idx="13" hasCustomPrompt="1"/>
          </p:nvPr>
        </p:nvSpPr>
        <p:spPr>
          <a:xfrm>
            <a:off x="538212" y="99777"/>
            <a:ext cx="5406670"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sp>
        <p:nvSpPr>
          <p:cNvPr id="8" name="Slide Number Placeholder 1"/>
          <p:cNvSpPr>
            <a:spLocks noGrp="1"/>
          </p:cNvSpPr>
          <p:nvPr>
            <p:ph type="sldNum" sz="quarter" idx="4"/>
          </p:nvPr>
        </p:nvSpPr>
        <p:spPr>
          <a:xfrm>
            <a:off x="7847687" y="7191150"/>
            <a:ext cx="2493962" cy="371366"/>
          </a:xfrm>
          <a:prstGeom prst="rect">
            <a:avLst/>
          </a:prstGeom>
        </p:spPr>
        <p:txBody>
          <a:bodyPr vert="horz" lIns="91440" tIns="45720" rIns="91440" bIns="45720" rtlCol="0" anchor="t"/>
          <a:lstStyle>
            <a:lvl1pPr algn="r">
              <a:defRPr sz="700">
                <a:solidFill>
                  <a:schemeClr val="tx1">
                    <a:tint val="75000"/>
                  </a:schemeClr>
                </a:solidFill>
                <a:latin typeface="Helvetica"/>
                <a:cs typeface="Helvetica"/>
              </a:defRPr>
            </a:lvl1pPr>
          </a:lstStyle>
          <a:p>
            <a:fld id="{6D042B3C-7BA4-2B49-9B60-B48C21BBDF81}" type="slidenum">
              <a:rPr lang="en-US" smtClean="0">
                <a:solidFill>
                  <a:prstClr val="black">
                    <a:tint val="75000"/>
                  </a:prstClr>
                </a:solidFill>
              </a:rPr>
              <a:pPr/>
              <a:t>‹#›</a:t>
            </a:fld>
            <a:endParaRPr lang="en-US" dirty="0">
              <a:solidFill>
                <a:prstClr val="black">
                  <a:tint val="75000"/>
                </a:prstClr>
              </a:solidFill>
            </a:endParaRPr>
          </a:p>
        </p:txBody>
      </p:sp>
      <p:sp>
        <p:nvSpPr>
          <p:cNvPr id="7" name="Text Placeholder 11"/>
          <p:cNvSpPr>
            <a:spLocks noGrp="1"/>
          </p:cNvSpPr>
          <p:nvPr>
            <p:ph type="body" sz="quarter" idx="16"/>
          </p:nvPr>
        </p:nvSpPr>
        <p:spPr>
          <a:xfrm>
            <a:off x="529140" y="1415060"/>
            <a:ext cx="9571617" cy="5558826"/>
          </a:xfrm>
          <a:prstGeom prst="rect">
            <a:avLst/>
          </a:prstGeom>
        </p:spPr>
        <p:txBody>
          <a:bodyPr vert="horz" lIns="0" tIns="0" rIns="0" bIns="0" numCol="1" spcCol="360000"/>
          <a:lstStyle>
            <a:lvl1pPr marL="0" indent="0">
              <a:spcAft>
                <a:spcPts val="400"/>
              </a:spcAft>
              <a:buFont typeface="Arial"/>
              <a:buNone/>
              <a:defRPr sz="1150">
                <a:latin typeface="Helvetica"/>
                <a:cs typeface="Helvetica"/>
              </a:defRPr>
            </a:lvl1pPr>
            <a:lvl2pPr>
              <a:defRPr sz="950">
                <a:latin typeface="Helvetica"/>
                <a:cs typeface="Helvetica"/>
              </a:defRPr>
            </a:lvl2pPr>
            <a:lvl3pPr>
              <a:defRPr sz="950">
                <a:latin typeface="Helvetica"/>
                <a:cs typeface="Helvetica"/>
              </a:defRPr>
            </a:lvl3pPr>
            <a:lvl4pPr>
              <a:defRPr sz="950">
                <a:latin typeface="Helvetica"/>
                <a:cs typeface="Helvetica"/>
              </a:defRPr>
            </a:lvl4pPr>
            <a:lvl5pPr>
              <a:defRPr sz="950">
                <a:latin typeface="Helvetica"/>
                <a:cs typeface="Helvetica"/>
              </a:defRPr>
            </a:lvl5pPr>
          </a:lstStyle>
          <a:p>
            <a:pPr lvl="0"/>
            <a:r>
              <a:rPr lang="en-GB" dirty="0" smtClean="0"/>
              <a:t>Click to edit Master text styles</a:t>
            </a:r>
            <a:endParaRPr lang="en-US" dirty="0"/>
          </a:p>
        </p:txBody>
      </p:sp>
    </p:spTree>
    <p:extLst>
      <p:ext uri="{BB962C8B-B14F-4D97-AF65-F5344CB8AC3E}">
        <p14:creationId xmlns:p14="http://schemas.microsoft.com/office/powerpoint/2010/main" val="2053446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6185" y="1542332"/>
            <a:ext cx="9732970" cy="554959"/>
          </a:xfrm>
          <a:prstGeom prst="rect">
            <a:avLst/>
          </a:prstGeom>
        </p:spPr>
        <p:txBody>
          <a:bodyPr lIns="104287" tIns="52144" rIns="104287" bIns="52144"/>
          <a:lstStyle/>
          <a:p>
            <a:r>
              <a:rPr lang="en-GB" smtClean="0"/>
              <a:t>Click to edit Master title style</a:t>
            </a:r>
            <a:endParaRPr lang="en-US"/>
          </a:p>
        </p:txBody>
      </p:sp>
      <p:sp>
        <p:nvSpPr>
          <p:cNvPr id="3" name="Content Placeholder 2"/>
          <p:cNvSpPr>
            <a:spLocks noGrp="1"/>
          </p:cNvSpPr>
          <p:nvPr>
            <p:ph idx="1"/>
          </p:nvPr>
        </p:nvSpPr>
        <p:spPr>
          <a:xfrm>
            <a:off x="486185" y="2235594"/>
            <a:ext cx="9732970" cy="4562219"/>
          </a:xfrm>
          <a:prstGeom prst="rect">
            <a:avLst/>
          </a:prstGeom>
        </p:spPr>
        <p:txBody>
          <a:bodyPr lIns="104287" tIns="52144" rIns="104287" bIns="52144"/>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8"/>
          <p:cNvSpPr>
            <a:spLocks noGrp="1" noChangeArrowheads="1"/>
          </p:cNvSpPr>
          <p:nvPr>
            <p:ph type="sldNum" sz="quarter" idx="10"/>
          </p:nvPr>
        </p:nvSpPr>
        <p:spPr>
          <a:xfrm>
            <a:off x="7723283" y="7216219"/>
            <a:ext cx="2494016" cy="217082"/>
          </a:xfrm>
          <a:prstGeom prst="rect">
            <a:avLst/>
          </a:prstGeom>
        </p:spPr>
        <p:txBody>
          <a:bodyPr lIns="104287" tIns="52144" rIns="104287" bIns="52144"/>
          <a:lstStyle>
            <a:lvl1pPr>
              <a:defRPr/>
            </a:lvl1pPr>
          </a:lstStyle>
          <a:p>
            <a:pPr>
              <a:defRPr/>
            </a:pPr>
            <a:fld id="{47642058-FD31-4559-B1FF-8074F7F5ECED}" type="slidenum">
              <a:rPr lang="en-US"/>
              <a:pPr>
                <a:defRPr/>
              </a:pPr>
              <a:t>‹#›</a:t>
            </a:fld>
            <a:endParaRPr lang="en-US" dirty="0"/>
          </a:p>
        </p:txBody>
      </p:sp>
    </p:spTree>
    <p:extLst>
      <p:ext uri="{BB962C8B-B14F-4D97-AF65-F5344CB8AC3E}">
        <p14:creationId xmlns:p14="http://schemas.microsoft.com/office/powerpoint/2010/main" val="1419143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reak slide">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529143" y="605432"/>
            <a:ext cx="1557337" cy="495301"/>
          </a:xfrm>
          <a:prstGeom prst="rect">
            <a:avLst/>
          </a:prstGeom>
        </p:spPr>
        <p:txBody>
          <a:bodyPr vert="horz" lIns="91405" tIns="45703" rIns="91405" bIns="45703"/>
          <a:lstStyle>
            <a:lvl1pPr marL="0" indent="0">
              <a:buNone/>
              <a:defRPr b="0" i="0">
                <a:solidFill>
                  <a:srgbClr val="FFFFFF"/>
                </a:solidFill>
                <a:latin typeface="D Eurostile Demi"/>
                <a:cs typeface="D Eurostile Demi"/>
              </a:defRPr>
            </a:lvl1pPr>
          </a:lstStyle>
          <a:p>
            <a:pPr lvl="0"/>
            <a:r>
              <a:rPr lang="en-GB" dirty="0" smtClean="0"/>
              <a:t>1.</a:t>
            </a:r>
            <a:endParaRPr lang="en-US" dirty="0"/>
          </a:p>
        </p:txBody>
      </p:sp>
      <p:sp>
        <p:nvSpPr>
          <p:cNvPr id="4" name="Title Placeholder 1"/>
          <p:cNvSpPr>
            <a:spLocks noGrp="1"/>
          </p:cNvSpPr>
          <p:nvPr>
            <p:ph type="title"/>
          </p:nvPr>
        </p:nvSpPr>
        <p:spPr>
          <a:xfrm>
            <a:off x="529142" y="3116303"/>
            <a:ext cx="8229600" cy="563562"/>
          </a:xfrm>
          <a:prstGeom prst="rect">
            <a:avLst/>
          </a:prstGeom>
        </p:spPr>
        <p:txBody>
          <a:bodyPr vert="horz" lIns="0" tIns="0" rIns="0" bIns="0" rtlCol="0" anchor="t" anchorCtr="0">
            <a:normAutofit/>
          </a:bodyPr>
          <a:lstStyle>
            <a:lvl1pPr algn="l">
              <a:defRPr b="0" i="0">
                <a:solidFill>
                  <a:srgbClr val="008CD2"/>
                </a:solidFill>
                <a:latin typeface="D Eurostile Demi"/>
                <a:cs typeface="D Eurostile Demi"/>
              </a:defRPr>
            </a:lvl1pPr>
          </a:lstStyle>
          <a:p>
            <a:r>
              <a:rPr lang="en-US" dirty="0" smtClean="0"/>
              <a:t>BREAK SLIDE TITLE HERE</a:t>
            </a:r>
            <a:endParaRPr lang="en-US" dirty="0"/>
          </a:p>
        </p:txBody>
      </p:sp>
      <p:sp>
        <p:nvSpPr>
          <p:cNvPr id="6"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sp>
        <p:nvSpPr>
          <p:cNvPr id="3" name="Text Placeholder 2"/>
          <p:cNvSpPr>
            <a:spLocks noGrp="1"/>
          </p:cNvSpPr>
          <p:nvPr>
            <p:ph type="body" sz="quarter" idx="11"/>
          </p:nvPr>
        </p:nvSpPr>
        <p:spPr>
          <a:xfrm>
            <a:off x="528638" y="4318000"/>
            <a:ext cx="4932092" cy="1511300"/>
          </a:xfrm>
          <a:prstGeom prst="rect">
            <a:avLst/>
          </a:prstGeom>
        </p:spPr>
        <p:txBody>
          <a:bodyPr vert="horz" lIns="91405" tIns="45703" rIns="91405" bIns="45703"/>
          <a:lstStyle>
            <a:lvl1pPr>
              <a:defRPr sz="2100" b="0" i="0">
                <a:solidFill>
                  <a:schemeClr val="bg1"/>
                </a:solidFill>
                <a:latin typeface="Helvetica"/>
                <a:cs typeface="Helvetica"/>
              </a:defRPr>
            </a:lvl1pPr>
            <a:lvl2pPr>
              <a:defRPr sz="2100" b="0" i="0">
                <a:solidFill>
                  <a:schemeClr val="bg1"/>
                </a:solidFill>
                <a:latin typeface="Helvetica"/>
                <a:cs typeface="Helvetica"/>
              </a:defRPr>
            </a:lvl2pPr>
            <a:lvl3pPr>
              <a:defRPr sz="2100" b="0" i="0">
                <a:solidFill>
                  <a:schemeClr val="bg1"/>
                </a:solidFill>
                <a:latin typeface="Helvetica"/>
                <a:cs typeface="Helvetica"/>
              </a:defRPr>
            </a:lvl3pPr>
            <a:lvl4pPr>
              <a:defRPr sz="2100" b="0" i="0">
                <a:solidFill>
                  <a:schemeClr val="bg1"/>
                </a:solidFill>
                <a:latin typeface="Helvetica"/>
                <a:cs typeface="Helvetica"/>
              </a:defRPr>
            </a:lvl4pPr>
            <a:lvl5pPr>
              <a:defRPr sz="2100" b="0" i="0">
                <a:solidFill>
                  <a:schemeClr val="bg1"/>
                </a:solidFill>
                <a:latin typeface="Helvetica"/>
                <a:cs typeface="Helvetica"/>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pic>
        <p:nvPicPr>
          <p:cNvPr id="7" name="Picture 6"/>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654328" y="444564"/>
            <a:ext cx="1531948" cy="65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041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9142" y="3116303"/>
            <a:ext cx="8229600" cy="563562"/>
          </a:xfrm>
          <a:prstGeom prst="rect">
            <a:avLst/>
          </a:prstGeom>
        </p:spPr>
        <p:txBody>
          <a:bodyPr vert="horz" lIns="0" tIns="0" rIns="0" bIns="0" rtlCol="0" anchor="t" anchorCtr="0">
            <a:normAutofit/>
          </a:bodyPr>
          <a:lstStyle>
            <a:lvl1pPr algn="l">
              <a:defRPr b="0" i="0">
                <a:solidFill>
                  <a:srgbClr val="008CD2"/>
                </a:solidFill>
                <a:latin typeface="D Eurostile Demi"/>
                <a:cs typeface="D Eurostile Demi"/>
              </a:defRPr>
            </a:lvl1pPr>
          </a:lstStyle>
          <a:p>
            <a:r>
              <a:rPr lang="en-US" dirty="0" smtClean="0"/>
              <a:t>TITLE HERE</a:t>
            </a:r>
            <a:endParaRPr lang="en-US" dirty="0"/>
          </a:p>
        </p:txBody>
      </p:sp>
      <p:sp>
        <p:nvSpPr>
          <p:cNvPr id="4"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spTree>
    <p:extLst>
      <p:ext uri="{BB962C8B-B14F-4D97-AF65-F5344CB8AC3E}">
        <p14:creationId xmlns:p14="http://schemas.microsoft.com/office/powerpoint/2010/main" val="26914844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ext slide only - 2 col">
    <p:spTree>
      <p:nvGrpSpPr>
        <p:cNvPr id="1" name=""/>
        <p:cNvGrpSpPr/>
        <p:nvPr/>
      </p:nvGrpSpPr>
      <p:grpSpPr>
        <a:xfrm>
          <a:off x="0" y="0"/>
          <a:ext cx="0" cy="0"/>
          <a:chOff x="0" y="0"/>
          <a:chExt cx="0" cy="0"/>
        </a:xfrm>
      </p:grpSpPr>
      <p:sp>
        <p:nvSpPr>
          <p:cNvPr id="6"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7" name="Text Placeholder 16"/>
          <p:cNvSpPr>
            <a:spLocks noGrp="1"/>
          </p:cNvSpPr>
          <p:nvPr>
            <p:ph type="body" sz="quarter" idx="13" hasCustomPrompt="1"/>
          </p:nvPr>
        </p:nvSpPr>
        <p:spPr>
          <a:xfrm>
            <a:off x="538215" y="99777"/>
            <a:ext cx="5406671"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sp>
        <p:nvSpPr>
          <p:cNvPr id="9" name="Text Placeholder 11"/>
          <p:cNvSpPr>
            <a:spLocks noGrp="1"/>
          </p:cNvSpPr>
          <p:nvPr>
            <p:ph type="body" sz="quarter" idx="14" hasCustomPrompt="1"/>
          </p:nvPr>
        </p:nvSpPr>
        <p:spPr>
          <a:xfrm>
            <a:off x="5527987" y="1422586"/>
            <a:ext cx="4608000" cy="5558826"/>
          </a:xfrm>
          <a:prstGeom prst="rect">
            <a:avLst/>
          </a:prstGeom>
        </p:spPr>
        <p:txBody>
          <a:bodyPr vert="horz" lIns="0" tIns="0" rIns="0" bIns="0" numCol="2" spcCol="359867"/>
          <a:lstStyle>
            <a:lvl1pPr>
              <a:spcAft>
                <a:spcPts val="400"/>
              </a:spcAft>
              <a:defRPr sz="1150">
                <a:latin typeface="Helvetica"/>
                <a:cs typeface="Helvetica"/>
              </a:defRPr>
            </a:lvl1pPr>
            <a:lvl2pPr>
              <a:defRPr sz="900">
                <a:latin typeface="Helvetica"/>
                <a:cs typeface="Helvetica"/>
              </a:defRPr>
            </a:lvl2pPr>
            <a:lvl3pPr>
              <a:defRPr sz="900">
                <a:latin typeface="Helvetica"/>
                <a:cs typeface="Helvetica"/>
              </a:defRPr>
            </a:lvl3pPr>
            <a:lvl4pPr>
              <a:defRPr sz="900">
                <a:latin typeface="Helvetica"/>
                <a:cs typeface="Helvetica"/>
              </a:defRPr>
            </a:lvl4pPr>
            <a:lvl5pPr>
              <a:defRPr sz="900">
                <a:latin typeface="Helvetica"/>
                <a:cs typeface="Helvetica"/>
              </a:defRPr>
            </a:lvl5pPr>
          </a:lstStyle>
          <a:p>
            <a:pPr lvl="0"/>
            <a:r>
              <a:rPr lang="en-GB" dirty="0" smtClean="0"/>
              <a:t>Sub heading here</a:t>
            </a:r>
          </a:p>
          <a:p>
            <a:pPr lvl="0"/>
            <a:endParaRPr lang="en-GB" dirty="0" smtClean="0"/>
          </a:p>
          <a:p>
            <a:pPr lvl="0"/>
            <a:r>
              <a:rPr lang="en-GB" dirty="0" smtClean="0"/>
              <a:t>Click to edit Master text styles</a:t>
            </a:r>
            <a:endParaRPr lang="en-US" dirty="0"/>
          </a:p>
        </p:txBody>
      </p:sp>
      <p:cxnSp>
        <p:nvCxnSpPr>
          <p:cNvPr id="14" name="Straight Connector 13"/>
          <p:cNvCxnSpPr/>
          <p:nvPr userDrawn="1"/>
        </p:nvCxnSpPr>
        <p:spPr>
          <a:xfrm>
            <a:off x="529143"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1"/>
          <p:cNvSpPr>
            <a:spLocks noGrp="1"/>
          </p:cNvSpPr>
          <p:nvPr>
            <p:ph type="body" sz="quarter" idx="15" hasCustomPrompt="1"/>
          </p:nvPr>
        </p:nvSpPr>
        <p:spPr>
          <a:xfrm>
            <a:off x="529143" y="1422586"/>
            <a:ext cx="4591297" cy="5558826"/>
          </a:xfrm>
          <a:prstGeom prst="rect">
            <a:avLst/>
          </a:prstGeom>
        </p:spPr>
        <p:txBody>
          <a:bodyPr vert="horz" lIns="0" tIns="0" rIns="0" bIns="0" numCol="2" spcCol="359867"/>
          <a:lstStyle>
            <a:lvl1pPr>
              <a:spcAft>
                <a:spcPts val="400"/>
              </a:spcAft>
              <a:defRPr sz="1150">
                <a:latin typeface="Helvetica"/>
                <a:cs typeface="Helvetica"/>
              </a:defRPr>
            </a:lvl1pPr>
            <a:lvl2pPr>
              <a:defRPr sz="900">
                <a:latin typeface="Helvetica"/>
                <a:cs typeface="Helvetica"/>
              </a:defRPr>
            </a:lvl2pPr>
            <a:lvl3pPr>
              <a:defRPr sz="900">
                <a:latin typeface="Helvetica"/>
                <a:cs typeface="Helvetica"/>
              </a:defRPr>
            </a:lvl3pPr>
            <a:lvl4pPr>
              <a:defRPr sz="900">
                <a:latin typeface="Helvetica"/>
                <a:cs typeface="Helvetica"/>
              </a:defRPr>
            </a:lvl4pPr>
            <a:lvl5pPr>
              <a:defRPr sz="900">
                <a:latin typeface="Helvetica"/>
                <a:cs typeface="Helvetica"/>
              </a:defRPr>
            </a:lvl5pPr>
          </a:lstStyle>
          <a:p>
            <a:pPr lvl="0"/>
            <a:r>
              <a:rPr lang="en-GB" dirty="0" smtClean="0"/>
              <a:t>Sub heading here</a:t>
            </a:r>
          </a:p>
          <a:p>
            <a:pPr lvl="0"/>
            <a:endParaRPr lang="en-GB" dirty="0" smtClean="0"/>
          </a:p>
          <a:p>
            <a:pPr lvl="0"/>
            <a:r>
              <a:rPr lang="en-GB" dirty="0" smtClean="0"/>
              <a:t>Click to edit Master text styles</a:t>
            </a:r>
            <a:endParaRPr lang="en-US" dirty="0"/>
          </a:p>
        </p:txBody>
      </p:sp>
      <p:sp>
        <p:nvSpPr>
          <p:cNvPr id="10"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grpSp>
        <p:nvGrpSpPr>
          <p:cNvPr id="11" name="Group 10"/>
          <p:cNvGrpSpPr/>
          <p:nvPr userDrawn="1"/>
        </p:nvGrpSpPr>
        <p:grpSpPr>
          <a:xfrm>
            <a:off x="538215" y="7236731"/>
            <a:ext cx="213131" cy="107330"/>
            <a:chOff x="125518" y="7331454"/>
            <a:chExt cx="324036" cy="163181"/>
          </a:xfrm>
        </p:grpSpPr>
        <p:sp>
          <p:nvSpPr>
            <p:cNvPr id="12" name="Up Arrow 11"/>
            <p:cNvSpPr/>
            <p:nvPr/>
          </p:nvSpPr>
          <p:spPr>
            <a:xfrm>
              <a:off x="125518" y="7331454"/>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latin typeface="Arial"/>
              </a:endParaRPr>
            </a:p>
          </p:txBody>
        </p:sp>
        <p:sp>
          <p:nvSpPr>
            <p:cNvPr id="13" name="Up Arrow 12"/>
            <p:cNvSpPr/>
            <p:nvPr/>
          </p:nvSpPr>
          <p:spPr>
            <a:xfrm flipV="1">
              <a:off x="305538" y="7350619"/>
              <a:ext cx="144016" cy="14401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latin typeface="Arial"/>
              </a:endParaRPr>
            </a:p>
          </p:txBody>
        </p:sp>
      </p:grpSp>
      <p:sp>
        <p:nvSpPr>
          <p:cNvPr id="16" name="TextBox 15"/>
          <p:cNvSpPr txBox="1"/>
          <p:nvPr userDrawn="1"/>
        </p:nvSpPr>
        <p:spPr>
          <a:xfrm>
            <a:off x="719597" y="7198732"/>
            <a:ext cx="8074684" cy="307777"/>
          </a:xfrm>
          <a:prstGeom prst="rect">
            <a:avLst/>
          </a:prstGeom>
          <a:noFill/>
        </p:spPr>
        <p:txBody>
          <a:bodyPr wrap="square" rtlCol="0">
            <a:spAutoFit/>
          </a:bodyPr>
          <a:lstStyle/>
          <a:p>
            <a:pPr>
              <a:defRPr/>
            </a:pPr>
            <a:r>
              <a:rPr lang="en-GB" sz="700" dirty="0" smtClean="0">
                <a:solidFill>
                  <a:prstClr val="white">
                    <a:lumMod val="50000"/>
                  </a:prstClr>
                </a:solidFill>
                <a:latin typeface="Arial"/>
              </a:rPr>
              <a:t>Country: GLOBAL LEVEL Date: Aug/Sep 2012 Base: Total respondents (8530/9500), per market circa (1000) except Qatar (701/500) Significantly higher/lower. Tested at 95% confidence interval.  </a:t>
            </a:r>
          </a:p>
          <a:p>
            <a:endParaRPr lang="en-US" sz="700" dirty="0">
              <a:solidFill>
                <a:prstClr val="black"/>
              </a:solidFill>
              <a:latin typeface="Arial"/>
            </a:endParaRPr>
          </a:p>
        </p:txBody>
      </p:sp>
    </p:spTree>
    <p:extLst>
      <p:ext uri="{BB962C8B-B14F-4D97-AF65-F5344CB8AC3E}">
        <p14:creationId xmlns:p14="http://schemas.microsoft.com/office/powerpoint/2010/main" val="3568406003"/>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ext slide only - 2 col">
    <p:spTree>
      <p:nvGrpSpPr>
        <p:cNvPr id="1" name=""/>
        <p:cNvGrpSpPr/>
        <p:nvPr/>
      </p:nvGrpSpPr>
      <p:grpSpPr>
        <a:xfrm>
          <a:off x="0" y="0"/>
          <a:ext cx="0" cy="0"/>
          <a:chOff x="0" y="0"/>
          <a:chExt cx="0" cy="0"/>
        </a:xfrm>
      </p:grpSpPr>
      <p:sp>
        <p:nvSpPr>
          <p:cNvPr id="6"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7" name="Text Placeholder 16"/>
          <p:cNvSpPr>
            <a:spLocks noGrp="1"/>
          </p:cNvSpPr>
          <p:nvPr>
            <p:ph type="body" sz="quarter" idx="13" hasCustomPrompt="1"/>
          </p:nvPr>
        </p:nvSpPr>
        <p:spPr>
          <a:xfrm>
            <a:off x="538215" y="99777"/>
            <a:ext cx="5406671"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cxnSp>
        <p:nvCxnSpPr>
          <p:cNvPr id="14" name="Straight Connector 13"/>
          <p:cNvCxnSpPr/>
          <p:nvPr userDrawn="1"/>
        </p:nvCxnSpPr>
        <p:spPr>
          <a:xfrm>
            <a:off x="529143"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1"/>
          <p:cNvSpPr>
            <a:spLocks noGrp="1"/>
          </p:cNvSpPr>
          <p:nvPr>
            <p:ph type="body" sz="quarter" idx="15"/>
          </p:nvPr>
        </p:nvSpPr>
        <p:spPr>
          <a:xfrm>
            <a:off x="529143" y="1415063"/>
            <a:ext cx="4643434" cy="5558826"/>
          </a:xfrm>
          <a:prstGeom prst="rect">
            <a:avLst/>
          </a:prstGeom>
        </p:spPr>
        <p:txBody>
          <a:bodyPr vert="horz" lIns="0" tIns="0" rIns="0" bIns="0" numCol="1" spcCol="359867"/>
          <a:lstStyle>
            <a:lvl1pPr marL="0" indent="0">
              <a:spcAft>
                <a:spcPts val="400"/>
              </a:spcAft>
              <a:buFont typeface="Arial"/>
              <a:buNone/>
              <a:defRPr sz="1150">
                <a:latin typeface="Helvetica"/>
                <a:cs typeface="Helvetica"/>
              </a:defRPr>
            </a:lvl1pPr>
            <a:lvl2pPr>
              <a:defRPr sz="900">
                <a:latin typeface="Helvetica"/>
                <a:cs typeface="Helvetica"/>
              </a:defRPr>
            </a:lvl2pPr>
            <a:lvl3pPr>
              <a:defRPr sz="900">
                <a:latin typeface="Helvetica"/>
                <a:cs typeface="Helvetica"/>
              </a:defRPr>
            </a:lvl3pPr>
            <a:lvl4pPr>
              <a:defRPr sz="900">
                <a:latin typeface="Helvetica"/>
                <a:cs typeface="Helvetica"/>
              </a:defRPr>
            </a:lvl4pPr>
            <a:lvl5pPr>
              <a:defRPr sz="900">
                <a:latin typeface="Helvetica"/>
                <a:cs typeface="Helvetica"/>
              </a:defRPr>
            </a:lvl5pPr>
          </a:lstStyle>
          <a:p>
            <a:pPr lvl="0"/>
            <a:r>
              <a:rPr lang="en-GB" dirty="0" smtClean="0"/>
              <a:t>Click to edit Master text styles</a:t>
            </a:r>
            <a:endParaRPr lang="en-US" dirty="0"/>
          </a:p>
        </p:txBody>
      </p:sp>
      <p:sp>
        <p:nvSpPr>
          <p:cNvPr id="9"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grpSp>
        <p:nvGrpSpPr>
          <p:cNvPr id="8" name="Group 7"/>
          <p:cNvGrpSpPr/>
          <p:nvPr userDrawn="1"/>
        </p:nvGrpSpPr>
        <p:grpSpPr>
          <a:xfrm>
            <a:off x="538215" y="7236731"/>
            <a:ext cx="213131" cy="107330"/>
            <a:chOff x="125518" y="7331454"/>
            <a:chExt cx="324036" cy="163181"/>
          </a:xfrm>
        </p:grpSpPr>
        <p:sp>
          <p:nvSpPr>
            <p:cNvPr id="11" name="Up Arrow 10"/>
            <p:cNvSpPr/>
            <p:nvPr/>
          </p:nvSpPr>
          <p:spPr>
            <a:xfrm>
              <a:off x="125518" y="7331454"/>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latin typeface="Arial"/>
              </a:endParaRPr>
            </a:p>
          </p:txBody>
        </p:sp>
        <p:sp>
          <p:nvSpPr>
            <p:cNvPr id="12" name="Up Arrow 11"/>
            <p:cNvSpPr/>
            <p:nvPr/>
          </p:nvSpPr>
          <p:spPr>
            <a:xfrm flipV="1">
              <a:off x="305538" y="7350619"/>
              <a:ext cx="144016" cy="14401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latin typeface="Arial"/>
              </a:endParaRPr>
            </a:p>
          </p:txBody>
        </p:sp>
      </p:grpSp>
      <p:sp>
        <p:nvSpPr>
          <p:cNvPr id="13" name="TextBox 12"/>
          <p:cNvSpPr txBox="1"/>
          <p:nvPr userDrawn="1"/>
        </p:nvSpPr>
        <p:spPr>
          <a:xfrm>
            <a:off x="719597" y="7198732"/>
            <a:ext cx="8074684" cy="307777"/>
          </a:xfrm>
          <a:prstGeom prst="rect">
            <a:avLst/>
          </a:prstGeom>
          <a:noFill/>
        </p:spPr>
        <p:txBody>
          <a:bodyPr wrap="square" rtlCol="0">
            <a:spAutoFit/>
          </a:bodyPr>
          <a:lstStyle/>
          <a:p>
            <a:pPr>
              <a:defRPr/>
            </a:pPr>
            <a:r>
              <a:rPr lang="en-GB" sz="700" dirty="0" smtClean="0">
                <a:solidFill>
                  <a:prstClr val="white">
                    <a:lumMod val="50000"/>
                  </a:prstClr>
                </a:solidFill>
                <a:latin typeface="Arial"/>
              </a:rPr>
              <a:t>Country: GLOBAL LEVEL Date: Aug/Sep 2012 Base: Total respondents (8530/9500), per market circa (1000) except Qatar (701/500) Significantly higher/lower. Tested at 95% confidence interval.  </a:t>
            </a:r>
          </a:p>
          <a:p>
            <a:endParaRPr lang="en-US" sz="700" dirty="0">
              <a:solidFill>
                <a:prstClr val="black"/>
              </a:solidFill>
              <a:latin typeface="Arial"/>
            </a:endParaRPr>
          </a:p>
        </p:txBody>
      </p:sp>
    </p:spTree>
    <p:extLst>
      <p:ext uri="{BB962C8B-B14F-4D97-AF65-F5344CB8AC3E}">
        <p14:creationId xmlns:p14="http://schemas.microsoft.com/office/powerpoint/2010/main" val="359305637"/>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ullets single column">
    <p:spTree>
      <p:nvGrpSpPr>
        <p:cNvPr id="1" name=""/>
        <p:cNvGrpSpPr/>
        <p:nvPr/>
      </p:nvGrpSpPr>
      <p:grpSpPr>
        <a:xfrm>
          <a:off x="0" y="0"/>
          <a:ext cx="0" cy="0"/>
          <a:chOff x="0" y="0"/>
          <a:chExt cx="0" cy="0"/>
        </a:xfrm>
      </p:grpSpPr>
      <p:sp>
        <p:nvSpPr>
          <p:cNvPr id="4"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5" name="Text Placeholder 16"/>
          <p:cNvSpPr>
            <a:spLocks noGrp="1"/>
          </p:cNvSpPr>
          <p:nvPr>
            <p:ph type="body" sz="quarter" idx="13" hasCustomPrompt="1"/>
          </p:nvPr>
        </p:nvSpPr>
        <p:spPr>
          <a:xfrm>
            <a:off x="538215" y="99777"/>
            <a:ext cx="5406671"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sp>
        <p:nvSpPr>
          <p:cNvPr id="8"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sp>
        <p:nvSpPr>
          <p:cNvPr id="7" name="Text Placeholder 11"/>
          <p:cNvSpPr>
            <a:spLocks noGrp="1"/>
          </p:cNvSpPr>
          <p:nvPr>
            <p:ph type="body" sz="quarter" idx="16"/>
          </p:nvPr>
        </p:nvSpPr>
        <p:spPr>
          <a:xfrm>
            <a:off x="529140" y="1415063"/>
            <a:ext cx="9571617" cy="5558826"/>
          </a:xfrm>
          <a:prstGeom prst="rect">
            <a:avLst/>
          </a:prstGeom>
        </p:spPr>
        <p:txBody>
          <a:bodyPr vert="horz" lIns="0" tIns="0" rIns="0" bIns="0" numCol="1" spcCol="359867"/>
          <a:lstStyle>
            <a:lvl1pPr marL="0" indent="0">
              <a:spcAft>
                <a:spcPts val="400"/>
              </a:spcAft>
              <a:buFont typeface="Arial"/>
              <a:buNone/>
              <a:defRPr sz="1150">
                <a:latin typeface="Helvetica"/>
                <a:cs typeface="Helvetica"/>
              </a:defRPr>
            </a:lvl1pPr>
            <a:lvl2pPr>
              <a:defRPr sz="900">
                <a:latin typeface="Helvetica"/>
                <a:cs typeface="Helvetica"/>
              </a:defRPr>
            </a:lvl2pPr>
            <a:lvl3pPr>
              <a:defRPr sz="900">
                <a:latin typeface="Helvetica"/>
                <a:cs typeface="Helvetica"/>
              </a:defRPr>
            </a:lvl3pPr>
            <a:lvl4pPr>
              <a:defRPr sz="900">
                <a:latin typeface="Helvetica"/>
                <a:cs typeface="Helvetica"/>
              </a:defRPr>
            </a:lvl4pPr>
            <a:lvl5pPr>
              <a:defRPr sz="900">
                <a:latin typeface="Helvetica"/>
                <a:cs typeface="Helvetica"/>
              </a:defRPr>
            </a:lvl5pPr>
          </a:lstStyle>
          <a:p>
            <a:pPr lvl="0"/>
            <a:r>
              <a:rPr lang="en-GB" dirty="0" smtClean="0"/>
              <a:t>Click to edit Master text styles</a:t>
            </a:r>
            <a:endParaRPr lang="en-US" dirty="0"/>
          </a:p>
        </p:txBody>
      </p:sp>
      <p:grpSp>
        <p:nvGrpSpPr>
          <p:cNvPr id="9" name="Group 8"/>
          <p:cNvGrpSpPr/>
          <p:nvPr userDrawn="1"/>
        </p:nvGrpSpPr>
        <p:grpSpPr>
          <a:xfrm>
            <a:off x="538215" y="7236731"/>
            <a:ext cx="213131" cy="107330"/>
            <a:chOff x="125518" y="7331454"/>
            <a:chExt cx="324036" cy="163181"/>
          </a:xfrm>
        </p:grpSpPr>
        <p:sp>
          <p:nvSpPr>
            <p:cNvPr id="10" name="Up Arrow 9"/>
            <p:cNvSpPr/>
            <p:nvPr/>
          </p:nvSpPr>
          <p:spPr>
            <a:xfrm>
              <a:off x="125518" y="7331454"/>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latin typeface="Arial"/>
              </a:endParaRPr>
            </a:p>
          </p:txBody>
        </p:sp>
        <p:sp>
          <p:nvSpPr>
            <p:cNvPr id="11" name="Up Arrow 10"/>
            <p:cNvSpPr/>
            <p:nvPr/>
          </p:nvSpPr>
          <p:spPr>
            <a:xfrm flipV="1">
              <a:off x="305538" y="7350619"/>
              <a:ext cx="144016" cy="14401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latin typeface="Arial"/>
              </a:endParaRPr>
            </a:p>
          </p:txBody>
        </p:sp>
      </p:grpSp>
      <p:sp>
        <p:nvSpPr>
          <p:cNvPr id="6" name="TextBox 5"/>
          <p:cNvSpPr txBox="1"/>
          <p:nvPr userDrawn="1"/>
        </p:nvSpPr>
        <p:spPr>
          <a:xfrm>
            <a:off x="719597" y="7198732"/>
            <a:ext cx="8074684" cy="307777"/>
          </a:xfrm>
          <a:prstGeom prst="rect">
            <a:avLst/>
          </a:prstGeom>
          <a:noFill/>
        </p:spPr>
        <p:txBody>
          <a:bodyPr wrap="square" rtlCol="0">
            <a:spAutoFit/>
          </a:bodyPr>
          <a:lstStyle/>
          <a:p>
            <a:pPr>
              <a:defRPr/>
            </a:pPr>
            <a:r>
              <a:rPr lang="en-GB" sz="700" dirty="0" smtClean="0">
                <a:solidFill>
                  <a:prstClr val="white">
                    <a:lumMod val="50000"/>
                  </a:prstClr>
                </a:solidFill>
                <a:latin typeface="Arial"/>
              </a:rPr>
              <a:t>Country: GLOBAL LEVEL Date: Aug/Sep 2012 Base: Total respondents (8530/9500), per market circa (1000) except Qatar (701/500) Significantly higher/lower. Tested at 95% confidence interval.  </a:t>
            </a:r>
          </a:p>
          <a:p>
            <a:endParaRPr lang="en-US" sz="700" dirty="0">
              <a:solidFill>
                <a:prstClr val="black"/>
              </a:solidFill>
              <a:latin typeface="Arial"/>
            </a:endParaRPr>
          </a:p>
        </p:txBody>
      </p:sp>
    </p:spTree>
    <p:extLst>
      <p:ext uri="{BB962C8B-B14F-4D97-AF65-F5344CB8AC3E}">
        <p14:creationId xmlns:p14="http://schemas.microsoft.com/office/powerpoint/2010/main" val="1003881053"/>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Bullets single column">
    <p:spTree>
      <p:nvGrpSpPr>
        <p:cNvPr id="1" name=""/>
        <p:cNvGrpSpPr/>
        <p:nvPr/>
      </p:nvGrpSpPr>
      <p:grpSpPr>
        <a:xfrm>
          <a:off x="0" y="0"/>
          <a:ext cx="0" cy="0"/>
          <a:chOff x="0" y="0"/>
          <a:chExt cx="0" cy="0"/>
        </a:xfrm>
      </p:grpSpPr>
      <p:sp>
        <p:nvSpPr>
          <p:cNvPr id="4"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5" name="Text Placeholder 16"/>
          <p:cNvSpPr>
            <a:spLocks noGrp="1"/>
          </p:cNvSpPr>
          <p:nvPr>
            <p:ph type="body" sz="quarter" idx="13" hasCustomPrompt="1"/>
          </p:nvPr>
        </p:nvSpPr>
        <p:spPr>
          <a:xfrm>
            <a:off x="538215" y="99777"/>
            <a:ext cx="5406671"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sp>
        <p:nvSpPr>
          <p:cNvPr id="8"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sp>
        <p:nvSpPr>
          <p:cNvPr id="7" name="Text Placeholder 11"/>
          <p:cNvSpPr>
            <a:spLocks noGrp="1"/>
          </p:cNvSpPr>
          <p:nvPr>
            <p:ph type="body" sz="quarter" idx="16"/>
          </p:nvPr>
        </p:nvSpPr>
        <p:spPr>
          <a:xfrm>
            <a:off x="529140" y="1415063"/>
            <a:ext cx="9571617" cy="5558826"/>
          </a:xfrm>
          <a:prstGeom prst="rect">
            <a:avLst/>
          </a:prstGeom>
        </p:spPr>
        <p:txBody>
          <a:bodyPr vert="horz" lIns="0" tIns="0" rIns="0" bIns="0" numCol="1" spcCol="359867"/>
          <a:lstStyle>
            <a:lvl1pPr marL="0" indent="0">
              <a:spcAft>
                <a:spcPts val="400"/>
              </a:spcAft>
              <a:buFont typeface="Arial"/>
              <a:buNone/>
              <a:defRPr sz="1150">
                <a:latin typeface="Helvetica"/>
                <a:cs typeface="Helvetica"/>
              </a:defRPr>
            </a:lvl1pPr>
            <a:lvl2pPr>
              <a:defRPr sz="900">
                <a:latin typeface="Helvetica"/>
                <a:cs typeface="Helvetica"/>
              </a:defRPr>
            </a:lvl2pPr>
            <a:lvl3pPr>
              <a:defRPr sz="900">
                <a:latin typeface="Helvetica"/>
                <a:cs typeface="Helvetica"/>
              </a:defRPr>
            </a:lvl3pPr>
            <a:lvl4pPr>
              <a:defRPr sz="900">
                <a:latin typeface="Helvetica"/>
                <a:cs typeface="Helvetica"/>
              </a:defRPr>
            </a:lvl4pPr>
            <a:lvl5pPr>
              <a:defRPr sz="900">
                <a:latin typeface="Helvetica"/>
                <a:cs typeface="Helvetica"/>
              </a:defRPr>
            </a:lvl5pPr>
          </a:lstStyle>
          <a:p>
            <a:pPr lvl="0"/>
            <a:r>
              <a:rPr lang="en-GB" dirty="0" smtClean="0"/>
              <a:t>Click to edit Master text styles</a:t>
            </a:r>
            <a:endParaRPr lang="en-US" dirty="0"/>
          </a:p>
        </p:txBody>
      </p:sp>
    </p:spTree>
    <p:extLst>
      <p:ext uri="{BB962C8B-B14F-4D97-AF65-F5344CB8AC3E}">
        <p14:creationId xmlns:p14="http://schemas.microsoft.com/office/powerpoint/2010/main" val="3169427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Text slide only - 2 col">
    <p:spTree>
      <p:nvGrpSpPr>
        <p:cNvPr id="1" name=""/>
        <p:cNvGrpSpPr/>
        <p:nvPr/>
      </p:nvGrpSpPr>
      <p:grpSpPr>
        <a:xfrm>
          <a:off x="0" y="0"/>
          <a:ext cx="0" cy="0"/>
          <a:chOff x="0" y="0"/>
          <a:chExt cx="0" cy="0"/>
        </a:xfrm>
      </p:grpSpPr>
      <p:sp>
        <p:nvSpPr>
          <p:cNvPr id="15" name="Text Placeholder 14"/>
          <p:cNvSpPr>
            <a:spLocks noGrp="1"/>
          </p:cNvSpPr>
          <p:nvPr>
            <p:ph type="body" sz="quarter" idx="12" hasCustomPrompt="1"/>
          </p:nvPr>
        </p:nvSpPr>
        <p:spPr>
          <a:xfrm>
            <a:off x="529140" y="7218363"/>
            <a:ext cx="9281326" cy="344487"/>
          </a:xfrm>
          <a:prstGeom prst="rect">
            <a:avLst/>
          </a:prstGeom>
        </p:spPr>
        <p:txBody>
          <a:bodyPr vert="horz" lIns="0" tIns="0" rIns="0" bIns="0"/>
          <a:lstStyle>
            <a:lvl1pPr>
              <a:defRPr sz="700" baseline="0">
                <a:solidFill>
                  <a:srgbClr val="7F7F7F"/>
                </a:solidFill>
                <a:latin typeface="Helvetica"/>
                <a:cs typeface="Helvetica"/>
              </a:defRPr>
            </a:lvl1pPr>
            <a:lvl2pPr>
              <a:defRPr sz="700">
                <a:latin typeface="Helvetica"/>
                <a:cs typeface="Helvetica"/>
              </a:defRPr>
            </a:lvl2pPr>
            <a:lvl3pPr>
              <a:defRPr sz="700">
                <a:latin typeface="Helvetica"/>
                <a:cs typeface="Helvetica"/>
              </a:defRPr>
            </a:lvl3pPr>
            <a:lvl4pPr>
              <a:defRPr sz="700">
                <a:latin typeface="Helvetica"/>
                <a:cs typeface="Helvetica"/>
              </a:defRPr>
            </a:lvl4pPr>
            <a:lvl5pPr>
              <a:defRPr sz="700">
                <a:latin typeface="Helvetica"/>
                <a:cs typeface="Helvetica"/>
              </a:defRPr>
            </a:lvl5pPr>
          </a:lstStyle>
          <a:p>
            <a:pPr lvl="0"/>
            <a:r>
              <a:rPr lang="en-GB" dirty="0" smtClean="0"/>
              <a:t>Footer / source here</a:t>
            </a:r>
            <a:endParaRPr lang="en-US" dirty="0"/>
          </a:p>
        </p:txBody>
      </p:sp>
      <p:sp>
        <p:nvSpPr>
          <p:cNvPr id="6"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2000" b="0" baseline="0">
                <a:solidFill>
                  <a:schemeClr val="accent1"/>
                </a:solidFill>
              </a:defRPr>
            </a:lvl1pPr>
          </a:lstStyle>
          <a:p>
            <a:r>
              <a:rPr lang="en-GB" dirty="0" smtClean="0"/>
              <a:t>Main heading here</a:t>
            </a:r>
            <a:endParaRPr lang="en-US" dirty="0"/>
          </a:p>
        </p:txBody>
      </p:sp>
      <p:sp>
        <p:nvSpPr>
          <p:cNvPr id="7" name="Text Placeholder 16"/>
          <p:cNvSpPr>
            <a:spLocks noGrp="1"/>
          </p:cNvSpPr>
          <p:nvPr>
            <p:ph type="body" sz="quarter" idx="13" hasCustomPrompt="1"/>
          </p:nvPr>
        </p:nvSpPr>
        <p:spPr>
          <a:xfrm>
            <a:off x="538212" y="99777"/>
            <a:ext cx="5406670"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sp>
        <p:nvSpPr>
          <p:cNvPr id="9" name="Text Placeholder 11"/>
          <p:cNvSpPr>
            <a:spLocks noGrp="1"/>
          </p:cNvSpPr>
          <p:nvPr>
            <p:ph type="body" sz="quarter" idx="14" hasCustomPrompt="1"/>
          </p:nvPr>
        </p:nvSpPr>
        <p:spPr>
          <a:xfrm>
            <a:off x="5527987" y="1415060"/>
            <a:ext cx="4608000" cy="5558826"/>
          </a:xfrm>
          <a:prstGeom prst="rect">
            <a:avLst/>
          </a:prstGeom>
        </p:spPr>
        <p:txBody>
          <a:bodyPr vert="horz" lIns="0" tIns="0" rIns="0" bIns="0" numCol="2" spcCol="360000"/>
          <a:lstStyle>
            <a:lvl1pPr>
              <a:spcAft>
                <a:spcPts val="400"/>
              </a:spcAft>
              <a:defRPr sz="1150">
                <a:latin typeface="Helvetica"/>
                <a:cs typeface="Helvetica"/>
              </a:defRPr>
            </a:lvl1pPr>
            <a:lvl2pPr>
              <a:defRPr sz="950">
                <a:latin typeface="Helvetica"/>
                <a:cs typeface="Helvetica"/>
              </a:defRPr>
            </a:lvl2pPr>
            <a:lvl3pPr>
              <a:defRPr sz="950">
                <a:latin typeface="Helvetica"/>
                <a:cs typeface="Helvetica"/>
              </a:defRPr>
            </a:lvl3pPr>
            <a:lvl4pPr>
              <a:defRPr sz="950">
                <a:latin typeface="Helvetica"/>
                <a:cs typeface="Helvetica"/>
              </a:defRPr>
            </a:lvl4pPr>
            <a:lvl5pPr>
              <a:defRPr sz="950">
                <a:latin typeface="Helvetica"/>
                <a:cs typeface="Helvetica"/>
              </a:defRPr>
            </a:lvl5pPr>
          </a:lstStyle>
          <a:p>
            <a:pPr lvl="0"/>
            <a:r>
              <a:rPr lang="en-GB" dirty="0" smtClean="0"/>
              <a:t>Sub heading here</a:t>
            </a:r>
          </a:p>
          <a:p>
            <a:pPr lvl="0"/>
            <a:endParaRPr lang="en-GB" dirty="0" smtClean="0"/>
          </a:p>
          <a:p>
            <a:pPr lvl="0"/>
            <a:r>
              <a:rPr lang="en-GB" dirty="0" smtClean="0"/>
              <a:t>Click to edit Master text styles</a:t>
            </a:r>
            <a:endParaRPr lang="en-US" dirty="0"/>
          </a:p>
        </p:txBody>
      </p:sp>
      <p:cxnSp>
        <p:nvCxnSpPr>
          <p:cNvPr id="14" name="Straight Connector 13"/>
          <p:cNvCxnSpPr/>
          <p:nvPr userDrawn="1"/>
        </p:nvCxnSpPr>
        <p:spPr>
          <a:xfrm>
            <a:off x="529140"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1"/>
          <p:cNvSpPr>
            <a:spLocks noGrp="1"/>
          </p:cNvSpPr>
          <p:nvPr>
            <p:ph type="body" sz="quarter" idx="15" hasCustomPrompt="1"/>
          </p:nvPr>
        </p:nvSpPr>
        <p:spPr>
          <a:xfrm>
            <a:off x="529140" y="1415060"/>
            <a:ext cx="4591297" cy="5558826"/>
          </a:xfrm>
          <a:prstGeom prst="rect">
            <a:avLst/>
          </a:prstGeom>
        </p:spPr>
        <p:txBody>
          <a:bodyPr vert="horz" lIns="0" tIns="0" rIns="0" bIns="0" numCol="2" spcCol="360000"/>
          <a:lstStyle>
            <a:lvl1pPr>
              <a:spcAft>
                <a:spcPts val="400"/>
              </a:spcAft>
              <a:defRPr sz="1150">
                <a:latin typeface="Helvetica"/>
                <a:cs typeface="Helvetica"/>
              </a:defRPr>
            </a:lvl1pPr>
            <a:lvl2pPr>
              <a:defRPr sz="950">
                <a:latin typeface="Helvetica"/>
                <a:cs typeface="Helvetica"/>
              </a:defRPr>
            </a:lvl2pPr>
            <a:lvl3pPr>
              <a:defRPr sz="950">
                <a:latin typeface="Helvetica"/>
                <a:cs typeface="Helvetica"/>
              </a:defRPr>
            </a:lvl3pPr>
            <a:lvl4pPr>
              <a:defRPr sz="950">
                <a:latin typeface="Helvetica"/>
                <a:cs typeface="Helvetica"/>
              </a:defRPr>
            </a:lvl4pPr>
            <a:lvl5pPr>
              <a:defRPr sz="950">
                <a:latin typeface="Helvetica"/>
                <a:cs typeface="Helvetica"/>
              </a:defRPr>
            </a:lvl5pPr>
          </a:lstStyle>
          <a:p>
            <a:pPr lvl="0"/>
            <a:r>
              <a:rPr lang="en-GB" dirty="0" smtClean="0"/>
              <a:t>Sub heading here</a:t>
            </a:r>
          </a:p>
          <a:p>
            <a:pPr lvl="0"/>
            <a:endParaRPr lang="en-GB" dirty="0" smtClean="0"/>
          </a:p>
          <a:p>
            <a:pPr lvl="0"/>
            <a:r>
              <a:rPr lang="en-GB" dirty="0" smtClean="0"/>
              <a:t>Click to edit Master text styles</a:t>
            </a:r>
            <a:endParaRPr lang="en-US" dirty="0"/>
          </a:p>
        </p:txBody>
      </p:sp>
      <p:sp>
        <p:nvSpPr>
          <p:cNvPr id="10" name="Slide Number Placeholder 1"/>
          <p:cNvSpPr>
            <a:spLocks noGrp="1"/>
          </p:cNvSpPr>
          <p:nvPr>
            <p:ph type="sldNum" sz="quarter" idx="4"/>
          </p:nvPr>
        </p:nvSpPr>
        <p:spPr>
          <a:xfrm>
            <a:off x="7847687" y="7191150"/>
            <a:ext cx="2493962" cy="371366"/>
          </a:xfrm>
          <a:prstGeom prst="rect">
            <a:avLst/>
          </a:prstGeom>
        </p:spPr>
        <p:txBody>
          <a:bodyPr vert="horz" lIns="91440" tIns="45720" rIns="91440" bIns="45720" rtlCol="0" anchor="t"/>
          <a:lstStyle>
            <a:lvl1pPr algn="r">
              <a:defRPr sz="700">
                <a:solidFill>
                  <a:schemeClr val="tx1">
                    <a:tint val="75000"/>
                  </a:schemeClr>
                </a:solidFill>
                <a:latin typeface="Helvetica"/>
                <a:cs typeface="Helvetica"/>
              </a:defRPr>
            </a:lvl1pPr>
          </a:lstStyle>
          <a:p>
            <a:fld id="{6D042B3C-7BA4-2B49-9B60-B48C21BBDF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4793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6185" y="1542332"/>
            <a:ext cx="9732970" cy="554959"/>
          </a:xfrm>
          <a:prstGeom prst="rect">
            <a:avLst/>
          </a:prstGeom>
        </p:spPr>
        <p:txBody>
          <a:bodyPr lIns="104287" tIns="52144" rIns="104287" bIns="52144"/>
          <a:lstStyle/>
          <a:p>
            <a:r>
              <a:rPr lang="en-GB" smtClean="0"/>
              <a:t>Click to edit Master title style</a:t>
            </a:r>
            <a:endParaRPr lang="en-US"/>
          </a:p>
        </p:txBody>
      </p:sp>
      <p:sp>
        <p:nvSpPr>
          <p:cNvPr id="3" name="Content Placeholder 2"/>
          <p:cNvSpPr>
            <a:spLocks noGrp="1"/>
          </p:cNvSpPr>
          <p:nvPr>
            <p:ph idx="1"/>
          </p:nvPr>
        </p:nvSpPr>
        <p:spPr>
          <a:xfrm>
            <a:off x="486185" y="2235594"/>
            <a:ext cx="9732970" cy="4562219"/>
          </a:xfrm>
          <a:prstGeom prst="rect">
            <a:avLst/>
          </a:prstGeom>
        </p:spPr>
        <p:txBody>
          <a:bodyPr lIns="104287" tIns="52144" rIns="104287" bIns="52144"/>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8"/>
          <p:cNvSpPr>
            <a:spLocks noGrp="1" noChangeArrowheads="1"/>
          </p:cNvSpPr>
          <p:nvPr>
            <p:ph type="sldNum" sz="quarter" idx="10"/>
          </p:nvPr>
        </p:nvSpPr>
        <p:spPr>
          <a:xfrm>
            <a:off x="7723283" y="7216219"/>
            <a:ext cx="2494016" cy="217082"/>
          </a:xfrm>
          <a:prstGeom prst="rect">
            <a:avLst/>
          </a:prstGeom>
        </p:spPr>
        <p:txBody>
          <a:bodyPr lIns="104287" tIns="52144" rIns="104287" bIns="52144"/>
          <a:lstStyle>
            <a:lvl1pPr>
              <a:defRPr/>
            </a:lvl1pPr>
          </a:lstStyle>
          <a:p>
            <a:pPr>
              <a:defRPr/>
            </a:pPr>
            <a:fld id="{47642058-FD31-4559-B1FF-8074F7F5ECED}" type="slidenum">
              <a:rPr lang="en-US"/>
              <a:pPr>
                <a:defRPr/>
              </a:pPr>
              <a:t>‹#›</a:t>
            </a:fld>
            <a:endParaRPr lang="en-US" dirty="0"/>
          </a:p>
        </p:txBody>
      </p:sp>
    </p:spTree>
    <p:extLst>
      <p:ext uri="{BB962C8B-B14F-4D97-AF65-F5344CB8AC3E}">
        <p14:creationId xmlns:p14="http://schemas.microsoft.com/office/powerpoint/2010/main" val="2698408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092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529140" y="605430"/>
            <a:ext cx="1557337" cy="495300"/>
          </a:xfrm>
          <a:prstGeom prst="rect">
            <a:avLst/>
          </a:prstGeom>
        </p:spPr>
        <p:txBody>
          <a:bodyPr vert="horz"/>
          <a:lstStyle>
            <a:lvl1pPr marL="0" indent="0">
              <a:buNone/>
              <a:defRPr b="0" i="0">
                <a:solidFill>
                  <a:srgbClr val="FFFFFF"/>
                </a:solidFill>
                <a:latin typeface="D Eurostile Demi"/>
                <a:cs typeface="D Eurostile Demi"/>
              </a:defRPr>
            </a:lvl1pPr>
          </a:lstStyle>
          <a:p>
            <a:pPr lvl="0"/>
            <a:r>
              <a:rPr lang="en-GB" dirty="0" smtClean="0"/>
              <a:t>1.</a:t>
            </a:r>
            <a:endParaRPr lang="en-US" dirty="0"/>
          </a:p>
        </p:txBody>
      </p:sp>
      <p:sp>
        <p:nvSpPr>
          <p:cNvPr id="4" name="Title Placeholder 1"/>
          <p:cNvSpPr>
            <a:spLocks noGrp="1"/>
          </p:cNvSpPr>
          <p:nvPr>
            <p:ph type="title"/>
          </p:nvPr>
        </p:nvSpPr>
        <p:spPr>
          <a:xfrm>
            <a:off x="529140" y="3116303"/>
            <a:ext cx="8229600" cy="563562"/>
          </a:xfrm>
          <a:prstGeom prst="rect">
            <a:avLst/>
          </a:prstGeom>
        </p:spPr>
        <p:txBody>
          <a:bodyPr vert="horz" lIns="0" tIns="0" rIns="0" bIns="0" rtlCol="0" anchor="t" anchorCtr="0">
            <a:normAutofit/>
          </a:bodyPr>
          <a:lstStyle>
            <a:lvl1pPr algn="l">
              <a:defRPr b="0" i="0">
                <a:solidFill>
                  <a:srgbClr val="008CD2"/>
                </a:solidFill>
                <a:latin typeface="D Eurostile Demi"/>
                <a:cs typeface="D Eurostile Demi"/>
              </a:defRPr>
            </a:lvl1pPr>
          </a:lstStyle>
          <a:p>
            <a:r>
              <a:rPr lang="en-US" dirty="0" smtClean="0"/>
              <a:t>BREAK SLIDE TITLE HERE</a:t>
            </a:r>
            <a:endParaRPr lang="en-US" dirty="0"/>
          </a:p>
        </p:txBody>
      </p:sp>
      <p:sp>
        <p:nvSpPr>
          <p:cNvPr id="6" name="Slide Number Placeholder 1"/>
          <p:cNvSpPr>
            <a:spLocks noGrp="1"/>
          </p:cNvSpPr>
          <p:nvPr>
            <p:ph type="sldNum" sz="quarter" idx="4"/>
          </p:nvPr>
        </p:nvSpPr>
        <p:spPr>
          <a:xfrm>
            <a:off x="7847687" y="7191150"/>
            <a:ext cx="2493962" cy="371366"/>
          </a:xfrm>
          <a:prstGeom prst="rect">
            <a:avLst/>
          </a:prstGeom>
        </p:spPr>
        <p:txBody>
          <a:bodyPr vert="horz" lIns="91440" tIns="45720" rIns="91440" bIns="45720" rtlCol="0" anchor="t"/>
          <a:lstStyle>
            <a:lvl1pPr algn="r">
              <a:defRPr sz="700">
                <a:solidFill>
                  <a:schemeClr val="tx1">
                    <a:tint val="75000"/>
                  </a:schemeClr>
                </a:solidFill>
                <a:latin typeface="Helvetica"/>
                <a:cs typeface="Helvetica"/>
              </a:defRPr>
            </a:lvl1pPr>
          </a:lstStyle>
          <a:p>
            <a:fld id="{6D042B3C-7BA4-2B49-9B60-B48C21BBDF81}" type="slidenum">
              <a:rPr lang="en-US" smtClean="0">
                <a:solidFill>
                  <a:prstClr val="black">
                    <a:tint val="75000"/>
                  </a:prstClr>
                </a:solidFill>
              </a:rPr>
              <a:pPr/>
              <a:t>‹#›</a:t>
            </a:fld>
            <a:endParaRPr lang="en-US" dirty="0">
              <a:solidFill>
                <a:prstClr val="black">
                  <a:tint val="75000"/>
                </a:prstClr>
              </a:solidFill>
            </a:endParaRPr>
          </a:p>
        </p:txBody>
      </p:sp>
      <p:sp>
        <p:nvSpPr>
          <p:cNvPr id="3" name="Text Placeholder 2"/>
          <p:cNvSpPr>
            <a:spLocks noGrp="1"/>
          </p:cNvSpPr>
          <p:nvPr>
            <p:ph type="body" sz="quarter" idx="11"/>
          </p:nvPr>
        </p:nvSpPr>
        <p:spPr>
          <a:xfrm>
            <a:off x="528638" y="4318000"/>
            <a:ext cx="4932092" cy="1511300"/>
          </a:xfrm>
          <a:prstGeom prst="rect">
            <a:avLst/>
          </a:prstGeom>
        </p:spPr>
        <p:txBody>
          <a:bodyPr vert="horz"/>
          <a:lstStyle>
            <a:lvl1pPr>
              <a:defRPr sz="2000" b="0" i="0">
                <a:solidFill>
                  <a:schemeClr val="bg1"/>
                </a:solidFill>
                <a:latin typeface="Helvetica"/>
                <a:cs typeface="Helvetica"/>
              </a:defRPr>
            </a:lvl1pPr>
            <a:lvl2pPr>
              <a:defRPr sz="2000" b="0" i="0">
                <a:solidFill>
                  <a:schemeClr val="bg1"/>
                </a:solidFill>
                <a:latin typeface="Helvetica"/>
                <a:cs typeface="Helvetica"/>
              </a:defRPr>
            </a:lvl2pPr>
            <a:lvl3pPr>
              <a:defRPr sz="2000" b="0" i="0">
                <a:solidFill>
                  <a:schemeClr val="bg1"/>
                </a:solidFill>
                <a:latin typeface="Helvetica"/>
                <a:cs typeface="Helvetica"/>
              </a:defRPr>
            </a:lvl3pPr>
            <a:lvl4pPr>
              <a:defRPr sz="2000" b="0" i="0">
                <a:solidFill>
                  <a:schemeClr val="bg1"/>
                </a:solidFill>
                <a:latin typeface="Helvetica"/>
                <a:cs typeface="Helvetica"/>
              </a:defRPr>
            </a:lvl4pPr>
            <a:lvl5pPr>
              <a:defRPr sz="2000" b="0" i="0">
                <a:solidFill>
                  <a:schemeClr val="bg1"/>
                </a:solidFill>
                <a:latin typeface="Helvetica"/>
                <a:cs typeface="Helvetica"/>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54325" y="444564"/>
            <a:ext cx="1531948" cy="65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800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9140" y="3116303"/>
            <a:ext cx="8229600" cy="563562"/>
          </a:xfrm>
          <a:prstGeom prst="rect">
            <a:avLst/>
          </a:prstGeom>
        </p:spPr>
        <p:txBody>
          <a:bodyPr vert="horz" lIns="0" tIns="0" rIns="0" bIns="0" rtlCol="0" anchor="t" anchorCtr="0">
            <a:normAutofit/>
          </a:bodyPr>
          <a:lstStyle>
            <a:lvl1pPr algn="l">
              <a:defRPr b="0" i="0">
                <a:solidFill>
                  <a:srgbClr val="008CD2"/>
                </a:solidFill>
                <a:latin typeface="D Eurostile Demi"/>
                <a:cs typeface="D Eurostile Demi"/>
              </a:defRPr>
            </a:lvl1pPr>
          </a:lstStyle>
          <a:p>
            <a:r>
              <a:rPr lang="en-US" dirty="0" smtClean="0"/>
              <a:t>TITLE HERE</a:t>
            </a:r>
            <a:endParaRPr lang="en-US" dirty="0"/>
          </a:p>
        </p:txBody>
      </p:sp>
      <p:sp>
        <p:nvSpPr>
          <p:cNvPr id="4" name="Slide Number Placeholder 1"/>
          <p:cNvSpPr>
            <a:spLocks noGrp="1"/>
          </p:cNvSpPr>
          <p:nvPr>
            <p:ph type="sldNum" sz="quarter" idx="4"/>
          </p:nvPr>
        </p:nvSpPr>
        <p:spPr>
          <a:xfrm>
            <a:off x="7847687" y="7191150"/>
            <a:ext cx="2493962" cy="371366"/>
          </a:xfrm>
          <a:prstGeom prst="rect">
            <a:avLst/>
          </a:prstGeom>
        </p:spPr>
        <p:txBody>
          <a:bodyPr vert="horz" lIns="91440" tIns="45720" rIns="91440" bIns="45720" rtlCol="0" anchor="t"/>
          <a:lstStyle>
            <a:lvl1pPr algn="r">
              <a:defRPr sz="700">
                <a:solidFill>
                  <a:schemeClr val="tx1">
                    <a:tint val="75000"/>
                  </a:schemeClr>
                </a:solidFill>
                <a:latin typeface="Helvetica"/>
                <a:cs typeface="Helvetica"/>
              </a:defRPr>
            </a:lvl1pPr>
          </a:lstStyle>
          <a:p>
            <a:fld id="{6D042B3C-7BA4-2B49-9B60-B48C21BBDF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9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slide only - 2 col">
    <p:spTree>
      <p:nvGrpSpPr>
        <p:cNvPr id="1" name=""/>
        <p:cNvGrpSpPr/>
        <p:nvPr/>
      </p:nvGrpSpPr>
      <p:grpSpPr>
        <a:xfrm>
          <a:off x="0" y="0"/>
          <a:ext cx="0" cy="0"/>
          <a:chOff x="0" y="0"/>
          <a:chExt cx="0" cy="0"/>
        </a:xfrm>
      </p:grpSpPr>
      <p:sp>
        <p:nvSpPr>
          <p:cNvPr id="6"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9" name="Text Placeholder 11"/>
          <p:cNvSpPr>
            <a:spLocks noGrp="1"/>
          </p:cNvSpPr>
          <p:nvPr>
            <p:ph type="body" sz="quarter" idx="14" hasCustomPrompt="1"/>
          </p:nvPr>
        </p:nvSpPr>
        <p:spPr>
          <a:xfrm>
            <a:off x="5527987" y="1422586"/>
            <a:ext cx="4608000" cy="5558826"/>
          </a:xfrm>
          <a:prstGeom prst="rect">
            <a:avLst/>
          </a:prstGeom>
        </p:spPr>
        <p:txBody>
          <a:bodyPr vert="horz" lIns="0" tIns="0" rIns="0" bIns="0" numCol="2" spcCol="359867"/>
          <a:lstStyle>
            <a:lvl1pPr>
              <a:spcAft>
                <a:spcPts val="400"/>
              </a:spcAft>
              <a:defRPr sz="1150">
                <a:latin typeface="Helvetica"/>
                <a:cs typeface="Helvetica"/>
              </a:defRPr>
            </a:lvl1pPr>
            <a:lvl2pPr>
              <a:defRPr sz="900">
                <a:latin typeface="Helvetica"/>
                <a:cs typeface="Helvetica"/>
              </a:defRPr>
            </a:lvl2pPr>
            <a:lvl3pPr>
              <a:defRPr sz="900">
                <a:latin typeface="Helvetica"/>
                <a:cs typeface="Helvetica"/>
              </a:defRPr>
            </a:lvl3pPr>
            <a:lvl4pPr>
              <a:defRPr sz="900">
                <a:latin typeface="Helvetica"/>
                <a:cs typeface="Helvetica"/>
              </a:defRPr>
            </a:lvl4pPr>
            <a:lvl5pPr>
              <a:defRPr sz="900">
                <a:latin typeface="Helvetica"/>
                <a:cs typeface="Helvetica"/>
              </a:defRPr>
            </a:lvl5pPr>
          </a:lstStyle>
          <a:p>
            <a:pPr lvl="0"/>
            <a:r>
              <a:rPr lang="en-GB" dirty="0" smtClean="0"/>
              <a:t>Sub heading here</a:t>
            </a:r>
          </a:p>
          <a:p>
            <a:pPr lvl="0"/>
            <a:endParaRPr lang="en-GB" dirty="0" smtClean="0"/>
          </a:p>
          <a:p>
            <a:pPr lvl="0"/>
            <a:r>
              <a:rPr lang="en-GB" dirty="0" smtClean="0"/>
              <a:t>Click to edit Master text styles</a:t>
            </a:r>
            <a:endParaRPr lang="en-US" dirty="0"/>
          </a:p>
        </p:txBody>
      </p:sp>
      <p:cxnSp>
        <p:nvCxnSpPr>
          <p:cNvPr id="14" name="Straight Connector 13"/>
          <p:cNvCxnSpPr/>
          <p:nvPr userDrawn="1"/>
        </p:nvCxnSpPr>
        <p:spPr>
          <a:xfrm>
            <a:off x="529143"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1"/>
          <p:cNvSpPr>
            <a:spLocks noGrp="1"/>
          </p:cNvSpPr>
          <p:nvPr>
            <p:ph type="body" sz="quarter" idx="15" hasCustomPrompt="1"/>
          </p:nvPr>
        </p:nvSpPr>
        <p:spPr>
          <a:xfrm>
            <a:off x="529143" y="1422586"/>
            <a:ext cx="4591297" cy="5558826"/>
          </a:xfrm>
          <a:prstGeom prst="rect">
            <a:avLst/>
          </a:prstGeom>
        </p:spPr>
        <p:txBody>
          <a:bodyPr vert="horz" lIns="0" tIns="0" rIns="0" bIns="0" numCol="2" spcCol="359867"/>
          <a:lstStyle>
            <a:lvl1pPr>
              <a:spcAft>
                <a:spcPts val="400"/>
              </a:spcAft>
              <a:defRPr sz="1150">
                <a:latin typeface="Helvetica"/>
                <a:cs typeface="Helvetica"/>
              </a:defRPr>
            </a:lvl1pPr>
            <a:lvl2pPr>
              <a:defRPr sz="900">
                <a:latin typeface="Helvetica"/>
                <a:cs typeface="Helvetica"/>
              </a:defRPr>
            </a:lvl2pPr>
            <a:lvl3pPr>
              <a:defRPr sz="900">
                <a:latin typeface="Helvetica"/>
                <a:cs typeface="Helvetica"/>
              </a:defRPr>
            </a:lvl3pPr>
            <a:lvl4pPr>
              <a:defRPr sz="900">
                <a:latin typeface="Helvetica"/>
                <a:cs typeface="Helvetica"/>
              </a:defRPr>
            </a:lvl4pPr>
            <a:lvl5pPr>
              <a:defRPr sz="900">
                <a:latin typeface="Helvetica"/>
                <a:cs typeface="Helvetica"/>
              </a:defRPr>
            </a:lvl5pPr>
          </a:lstStyle>
          <a:p>
            <a:pPr lvl="0"/>
            <a:r>
              <a:rPr lang="en-GB" dirty="0" smtClean="0"/>
              <a:t>Sub heading here</a:t>
            </a:r>
          </a:p>
          <a:p>
            <a:pPr lvl="0"/>
            <a:endParaRPr lang="en-GB" dirty="0" smtClean="0"/>
          </a:p>
          <a:p>
            <a:pPr lvl="0"/>
            <a:r>
              <a:rPr lang="en-GB" dirty="0" smtClean="0"/>
              <a:t>Click to edit Master text styles</a:t>
            </a:r>
            <a:endParaRPr lang="en-US" dirty="0"/>
          </a:p>
        </p:txBody>
      </p:sp>
      <p:sp>
        <p:nvSpPr>
          <p:cNvPr id="10"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grpSp>
        <p:nvGrpSpPr>
          <p:cNvPr id="11" name="Group 10"/>
          <p:cNvGrpSpPr/>
          <p:nvPr userDrawn="1"/>
        </p:nvGrpSpPr>
        <p:grpSpPr>
          <a:xfrm>
            <a:off x="538215" y="7236731"/>
            <a:ext cx="213131" cy="107330"/>
            <a:chOff x="125518" y="7331454"/>
            <a:chExt cx="324036" cy="163181"/>
          </a:xfrm>
        </p:grpSpPr>
        <p:sp>
          <p:nvSpPr>
            <p:cNvPr id="12" name="Up Arrow 11"/>
            <p:cNvSpPr/>
            <p:nvPr/>
          </p:nvSpPr>
          <p:spPr>
            <a:xfrm>
              <a:off x="125518" y="7331454"/>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
          <p:nvSpPr>
            <p:cNvPr id="13" name="Up Arrow 12"/>
            <p:cNvSpPr/>
            <p:nvPr/>
          </p:nvSpPr>
          <p:spPr>
            <a:xfrm flipV="1">
              <a:off x="305538" y="7350619"/>
              <a:ext cx="144016" cy="14401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grpSp>
      <p:sp>
        <p:nvSpPr>
          <p:cNvPr id="16" name="TextBox 15"/>
          <p:cNvSpPr txBox="1"/>
          <p:nvPr userDrawn="1"/>
        </p:nvSpPr>
        <p:spPr>
          <a:xfrm>
            <a:off x="719597" y="7198732"/>
            <a:ext cx="8074684" cy="200055"/>
          </a:xfrm>
          <a:prstGeom prst="rect">
            <a:avLst/>
          </a:prstGeom>
          <a:noFill/>
        </p:spPr>
        <p:txBody>
          <a:bodyPr wrap="square" rtlCol="0">
            <a:spAutoFit/>
          </a:bodyPr>
          <a:lstStyle/>
          <a:p>
            <a:r>
              <a:rPr lang="en-GB" sz="700" dirty="0" smtClean="0">
                <a:solidFill>
                  <a:srgbClr val="7F7F7F"/>
                </a:solidFill>
              </a:rPr>
              <a:t>Country: USA Date: Aug/Sep 2012 Base: per market circa (1000) Significantly higher/lower. Tested at 95% confidence interval. </a:t>
            </a:r>
          </a:p>
        </p:txBody>
      </p:sp>
    </p:spTree>
    <p:extLst>
      <p:ext uri="{BB962C8B-B14F-4D97-AF65-F5344CB8AC3E}">
        <p14:creationId xmlns:p14="http://schemas.microsoft.com/office/powerpoint/2010/main" val="2252911569"/>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slide only - 2 col">
    <p:spTree>
      <p:nvGrpSpPr>
        <p:cNvPr id="1" name=""/>
        <p:cNvGrpSpPr/>
        <p:nvPr/>
      </p:nvGrpSpPr>
      <p:grpSpPr>
        <a:xfrm>
          <a:off x="0" y="0"/>
          <a:ext cx="0" cy="0"/>
          <a:chOff x="0" y="0"/>
          <a:chExt cx="0" cy="0"/>
        </a:xfrm>
      </p:grpSpPr>
      <p:sp>
        <p:nvSpPr>
          <p:cNvPr id="6"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cxnSp>
        <p:nvCxnSpPr>
          <p:cNvPr id="14" name="Straight Connector 13"/>
          <p:cNvCxnSpPr/>
          <p:nvPr userDrawn="1"/>
        </p:nvCxnSpPr>
        <p:spPr>
          <a:xfrm>
            <a:off x="529143"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1"/>
          <p:cNvSpPr>
            <a:spLocks noGrp="1"/>
          </p:cNvSpPr>
          <p:nvPr>
            <p:ph type="body" sz="quarter" idx="15"/>
          </p:nvPr>
        </p:nvSpPr>
        <p:spPr>
          <a:xfrm>
            <a:off x="529143" y="1415063"/>
            <a:ext cx="4643434" cy="5558826"/>
          </a:xfrm>
          <a:prstGeom prst="rect">
            <a:avLst/>
          </a:prstGeom>
        </p:spPr>
        <p:txBody>
          <a:bodyPr vert="horz" lIns="0" tIns="0" rIns="0" bIns="0" numCol="1" spcCol="359867"/>
          <a:lstStyle>
            <a:lvl1pPr marL="0" indent="0">
              <a:spcAft>
                <a:spcPts val="400"/>
              </a:spcAft>
              <a:buFont typeface="Arial"/>
              <a:buNone/>
              <a:defRPr sz="1150">
                <a:latin typeface="Helvetica"/>
                <a:cs typeface="Helvetica"/>
              </a:defRPr>
            </a:lvl1pPr>
            <a:lvl2pPr>
              <a:defRPr sz="900">
                <a:latin typeface="Helvetica"/>
                <a:cs typeface="Helvetica"/>
              </a:defRPr>
            </a:lvl2pPr>
            <a:lvl3pPr>
              <a:defRPr sz="900">
                <a:latin typeface="Helvetica"/>
                <a:cs typeface="Helvetica"/>
              </a:defRPr>
            </a:lvl3pPr>
            <a:lvl4pPr>
              <a:defRPr sz="900">
                <a:latin typeface="Helvetica"/>
                <a:cs typeface="Helvetica"/>
              </a:defRPr>
            </a:lvl4pPr>
            <a:lvl5pPr>
              <a:defRPr sz="900">
                <a:latin typeface="Helvetica"/>
                <a:cs typeface="Helvetica"/>
              </a:defRPr>
            </a:lvl5pPr>
          </a:lstStyle>
          <a:p>
            <a:pPr lvl="0"/>
            <a:r>
              <a:rPr lang="en-GB" dirty="0" smtClean="0"/>
              <a:t>Click to edit Master text styles</a:t>
            </a:r>
            <a:endParaRPr lang="en-US" dirty="0"/>
          </a:p>
        </p:txBody>
      </p:sp>
      <p:sp>
        <p:nvSpPr>
          <p:cNvPr id="9"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grpSp>
        <p:nvGrpSpPr>
          <p:cNvPr id="8" name="Group 7"/>
          <p:cNvGrpSpPr/>
          <p:nvPr userDrawn="1"/>
        </p:nvGrpSpPr>
        <p:grpSpPr>
          <a:xfrm>
            <a:off x="538215" y="7236731"/>
            <a:ext cx="213131" cy="107330"/>
            <a:chOff x="125518" y="7331454"/>
            <a:chExt cx="324036" cy="163181"/>
          </a:xfrm>
        </p:grpSpPr>
        <p:sp>
          <p:nvSpPr>
            <p:cNvPr id="11" name="Up Arrow 10"/>
            <p:cNvSpPr/>
            <p:nvPr/>
          </p:nvSpPr>
          <p:spPr>
            <a:xfrm>
              <a:off x="125518" y="7331454"/>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
          <p:nvSpPr>
            <p:cNvPr id="12" name="Up Arrow 11"/>
            <p:cNvSpPr/>
            <p:nvPr/>
          </p:nvSpPr>
          <p:spPr>
            <a:xfrm flipV="1">
              <a:off x="305538" y="7350619"/>
              <a:ext cx="144016" cy="14401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grpSp>
      <p:sp>
        <p:nvSpPr>
          <p:cNvPr id="15" name="TextBox 14"/>
          <p:cNvSpPr txBox="1"/>
          <p:nvPr userDrawn="1"/>
        </p:nvSpPr>
        <p:spPr>
          <a:xfrm>
            <a:off x="719597" y="7198732"/>
            <a:ext cx="8074684" cy="200055"/>
          </a:xfrm>
          <a:prstGeom prst="rect">
            <a:avLst/>
          </a:prstGeom>
          <a:noFill/>
        </p:spPr>
        <p:txBody>
          <a:bodyPr wrap="square" rtlCol="0">
            <a:spAutoFit/>
          </a:bodyPr>
          <a:lstStyle/>
          <a:p>
            <a:r>
              <a:rPr lang="en-GB" sz="700" dirty="0" smtClean="0">
                <a:solidFill>
                  <a:prstClr val="white">
                    <a:lumMod val="50000"/>
                  </a:prstClr>
                </a:solidFill>
              </a:rPr>
              <a:t>Country: USA Date: Aug/Sep 2012 Base: per market circa (1000) Significantly higher/lower. Tested at 95% confidence interval. </a:t>
            </a:r>
          </a:p>
        </p:txBody>
      </p:sp>
    </p:spTree>
    <p:extLst>
      <p:ext uri="{BB962C8B-B14F-4D97-AF65-F5344CB8AC3E}">
        <p14:creationId xmlns:p14="http://schemas.microsoft.com/office/powerpoint/2010/main" val="992937663"/>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ullets single column">
    <p:spTree>
      <p:nvGrpSpPr>
        <p:cNvPr id="1" name=""/>
        <p:cNvGrpSpPr/>
        <p:nvPr/>
      </p:nvGrpSpPr>
      <p:grpSpPr>
        <a:xfrm>
          <a:off x="0" y="0"/>
          <a:ext cx="0" cy="0"/>
          <a:chOff x="0" y="0"/>
          <a:chExt cx="0" cy="0"/>
        </a:xfrm>
      </p:grpSpPr>
      <p:sp>
        <p:nvSpPr>
          <p:cNvPr id="4"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8"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sp>
        <p:nvSpPr>
          <p:cNvPr id="7" name="Text Placeholder 11"/>
          <p:cNvSpPr>
            <a:spLocks noGrp="1"/>
          </p:cNvSpPr>
          <p:nvPr>
            <p:ph type="body" sz="quarter" idx="16"/>
          </p:nvPr>
        </p:nvSpPr>
        <p:spPr>
          <a:xfrm>
            <a:off x="529140" y="1415063"/>
            <a:ext cx="9571617" cy="5558826"/>
          </a:xfrm>
          <a:prstGeom prst="rect">
            <a:avLst/>
          </a:prstGeom>
        </p:spPr>
        <p:txBody>
          <a:bodyPr vert="horz" lIns="0" tIns="0" rIns="0" bIns="0" numCol="1" spcCol="359867"/>
          <a:lstStyle>
            <a:lvl1pPr marL="0" indent="0">
              <a:spcAft>
                <a:spcPts val="400"/>
              </a:spcAft>
              <a:buFont typeface="Arial"/>
              <a:buNone/>
              <a:defRPr sz="1150">
                <a:latin typeface="Helvetica"/>
                <a:cs typeface="Helvetica"/>
              </a:defRPr>
            </a:lvl1pPr>
            <a:lvl2pPr>
              <a:defRPr sz="900">
                <a:latin typeface="Helvetica"/>
                <a:cs typeface="Helvetica"/>
              </a:defRPr>
            </a:lvl2pPr>
            <a:lvl3pPr>
              <a:defRPr sz="900">
                <a:latin typeface="Helvetica"/>
                <a:cs typeface="Helvetica"/>
              </a:defRPr>
            </a:lvl3pPr>
            <a:lvl4pPr>
              <a:defRPr sz="900">
                <a:latin typeface="Helvetica"/>
                <a:cs typeface="Helvetica"/>
              </a:defRPr>
            </a:lvl4pPr>
            <a:lvl5pPr>
              <a:defRPr sz="900">
                <a:latin typeface="Helvetica"/>
                <a:cs typeface="Helvetica"/>
              </a:defRPr>
            </a:lvl5pPr>
          </a:lstStyle>
          <a:p>
            <a:pPr lvl="0"/>
            <a:r>
              <a:rPr lang="en-GB" dirty="0" smtClean="0"/>
              <a:t>Click to edit Master text styles</a:t>
            </a:r>
            <a:endParaRPr lang="en-US" dirty="0"/>
          </a:p>
        </p:txBody>
      </p:sp>
      <p:grpSp>
        <p:nvGrpSpPr>
          <p:cNvPr id="9" name="Group 8"/>
          <p:cNvGrpSpPr/>
          <p:nvPr userDrawn="1"/>
        </p:nvGrpSpPr>
        <p:grpSpPr>
          <a:xfrm>
            <a:off x="538215" y="7236731"/>
            <a:ext cx="213131" cy="107330"/>
            <a:chOff x="125518" y="7331454"/>
            <a:chExt cx="324036" cy="163181"/>
          </a:xfrm>
        </p:grpSpPr>
        <p:sp>
          <p:nvSpPr>
            <p:cNvPr id="10" name="Up Arrow 9"/>
            <p:cNvSpPr/>
            <p:nvPr/>
          </p:nvSpPr>
          <p:spPr>
            <a:xfrm>
              <a:off x="125518" y="7331454"/>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
          <p:nvSpPr>
            <p:cNvPr id="11" name="Up Arrow 10"/>
            <p:cNvSpPr/>
            <p:nvPr/>
          </p:nvSpPr>
          <p:spPr>
            <a:xfrm flipV="1">
              <a:off x="305538" y="7350619"/>
              <a:ext cx="144016" cy="14401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grpSp>
      <p:sp>
        <p:nvSpPr>
          <p:cNvPr id="12" name="TextBox 11"/>
          <p:cNvSpPr txBox="1"/>
          <p:nvPr userDrawn="1"/>
        </p:nvSpPr>
        <p:spPr>
          <a:xfrm>
            <a:off x="719597" y="7198732"/>
            <a:ext cx="8074684" cy="200055"/>
          </a:xfrm>
          <a:prstGeom prst="rect">
            <a:avLst/>
          </a:prstGeom>
          <a:noFill/>
        </p:spPr>
        <p:txBody>
          <a:bodyPr wrap="square" rtlCol="0">
            <a:spAutoFit/>
          </a:bodyPr>
          <a:lstStyle/>
          <a:p>
            <a:r>
              <a:rPr lang="en-GB" sz="700" dirty="0" smtClean="0">
                <a:solidFill>
                  <a:srgbClr val="7F7F7F"/>
                </a:solidFill>
              </a:rPr>
              <a:t>Country: USA Date: Aug/Sep 2012 Base: per market circa (1000) Significantly higher/lower. Tested at 95% confidence interval. </a:t>
            </a:r>
          </a:p>
        </p:txBody>
      </p:sp>
    </p:spTree>
    <p:extLst>
      <p:ext uri="{BB962C8B-B14F-4D97-AF65-F5344CB8AC3E}">
        <p14:creationId xmlns:p14="http://schemas.microsoft.com/office/powerpoint/2010/main" val="3662511044"/>
      </p:ext>
    </p:extLst>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ullets single column">
    <p:spTree>
      <p:nvGrpSpPr>
        <p:cNvPr id="1" name=""/>
        <p:cNvGrpSpPr/>
        <p:nvPr/>
      </p:nvGrpSpPr>
      <p:grpSpPr>
        <a:xfrm>
          <a:off x="0" y="0"/>
          <a:ext cx="0" cy="0"/>
          <a:chOff x="0" y="0"/>
          <a:chExt cx="0" cy="0"/>
        </a:xfrm>
      </p:grpSpPr>
      <p:sp>
        <p:nvSpPr>
          <p:cNvPr id="4"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8"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sp>
        <p:nvSpPr>
          <p:cNvPr id="7" name="Text Placeholder 11"/>
          <p:cNvSpPr>
            <a:spLocks noGrp="1"/>
          </p:cNvSpPr>
          <p:nvPr>
            <p:ph type="body" sz="quarter" idx="16"/>
          </p:nvPr>
        </p:nvSpPr>
        <p:spPr>
          <a:xfrm>
            <a:off x="529140" y="1415063"/>
            <a:ext cx="9571617" cy="5558826"/>
          </a:xfrm>
          <a:prstGeom prst="rect">
            <a:avLst/>
          </a:prstGeom>
        </p:spPr>
        <p:txBody>
          <a:bodyPr vert="horz" lIns="0" tIns="0" rIns="0" bIns="0" numCol="1" spcCol="359867"/>
          <a:lstStyle>
            <a:lvl1pPr marL="0" indent="0">
              <a:spcAft>
                <a:spcPts val="400"/>
              </a:spcAft>
              <a:buFont typeface="Arial"/>
              <a:buNone/>
              <a:defRPr sz="1150">
                <a:latin typeface="Helvetica"/>
                <a:cs typeface="Helvetica"/>
              </a:defRPr>
            </a:lvl1pPr>
            <a:lvl2pPr>
              <a:defRPr sz="900">
                <a:latin typeface="Helvetica"/>
                <a:cs typeface="Helvetica"/>
              </a:defRPr>
            </a:lvl2pPr>
            <a:lvl3pPr>
              <a:defRPr sz="900">
                <a:latin typeface="Helvetica"/>
                <a:cs typeface="Helvetica"/>
              </a:defRPr>
            </a:lvl3pPr>
            <a:lvl4pPr>
              <a:defRPr sz="900">
                <a:latin typeface="Helvetica"/>
                <a:cs typeface="Helvetica"/>
              </a:defRPr>
            </a:lvl4pPr>
            <a:lvl5pPr>
              <a:defRPr sz="900">
                <a:latin typeface="Helvetica"/>
                <a:cs typeface="Helvetica"/>
              </a:defRPr>
            </a:lvl5pPr>
          </a:lstStyle>
          <a:p>
            <a:pPr lvl="0"/>
            <a:r>
              <a:rPr lang="en-GB" dirty="0" smtClean="0"/>
              <a:t>Click to edit Master text styles</a:t>
            </a:r>
            <a:endParaRPr lang="en-US" dirty="0"/>
          </a:p>
        </p:txBody>
      </p:sp>
    </p:spTree>
    <p:extLst>
      <p:ext uri="{BB962C8B-B14F-4D97-AF65-F5344CB8AC3E}">
        <p14:creationId xmlns:p14="http://schemas.microsoft.com/office/powerpoint/2010/main" val="25409824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ext slide only - 2 col">
    <p:spTree>
      <p:nvGrpSpPr>
        <p:cNvPr id="1" name=""/>
        <p:cNvGrpSpPr/>
        <p:nvPr/>
      </p:nvGrpSpPr>
      <p:grpSpPr>
        <a:xfrm>
          <a:off x="0" y="0"/>
          <a:ext cx="0" cy="0"/>
          <a:chOff x="0" y="0"/>
          <a:chExt cx="0" cy="0"/>
        </a:xfrm>
      </p:grpSpPr>
      <p:sp>
        <p:nvSpPr>
          <p:cNvPr id="6"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7" name="Text Placeholder 16"/>
          <p:cNvSpPr>
            <a:spLocks noGrp="1"/>
          </p:cNvSpPr>
          <p:nvPr>
            <p:ph type="body" sz="quarter" idx="13" hasCustomPrompt="1"/>
          </p:nvPr>
        </p:nvSpPr>
        <p:spPr>
          <a:xfrm>
            <a:off x="538215" y="99777"/>
            <a:ext cx="5406671"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cxnSp>
        <p:nvCxnSpPr>
          <p:cNvPr id="14" name="Straight Connector 13"/>
          <p:cNvCxnSpPr/>
          <p:nvPr userDrawn="1"/>
        </p:nvCxnSpPr>
        <p:spPr>
          <a:xfrm>
            <a:off x="529143"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1"/>
          <p:cNvSpPr>
            <a:spLocks noGrp="1"/>
          </p:cNvSpPr>
          <p:nvPr>
            <p:ph type="body" sz="quarter" idx="15"/>
          </p:nvPr>
        </p:nvSpPr>
        <p:spPr>
          <a:xfrm>
            <a:off x="529143" y="1415063"/>
            <a:ext cx="4643434" cy="5558826"/>
          </a:xfrm>
          <a:prstGeom prst="rect">
            <a:avLst/>
          </a:prstGeom>
        </p:spPr>
        <p:txBody>
          <a:bodyPr vert="horz" lIns="0" tIns="0" rIns="0" bIns="0" numCol="1" spcCol="359867"/>
          <a:lstStyle>
            <a:lvl1pPr marL="0" indent="0">
              <a:spcAft>
                <a:spcPts val="400"/>
              </a:spcAft>
              <a:buFont typeface="Arial"/>
              <a:buNone/>
              <a:defRPr sz="1150">
                <a:latin typeface="Helvetica"/>
                <a:cs typeface="Helvetica"/>
              </a:defRPr>
            </a:lvl1pPr>
            <a:lvl2pPr>
              <a:defRPr sz="900">
                <a:latin typeface="Helvetica"/>
                <a:cs typeface="Helvetica"/>
              </a:defRPr>
            </a:lvl2pPr>
            <a:lvl3pPr>
              <a:defRPr sz="900">
                <a:latin typeface="Helvetica"/>
                <a:cs typeface="Helvetica"/>
              </a:defRPr>
            </a:lvl3pPr>
            <a:lvl4pPr>
              <a:defRPr sz="900">
                <a:latin typeface="Helvetica"/>
                <a:cs typeface="Helvetica"/>
              </a:defRPr>
            </a:lvl4pPr>
            <a:lvl5pPr>
              <a:defRPr sz="900">
                <a:latin typeface="Helvetica"/>
                <a:cs typeface="Helvetica"/>
              </a:defRPr>
            </a:lvl5pPr>
          </a:lstStyle>
          <a:p>
            <a:pPr lvl="0"/>
            <a:r>
              <a:rPr lang="en-GB" dirty="0" smtClean="0"/>
              <a:t>Click to edit Master text styles</a:t>
            </a:r>
            <a:endParaRPr lang="en-US" dirty="0"/>
          </a:p>
        </p:txBody>
      </p:sp>
      <p:sp>
        <p:nvSpPr>
          <p:cNvPr id="9"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grpSp>
        <p:nvGrpSpPr>
          <p:cNvPr id="8" name="Group 7"/>
          <p:cNvGrpSpPr/>
          <p:nvPr userDrawn="1"/>
        </p:nvGrpSpPr>
        <p:grpSpPr>
          <a:xfrm>
            <a:off x="538215" y="7236731"/>
            <a:ext cx="213131" cy="107330"/>
            <a:chOff x="125518" y="7331454"/>
            <a:chExt cx="324036" cy="163181"/>
          </a:xfrm>
        </p:grpSpPr>
        <p:sp>
          <p:nvSpPr>
            <p:cNvPr id="11" name="Up Arrow 10"/>
            <p:cNvSpPr/>
            <p:nvPr/>
          </p:nvSpPr>
          <p:spPr>
            <a:xfrm>
              <a:off x="125518" y="7331454"/>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
          <p:nvSpPr>
            <p:cNvPr id="12" name="Up Arrow 11"/>
            <p:cNvSpPr/>
            <p:nvPr/>
          </p:nvSpPr>
          <p:spPr>
            <a:xfrm flipV="1">
              <a:off x="305538" y="7350619"/>
              <a:ext cx="144016" cy="14401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grpSp>
      <p:sp>
        <p:nvSpPr>
          <p:cNvPr id="13" name="TextBox 12"/>
          <p:cNvSpPr txBox="1"/>
          <p:nvPr userDrawn="1"/>
        </p:nvSpPr>
        <p:spPr>
          <a:xfrm>
            <a:off x="719597" y="7198732"/>
            <a:ext cx="8074684" cy="200055"/>
          </a:xfrm>
          <a:prstGeom prst="rect">
            <a:avLst/>
          </a:prstGeom>
          <a:noFill/>
        </p:spPr>
        <p:txBody>
          <a:bodyPr wrap="square" rtlCol="0">
            <a:spAutoFit/>
          </a:bodyPr>
          <a:lstStyle/>
          <a:p>
            <a:r>
              <a:rPr lang="en-GB" sz="700" dirty="0" smtClean="0">
                <a:solidFill>
                  <a:srgbClr val="7F7F7F"/>
                </a:solidFill>
              </a:rPr>
              <a:t>Country: USA Date: Aug/Sep 2012 Base: per market circa (1000) Significantly higher/lower. Tested at 95% confidence interval. </a:t>
            </a:r>
          </a:p>
        </p:txBody>
      </p:sp>
    </p:spTree>
    <p:extLst>
      <p:ext uri="{BB962C8B-B14F-4D97-AF65-F5344CB8AC3E}">
        <p14:creationId xmlns:p14="http://schemas.microsoft.com/office/powerpoint/2010/main" val="3753675708"/>
      </p:ext>
    </p:extLst>
  </p:cSld>
  <p:clrMapOvr>
    <a:masterClrMapping/>
  </p:clrMapOvr>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Text slide only - 2 col">
    <p:spTree>
      <p:nvGrpSpPr>
        <p:cNvPr id="1" name=""/>
        <p:cNvGrpSpPr/>
        <p:nvPr/>
      </p:nvGrpSpPr>
      <p:grpSpPr>
        <a:xfrm>
          <a:off x="0" y="0"/>
          <a:ext cx="0" cy="0"/>
          <a:chOff x="0" y="0"/>
          <a:chExt cx="0" cy="0"/>
        </a:xfrm>
      </p:grpSpPr>
      <p:sp>
        <p:nvSpPr>
          <p:cNvPr id="6"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7" name="Text Placeholder 16"/>
          <p:cNvSpPr>
            <a:spLocks noGrp="1"/>
          </p:cNvSpPr>
          <p:nvPr>
            <p:ph type="body" sz="quarter" idx="13" hasCustomPrompt="1"/>
          </p:nvPr>
        </p:nvSpPr>
        <p:spPr>
          <a:xfrm>
            <a:off x="538215" y="99777"/>
            <a:ext cx="5406671"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cxnSp>
        <p:nvCxnSpPr>
          <p:cNvPr id="14" name="Straight Connector 13"/>
          <p:cNvCxnSpPr/>
          <p:nvPr userDrawn="1"/>
        </p:nvCxnSpPr>
        <p:spPr>
          <a:xfrm>
            <a:off x="529143"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1"/>
          <p:cNvSpPr>
            <a:spLocks noGrp="1"/>
          </p:cNvSpPr>
          <p:nvPr>
            <p:ph type="body" sz="quarter" idx="15"/>
          </p:nvPr>
        </p:nvSpPr>
        <p:spPr>
          <a:xfrm>
            <a:off x="529143" y="1415063"/>
            <a:ext cx="4643434" cy="5558826"/>
          </a:xfrm>
          <a:prstGeom prst="rect">
            <a:avLst/>
          </a:prstGeom>
        </p:spPr>
        <p:txBody>
          <a:bodyPr vert="horz" lIns="0" tIns="0" rIns="0" bIns="0" numCol="1" spcCol="359867"/>
          <a:lstStyle>
            <a:lvl1pPr marL="0" indent="0">
              <a:spcAft>
                <a:spcPts val="400"/>
              </a:spcAft>
              <a:buFont typeface="Arial"/>
              <a:buNone/>
              <a:defRPr sz="1150">
                <a:latin typeface="Helvetica"/>
                <a:cs typeface="Helvetica"/>
              </a:defRPr>
            </a:lvl1pPr>
            <a:lvl2pPr>
              <a:defRPr sz="900">
                <a:latin typeface="Helvetica"/>
                <a:cs typeface="Helvetica"/>
              </a:defRPr>
            </a:lvl2pPr>
            <a:lvl3pPr>
              <a:defRPr sz="900">
                <a:latin typeface="Helvetica"/>
                <a:cs typeface="Helvetica"/>
              </a:defRPr>
            </a:lvl3pPr>
            <a:lvl4pPr>
              <a:defRPr sz="900">
                <a:latin typeface="Helvetica"/>
                <a:cs typeface="Helvetica"/>
              </a:defRPr>
            </a:lvl4pPr>
            <a:lvl5pPr>
              <a:defRPr sz="900">
                <a:latin typeface="Helvetica"/>
                <a:cs typeface="Helvetica"/>
              </a:defRPr>
            </a:lvl5pPr>
          </a:lstStyle>
          <a:p>
            <a:pPr lvl="0"/>
            <a:r>
              <a:rPr lang="en-GB" dirty="0" smtClean="0"/>
              <a:t>Click to edit Master text styles</a:t>
            </a:r>
            <a:endParaRPr lang="en-US" dirty="0"/>
          </a:p>
        </p:txBody>
      </p:sp>
      <p:sp>
        <p:nvSpPr>
          <p:cNvPr id="9"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grpSp>
        <p:nvGrpSpPr>
          <p:cNvPr id="8" name="Group 7"/>
          <p:cNvGrpSpPr/>
          <p:nvPr userDrawn="1"/>
        </p:nvGrpSpPr>
        <p:grpSpPr>
          <a:xfrm>
            <a:off x="538215" y="7236731"/>
            <a:ext cx="213131" cy="107330"/>
            <a:chOff x="125518" y="7331454"/>
            <a:chExt cx="324036" cy="163181"/>
          </a:xfrm>
        </p:grpSpPr>
        <p:sp>
          <p:nvSpPr>
            <p:cNvPr id="11" name="Up Arrow 10"/>
            <p:cNvSpPr/>
            <p:nvPr/>
          </p:nvSpPr>
          <p:spPr>
            <a:xfrm>
              <a:off x="125518" y="7331454"/>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
          <p:nvSpPr>
            <p:cNvPr id="12" name="Up Arrow 11"/>
            <p:cNvSpPr/>
            <p:nvPr/>
          </p:nvSpPr>
          <p:spPr>
            <a:xfrm flipV="1">
              <a:off x="305538" y="7350619"/>
              <a:ext cx="144016" cy="14401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grpSp>
      <p:sp>
        <p:nvSpPr>
          <p:cNvPr id="13" name="TextBox 12"/>
          <p:cNvSpPr txBox="1"/>
          <p:nvPr userDrawn="1"/>
        </p:nvSpPr>
        <p:spPr>
          <a:xfrm>
            <a:off x="719597" y="7198732"/>
            <a:ext cx="8074684" cy="200055"/>
          </a:xfrm>
          <a:prstGeom prst="rect">
            <a:avLst/>
          </a:prstGeom>
          <a:noFill/>
        </p:spPr>
        <p:txBody>
          <a:bodyPr wrap="square" rtlCol="0">
            <a:spAutoFit/>
          </a:bodyPr>
          <a:lstStyle/>
          <a:p>
            <a:r>
              <a:rPr lang="en-GB" sz="700" dirty="0" smtClean="0">
                <a:solidFill>
                  <a:srgbClr val="7F7F7F"/>
                </a:solidFill>
              </a:rPr>
              <a:t>Country: USA Date: Aug/Sep 2012 Base: per market circa (1000) Significantly higher/lower. Tested at 95% confidence interval. </a:t>
            </a:r>
          </a:p>
        </p:txBody>
      </p:sp>
    </p:spTree>
    <p:extLst>
      <p:ext uri="{BB962C8B-B14F-4D97-AF65-F5344CB8AC3E}">
        <p14:creationId xmlns:p14="http://schemas.microsoft.com/office/powerpoint/2010/main" val="377268290"/>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9142" y="3116303"/>
            <a:ext cx="8229600" cy="563562"/>
          </a:xfrm>
          <a:prstGeom prst="rect">
            <a:avLst/>
          </a:prstGeom>
        </p:spPr>
        <p:txBody>
          <a:bodyPr vert="horz" lIns="0" tIns="0" rIns="0" bIns="0" rtlCol="0" anchor="t" anchorCtr="0">
            <a:normAutofit/>
          </a:bodyPr>
          <a:lstStyle>
            <a:lvl1pPr algn="l">
              <a:defRPr b="0" i="0">
                <a:solidFill>
                  <a:srgbClr val="008CD2"/>
                </a:solidFill>
                <a:latin typeface="D Eurostile Demi"/>
                <a:cs typeface="D Eurostile Demi"/>
              </a:defRPr>
            </a:lvl1pPr>
          </a:lstStyle>
          <a:p>
            <a:r>
              <a:rPr lang="en-US" dirty="0" smtClean="0"/>
              <a:t>TITLE HERE</a:t>
            </a:r>
            <a:endParaRPr lang="en-US" dirty="0"/>
          </a:p>
        </p:txBody>
      </p:sp>
      <p:sp>
        <p:nvSpPr>
          <p:cNvPr id="4"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spTree>
    <p:extLst>
      <p:ext uri="{BB962C8B-B14F-4D97-AF65-F5344CB8AC3E}">
        <p14:creationId xmlns:p14="http://schemas.microsoft.com/office/powerpoint/2010/main" val="3478951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6185" y="1542332"/>
            <a:ext cx="9732970" cy="554959"/>
          </a:xfrm>
          <a:prstGeom prst="rect">
            <a:avLst/>
          </a:prstGeom>
        </p:spPr>
        <p:txBody>
          <a:bodyPr lIns="104287" tIns="52144" rIns="104287" bIns="52144"/>
          <a:lstStyle/>
          <a:p>
            <a:r>
              <a:rPr lang="en-GB" smtClean="0"/>
              <a:t>Click to edit Master title style</a:t>
            </a:r>
            <a:endParaRPr lang="en-US"/>
          </a:p>
        </p:txBody>
      </p:sp>
      <p:sp>
        <p:nvSpPr>
          <p:cNvPr id="3" name="Content Placeholder 2"/>
          <p:cNvSpPr>
            <a:spLocks noGrp="1"/>
          </p:cNvSpPr>
          <p:nvPr>
            <p:ph idx="1"/>
          </p:nvPr>
        </p:nvSpPr>
        <p:spPr>
          <a:xfrm>
            <a:off x="486185" y="2235594"/>
            <a:ext cx="9732970" cy="4562219"/>
          </a:xfrm>
          <a:prstGeom prst="rect">
            <a:avLst/>
          </a:prstGeom>
        </p:spPr>
        <p:txBody>
          <a:bodyPr lIns="104287" tIns="52144" rIns="104287" bIns="52144"/>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8"/>
          <p:cNvSpPr>
            <a:spLocks noGrp="1" noChangeArrowheads="1"/>
          </p:cNvSpPr>
          <p:nvPr>
            <p:ph type="sldNum" sz="quarter" idx="10"/>
          </p:nvPr>
        </p:nvSpPr>
        <p:spPr>
          <a:xfrm>
            <a:off x="7723283" y="7216219"/>
            <a:ext cx="2494016" cy="217082"/>
          </a:xfrm>
          <a:prstGeom prst="rect">
            <a:avLst/>
          </a:prstGeom>
        </p:spPr>
        <p:txBody>
          <a:bodyPr lIns="104287" tIns="52144" rIns="104287" bIns="52144"/>
          <a:lstStyle>
            <a:lvl1pPr>
              <a:defRPr/>
            </a:lvl1pPr>
          </a:lstStyle>
          <a:p>
            <a:pPr>
              <a:defRPr/>
            </a:pPr>
            <a:fld id="{47642058-FD31-4559-B1FF-8074F7F5ECED}" type="slidenum">
              <a:rPr lang="en-US"/>
              <a:pPr>
                <a:defRPr/>
              </a:pPr>
              <a:t>‹#›</a:t>
            </a:fld>
            <a:endParaRPr lang="en-US" dirty="0"/>
          </a:p>
        </p:txBody>
      </p:sp>
    </p:spTree>
    <p:extLst>
      <p:ext uri="{BB962C8B-B14F-4D97-AF65-F5344CB8AC3E}">
        <p14:creationId xmlns:p14="http://schemas.microsoft.com/office/powerpoint/2010/main" val="314665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reak slide">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529143" y="605432"/>
            <a:ext cx="1557337" cy="495301"/>
          </a:xfrm>
          <a:prstGeom prst="rect">
            <a:avLst/>
          </a:prstGeom>
        </p:spPr>
        <p:txBody>
          <a:bodyPr vert="horz" lIns="91405" tIns="45703" rIns="91405" bIns="45703"/>
          <a:lstStyle>
            <a:lvl1pPr marL="0" indent="0">
              <a:buNone/>
              <a:defRPr b="0" i="0">
                <a:solidFill>
                  <a:srgbClr val="FFFFFF"/>
                </a:solidFill>
                <a:latin typeface="D Eurostile Demi"/>
                <a:cs typeface="D Eurostile Demi"/>
              </a:defRPr>
            </a:lvl1pPr>
          </a:lstStyle>
          <a:p>
            <a:pPr lvl="0"/>
            <a:r>
              <a:rPr lang="en-GB" dirty="0" smtClean="0"/>
              <a:t>1.</a:t>
            </a:r>
            <a:endParaRPr lang="en-US" dirty="0"/>
          </a:p>
        </p:txBody>
      </p:sp>
      <p:sp>
        <p:nvSpPr>
          <p:cNvPr id="4" name="Title Placeholder 1"/>
          <p:cNvSpPr>
            <a:spLocks noGrp="1"/>
          </p:cNvSpPr>
          <p:nvPr>
            <p:ph type="title"/>
          </p:nvPr>
        </p:nvSpPr>
        <p:spPr>
          <a:xfrm>
            <a:off x="529142" y="3116303"/>
            <a:ext cx="8229600" cy="563562"/>
          </a:xfrm>
          <a:prstGeom prst="rect">
            <a:avLst/>
          </a:prstGeom>
        </p:spPr>
        <p:txBody>
          <a:bodyPr vert="horz" lIns="0" tIns="0" rIns="0" bIns="0" rtlCol="0" anchor="t" anchorCtr="0">
            <a:normAutofit/>
          </a:bodyPr>
          <a:lstStyle>
            <a:lvl1pPr algn="l">
              <a:defRPr b="0" i="0">
                <a:solidFill>
                  <a:srgbClr val="008CD2"/>
                </a:solidFill>
                <a:latin typeface="D Eurostile Demi"/>
                <a:cs typeface="D Eurostile Demi"/>
              </a:defRPr>
            </a:lvl1pPr>
          </a:lstStyle>
          <a:p>
            <a:r>
              <a:rPr lang="en-US" dirty="0" smtClean="0"/>
              <a:t>BREAK SLIDE TITLE HERE</a:t>
            </a:r>
            <a:endParaRPr lang="en-US" dirty="0"/>
          </a:p>
        </p:txBody>
      </p:sp>
      <p:sp>
        <p:nvSpPr>
          <p:cNvPr id="6"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sp>
        <p:nvSpPr>
          <p:cNvPr id="3" name="Text Placeholder 2"/>
          <p:cNvSpPr>
            <a:spLocks noGrp="1"/>
          </p:cNvSpPr>
          <p:nvPr>
            <p:ph type="body" sz="quarter" idx="11"/>
          </p:nvPr>
        </p:nvSpPr>
        <p:spPr>
          <a:xfrm>
            <a:off x="528638" y="4318000"/>
            <a:ext cx="4932092" cy="1511300"/>
          </a:xfrm>
          <a:prstGeom prst="rect">
            <a:avLst/>
          </a:prstGeom>
        </p:spPr>
        <p:txBody>
          <a:bodyPr vert="horz" lIns="91405" tIns="45703" rIns="91405" bIns="45703"/>
          <a:lstStyle>
            <a:lvl1pPr>
              <a:defRPr sz="2100" b="0" i="0">
                <a:solidFill>
                  <a:schemeClr val="bg1"/>
                </a:solidFill>
                <a:latin typeface="Helvetica"/>
                <a:cs typeface="Helvetica"/>
              </a:defRPr>
            </a:lvl1pPr>
            <a:lvl2pPr>
              <a:defRPr sz="2100" b="0" i="0">
                <a:solidFill>
                  <a:schemeClr val="bg1"/>
                </a:solidFill>
                <a:latin typeface="Helvetica"/>
                <a:cs typeface="Helvetica"/>
              </a:defRPr>
            </a:lvl2pPr>
            <a:lvl3pPr>
              <a:defRPr sz="2100" b="0" i="0">
                <a:solidFill>
                  <a:schemeClr val="bg1"/>
                </a:solidFill>
                <a:latin typeface="Helvetica"/>
                <a:cs typeface="Helvetica"/>
              </a:defRPr>
            </a:lvl3pPr>
            <a:lvl4pPr>
              <a:defRPr sz="2100" b="0" i="0">
                <a:solidFill>
                  <a:schemeClr val="bg1"/>
                </a:solidFill>
                <a:latin typeface="Helvetica"/>
                <a:cs typeface="Helvetica"/>
              </a:defRPr>
            </a:lvl4pPr>
            <a:lvl5pPr>
              <a:defRPr sz="2100" b="0" i="0">
                <a:solidFill>
                  <a:schemeClr val="bg1"/>
                </a:solidFill>
                <a:latin typeface="Helvetica"/>
                <a:cs typeface="Helvetica"/>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pic>
        <p:nvPicPr>
          <p:cNvPr id="7" name="Picture 6"/>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654328" y="444564"/>
            <a:ext cx="1531948" cy="65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041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529143" y="605432"/>
            <a:ext cx="1557337" cy="495301"/>
          </a:xfrm>
          <a:prstGeom prst="rect">
            <a:avLst/>
          </a:prstGeom>
        </p:spPr>
        <p:txBody>
          <a:bodyPr vert="horz" lIns="91405" tIns="45703" rIns="91405" bIns="45703"/>
          <a:lstStyle>
            <a:lvl1pPr marL="0" indent="0">
              <a:buNone/>
              <a:defRPr b="0" i="0">
                <a:solidFill>
                  <a:srgbClr val="FFFFFF"/>
                </a:solidFill>
                <a:latin typeface="D Eurostile Demi"/>
                <a:cs typeface="D Eurostile Demi"/>
              </a:defRPr>
            </a:lvl1pPr>
          </a:lstStyle>
          <a:p>
            <a:pPr lvl="0"/>
            <a:r>
              <a:rPr lang="en-GB" dirty="0" smtClean="0"/>
              <a:t>1.</a:t>
            </a:r>
            <a:endParaRPr lang="en-US" dirty="0"/>
          </a:p>
        </p:txBody>
      </p:sp>
      <p:sp>
        <p:nvSpPr>
          <p:cNvPr id="4" name="Title Placeholder 1"/>
          <p:cNvSpPr>
            <a:spLocks noGrp="1"/>
          </p:cNvSpPr>
          <p:nvPr>
            <p:ph type="title"/>
          </p:nvPr>
        </p:nvSpPr>
        <p:spPr>
          <a:xfrm>
            <a:off x="529142" y="3116303"/>
            <a:ext cx="8229600" cy="563562"/>
          </a:xfrm>
          <a:prstGeom prst="rect">
            <a:avLst/>
          </a:prstGeom>
        </p:spPr>
        <p:txBody>
          <a:bodyPr vert="horz" lIns="0" tIns="0" rIns="0" bIns="0" rtlCol="0" anchor="t" anchorCtr="0">
            <a:normAutofit/>
          </a:bodyPr>
          <a:lstStyle>
            <a:lvl1pPr algn="l">
              <a:defRPr b="0" i="0">
                <a:solidFill>
                  <a:srgbClr val="008CD2"/>
                </a:solidFill>
                <a:latin typeface="D Eurostile Demi"/>
                <a:cs typeface="D Eurostile Demi"/>
              </a:defRPr>
            </a:lvl1pPr>
          </a:lstStyle>
          <a:p>
            <a:r>
              <a:rPr lang="en-US" dirty="0" smtClean="0"/>
              <a:t>BREAK SLIDE TITLE HERE</a:t>
            </a:r>
            <a:endParaRPr lang="en-US" dirty="0"/>
          </a:p>
        </p:txBody>
      </p:sp>
      <p:sp>
        <p:nvSpPr>
          <p:cNvPr id="6"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sp>
        <p:nvSpPr>
          <p:cNvPr id="3" name="Text Placeholder 2"/>
          <p:cNvSpPr>
            <a:spLocks noGrp="1"/>
          </p:cNvSpPr>
          <p:nvPr>
            <p:ph type="body" sz="quarter" idx="11"/>
          </p:nvPr>
        </p:nvSpPr>
        <p:spPr>
          <a:xfrm>
            <a:off x="528638" y="4318000"/>
            <a:ext cx="4932092" cy="1511300"/>
          </a:xfrm>
          <a:prstGeom prst="rect">
            <a:avLst/>
          </a:prstGeom>
        </p:spPr>
        <p:txBody>
          <a:bodyPr vert="horz" lIns="91405" tIns="45703" rIns="91405" bIns="45703"/>
          <a:lstStyle>
            <a:lvl1pPr>
              <a:defRPr sz="2100" b="0" i="0">
                <a:solidFill>
                  <a:schemeClr val="bg1"/>
                </a:solidFill>
                <a:latin typeface="Helvetica"/>
                <a:cs typeface="Helvetica"/>
              </a:defRPr>
            </a:lvl1pPr>
            <a:lvl2pPr>
              <a:defRPr sz="2100" b="0" i="0">
                <a:solidFill>
                  <a:schemeClr val="bg1"/>
                </a:solidFill>
                <a:latin typeface="Helvetica"/>
                <a:cs typeface="Helvetica"/>
              </a:defRPr>
            </a:lvl2pPr>
            <a:lvl3pPr>
              <a:defRPr sz="2100" b="0" i="0">
                <a:solidFill>
                  <a:schemeClr val="bg1"/>
                </a:solidFill>
                <a:latin typeface="Helvetica"/>
                <a:cs typeface="Helvetica"/>
              </a:defRPr>
            </a:lvl3pPr>
            <a:lvl4pPr>
              <a:defRPr sz="2100" b="0" i="0">
                <a:solidFill>
                  <a:schemeClr val="bg1"/>
                </a:solidFill>
                <a:latin typeface="Helvetica"/>
                <a:cs typeface="Helvetica"/>
              </a:defRPr>
            </a:lvl4pPr>
            <a:lvl5pPr>
              <a:defRPr sz="2100" b="0" i="0">
                <a:solidFill>
                  <a:schemeClr val="bg1"/>
                </a:solidFill>
                <a:latin typeface="Helvetica"/>
                <a:cs typeface="Helvetica"/>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54328" y="444564"/>
            <a:ext cx="1531948" cy="65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55597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9142" y="3116303"/>
            <a:ext cx="8229600" cy="563562"/>
          </a:xfrm>
          <a:prstGeom prst="rect">
            <a:avLst/>
          </a:prstGeom>
        </p:spPr>
        <p:txBody>
          <a:bodyPr vert="horz" lIns="0" tIns="0" rIns="0" bIns="0" rtlCol="0" anchor="t" anchorCtr="0">
            <a:normAutofit/>
          </a:bodyPr>
          <a:lstStyle>
            <a:lvl1pPr algn="l">
              <a:defRPr b="0" i="0">
                <a:solidFill>
                  <a:srgbClr val="008CD2"/>
                </a:solidFill>
                <a:latin typeface="D Eurostile Demi"/>
                <a:cs typeface="D Eurostile Demi"/>
              </a:defRPr>
            </a:lvl1pPr>
          </a:lstStyle>
          <a:p>
            <a:r>
              <a:rPr lang="en-US" dirty="0" smtClean="0"/>
              <a:t>TITLE HERE</a:t>
            </a:r>
            <a:endParaRPr lang="en-US" dirty="0"/>
          </a:p>
        </p:txBody>
      </p:sp>
      <p:sp>
        <p:nvSpPr>
          <p:cNvPr id="4"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spTree>
    <p:extLst>
      <p:ext uri="{BB962C8B-B14F-4D97-AF65-F5344CB8AC3E}">
        <p14:creationId xmlns:p14="http://schemas.microsoft.com/office/powerpoint/2010/main" val="7552700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ext slide only - 2 col">
    <p:spTree>
      <p:nvGrpSpPr>
        <p:cNvPr id="1" name=""/>
        <p:cNvGrpSpPr/>
        <p:nvPr/>
      </p:nvGrpSpPr>
      <p:grpSpPr>
        <a:xfrm>
          <a:off x="0" y="0"/>
          <a:ext cx="0" cy="0"/>
          <a:chOff x="0" y="0"/>
          <a:chExt cx="0" cy="0"/>
        </a:xfrm>
      </p:grpSpPr>
      <p:sp>
        <p:nvSpPr>
          <p:cNvPr id="15" name="Text Placeholder 14"/>
          <p:cNvSpPr>
            <a:spLocks noGrp="1"/>
          </p:cNvSpPr>
          <p:nvPr>
            <p:ph type="body" sz="quarter" idx="12" hasCustomPrompt="1"/>
          </p:nvPr>
        </p:nvSpPr>
        <p:spPr>
          <a:xfrm>
            <a:off x="529140" y="7218363"/>
            <a:ext cx="9281326" cy="344487"/>
          </a:xfrm>
          <a:prstGeom prst="rect">
            <a:avLst/>
          </a:prstGeom>
        </p:spPr>
        <p:txBody>
          <a:bodyPr vert="horz" lIns="0" tIns="0" rIns="0" bIns="0"/>
          <a:lstStyle>
            <a:lvl1pPr>
              <a:defRPr sz="700" baseline="0">
                <a:solidFill>
                  <a:srgbClr val="7F7F7F"/>
                </a:solidFill>
                <a:latin typeface="Helvetica"/>
                <a:cs typeface="Helvetica"/>
              </a:defRPr>
            </a:lvl1pPr>
            <a:lvl2pPr>
              <a:defRPr sz="700">
                <a:latin typeface="Helvetica"/>
                <a:cs typeface="Helvetica"/>
              </a:defRPr>
            </a:lvl2pPr>
            <a:lvl3pPr>
              <a:defRPr sz="700">
                <a:latin typeface="Helvetica"/>
                <a:cs typeface="Helvetica"/>
              </a:defRPr>
            </a:lvl3pPr>
            <a:lvl4pPr>
              <a:defRPr sz="700">
                <a:latin typeface="Helvetica"/>
                <a:cs typeface="Helvetica"/>
              </a:defRPr>
            </a:lvl4pPr>
            <a:lvl5pPr>
              <a:defRPr sz="700">
                <a:latin typeface="Helvetica"/>
                <a:cs typeface="Helvetica"/>
              </a:defRPr>
            </a:lvl5pPr>
          </a:lstStyle>
          <a:p>
            <a:pPr lvl="0"/>
            <a:r>
              <a:rPr lang="en-GB" dirty="0" smtClean="0"/>
              <a:t>Footer / source here</a:t>
            </a:r>
            <a:endParaRPr lang="en-US" dirty="0"/>
          </a:p>
        </p:txBody>
      </p:sp>
      <p:sp>
        <p:nvSpPr>
          <p:cNvPr id="6"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2000" b="0" baseline="0">
                <a:solidFill>
                  <a:schemeClr val="accent1"/>
                </a:solidFill>
              </a:defRPr>
            </a:lvl1pPr>
          </a:lstStyle>
          <a:p>
            <a:r>
              <a:rPr lang="en-GB" dirty="0" smtClean="0"/>
              <a:t>Main heading here</a:t>
            </a:r>
            <a:endParaRPr lang="en-US" dirty="0"/>
          </a:p>
        </p:txBody>
      </p:sp>
      <p:sp>
        <p:nvSpPr>
          <p:cNvPr id="7" name="Text Placeholder 16"/>
          <p:cNvSpPr>
            <a:spLocks noGrp="1"/>
          </p:cNvSpPr>
          <p:nvPr>
            <p:ph type="body" sz="quarter" idx="13" hasCustomPrompt="1"/>
          </p:nvPr>
        </p:nvSpPr>
        <p:spPr>
          <a:xfrm>
            <a:off x="538212" y="99777"/>
            <a:ext cx="5406670"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sp>
        <p:nvSpPr>
          <p:cNvPr id="9" name="Text Placeholder 11"/>
          <p:cNvSpPr>
            <a:spLocks noGrp="1"/>
          </p:cNvSpPr>
          <p:nvPr>
            <p:ph type="body" sz="quarter" idx="14" hasCustomPrompt="1"/>
          </p:nvPr>
        </p:nvSpPr>
        <p:spPr>
          <a:xfrm>
            <a:off x="5527987" y="1415060"/>
            <a:ext cx="4608000" cy="5558826"/>
          </a:xfrm>
          <a:prstGeom prst="rect">
            <a:avLst/>
          </a:prstGeom>
        </p:spPr>
        <p:txBody>
          <a:bodyPr vert="horz" lIns="0" tIns="0" rIns="0" bIns="0" numCol="2" spcCol="360000"/>
          <a:lstStyle>
            <a:lvl1pPr>
              <a:spcAft>
                <a:spcPts val="400"/>
              </a:spcAft>
              <a:defRPr sz="1150">
                <a:latin typeface="Helvetica"/>
                <a:cs typeface="Helvetica"/>
              </a:defRPr>
            </a:lvl1pPr>
            <a:lvl2pPr>
              <a:defRPr sz="950">
                <a:latin typeface="Helvetica"/>
                <a:cs typeface="Helvetica"/>
              </a:defRPr>
            </a:lvl2pPr>
            <a:lvl3pPr>
              <a:defRPr sz="950">
                <a:latin typeface="Helvetica"/>
                <a:cs typeface="Helvetica"/>
              </a:defRPr>
            </a:lvl3pPr>
            <a:lvl4pPr>
              <a:defRPr sz="950">
                <a:latin typeface="Helvetica"/>
                <a:cs typeface="Helvetica"/>
              </a:defRPr>
            </a:lvl4pPr>
            <a:lvl5pPr>
              <a:defRPr sz="950">
                <a:latin typeface="Helvetica"/>
                <a:cs typeface="Helvetica"/>
              </a:defRPr>
            </a:lvl5pPr>
          </a:lstStyle>
          <a:p>
            <a:pPr lvl="0"/>
            <a:r>
              <a:rPr lang="en-GB" dirty="0" smtClean="0"/>
              <a:t>Sub heading here</a:t>
            </a:r>
          </a:p>
          <a:p>
            <a:pPr lvl="0"/>
            <a:endParaRPr lang="en-GB" dirty="0" smtClean="0"/>
          </a:p>
          <a:p>
            <a:pPr lvl="0"/>
            <a:r>
              <a:rPr lang="en-GB" dirty="0" smtClean="0"/>
              <a:t>Click to edit Master text styles</a:t>
            </a:r>
            <a:endParaRPr lang="en-US" dirty="0"/>
          </a:p>
        </p:txBody>
      </p:sp>
      <p:cxnSp>
        <p:nvCxnSpPr>
          <p:cNvPr id="14" name="Straight Connector 13"/>
          <p:cNvCxnSpPr/>
          <p:nvPr userDrawn="1"/>
        </p:nvCxnSpPr>
        <p:spPr>
          <a:xfrm>
            <a:off x="529140"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1"/>
          <p:cNvSpPr>
            <a:spLocks noGrp="1"/>
          </p:cNvSpPr>
          <p:nvPr>
            <p:ph type="body" sz="quarter" idx="15" hasCustomPrompt="1"/>
          </p:nvPr>
        </p:nvSpPr>
        <p:spPr>
          <a:xfrm>
            <a:off x="529140" y="1415060"/>
            <a:ext cx="4591297" cy="5558826"/>
          </a:xfrm>
          <a:prstGeom prst="rect">
            <a:avLst/>
          </a:prstGeom>
        </p:spPr>
        <p:txBody>
          <a:bodyPr vert="horz" lIns="0" tIns="0" rIns="0" bIns="0" numCol="2" spcCol="360000"/>
          <a:lstStyle>
            <a:lvl1pPr>
              <a:spcAft>
                <a:spcPts val="400"/>
              </a:spcAft>
              <a:defRPr sz="1150">
                <a:latin typeface="Helvetica"/>
                <a:cs typeface="Helvetica"/>
              </a:defRPr>
            </a:lvl1pPr>
            <a:lvl2pPr>
              <a:defRPr sz="950">
                <a:latin typeface="Helvetica"/>
                <a:cs typeface="Helvetica"/>
              </a:defRPr>
            </a:lvl2pPr>
            <a:lvl3pPr>
              <a:defRPr sz="950">
                <a:latin typeface="Helvetica"/>
                <a:cs typeface="Helvetica"/>
              </a:defRPr>
            </a:lvl3pPr>
            <a:lvl4pPr>
              <a:defRPr sz="950">
                <a:latin typeface="Helvetica"/>
                <a:cs typeface="Helvetica"/>
              </a:defRPr>
            </a:lvl4pPr>
            <a:lvl5pPr>
              <a:defRPr sz="950">
                <a:latin typeface="Helvetica"/>
                <a:cs typeface="Helvetica"/>
              </a:defRPr>
            </a:lvl5pPr>
          </a:lstStyle>
          <a:p>
            <a:pPr lvl="0"/>
            <a:r>
              <a:rPr lang="en-GB" dirty="0" smtClean="0"/>
              <a:t>Sub heading here</a:t>
            </a:r>
          </a:p>
          <a:p>
            <a:pPr lvl="0"/>
            <a:endParaRPr lang="en-GB" dirty="0" smtClean="0"/>
          </a:p>
          <a:p>
            <a:pPr lvl="0"/>
            <a:r>
              <a:rPr lang="en-GB" dirty="0" smtClean="0"/>
              <a:t>Click to edit Master text styles</a:t>
            </a:r>
            <a:endParaRPr lang="en-US" dirty="0"/>
          </a:p>
        </p:txBody>
      </p:sp>
      <p:sp>
        <p:nvSpPr>
          <p:cNvPr id="10" name="Slide Number Placeholder 1"/>
          <p:cNvSpPr>
            <a:spLocks noGrp="1"/>
          </p:cNvSpPr>
          <p:nvPr>
            <p:ph type="sldNum" sz="quarter" idx="4"/>
          </p:nvPr>
        </p:nvSpPr>
        <p:spPr>
          <a:xfrm>
            <a:off x="7847687" y="7191150"/>
            <a:ext cx="2493962" cy="371366"/>
          </a:xfrm>
          <a:prstGeom prst="rect">
            <a:avLst/>
          </a:prstGeom>
        </p:spPr>
        <p:txBody>
          <a:bodyPr vert="horz" lIns="91440" tIns="45720" rIns="91440" bIns="45720" rtlCol="0" anchor="t"/>
          <a:lstStyle>
            <a:lvl1pPr algn="r">
              <a:defRPr sz="700">
                <a:solidFill>
                  <a:schemeClr val="tx1">
                    <a:tint val="75000"/>
                  </a:schemeClr>
                </a:solidFill>
                <a:latin typeface="Helvetica"/>
                <a:cs typeface="Helvetica"/>
              </a:defRPr>
            </a:lvl1pPr>
          </a:lstStyle>
          <a:p>
            <a:fld id="{6D042B3C-7BA4-2B49-9B60-B48C21BBDF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54915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C6C8EF97-75C3-4685-BDB9-5B162B472F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47027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86185" y="2235594"/>
            <a:ext cx="4776485" cy="4562219"/>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5440814" y="2235594"/>
            <a:ext cx="4778341" cy="4562219"/>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8"/>
          <p:cNvSpPr>
            <a:spLocks noGrp="1" noChangeArrowheads="1"/>
          </p:cNvSpPr>
          <p:nvPr>
            <p:ph type="sldNum" sz="quarter" idx="10"/>
          </p:nvPr>
        </p:nvSpPr>
        <p:spPr>
          <a:ln/>
        </p:spPr>
        <p:txBody>
          <a:bodyPr/>
          <a:lstStyle>
            <a:lvl1pPr>
              <a:defRPr/>
            </a:lvl1pPr>
          </a:lstStyle>
          <a:p>
            <a:pPr>
              <a:defRPr/>
            </a:pPr>
            <a:fld id="{68C60684-CFD3-481D-8FE9-0E910E44CED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69549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8"/>
          <p:cNvSpPr>
            <a:spLocks noGrp="1" noChangeArrowheads="1"/>
          </p:cNvSpPr>
          <p:nvPr>
            <p:ph type="sldNum" sz="quarter" idx="10"/>
          </p:nvPr>
        </p:nvSpPr>
        <p:spPr>
          <a:ln/>
        </p:spPr>
        <p:txBody>
          <a:bodyPr/>
          <a:lstStyle>
            <a:lvl1pPr>
              <a:defRPr/>
            </a:lvl1pPr>
          </a:lstStyle>
          <a:p>
            <a:pPr>
              <a:defRPr/>
            </a:pPr>
            <a:fld id="{4D4A5F55-9F12-4A2F-A297-495902062C1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930963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fld id="{C8762A1D-E45E-4F1E-86B3-151E36F2700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450062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048" y="5293995"/>
            <a:ext cx="6413183" cy="624986"/>
          </a:xfrm>
        </p:spPr>
        <p:txBody>
          <a:bodyPr anchor="b"/>
          <a:lstStyle>
            <a:lvl1pPr algn="l">
              <a:defRPr sz="2300" b="1"/>
            </a:lvl1pPr>
          </a:lstStyle>
          <a:p>
            <a:r>
              <a:rPr lang="en-GB" smtClean="0"/>
              <a:t>Click to edit Master title style</a:t>
            </a:r>
            <a:endParaRPr lang="en-US"/>
          </a:p>
        </p:txBody>
      </p:sp>
      <p:sp>
        <p:nvSpPr>
          <p:cNvPr id="3" name="Picture Placeholder 2"/>
          <p:cNvSpPr>
            <a:spLocks noGrp="1"/>
          </p:cNvSpPr>
          <p:nvPr>
            <p:ph type="pic" idx="1"/>
          </p:nvPr>
        </p:nvSpPr>
        <p:spPr>
          <a:xfrm>
            <a:off x="2095048" y="1680633"/>
            <a:ext cx="6413183" cy="3532831"/>
          </a:xfrm>
        </p:spPr>
        <p:txBody>
          <a:bodyPr/>
          <a:lstStyle>
            <a:lvl1pPr marL="0" indent="0">
              <a:buNone/>
              <a:defRPr sz="3600"/>
            </a:lvl1pPr>
            <a:lvl2pPr marL="521437" indent="0">
              <a:buNone/>
              <a:defRPr sz="3200"/>
            </a:lvl2pPr>
            <a:lvl3pPr marL="1042873" indent="0">
              <a:buNone/>
              <a:defRPr sz="2700"/>
            </a:lvl3pPr>
            <a:lvl4pPr marL="1564310" indent="0">
              <a:buNone/>
              <a:defRPr sz="2300"/>
            </a:lvl4pPr>
            <a:lvl5pPr marL="2085746" indent="0">
              <a:buNone/>
              <a:defRPr sz="2300"/>
            </a:lvl5pPr>
            <a:lvl6pPr marL="2607183" indent="0">
              <a:buNone/>
              <a:defRPr sz="2300"/>
            </a:lvl6pPr>
            <a:lvl7pPr marL="3128620" indent="0">
              <a:buNone/>
              <a:defRPr sz="2300"/>
            </a:lvl7pPr>
            <a:lvl8pPr marL="3650056" indent="0">
              <a:buNone/>
              <a:defRPr sz="2300"/>
            </a:lvl8pPr>
            <a:lvl9pPr marL="4171493" indent="0">
              <a:buNone/>
              <a:defRPr sz="2300"/>
            </a:lvl9pPr>
          </a:lstStyle>
          <a:p>
            <a:pPr lvl="0"/>
            <a:endParaRPr lang="en-US" noProof="0" dirty="0" smtClean="0"/>
          </a:p>
        </p:txBody>
      </p:sp>
      <p:sp>
        <p:nvSpPr>
          <p:cNvPr id="4" name="Text Placeholder 3"/>
          <p:cNvSpPr>
            <a:spLocks noGrp="1"/>
          </p:cNvSpPr>
          <p:nvPr>
            <p:ph type="body" sz="half" idx="2"/>
          </p:nvPr>
        </p:nvSpPr>
        <p:spPr>
          <a:xfrm>
            <a:off x="2095048" y="5918981"/>
            <a:ext cx="6413183" cy="887584"/>
          </a:xfrm>
        </p:spPr>
        <p:txBody>
          <a:bodyPr/>
          <a:lstStyle>
            <a:lvl1pPr marL="0" indent="0">
              <a:buNone/>
              <a:defRPr sz="1600"/>
            </a:lvl1pPr>
            <a:lvl2pPr marL="521437" indent="0">
              <a:buNone/>
              <a:defRPr sz="1400"/>
            </a:lvl2pPr>
            <a:lvl3pPr marL="1042873" indent="0">
              <a:buNone/>
              <a:defRPr sz="1100"/>
            </a:lvl3pPr>
            <a:lvl4pPr marL="1564310" indent="0">
              <a:buNone/>
              <a:defRPr sz="1000"/>
            </a:lvl4pPr>
            <a:lvl5pPr marL="2085746" indent="0">
              <a:buNone/>
              <a:defRPr sz="1000"/>
            </a:lvl5pPr>
            <a:lvl6pPr marL="2607183" indent="0">
              <a:buNone/>
              <a:defRPr sz="1000"/>
            </a:lvl6pPr>
            <a:lvl7pPr marL="3128620" indent="0">
              <a:buNone/>
              <a:defRPr sz="1000"/>
            </a:lvl7pPr>
            <a:lvl8pPr marL="3650056" indent="0">
              <a:buNone/>
              <a:defRPr sz="1000"/>
            </a:lvl8pPr>
            <a:lvl9pPr marL="4171493" indent="0">
              <a:buNone/>
              <a:defRPr sz="1000"/>
            </a:lvl9pPr>
          </a:lstStyle>
          <a:p>
            <a:pPr lvl="0"/>
            <a:r>
              <a:rPr lang="en-GB"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pPr>
              <a:defRPr/>
            </a:pPr>
            <a:fld id="{3AC25F7E-194B-4028-8133-2670965DCFC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032092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4757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66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9142" y="3116303"/>
            <a:ext cx="8229600" cy="563562"/>
          </a:xfrm>
          <a:prstGeom prst="rect">
            <a:avLst/>
          </a:prstGeom>
        </p:spPr>
        <p:txBody>
          <a:bodyPr vert="horz" lIns="0" tIns="0" rIns="0" bIns="0" rtlCol="0" anchor="t" anchorCtr="0">
            <a:normAutofit/>
          </a:bodyPr>
          <a:lstStyle>
            <a:lvl1pPr algn="l">
              <a:defRPr b="0" i="0">
                <a:solidFill>
                  <a:srgbClr val="008CD2"/>
                </a:solidFill>
                <a:latin typeface="D Eurostile Demi"/>
                <a:cs typeface="D Eurostile Demi"/>
              </a:defRPr>
            </a:lvl1pPr>
          </a:lstStyle>
          <a:p>
            <a:r>
              <a:rPr lang="en-US" dirty="0" smtClean="0"/>
              <a:t>TITLE HERE</a:t>
            </a:r>
            <a:endParaRPr lang="en-US" dirty="0"/>
          </a:p>
        </p:txBody>
      </p:sp>
      <p:sp>
        <p:nvSpPr>
          <p:cNvPr id="4"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spTree>
    <p:extLst>
      <p:ext uri="{BB962C8B-B14F-4D97-AF65-F5344CB8AC3E}">
        <p14:creationId xmlns:p14="http://schemas.microsoft.com/office/powerpoint/2010/main" val="26914844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ext slide only - 2 col">
    <p:spTree>
      <p:nvGrpSpPr>
        <p:cNvPr id="1" name=""/>
        <p:cNvGrpSpPr/>
        <p:nvPr/>
      </p:nvGrpSpPr>
      <p:grpSpPr>
        <a:xfrm>
          <a:off x="0" y="0"/>
          <a:ext cx="0" cy="0"/>
          <a:chOff x="0" y="0"/>
          <a:chExt cx="0" cy="0"/>
        </a:xfrm>
      </p:grpSpPr>
      <p:sp>
        <p:nvSpPr>
          <p:cNvPr id="6"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7" name="Text Placeholder 16"/>
          <p:cNvSpPr>
            <a:spLocks noGrp="1"/>
          </p:cNvSpPr>
          <p:nvPr>
            <p:ph type="body" sz="quarter" idx="13" hasCustomPrompt="1"/>
          </p:nvPr>
        </p:nvSpPr>
        <p:spPr>
          <a:xfrm>
            <a:off x="538215" y="99777"/>
            <a:ext cx="5406671"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sp>
        <p:nvSpPr>
          <p:cNvPr id="9" name="Text Placeholder 11"/>
          <p:cNvSpPr>
            <a:spLocks noGrp="1"/>
          </p:cNvSpPr>
          <p:nvPr>
            <p:ph type="body" sz="quarter" idx="14" hasCustomPrompt="1"/>
          </p:nvPr>
        </p:nvSpPr>
        <p:spPr>
          <a:xfrm>
            <a:off x="5527987" y="1422586"/>
            <a:ext cx="4608000" cy="5558826"/>
          </a:xfrm>
          <a:prstGeom prst="rect">
            <a:avLst/>
          </a:prstGeom>
        </p:spPr>
        <p:txBody>
          <a:bodyPr vert="horz" lIns="0" tIns="0" rIns="0" bIns="0" numCol="2" spcCol="359867"/>
          <a:lstStyle>
            <a:lvl1pPr>
              <a:spcAft>
                <a:spcPts val="400"/>
              </a:spcAft>
              <a:defRPr sz="1150">
                <a:latin typeface="Helvetica"/>
                <a:cs typeface="Helvetica"/>
              </a:defRPr>
            </a:lvl1pPr>
            <a:lvl2pPr>
              <a:defRPr sz="900">
                <a:latin typeface="Helvetica"/>
                <a:cs typeface="Helvetica"/>
              </a:defRPr>
            </a:lvl2pPr>
            <a:lvl3pPr>
              <a:defRPr sz="900">
                <a:latin typeface="Helvetica"/>
                <a:cs typeface="Helvetica"/>
              </a:defRPr>
            </a:lvl3pPr>
            <a:lvl4pPr>
              <a:defRPr sz="900">
                <a:latin typeface="Helvetica"/>
                <a:cs typeface="Helvetica"/>
              </a:defRPr>
            </a:lvl4pPr>
            <a:lvl5pPr>
              <a:defRPr sz="900">
                <a:latin typeface="Helvetica"/>
                <a:cs typeface="Helvetica"/>
              </a:defRPr>
            </a:lvl5pPr>
          </a:lstStyle>
          <a:p>
            <a:pPr lvl="0"/>
            <a:r>
              <a:rPr lang="en-GB" dirty="0" smtClean="0"/>
              <a:t>Sub heading here</a:t>
            </a:r>
          </a:p>
          <a:p>
            <a:pPr lvl="0"/>
            <a:endParaRPr lang="en-GB" dirty="0" smtClean="0"/>
          </a:p>
          <a:p>
            <a:pPr lvl="0"/>
            <a:r>
              <a:rPr lang="en-GB" dirty="0" smtClean="0"/>
              <a:t>Click to edit Master text styles</a:t>
            </a:r>
            <a:endParaRPr lang="en-US" dirty="0"/>
          </a:p>
        </p:txBody>
      </p:sp>
      <p:cxnSp>
        <p:nvCxnSpPr>
          <p:cNvPr id="14" name="Straight Connector 13"/>
          <p:cNvCxnSpPr/>
          <p:nvPr userDrawn="1"/>
        </p:nvCxnSpPr>
        <p:spPr>
          <a:xfrm>
            <a:off x="529143"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1"/>
          <p:cNvSpPr>
            <a:spLocks noGrp="1"/>
          </p:cNvSpPr>
          <p:nvPr>
            <p:ph type="body" sz="quarter" idx="15" hasCustomPrompt="1"/>
          </p:nvPr>
        </p:nvSpPr>
        <p:spPr>
          <a:xfrm>
            <a:off x="529143" y="1422586"/>
            <a:ext cx="4591297" cy="5558826"/>
          </a:xfrm>
          <a:prstGeom prst="rect">
            <a:avLst/>
          </a:prstGeom>
        </p:spPr>
        <p:txBody>
          <a:bodyPr vert="horz" lIns="0" tIns="0" rIns="0" bIns="0" numCol="2" spcCol="359867"/>
          <a:lstStyle>
            <a:lvl1pPr>
              <a:spcAft>
                <a:spcPts val="400"/>
              </a:spcAft>
              <a:defRPr sz="1150">
                <a:latin typeface="Helvetica"/>
                <a:cs typeface="Helvetica"/>
              </a:defRPr>
            </a:lvl1pPr>
            <a:lvl2pPr>
              <a:defRPr sz="900">
                <a:latin typeface="Helvetica"/>
                <a:cs typeface="Helvetica"/>
              </a:defRPr>
            </a:lvl2pPr>
            <a:lvl3pPr>
              <a:defRPr sz="900">
                <a:latin typeface="Helvetica"/>
                <a:cs typeface="Helvetica"/>
              </a:defRPr>
            </a:lvl3pPr>
            <a:lvl4pPr>
              <a:defRPr sz="900">
                <a:latin typeface="Helvetica"/>
                <a:cs typeface="Helvetica"/>
              </a:defRPr>
            </a:lvl4pPr>
            <a:lvl5pPr>
              <a:defRPr sz="900">
                <a:latin typeface="Helvetica"/>
                <a:cs typeface="Helvetica"/>
              </a:defRPr>
            </a:lvl5pPr>
          </a:lstStyle>
          <a:p>
            <a:pPr lvl="0"/>
            <a:r>
              <a:rPr lang="en-GB" dirty="0" smtClean="0"/>
              <a:t>Sub heading here</a:t>
            </a:r>
          </a:p>
          <a:p>
            <a:pPr lvl="0"/>
            <a:endParaRPr lang="en-GB" dirty="0" smtClean="0"/>
          </a:p>
          <a:p>
            <a:pPr lvl="0"/>
            <a:r>
              <a:rPr lang="en-GB" dirty="0" smtClean="0"/>
              <a:t>Click to edit Master text styles</a:t>
            </a:r>
            <a:endParaRPr lang="en-US" dirty="0"/>
          </a:p>
        </p:txBody>
      </p:sp>
      <p:sp>
        <p:nvSpPr>
          <p:cNvPr id="10"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grpSp>
        <p:nvGrpSpPr>
          <p:cNvPr id="11" name="Group 10"/>
          <p:cNvGrpSpPr/>
          <p:nvPr userDrawn="1"/>
        </p:nvGrpSpPr>
        <p:grpSpPr>
          <a:xfrm>
            <a:off x="538215" y="7236731"/>
            <a:ext cx="213131" cy="107330"/>
            <a:chOff x="125518" y="7331454"/>
            <a:chExt cx="324036" cy="163181"/>
          </a:xfrm>
        </p:grpSpPr>
        <p:sp>
          <p:nvSpPr>
            <p:cNvPr id="12" name="Up Arrow 11"/>
            <p:cNvSpPr/>
            <p:nvPr/>
          </p:nvSpPr>
          <p:spPr>
            <a:xfrm>
              <a:off x="125518" y="7331454"/>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
          <p:nvSpPr>
            <p:cNvPr id="13" name="Up Arrow 12"/>
            <p:cNvSpPr/>
            <p:nvPr/>
          </p:nvSpPr>
          <p:spPr>
            <a:xfrm flipV="1">
              <a:off x="305538" y="7350619"/>
              <a:ext cx="144016" cy="14401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grpSp>
      <p:sp>
        <p:nvSpPr>
          <p:cNvPr id="16" name="TextBox 15"/>
          <p:cNvSpPr txBox="1"/>
          <p:nvPr userDrawn="1"/>
        </p:nvSpPr>
        <p:spPr>
          <a:xfrm>
            <a:off x="719597" y="7198732"/>
            <a:ext cx="8074684" cy="307777"/>
          </a:xfrm>
          <a:prstGeom prst="rect">
            <a:avLst/>
          </a:prstGeom>
          <a:noFill/>
        </p:spPr>
        <p:txBody>
          <a:bodyPr wrap="square" rtlCol="0">
            <a:spAutoFit/>
          </a:bodyPr>
          <a:lstStyle/>
          <a:p>
            <a:pPr>
              <a:defRPr/>
            </a:pPr>
            <a:r>
              <a:rPr lang="en-GB" sz="700" dirty="0" smtClean="0">
                <a:solidFill>
                  <a:prstClr val="white">
                    <a:lumMod val="50000"/>
                  </a:prstClr>
                </a:solidFill>
              </a:rPr>
              <a:t>Country: GLOBAL LEVEL Date: Aug/Sep 2012 Base: Total respondents (8530/9500), per market circa (1000) except Qatar (701/500) Significantly higher/lower. Tested at 95% confidence interval.  </a:t>
            </a:r>
          </a:p>
          <a:p>
            <a:endParaRPr lang="en-US" sz="700" dirty="0">
              <a:solidFill>
                <a:prstClr val="black"/>
              </a:solidFill>
            </a:endParaRPr>
          </a:p>
        </p:txBody>
      </p:sp>
    </p:spTree>
    <p:extLst>
      <p:ext uri="{BB962C8B-B14F-4D97-AF65-F5344CB8AC3E}">
        <p14:creationId xmlns:p14="http://schemas.microsoft.com/office/powerpoint/2010/main" val="3375125619"/>
      </p:ext>
    </p:extLst>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Text slide only - 2 col">
    <p:spTree>
      <p:nvGrpSpPr>
        <p:cNvPr id="1" name=""/>
        <p:cNvGrpSpPr/>
        <p:nvPr/>
      </p:nvGrpSpPr>
      <p:grpSpPr>
        <a:xfrm>
          <a:off x="0" y="0"/>
          <a:ext cx="0" cy="0"/>
          <a:chOff x="0" y="0"/>
          <a:chExt cx="0" cy="0"/>
        </a:xfrm>
      </p:grpSpPr>
      <p:sp>
        <p:nvSpPr>
          <p:cNvPr id="6"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7" name="Text Placeholder 16"/>
          <p:cNvSpPr>
            <a:spLocks noGrp="1"/>
          </p:cNvSpPr>
          <p:nvPr>
            <p:ph type="body" sz="quarter" idx="13" hasCustomPrompt="1"/>
          </p:nvPr>
        </p:nvSpPr>
        <p:spPr>
          <a:xfrm>
            <a:off x="538215" y="99777"/>
            <a:ext cx="5406671"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cxnSp>
        <p:nvCxnSpPr>
          <p:cNvPr id="14" name="Straight Connector 13"/>
          <p:cNvCxnSpPr/>
          <p:nvPr userDrawn="1"/>
        </p:nvCxnSpPr>
        <p:spPr>
          <a:xfrm>
            <a:off x="529143"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1"/>
          <p:cNvSpPr>
            <a:spLocks noGrp="1"/>
          </p:cNvSpPr>
          <p:nvPr>
            <p:ph type="body" sz="quarter" idx="15"/>
          </p:nvPr>
        </p:nvSpPr>
        <p:spPr>
          <a:xfrm>
            <a:off x="529143" y="1415063"/>
            <a:ext cx="4643434" cy="5558826"/>
          </a:xfrm>
          <a:prstGeom prst="rect">
            <a:avLst/>
          </a:prstGeom>
        </p:spPr>
        <p:txBody>
          <a:bodyPr vert="horz" lIns="0" tIns="0" rIns="0" bIns="0" numCol="1" spcCol="359867"/>
          <a:lstStyle>
            <a:lvl1pPr marL="0" indent="0">
              <a:spcAft>
                <a:spcPts val="400"/>
              </a:spcAft>
              <a:buFont typeface="Arial"/>
              <a:buNone/>
              <a:defRPr sz="1150">
                <a:latin typeface="Helvetica"/>
                <a:cs typeface="Helvetica"/>
              </a:defRPr>
            </a:lvl1pPr>
            <a:lvl2pPr>
              <a:defRPr sz="900">
                <a:latin typeface="Helvetica"/>
                <a:cs typeface="Helvetica"/>
              </a:defRPr>
            </a:lvl2pPr>
            <a:lvl3pPr>
              <a:defRPr sz="900">
                <a:latin typeface="Helvetica"/>
                <a:cs typeface="Helvetica"/>
              </a:defRPr>
            </a:lvl3pPr>
            <a:lvl4pPr>
              <a:defRPr sz="900">
                <a:latin typeface="Helvetica"/>
                <a:cs typeface="Helvetica"/>
              </a:defRPr>
            </a:lvl4pPr>
            <a:lvl5pPr>
              <a:defRPr sz="900">
                <a:latin typeface="Helvetica"/>
                <a:cs typeface="Helvetica"/>
              </a:defRPr>
            </a:lvl5pPr>
          </a:lstStyle>
          <a:p>
            <a:pPr lvl="0"/>
            <a:r>
              <a:rPr lang="en-GB" dirty="0" smtClean="0"/>
              <a:t>Click to edit Master text styles</a:t>
            </a:r>
            <a:endParaRPr lang="en-US" dirty="0"/>
          </a:p>
        </p:txBody>
      </p:sp>
      <p:sp>
        <p:nvSpPr>
          <p:cNvPr id="9"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grpSp>
        <p:nvGrpSpPr>
          <p:cNvPr id="8" name="Group 7"/>
          <p:cNvGrpSpPr/>
          <p:nvPr userDrawn="1"/>
        </p:nvGrpSpPr>
        <p:grpSpPr>
          <a:xfrm>
            <a:off x="538215" y="7236731"/>
            <a:ext cx="213131" cy="107330"/>
            <a:chOff x="125518" y="7331454"/>
            <a:chExt cx="324036" cy="163181"/>
          </a:xfrm>
        </p:grpSpPr>
        <p:sp>
          <p:nvSpPr>
            <p:cNvPr id="11" name="Up Arrow 10"/>
            <p:cNvSpPr/>
            <p:nvPr/>
          </p:nvSpPr>
          <p:spPr>
            <a:xfrm>
              <a:off x="125518" y="7331454"/>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
          <p:nvSpPr>
            <p:cNvPr id="12" name="Up Arrow 11"/>
            <p:cNvSpPr/>
            <p:nvPr/>
          </p:nvSpPr>
          <p:spPr>
            <a:xfrm flipV="1">
              <a:off x="305538" y="7350619"/>
              <a:ext cx="144016" cy="14401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grpSp>
      <p:sp>
        <p:nvSpPr>
          <p:cNvPr id="13" name="TextBox 12"/>
          <p:cNvSpPr txBox="1"/>
          <p:nvPr userDrawn="1"/>
        </p:nvSpPr>
        <p:spPr>
          <a:xfrm>
            <a:off x="719597" y="7198732"/>
            <a:ext cx="8074684" cy="307777"/>
          </a:xfrm>
          <a:prstGeom prst="rect">
            <a:avLst/>
          </a:prstGeom>
          <a:noFill/>
        </p:spPr>
        <p:txBody>
          <a:bodyPr wrap="square" rtlCol="0">
            <a:spAutoFit/>
          </a:bodyPr>
          <a:lstStyle/>
          <a:p>
            <a:pPr>
              <a:defRPr/>
            </a:pPr>
            <a:r>
              <a:rPr lang="en-GB" sz="700" dirty="0" smtClean="0">
                <a:solidFill>
                  <a:prstClr val="white">
                    <a:lumMod val="50000"/>
                  </a:prstClr>
                </a:solidFill>
              </a:rPr>
              <a:t>Country: GLOBAL LEVEL Date: Aug/Sep 2012 Base: Total respondents (8530/9500), per market circa (1000) except Qatar (701/500) Significantly higher/lower. Tested at 95% confidence interval.  </a:t>
            </a:r>
          </a:p>
          <a:p>
            <a:endParaRPr lang="en-US" sz="700" dirty="0">
              <a:solidFill>
                <a:prstClr val="black"/>
              </a:solidFill>
            </a:endParaRPr>
          </a:p>
        </p:txBody>
      </p:sp>
    </p:spTree>
    <p:extLst>
      <p:ext uri="{BB962C8B-B14F-4D97-AF65-F5344CB8AC3E}">
        <p14:creationId xmlns:p14="http://schemas.microsoft.com/office/powerpoint/2010/main" val="3592377952"/>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ullets single column">
    <p:spTree>
      <p:nvGrpSpPr>
        <p:cNvPr id="1" name=""/>
        <p:cNvGrpSpPr/>
        <p:nvPr/>
      </p:nvGrpSpPr>
      <p:grpSpPr>
        <a:xfrm>
          <a:off x="0" y="0"/>
          <a:ext cx="0" cy="0"/>
          <a:chOff x="0" y="0"/>
          <a:chExt cx="0" cy="0"/>
        </a:xfrm>
      </p:grpSpPr>
      <p:sp>
        <p:nvSpPr>
          <p:cNvPr id="4"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5" name="Text Placeholder 16"/>
          <p:cNvSpPr>
            <a:spLocks noGrp="1"/>
          </p:cNvSpPr>
          <p:nvPr>
            <p:ph type="body" sz="quarter" idx="13" hasCustomPrompt="1"/>
          </p:nvPr>
        </p:nvSpPr>
        <p:spPr>
          <a:xfrm>
            <a:off x="538215" y="99777"/>
            <a:ext cx="5406671"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sp>
        <p:nvSpPr>
          <p:cNvPr id="8"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sp>
        <p:nvSpPr>
          <p:cNvPr id="7" name="Text Placeholder 11"/>
          <p:cNvSpPr>
            <a:spLocks noGrp="1"/>
          </p:cNvSpPr>
          <p:nvPr>
            <p:ph type="body" sz="quarter" idx="16"/>
          </p:nvPr>
        </p:nvSpPr>
        <p:spPr>
          <a:xfrm>
            <a:off x="529140" y="1415063"/>
            <a:ext cx="9571617" cy="5558826"/>
          </a:xfrm>
          <a:prstGeom prst="rect">
            <a:avLst/>
          </a:prstGeom>
        </p:spPr>
        <p:txBody>
          <a:bodyPr vert="horz" lIns="0" tIns="0" rIns="0" bIns="0" numCol="1" spcCol="359867"/>
          <a:lstStyle>
            <a:lvl1pPr marL="0" indent="0">
              <a:spcAft>
                <a:spcPts val="400"/>
              </a:spcAft>
              <a:buFont typeface="Arial"/>
              <a:buNone/>
              <a:defRPr sz="1150">
                <a:latin typeface="Helvetica"/>
                <a:cs typeface="Helvetica"/>
              </a:defRPr>
            </a:lvl1pPr>
            <a:lvl2pPr>
              <a:defRPr sz="900">
                <a:latin typeface="Helvetica"/>
                <a:cs typeface="Helvetica"/>
              </a:defRPr>
            </a:lvl2pPr>
            <a:lvl3pPr>
              <a:defRPr sz="900">
                <a:latin typeface="Helvetica"/>
                <a:cs typeface="Helvetica"/>
              </a:defRPr>
            </a:lvl3pPr>
            <a:lvl4pPr>
              <a:defRPr sz="900">
                <a:latin typeface="Helvetica"/>
                <a:cs typeface="Helvetica"/>
              </a:defRPr>
            </a:lvl4pPr>
            <a:lvl5pPr>
              <a:defRPr sz="900">
                <a:latin typeface="Helvetica"/>
                <a:cs typeface="Helvetica"/>
              </a:defRPr>
            </a:lvl5pPr>
          </a:lstStyle>
          <a:p>
            <a:pPr lvl="0"/>
            <a:r>
              <a:rPr lang="en-GB" dirty="0" smtClean="0"/>
              <a:t>Click to edit Master text styles</a:t>
            </a:r>
            <a:endParaRPr lang="en-US" dirty="0"/>
          </a:p>
        </p:txBody>
      </p:sp>
      <p:grpSp>
        <p:nvGrpSpPr>
          <p:cNvPr id="9" name="Group 8"/>
          <p:cNvGrpSpPr/>
          <p:nvPr userDrawn="1"/>
        </p:nvGrpSpPr>
        <p:grpSpPr>
          <a:xfrm>
            <a:off x="538215" y="7236731"/>
            <a:ext cx="213131" cy="107330"/>
            <a:chOff x="125518" y="7331454"/>
            <a:chExt cx="324036" cy="163181"/>
          </a:xfrm>
        </p:grpSpPr>
        <p:sp>
          <p:nvSpPr>
            <p:cNvPr id="10" name="Up Arrow 9"/>
            <p:cNvSpPr/>
            <p:nvPr/>
          </p:nvSpPr>
          <p:spPr>
            <a:xfrm>
              <a:off x="125518" y="7331454"/>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
          <p:nvSpPr>
            <p:cNvPr id="11" name="Up Arrow 10"/>
            <p:cNvSpPr/>
            <p:nvPr/>
          </p:nvSpPr>
          <p:spPr>
            <a:xfrm flipV="1">
              <a:off x="305538" y="7350619"/>
              <a:ext cx="144016" cy="14401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grpSp>
      <p:sp>
        <p:nvSpPr>
          <p:cNvPr id="6" name="TextBox 5"/>
          <p:cNvSpPr txBox="1"/>
          <p:nvPr userDrawn="1"/>
        </p:nvSpPr>
        <p:spPr>
          <a:xfrm>
            <a:off x="719597" y="7198732"/>
            <a:ext cx="8074684" cy="307777"/>
          </a:xfrm>
          <a:prstGeom prst="rect">
            <a:avLst/>
          </a:prstGeom>
          <a:noFill/>
        </p:spPr>
        <p:txBody>
          <a:bodyPr wrap="square" rtlCol="0">
            <a:spAutoFit/>
          </a:bodyPr>
          <a:lstStyle/>
          <a:p>
            <a:pPr>
              <a:defRPr/>
            </a:pPr>
            <a:r>
              <a:rPr lang="en-GB" sz="700" dirty="0" smtClean="0">
                <a:solidFill>
                  <a:prstClr val="white">
                    <a:lumMod val="50000"/>
                  </a:prstClr>
                </a:solidFill>
              </a:rPr>
              <a:t>Country: GLOBAL LEVEL Date: Aug/Sep 2012 Base: Total respondents (8530/9500), per market circa (1000) except Qatar (701/500) Significantly higher/lower. Tested at 95% confidence interval.  </a:t>
            </a:r>
          </a:p>
          <a:p>
            <a:endParaRPr lang="en-US" sz="700" dirty="0">
              <a:solidFill>
                <a:prstClr val="black"/>
              </a:solidFill>
            </a:endParaRPr>
          </a:p>
        </p:txBody>
      </p:sp>
    </p:spTree>
    <p:extLst>
      <p:ext uri="{BB962C8B-B14F-4D97-AF65-F5344CB8AC3E}">
        <p14:creationId xmlns:p14="http://schemas.microsoft.com/office/powerpoint/2010/main" val="3667556045"/>
      </p:ext>
    </p:extLst>
  </p:cSld>
  <p:clrMapOvr>
    <a:masterClrMapping/>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Bullets single column">
    <p:spTree>
      <p:nvGrpSpPr>
        <p:cNvPr id="1" name=""/>
        <p:cNvGrpSpPr/>
        <p:nvPr/>
      </p:nvGrpSpPr>
      <p:grpSpPr>
        <a:xfrm>
          <a:off x="0" y="0"/>
          <a:ext cx="0" cy="0"/>
          <a:chOff x="0" y="0"/>
          <a:chExt cx="0" cy="0"/>
        </a:xfrm>
      </p:grpSpPr>
      <p:sp>
        <p:nvSpPr>
          <p:cNvPr id="4"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5" name="Text Placeholder 16"/>
          <p:cNvSpPr>
            <a:spLocks noGrp="1"/>
          </p:cNvSpPr>
          <p:nvPr>
            <p:ph type="body" sz="quarter" idx="13" hasCustomPrompt="1"/>
          </p:nvPr>
        </p:nvSpPr>
        <p:spPr>
          <a:xfrm>
            <a:off x="538215" y="99777"/>
            <a:ext cx="5406671"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sp>
        <p:nvSpPr>
          <p:cNvPr id="8"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sp>
        <p:nvSpPr>
          <p:cNvPr id="7" name="Text Placeholder 11"/>
          <p:cNvSpPr>
            <a:spLocks noGrp="1"/>
          </p:cNvSpPr>
          <p:nvPr>
            <p:ph type="body" sz="quarter" idx="16"/>
          </p:nvPr>
        </p:nvSpPr>
        <p:spPr>
          <a:xfrm>
            <a:off x="529140" y="1415063"/>
            <a:ext cx="9571617" cy="5558826"/>
          </a:xfrm>
          <a:prstGeom prst="rect">
            <a:avLst/>
          </a:prstGeom>
        </p:spPr>
        <p:txBody>
          <a:bodyPr vert="horz" lIns="0" tIns="0" rIns="0" bIns="0" numCol="1" spcCol="359867"/>
          <a:lstStyle>
            <a:lvl1pPr marL="0" indent="0">
              <a:spcAft>
                <a:spcPts val="400"/>
              </a:spcAft>
              <a:buFont typeface="Arial"/>
              <a:buNone/>
              <a:defRPr sz="1150">
                <a:latin typeface="Helvetica"/>
                <a:cs typeface="Helvetica"/>
              </a:defRPr>
            </a:lvl1pPr>
            <a:lvl2pPr>
              <a:defRPr sz="900">
                <a:latin typeface="Helvetica"/>
                <a:cs typeface="Helvetica"/>
              </a:defRPr>
            </a:lvl2pPr>
            <a:lvl3pPr>
              <a:defRPr sz="900">
                <a:latin typeface="Helvetica"/>
                <a:cs typeface="Helvetica"/>
              </a:defRPr>
            </a:lvl3pPr>
            <a:lvl4pPr>
              <a:defRPr sz="900">
                <a:latin typeface="Helvetica"/>
                <a:cs typeface="Helvetica"/>
              </a:defRPr>
            </a:lvl4pPr>
            <a:lvl5pPr>
              <a:defRPr sz="900">
                <a:latin typeface="Helvetica"/>
                <a:cs typeface="Helvetica"/>
              </a:defRPr>
            </a:lvl5pPr>
          </a:lstStyle>
          <a:p>
            <a:pPr lvl="0"/>
            <a:r>
              <a:rPr lang="en-GB" dirty="0" smtClean="0"/>
              <a:t>Click to edit Master text styles</a:t>
            </a:r>
            <a:endParaRPr lang="en-US" dirty="0"/>
          </a:p>
        </p:txBody>
      </p:sp>
    </p:spTree>
    <p:extLst>
      <p:ext uri="{BB962C8B-B14F-4D97-AF65-F5344CB8AC3E}">
        <p14:creationId xmlns:p14="http://schemas.microsoft.com/office/powerpoint/2010/main" val="39252319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2_Text slide only - 2 col">
    <p:spTree>
      <p:nvGrpSpPr>
        <p:cNvPr id="1" name=""/>
        <p:cNvGrpSpPr/>
        <p:nvPr/>
      </p:nvGrpSpPr>
      <p:grpSpPr>
        <a:xfrm>
          <a:off x="0" y="0"/>
          <a:ext cx="0" cy="0"/>
          <a:chOff x="0" y="0"/>
          <a:chExt cx="0" cy="0"/>
        </a:xfrm>
      </p:grpSpPr>
      <p:sp>
        <p:nvSpPr>
          <p:cNvPr id="15" name="Text Placeholder 14"/>
          <p:cNvSpPr>
            <a:spLocks noGrp="1"/>
          </p:cNvSpPr>
          <p:nvPr>
            <p:ph type="body" sz="quarter" idx="12" hasCustomPrompt="1"/>
          </p:nvPr>
        </p:nvSpPr>
        <p:spPr>
          <a:xfrm>
            <a:off x="529140" y="7218363"/>
            <a:ext cx="9281326" cy="344487"/>
          </a:xfrm>
          <a:prstGeom prst="rect">
            <a:avLst/>
          </a:prstGeom>
        </p:spPr>
        <p:txBody>
          <a:bodyPr vert="horz" lIns="0" tIns="0" rIns="0" bIns="0"/>
          <a:lstStyle>
            <a:lvl1pPr>
              <a:defRPr sz="700" baseline="0">
                <a:solidFill>
                  <a:srgbClr val="7F7F7F"/>
                </a:solidFill>
                <a:latin typeface="Helvetica"/>
                <a:cs typeface="Helvetica"/>
              </a:defRPr>
            </a:lvl1pPr>
            <a:lvl2pPr>
              <a:defRPr sz="700">
                <a:latin typeface="Helvetica"/>
                <a:cs typeface="Helvetica"/>
              </a:defRPr>
            </a:lvl2pPr>
            <a:lvl3pPr>
              <a:defRPr sz="700">
                <a:latin typeface="Helvetica"/>
                <a:cs typeface="Helvetica"/>
              </a:defRPr>
            </a:lvl3pPr>
            <a:lvl4pPr>
              <a:defRPr sz="700">
                <a:latin typeface="Helvetica"/>
                <a:cs typeface="Helvetica"/>
              </a:defRPr>
            </a:lvl4pPr>
            <a:lvl5pPr>
              <a:defRPr sz="700">
                <a:latin typeface="Helvetica"/>
                <a:cs typeface="Helvetica"/>
              </a:defRPr>
            </a:lvl5pPr>
          </a:lstStyle>
          <a:p>
            <a:pPr lvl="0"/>
            <a:r>
              <a:rPr lang="en-GB" dirty="0" smtClean="0"/>
              <a:t>Footer / source here</a:t>
            </a:r>
            <a:endParaRPr lang="en-US" dirty="0"/>
          </a:p>
        </p:txBody>
      </p:sp>
      <p:sp>
        <p:nvSpPr>
          <p:cNvPr id="6"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2000" b="0" baseline="0">
                <a:solidFill>
                  <a:schemeClr val="accent1"/>
                </a:solidFill>
              </a:defRPr>
            </a:lvl1pPr>
          </a:lstStyle>
          <a:p>
            <a:r>
              <a:rPr lang="en-GB" dirty="0" smtClean="0"/>
              <a:t>Main heading here</a:t>
            </a:r>
            <a:endParaRPr lang="en-US" dirty="0"/>
          </a:p>
        </p:txBody>
      </p:sp>
      <p:sp>
        <p:nvSpPr>
          <p:cNvPr id="7" name="Text Placeholder 16"/>
          <p:cNvSpPr>
            <a:spLocks noGrp="1"/>
          </p:cNvSpPr>
          <p:nvPr>
            <p:ph type="body" sz="quarter" idx="13" hasCustomPrompt="1"/>
          </p:nvPr>
        </p:nvSpPr>
        <p:spPr>
          <a:xfrm>
            <a:off x="538212" y="99777"/>
            <a:ext cx="5406670"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sp>
        <p:nvSpPr>
          <p:cNvPr id="9" name="Text Placeholder 11"/>
          <p:cNvSpPr>
            <a:spLocks noGrp="1"/>
          </p:cNvSpPr>
          <p:nvPr>
            <p:ph type="body" sz="quarter" idx="14" hasCustomPrompt="1"/>
          </p:nvPr>
        </p:nvSpPr>
        <p:spPr>
          <a:xfrm>
            <a:off x="5527987" y="1415060"/>
            <a:ext cx="4608000" cy="5558826"/>
          </a:xfrm>
          <a:prstGeom prst="rect">
            <a:avLst/>
          </a:prstGeom>
        </p:spPr>
        <p:txBody>
          <a:bodyPr vert="horz" lIns="0" tIns="0" rIns="0" bIns="0" numCol="2" spcCol="360000"/>
          <a:lstStyle>
            <a:lvl1pPr>
              <a:spcAft>
                <a:spcPts val="400"/>
              </a:spcAft>
              <a:defRPr sz="1150">
                <a:latin typeface="Helvetica"/>
                <a:cs typeface="Helvetica"/>
              </a:defRPr>
            </a:lvl1pPr>
            <a:lvl2pPr>
              <a:defRPr sz="950">
                <a:latin typeface="Helvetica"/>
                <a:cs typeface="Helvetica"/>
              </a:defRPr>
            </a:lvl2pPr>
            <a:lvl3pPr>
              <a:defRPr sz="950">
                <a:latin typeface="Helvetica"/>
                <a:cs typeface="Helvetica"/>
              </a:defRPr>
            </a:lvl3pPr>
            <a:lvl4pPr>
              <a:defRPr sz="950">
                <a:latin typeface="Helvetica"/>
                <a:cs typeface="Helvetica"/>
              </a:defRPr>
            </a:lvl4pPr>
            <a:lvl5pPr>
              <a:defRPr sz="950">
                <a:latin typeface="Helvetica"/>
                <a:cs typeface="Helvetica"/>
              </a:defRPr>
            </a:lvl5pPr>
          </a:lstStyle>
          <a:p>
            <a:pPr lvl="0"/>
            <a:r>
              <a:rPr lang="en-GB" dirty="0" smtClean="0"/>
              <a:t>Sub heading here</a:t>
            </a:r>
          </a:p>
          <a:p>
            <a:pPr lvl="0"/>
            <a:endParaRPr lang="en-GB" dirty="0" smtClean="0"/>
          </a:p>
          <a:p>
            <a:pPr lvl="0"/>
            <a:r>
              <a:rPr lang="en-GB" dirty="0" smtClean="0"/>
              <a:t>Click to edit Master text styles</a:t>
            </a:r>
            <a:endParaRPr lang="en-US" dirty="0"/>
          </a:p>
        </p:txBody>
      </p:sp>
      <p:cxnSp>
        <p:nvCxnSpPr>
          <p:cNvPr id="14" name="Straight Connector 13"/>
          <p:cNvCxnSpPr/>
          <p:nvPr userDrawn="1"/>
        </p:nvCxnSpPr>
        <p:spPr>
          <a:xfrm>
            <a:off x="529140"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1"/>
          <p:cNvSpPr>
            <a:spLocks noGrp="1"/>
          </p:cNvSpPr>
          <p:nvPr>
            <p:ph type="body" sz="quarter" idx="15" hasCustomPrompt="1"/>
          </p:nvPr>
        </p:nvSpPr>
        <p:spPr>
          <a:xfrm>
            <a:off x="529140" y="1415060"/>
            <a:ext cx="4591297" cy="5558826"/>
          </a:xfrm>
          <a:prstGeom prst="rect">
            <a:avLst/>
          </a:prstGeom>
        </p:spPr>
        <p:txBody>
          <a:bodyPr vert="horz" lIns="0" tIns="0" rIns="0" bIns="0" numCol="2" spcCol="360000"/>
          <a:lstStyle>
            <a:lvl1pPr>
              <a:spcAft>
                <a:spcPts val="400"/>
              </a:spcAft>
              <a:defRPr sz="1150">
                <a:latin typeface="Helvetica"/>
                <a:cs typeface="Helvetica"/>
              </a:defRPr>
            </a:lvl1pPr>
            <a:lvl2pPr>
              <a:defRPr sz="950">
                <a:latin typeface="Helvetica"/>
                <a:cs typeface="Helvetica"/>
              </a:defRPr>
            </a:lvl2pPr>
            <a:lvl3pPr>
              <a:defRPr sz="950">
                <a:latin typeface="Helvetica"/>
                <a:cs typeface="Helvetica"/>
              </a:defRPr>
            </a:lvl3pPr>
            <a:lvl4pPr>
              <a:defRPr sz="950">
                <a:latin typeface="Helvetica"/>
                <a:cs typeface="Helvetica"/>
              </a:defRPr>
            </a:lvl4pPr>
            <a:lvl5pPr>
              <a:defRPr sz="950">
                <a:latin typeface="Helvetica"/>
                <a:cs typeface="Helvetica"/>
              </a:defRPr>
            </a:lvl5pPr>
          </a:lstStyle>
          <a:p>
            <a:pPr lvl="0"/>
            <a:r>
              <a:rPr lang="en-GB" dirty="0" smtClean="0"/>
              <a:t>Sub heading here</a:t>
            </a:r>
          </a:p>
          <a:p>
            <a:pPr lvl="0"/>
            <a:endParaRPr lang="en-GB" dirty="0" smtClean="0"/>
          </a:p>
          <a:p>
            <a:pPr lvl="0"/>
            <a:r>
              <a:rPr lang="en-GB" dirty="0" smtClean="0"/>
              <a:t>Click to edit Master text styles</a:t>
            </a:r>
            <a:endParaRPr lang="en-US" dirty="0"/>
          </a:p>
        </p:txBody>
      </p:sp>
      <p:sp>
        <p:nvSpPr>
          <p:cNvPr id="10" name="Slide Number Placeholder 1"/>
          <p:cNvSpPr>
            <a:spLocks noGrp="1"/>
          </p:cNvSpPr>
          <p:nvPr>
            <p:ph type="sldNum" sz="quarter" idx="4"/>
          </p:nvPr>
        </p:nvSpPr>
        <p:spPr>
          <a:xfrm>
            <a:off x="7847687" y="7191150"/>
            <a:ext cx="2493962" cy="371366"/>
          </a:xfrm>
          <a:prstGeom prst="rect">
            <a:avLst/>
          </a:prstGeom>
        </p:spPr>
        <p:txBody>
          <a:bodyPr vert="horz" lIns="91440" tIns="45720" rIns="91440" bIns="45720" rtlCol="0" anchor="t"/>
          <a:lstStyle>
            <a:lvl1pPr algn="r">
              <a:defRPr sz="700">
                <a:solidFill>
                  <a:schemeClr val="tx1">
                    <a:tint val="75000"/>
                  </a:schemeClr>
                </a:solidFill>
                <a:latin typeface="Helvetica"/>
                <a:cs typeface="Helvetica"/>
              </a:defRPr>
            </a:lvl1pPr>
          </a:lstStyle>
          <a:p>
            <a:fld id="{6D042B3C-7BA4-2B49-9B60-B48C21BBDF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24870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6185" y="1542332"/>
            <a:ext cx="9732970" cy="554959"/>
          </a:xfrm>
          <a:prstGeom prst="rect">
            <a:avLst/>
          </a:prstGeom>
        </p:spPr>
        <p:txBody>
          <a:bodyPr lIns="104287" tIns="52144" rIns="104287" bIns="52144"/>
          <a:lstStyle/>
          <a:p>
            <a:r>
              <a:rPr lang="en-GB" smtClean="0"/>
              <a:t>Click to edit Master title style</a:t>
            </a:r>
            <a:endParaRPr lang="en-US"/>
          </a:p>
        </p:txBody>
      </p:sp>
      <p:sp>
        <p:nvSpPr>
          <p:cNvPr id="3" name="Content Placeholder 2"/>
          <p:cNvSpPr>
            <a:spLocks noGrp="1"/>
          </p:cNvSpPr>
          <p:nvPr>
            <p:ph idx="1"/>
          </p:nvPr>
        </p:nvSpPr>
        <p:spPr>
          <a:xfrm>
            <a:off x="486185" y="2235594"/>
            <a:ext cx="9732970" cy="4562219"/>
          </a:xfrm>
          <a:prstGeom prst="rect">
            <a:avLst/>
          </a:prstGeom>
        </p:spPr>
        <p:txBody>
          <a:bodyPr lIns="104287" tIns="52144" rIns="104287" bIns="52144"/>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8"/>
          <p:cNvSpPr>
            <a:spLocks noGrp="1" noChangeArrowheads="1"/>
          </p:cNvSpPr>
          <p:nvPr>
            <p:ph type="sldNum" sz="quarter" idx="10"/>
          </p:nvPr>
        </p:nvSpPr>
        <p:spPr>
          <a:xfrm>
            <a:off x="7723283" y="7216219"/>
            <a:ext cx="2494016" cy="217082"/>
          </a:xfrm>
          <a:prstGeom prst="rect">
            <a:avLst/>
          </a:prstGeom>
        </p:spPr>
        <p:txBody>
          <a:bodyPr lIns="104287" tIns="52144" rIns="104287" bIns="52144"/>
          <a:lstStyle>
            <a:lvl1pPr>
              <a:defRPr/>
            </a:lvl1pPr>
          </a:lstStyle>
          <a:p>
            <a:pPr>
              <a:defRPr/>
            </a:pPr>
            <a:fld id="{47642058-FD31-4559-B1FF-8074F7F5ECE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1522931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ext slide only - 2 col">
    <p:spTree>
      <p:nvGrpSpPr>
        <p:cNvPr id="1" name=""/>
        <p:cNvGrpSpPr/>
        <p:nvPr/>
      </p:nvGrpSpPr>
      <p:grpSpPr>
        <a:xfrm>
          <a:off x="0" y="0"/>
          <a:ext cx="0" cy="0"/>
          <a:chOff x="0" y="0"/>
          <a:chExt cx="0" cy="0"/>
        </a:xfrm>
      </p:grpSpPr>
      <p:sp>
        <p:nvSpPr>
          <p:cNvPr id="15" name="Text Placeholder 14"/>
          <p:cNvSpPr>
            <a:spLocks noGrp="1"/>
          </p:cNvSpPr>
          <p:nvPr>
            <p:ph type="body" sz="quarter" idx="12" hasCustomPrompt="1"/>
          </p:nvPr>
        </p:nvSpPr>
        <p:spPr>
          <a:xfrm>
            <a:off x="529140" y="7218363"/>
            <a:ext cx="9281326" cy="344487"/>
          </a:xfrm>
          <a:prstGeom prst="rect">
            <a:avLst/>
          </a:prstGeom>
        </p:spPr>
        <p:txBody>
          <a:bodyPr vert="horz" lIns="0" tIns="0" rIns="0" bIns="0"/>
          <a:lstStyle>
            <a:lvl1pPr>
              <a:defRPr sz="700" baseline="0">
                <a:solidFill>
                  <a:srgbClr val="7F7F7F"/>
                </a:solidFill>
                <a:latin typeface="Helvetica"/>
                <a:cs typeface="Helvetica"/>
              </a:defRPr>
            </a:lvl1pPr>
            <a:lvl2pPr>
              <a:defRPr sz="700">
                <a:latin typeface="Helvetica"/>
                <a:cs typeface="Helvetica"/>
              </a:defRPr>
            </a:lvl2pPr>
            <a:lvl3pPr>
              <a:defRPr sz="700">
                <a:latin typeface="Helvetica"/>
                <a:cs typeface="Helvetica"/>
              </a:defRPr>
            </a:lvl3pPr>
            <a:lvl4pPr>
              <a:defRPr sz="700">
                <a:latin typeface="Helvetica"/>
                <a:cs typeface="Helvetica"/>
              </a:defRPr>
            </a:lvl4pPr>
            <a:lvl5pPr>
              <a:defRPr sz="700">
                <a:latin typeface="Helvetica"/>
                <a:cs typeface="Helvetica"/>
              </a:defRPr>
            </a:lvl5pPr>
          </a:lstStyle>
          <a:p>
            <a:pPr lvl="0"/>
            <a:r>
              <a:rPr lang="en-GB" dirty="0" smtClean="0"/>
              <a:t>Footer / source here</a:t>
            </a:r>
            <a:endParaRPr lang="en-US" dirty="0"/>
          </a:p>
        </p:txBody>
      </p:sp>
      <p:sp>
        <p:nvSpPr>
          <p:cNvPr id="6"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7" name="Text Placeholder 16"/>
          <p:cNvSpPr>
            <a:spLocks noGrp="1"/>
          </p:cNvSpPr>
          <p:nvPr>
            <p:ph type="body" sz="quarter" idx="13" hasCustomPrompt="1"/>
          </p:nvPr>
        </p:nvSpPr>
        <p:spPr>
          <a:xfrm>
            <a:off x="538212" y="99777"/>
            <a:ext cx="5406670"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sp>
        <p:nvSpPr>
          <p:cNvPr id="9" name="Text Placeholder 11"/>
          <p:cNvSpPr>
            <a:spLocks noGrp="1"/>
          </p:cNvSpPr>
          <p:nvPr>
            <p:ph type="body" sz="quarter" idx="14" hasCustomPrompt="1"/>
          </p:nvPr>
        </p:nvSpPr>
        <p:spPr>
          <a:xfrm>
            <a:off x="5527987" y="1422586"/>
            <a:ext cx="4608000" cy="5558826"/>
          </a:xfrm>
          <a:prstGeom prst="rect">
            <a:avLst/>
          </a:prstGeom>
        </p:spPr>
        <p:txBody>
          <a:bodyPr vert="horz" lIns="0" tIns="0" rIns="0" bIns="0" numCol="2" spcCol="360000"/>
          <a:lstStyle>
            <a:lvl1pPr>
              <a:spcAft>
                <a:spcPts val="400"/>
              </a:spcAft>
              <a:defRPr sz="1150">
                <a:latin typeface="Helvetica"/>
                <a:cs typeface="Helvetica"/>
              </a:defRPr>
            </a:lvl1pPr>
            <a:lvl2pPr>
              <a:defRPr sz="950">
                <a:latin typeface="Helvetica"/>
                <a:cs typeface="Helvetica"/>
              </a:defRPr>
            </a:lvl2pPr>
            <a:lvl3pPr>
              <a:defRPr sz="950">
                <a:latin typeface="Helvetica"/>
                <a:cs typeface="Helvetica"/>
              </a:defRPr>
            </a:lvl3pPr>
            <a:lvl4pPr>
              <a:defRPr sz="950">
                <a:latin typeface="Helvetica"/>
                <a:cs typeface="Helvetica"/>
              </a:defRPr>
            </a:lvl4pPr>
            <a:lvl5pPr>
              <a:defRPr sz="950">
                <a:latin typeface="Helvetica"/>
                <a:cs typeface="Helvetica"/>
              </a:defRPr>
            </a:lvl5pPr>
          </a:lstStyle>
          <a:p>
            <a:pPr lvl="0"/>
            <a:r>
              <a:rPr lang="en-GB" dirty="0" smtClean="0"/>
              <a:t>Sub heading here</a:t>
            </a:r>
          </a:p>
          <a:p>
            <a:pPr lvl="0"/>
            <a:endParaRPr lang="en-GB" dirty="0" smtClean="0"/>
          </a:p>
          <a:p>
            <a:pPr lvl="0"/>
            <a:r>
              <a:rPr lang="en-GB" dirty="0" smtClean="0"/>
              <a:t>Click to edit Master text styles</a:t>
            </a:r>
            <a:endParaRPr lang="en-US" dirty="0"/>
          </a:p>
        </p:txBody>
      </p:sp>
      <p:cxnSp>
        <p:nvCxnSpPr>
          <p:cNvPr id="14" name="Straight Connector 13"/>
          <p:cNvCxnSpPr/>
          <p:nvPr userDrawn="1"/>
        </p:nvCxnSpPr>
        <p:spPr>
          <a:xfrm>
            <a:off x="529140"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1"/>
          <p:cNvSpPr>
            <a:spLocks noGrp="1"/>
          </p:cNvSpPr>
          <p:nvPr>
            <p:ph type="body" sz="quarter" idx="15" hasCustomPrompt="1"/>
          </p:nvPr>
        </p:nvSpPr>
        <p:spPr>
          <a:xfrm>
            <a:off x="529140" y="1422586"/>
            <a:ext cx="4591297" cy="5558826"/>
          </a:xfrm>
          <a:prstGeom prst="rect">
            <a:avLst/>
          </a:prstGeom>
        </p:spPr>
        <p:txBody>
          <a:bodyPr vert="horz" lIns="0" tIns="0" rIns="0" bIns="0" numCol="2" spcCol="360000"/>
          <a:lstStyle>
            <a:lvl1pPr>
              <a:spcAft>
                <a:spcPts val="400"/>
              </a:spcAft>
              <a:defRPr sz="1150">
                <a:latin typeface="Helvetica"/>
                <a:cs typeface="Helvetica"/>
              </a:defRPr>
            </a:lvl1pPr>
            <a:lvl2pPr>
              <a:defRPr sz="950">
                <a:latin typeface="Helvetica"/>
                <a:cs typeface="Helvetica"/>
              </a:defRPr>
            </a:lvl2pPr>
            <a:lvl3pPr>
              <a:defRPr sz="950">
                <a:latin typeface="Helvetica"/>
                <a:cs typeface="Helvetica"/>
              </a:defRPr>
            </a:lvl3pPr>
            <a:lvl4pPr>
              <a:defRPr sz="950">
                <a:latin typeface="Helvetica"/>
                <a:cs typeface="Helvetica"/>
              </a:defRPr>
            </a:lvl4pPr>
            <a:lvl5pPr>
              <a:defRPr sz="950">
                <a:latin typeface="Helvetica"/>
                <a:cs typeface="Helvetica"/>
              </a:defRPr>
            </a:lvl5pPr>
          </a:lstStyle>
          <a:p>
            <a:pPr lvl="0"/>
            <a:r>
              <a:rPr lang="en-GB" dirty="0" smtClean="0"/>
              <a:t>Sub heading here</a:t>
            </a:r>
          </a:p>
          <a:p>
            <a:pPr lvl="0"/>
            <a:endParaRPr lang="en-GB" dirty="0" smtClean="0"/>
          </a:p>
          <a:p>
            <a:pPr lvl="0"/>
            <a:r>
              <a:rPr lang="en-GB" dirty="0" smtClean="0"/>
              <a:t>Click to edit Master text styles</a:t>
            </a:r>
            <a:endParaRPr lang="en-US" dirty="0"/>
          </a:p>
        </p:txBody>
      </p:sp>
      <p:sp>
        <p:nvSpPr>
          <p:cNvPr id="10" name="Slide Number Placeholder 1"/>
          <p:cNvSpPr>
            <a:spLocks noGrp="1"/>
          </p:cNvSpPr>
          <p:nvPr>
            <p:ph type="sldNum" sz="quarter" idx="4"/>
          </p:nvPr>
        </p:nvSpPr>
        <p:spPr>
          <a:xfrm>
            <a:off x="7847687" y="7191150"/>
            <a:ext cx="2493962" cy="371366"/>
          </a:xfrm>
          <a:prstGeom prst="rect">
            <a:avLst/>
          </a:prstGeom>
        </p:spPr>
        <p:txBody>
          <a:bodyPr vert="horz" lIns="91440" tIns="45720" rIns="91440" bIns="45720" rtlCol="0" anchor="t"/>
          <a:lstStyle>
            <a:lvl1pPr algn="r">
              <a:defRPr sz="700">
                <a:solidFill>
                  <a:schemeClr val="tx1">
                    <a:tint val="75000"/>
                  </a:schemeClr>
                </a:solidFill>
                <a:latin typeface="Helvetica"/>
                <a:cs typeface="Helvetica"/>
              </a:defRPr>
            </a:lvl1pPr>
          </a:lstStyle>
          <a:p>
            <a:fld id="{6D042B3C-7BA4-2B49-9B60-B48C21BBDF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55124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ext slide only - 2 col">
    <p:spTree>
      <p:nvGrpSpPr>
        <p:cNvPr id="1" name=""/>
        <p:cNvGrpSpPr/>
        <p:nvPr/>
      </p:nvGrpSpPr>
      <p:grpSpPr>
        <a:xfrm>
          <a:off x="0" y="0"/>
          <a:ext cx="0" cy="0"/>
          <a:chOff x="0" y="0"/>
          <a:chExt cx="0" cy="0"/>
        </a:xfrm>
      </p:grpSpPr>
      <p:sp>
        <p:nvSpPr>
          <p:cNvPr id="15" name="Text Placeholder 14"/>
          <p:cNvSpPr>
            <a:spLocks noGrp="1"/>
          </p:cNvSpPr>
          <p:nvPr>
            <p:ph type="body" sz="quarter" idx="12" hasCustomPrompt="1"/>
          </p:nvPr>
        </p:nvSpPr>
        <p:spPr>
          <a:xfrm>
            <a:off x="529140" y="7218363"/>
            <a:ext cx="9281326" cy="344487"/>
          </a:xfrm>
          <a:prstGeom prst="rect">
            <a:avLst/>
          </a:prstGeom>
        </p:spPr>
        <p:txBody>
          <a:bodyPr vert="horz" lIns="0" tIns="0" rIns="0" bIns="0"/>
          <a:lstStyle>
            <a:lvl1pPr>
              <a:defRPr sz="700" baseline="0">
                <a:solidFill>
                  <a:srgbClr val="7F7F7F"/>
                </a:solidFill>
                <a:latin typeface="Helvetica"/>
                <a:cs typeface="Helvetica"/>
              </a:defRPr>
            </a:lvl1pPr>
            <a:lvl2pPr>
              <a:defRPr sz="700">
                <a:latin typeface="Helvetica"/>
                <a:cs typeface="Helvetica"/>
              </a:defRPr>
            </a:lvl2pPr>
            <a:lvl3pPr>
              <a:defRPr sz="700">
                <a:latin typeface="Helvetica"/>
                <a:cs typeface="Helvetica"/>
              </a:defRPr>
            </a:lvl3pPr>
            <a:lvl4pPr>
              <a:defRPr sz="700">
                <a:latin typeface="Helvetica"/>
                <a:cs typeface="Helvetica"/>
              </a:defRPr>
            </a:lvl4pPr>
            <a:lvl5pPr>
              <a:defRPr sz="700">
                <a:latin typeface="Helvetica"/>
                <a:cs typeface="Helvetica"/>
              </a:defRPr>
            </a:lvl5pPr>
          </a:lstStyle>
          <a:p>
            <a:pPr lvl="0"/>
            <a:r>
              <a:rPr lang="en-GB" dirty="0" smtClean="0"/>
              <a:t>Footer / source here</a:t>
            </a:r>
            <a:endParaRPr lang="en-US" dirty="0"/>
          </a:p>
        </p:txBody>
      </p:sp>
      <p:sp>
        <p:nvSpPr>
          <p:cNvPr id="6"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7" name="Text Placeholder 16"/>
          <p:cNvSpPr>
            <a:spLocks noGrp="1"/>
          </p:cNvSpPr>
          <p:nvPr>
            <p:ph type="body" sz="quarter" idx="13" hasCustomPrompt="1"/>
          </p:nvPr>
        </p:nvSpPr>
        <p:spPr>
          <a:xfrm>
            <a:off x="538212" y="99777"/>
            <a:ext cx="5406670"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cxnSp>
        <p:nvCxnSpPr>
          <p:cNvPr id="14" name="Straight Connector 13"/>
          <p:cNvCxnSpPr/>
          <p:nvPr userDrawn="1"/>
        </p:nvCxnSpPr>
        <p:spPr>
          <a:xfrm>
            <a:off x="529140"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1"/>
          <p:cNvSpPr>
            <a:spLocks noGrp="1"/>
          </p:cNvSpPr>
          <p:nvPr>
            <p:ph type="body" sz="quarter" idx="15"/>
          </p:nvPr>
        </p:nvSpPr>
        <p:spPr>
          <a:xfrm>
            <a:off x="529140" y="1415060"/>
            <a:ext cx="4643433" cy="5558826"/>
          </a:xfrm>
          <a:prstGeom prst="rect">
            <a:avLst/>
          </a:prstGeom>
        </p:spPr>
        <p:txBody>
          <a:bodyPr vert="horz" lIns="0" tIns="0" rIns="0" bIns="0" numCol="1" spcCol="360000"/>
          <a:lstStyle>
            <a:lvl1pPr marL="0" indent="0">
              <a:spcAft>
                <a:spcPts val="400"/>
              </a:spcAft>
              <a:buFont typeface="Arial"/>
              <a:buNone/>
              <a:defRPr sz="1150">
                <a:latin typeface="Helvetica"/>
                <a:cs typeface="Helvetica"/>
              </a:defRPr>
            </a:lvl1pPr>
            <a:lvl2pPr>
              <a:defRPr sz="950">
                <a:latin typeface="Helvetica"/>
                <a:cs typeface="Helvetica"/>
              </a:defRPr>
            </a:lvl2pPr>
            <a:lvl3pPr>
              <a:defRPr sz="950">
                <a:latin typeface="Helvetica"/>
                <a:cs typeface="Helvetica"/>
              </a:defRPr>
            </a:lvl3pPr>
            <a:lvl4pPr>
              <a:defRPr sz="950">
                <a:latin typeface="Helvetica"/>
                <a:cs typeface="Helvetica"/>
              </a:defRPr>
            </a:lvl4pPr>
            <a:lvl5pPr>
              <a:defRPr sz="950">
                <a:latin typeface="Helvetica"/>
                <a:cs typeface="Helvetica"/>
              </a:defRPr>
            </a:lvl5pPr>
          </a:lstStyle>
          <a:p>
            <a:pPr lvl="0"/>
            <a:r>
              <a:rPr lang="en-GB" dirty="0" smtClean="0"/>
              <a:t>Click to edit Master text styles</a:t>
            </a:r>
            <a:endParaRPr lang="en-US" dirty="0"/>
          </a:p>
        </p:txBody>
      </p:sp>
      <p:sp>
        <p:nvSpPr>
          <p:cNvPr id="9" name="Slide Number Placeholder 1"/>
          <p:cNvSpPr>
            <a:spLocks noGrp="1"/>
          </p:cNvSpPr>
          <p:nvPr>
            <p:ph type="sldNum" sz="quarter" idx="4"/>
          </p:nvPr>
        </p:nvSpPr>
        <p:spPr>
          <a:xfrm>
            <a:off x="7847687" y="7191150"/>
            <a:ext cx="2493962" cy="371366"/>
          </a:xfrm>
          <a:prstGeom prst="rect">
            <a:avLst/>
          </a:prstGeom>
        </p:spPr>
        <p:txBody>
          <a:bodyPr vert="horz" lIns="91440" tIns="45720" rIns="91440" bIns="45720" rtlCol="0" anchor="t"/>
          <a:lstStyle>
            <a:lvl1pPr algn="r">
              <a:defRPr sz="700">
                <a:solidFill>
                  <a:schemeClr val="tx1">
                    <a:tint val="75000"/>
                  </a:schemeClr>
                </a:solidFill>
                <a:latin typeface="Helvetica"/>
                <a:cs typeface="Helvetica"/>
              </a:defRPr>
            </a:lvl1pPr>
          </a:lstStyle>
          <a:p>
            <a:fld id="{6D042B3C-7BA4-2B49-9B60-B48C21BBDF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33243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ullets single column">
    <p:spTree>
      <p:nvGrpSpPr>
        <p:cNvPr id="1" name=""/>
        <p:cNvGrpSpPr/>
        <p:nvPr/>
      </p:nvGrpSpPr>
      <p:grpSpPr>
        <a:xfrm>
          <a:off x="0" y="0"/>
          <a:ext cx="0" cy="0"/>
          <a:chOff x="0" y="0"/>
          <a:chExt cx="0" cy="0"/>
        </a:xfrm>
      </p:grpSpPr>
      <p:sp>
        <p:nvSpPr>
          <p:cNvPr id="3" name="Text Placeholder 14"/>
          <p:cNvSpPr>
            <a:spLocks noGrp="1"/>
          </p:cNvSpPr>
          <p:nvPr>
            <p:ph type="body" sz="quarter" idx="12" hasCustomPrompt="1"/>
          </p:nvPr>
        </p:nvSpPr>
        <p:spPr>
          <a:xfrm>
            <a:off x="529140" y="7218363"/>
            <a:ext cx="9281326" cy="344487"/>
          </a:xfrm>
          <a:prstGeom prst="rect">
            <a:avLst/>
          </a:prstGeom>
        </p:spPr>
        <p:txBody>
          <a:bodyPr vert="horz" lIns="0" tIns="0" rIns="0" bIns="0"/>
          <a:lstStyle>
            <a:lvl1pPr>
              <a:defRPr sz="700" baseline="0">
                <a:solidFill>
                  <a:srgbClr val="7F7F7F"/>
                </a:solidFill>
                <a:latin typeface="Helvetica"/>
                <a:cs typeface="Helvetica"/>
              </a:defRPr>
            </a:lvl1pPr>
            <a:lvl2pPr>
              <a:defRPr sz="700">
                <a:latin typeface="Helvetica"/>
                <a:cs typeface="Helvetica"/>
              </a:defRPr>
            </a:lvl2pPr>
            <a:lvl3pPr>
              <a:defRPr sz="700">
                <a:latin typeface="Helvetica"/>
                <a:cs typeface="Helvetica"/>
              </a:defRPr>
            </a:lvl3pPr>
            <a:lvl4pPr>
              <a:defRPr sz="700">
                <a:latin typeface="Helvetica"/>
                <a:cs typeface="Helvetica"/>
              </a:defRPr>
            </a:lvl4pPr>
            <a:lvl5pPr>
              <a:defRPr sz="700">
                <a:latin typeface="Helvetica"/>
                <a:cs typeface="Helvetica"/>
              </a:defRPr>
            </a:lvl5pPr>
          </a:lstStyle>
          <a:p>
            <a:pPr lvl="0"/>
            <a:r>
              <a:rPr lang="en-GB" dirty="0" smtClean="0"/>
              <a:t>Footer / source here</a:t>
            </a:r>
            <a:endParaRPr lang="en-US" dirty="0"/>
          </a:p>
        </p:txBody>
      </p:sp>
      <p:sp>
        <p:nvSpPr>
          <p:cNvPr id="4"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5" name="Text Placeholder 16"/>
          <p:cNvSpPr>
            <a:spLocks noGrp="1"/>
          </p:cNvSpPr>
          <p:nvPr>
            <p:ph type="body" sz="quarter" idx="13" hasCustomPrompt="1"/>
          </p:nvPr>
        </p:nvSpPr>
        <p:spPr>
          <a:xfrm>
            <a:off x="538212" y="99777"/>
            <a:ext cx="5406670"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sp>
        <p:nvSpPr>
          <p:cNvPr id="8" name="Slide Number Placeholder 1"/>
          <p:cNvSpPr>
            <a:spLocks noGrp="1"/>
          </p:cNvSpPr>
          <p:nvPr>
            <p:ph type="sldNum" sz="quarter" idx="4"/>
          </p:nvPr>
        </p:nvSpPr>
        <p:spPr>
          <a:xfrm>
            <a:off x="7847687" y="7191150"/>
            <a:ext cx="2493962" cy="371366"/>
          </a:xfrm>
          <a:prstGeom prst="rect">
            <a:avLst/>
          </a:prstGeom>
        </p:spPr>
        <p:txBody>
          <a:bodyPr vert="horz" lIns="91440" tIns="45720" rIns="91440" bIns="45720" rtlCol="0" anchor="t"/>
          <a:lstStyle>
            <a:lvl1pPr algn="r">
              <a:defRPr sz="700">
                <a:solidFill>
                  <a:schemeClr val="tx1">
                    <a:tint val="75000"/>
                  </a:schemeClr>
                </a:solidFill>
                <a:latin typeface="Helvetica"/>
                <a:cs typeface="Helvetica"/>
              </a:defRPr>
            </a:lvl1pPr>
          </a:lstStyle>
          <a:p>
            <a:fld id="{6D042B3C-7BA4-2B49-9B60-B48C21BBDF81}" type="slidenum">
              <a:rPr lang="en-US" smtClean="0">
                <a:solidFill>
                  <a:prstClr val="black">
                    <a:tint val="75000"/>
                  </a:prstClr>
                </a:solidFill>
              </a:rPr>
              <a:pPr/>
              <a:t>‹#›</a:t>
            </a:fld>
            <a:endParaRPr lang="en-US" dirty="0">
              <a:solidFill>
                <a:prstClr val="black">
                  <a:tint val="75000"/>
                </a:prstClr>
              </a:solidFill>
            </a:endParaRPr>
          </a:p>
        </p:txBody>
      </p:sp>
      <p:sp>
        <p:nvSpPr>
          <p:cNvPr id="7" name="Text Placeholder 11"/>
          <p:cNvSpPr>
            <a:spLocks noGrp="1"/>
          </p:cNvSpPr>
          <p:nvPr>
            <p:ph type="body" sz="quarter" idx="16"/>
          </p:nvPr>
        </p:nvSpPr>
        <p:spPr>
          <a:xfrm>
            <a:off x="529140" y="1415060"/>
            <a:ext cx="9571617" cy="5558826"/>
          </a:xfrm>
          <a:prstGeom prst="rect">
            <a:avLst/>
          </a:prstGeom>
        </p:spPr>
        <p:txBody>
          <a:bodyPr vert="horz" lIns="0" tIns="0" rIns="0" bIns="0" numCol="1" spcCol="360000"/>
          <a:lstStyle>
            <a:lvl1pPr marL="0" indent="0">
              <a:spcAft>
                <a:spcPts val="400"/>
              </a:spcAft>
              <a:buFont typeface="Arial"/>
              <a:buNone/>
              <a:defRPr sz="1150">
                <a:latin typeface="Helvetica"/>
                <a:cs typeface="Helvetica"/>
              </a:defRPr>
            </a:lvl1pPr>
            <a:lvl2pPr>
              <a:defRPr sz="950">
                <a:latin typeface="Helvetica"/>
                <a:cs typeface="Helvetica"/>
              </a:defRPr>
            </a:lvl2pPr>
            <a:lvl3pPr>
              <a:defRPr sz="950">
                <a:latin typeface="Helvetica"/>
                <a:cs typeface="Helvetica"/>
              </a:defRPr>
            </a:lvl3pPr>
            <a:lvl4pPr>
              <a:defRPr sz="950">
                <a:latin typeface="Helvetica"/>
                <a:cs typeface="Helvetica"/>
              </a:defRPr>
            </a:lvl4pPr>
            <a:lvl5pPr>
              <a:defRPr sz="950">
                <a:latin typeface="Helvetica"/>
                <a:cs typeface="Helvetica"/>
              </a:defRPr>
            </a:lvl5pPr>
          </a:lstStyle>
          <a:p>
            <a:pPr lvl="0"/>
            <a:r>
              <a:rPr lang="en-GB" dirty="0" smtClean="0"/>
              <a:t>Click to edit Master text styles</a:t>
            </a:r>
            <a:endParaRPr lang="en-US" dirty="0"/>
          </a:p>
        </p:txBody>
      </p:sp>
    </p:spTree>
    <p:extLst>
      <p:ext uri="{BB962C8B-B14F-4D97-AF65-F5344CB8AC3E}">
        <p14:creationId xmlns:p14="http://schemas.microsoft.com/office/powerpoint/2010/main" val="19452635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529140" y="605430"/>
            <a:ext cx="1557337" cy="495300"/>
          </a:xfrm>
          <a:prstGeom prst="rect">
            <a:avLst/>
          </a:prstGeom>
        </p:spPr>
        <p:txBody>
          <a:bodyPr vert="horz"/>
          <a:lstStyle>
            <a:lvl1pPr marL="0" indent="0">
              <a:buNone/>
              <a:defRPr b="0" i="0">
                <a:solidFill>
                  <a:srgbClr val="FFFFFF"/>
                </a:solidFill>
                <a:latin typeface="D Eurostile Demi"/>
                <a:cs typeface="D Eurostile Demi"/>
              </a:defRPr>
            </a:lvl1pPr>
          </a:lstStyle>
          <a:p>
            <a:pPr lvl="0"/>
            <a:r>
              <a:rPr lang="en-GB" dirty="0" smtClean="0"/>
              <a:t>1.</a:t>
            </a:r>
            <a:endParaRPr lang="en-US" dirty="0"/>
          </a:p>
        </p:txBody>
      </p:sp>
      <p:sp>
        <p:nvSpPr>
          <p:cNvPr id="4" name="Title Placeholder 1"/>
          <p:cNvSpPr>
            <a:spLocks noGrp="1"/>
          </p:cNvSpPr>
          <p:nvPr>
            <p:ph type="title"/>
          </p:nvPr>
        </p:nvSpPr>
        <p:spPr>
          <a:xfrm>
            <a:off x="529140" y="3116303"/>
            <a:ext cx="8229600" cy="563562"/>
          </a:xfrm>
          <a:prstGeom prst="rect">
            <a:avLst/>
          </a:prstGeom>
        </p:spPr>
        <p:txBody>
          <a:bodyPr vert="horz" lIns="0" tIns="0" rIns="0" bIns="0" rtlCol="0" anchor="t" anchorCtr="0">
            <a:normAutofit/>
          </a:bodyPr>
          <a:lstStyle>
            <a:lvl1pPr algn="l">
              <a:defRPr b="0" i="0">
                <a:solidFill>
                  <a:srgbClr val="008CD2"/>
                </a:solidFill>
                <a:latin typeface="D Eurostile Demi"/>
                <a:cs typeface="D Eurostile Demi"/>
              </a:defRPr>
            </a:lvl1pPr>
          </a:lstStyle>
          <a:p>
            <a:r>
              <a:rPr lang="en-US" dirty="0" smtClean="0"/>
              <a:t>BREAK SLIDE TITLE HERE</a:t>
            </a:r>
            <a:endParaRPr lang="en-US" dirty="0"/>
          </a:p>
        </p:txBody>
      </p:sp>
      <p:sp>
        <p:nvSpPr>
          <p:cNvPr id="6" name="Slide Number Placeholder 1"/>
          <p:cNvSpPr>
            <a:spLocks noGrp="1"/>
          </p:cNvSpPr>
          <p:nvPr>
            <p:ph type="sldNum" sz="quarter" idx="4"/>
          </p:nvPr>
        </p:nvSpPr>
        <p:spPr>
          <a:xfrm>
            <a:off x="7847687" y="7191150"/>
            <a:ext cx="2493962" cy="371366"/>
          </a:xfrm>
          <a:prstGeom prst="rect">
            <a:avLst/>
          </a:prstGeom>
        </p:spPr>
        <p:txBody>
          <a:bodyPr vert="horz" lIns="91440" tIns="45720" rIns="91440" bIns="45720" rtlCol="0" anchor="t"/>
          <a:lstStyle>
            <a:lvl1pPr algn="r">
              <a:defRPr sz="700">
                <a:solidFill>
                  <a:schemeClr val="tx1">
                    <a:tint val="75000"/>
                  </a:schemeClr>
                </a:solidFill>
                <a:latin typeface="Helvetica"/>
                <a:cs typeface="Helvetica"/>
              </a:defRPr>
            </a:lvl1pPr>
          </a:lstStyle>
          <a:p>
            <a:fld id="{6D042B3C-7BA4-2B49-9B60-B48C21BBDF81}" type="slidenum">
              <a:rPr lang="en-US" smtClean="0">
                <a:solidFill>
                  <a:prstClr val="black">
                    <a:tint val="75000"/>
                  </a:prstClr>
                </a:solidFill>
              </a:rPr>
              <a:pPr/>
              <a:t>‹#›</a:t>
            </a:fld>
            <a:endParaRPr lang="en-US" dirty="0">
              <a:solidFill>
                <a:prstClr val="black">
                  <a:tint val="75000"/>
                </a:prstClr>
              </a:solidFill>
            </a:endParaRPr>
          </a:p>
        </p:txBody>
      </p:sp>
      <p:sp>
        <p:nvSpPr>
          <p:cNvPr id="3" name="Text Placeholder 2"/>
          <p:cNvSpPr>
            <a:spLocks noGrp="1"/>
          </p:cNvSpPr>
          <p:nvPr>
            <p:ph type="body" sz="quarter" idx="11"/>
          </p:nvPr>
        </p:nvSpPr>
        <p:spPr>
          <a:xfrm>
            <a:off x="528638" y="4318000"/>
            <a:ext cx="4932092" cy="1511300"/>
          </a:xfrm>
          <a:prstGeom prst="rect">
            <a:avLst/>
          </a:prstGeom>
        </p:spPr>
        <p:txBody>
          <a:bodyPr vert="horz"/>
          <a:lstStyle>
            <a:lvl1pPr>
              <a:defRPr sz="2000" b="0" i="0">
                <a:solidFill>
                  <a:schemeClr val="bg1"/>
                </a:solidFill>
                <a:latin typeface="Helvetica"/>
                <a:cs typeface="Helvetica"/>
              </a:defRPr>
            </a:lvl1pPr>
            <a:lvl2pPr>
              <a:defRPr sz="2000" b="0" i="0">
                <a:solidFill>
                  <a:schemeClr val="bg1"/>
                </a:solidFill>
                <a:latin typeface="Helvetica"/>
                <a:cs typeface="Helvetica"/>
              </a:defRPr>
            </a:lvl2pPr>
            <a:lvl3pPr>
              <a:defRPr sz="2000" b="0" i="0">
                <a:solidFill>
                  <a:schemeClr val="bg1"/>
                </a:solidFill>
                <a:latin typeface="Helvetica"/>
                <a:cs typeface="Helvetica"/>
              </a:defRPr>
            </a:lvl3pPr>
            <a:lvl4pPr>
              <a:defRPr sz="2000" b="0" i="0">
                <a:solidFill>
                  <a:schemeClr val="bg1"/>
                </a:solidFill>
                <a:latin typeface="Helvetica"/>
                <a:cs typeface="Helvetica"/>
              </a:defRPr>
            </a:lvl4pPr>
            <a:lvl5pPr>
              <a:defRPr sz="2000" b="0" i="0">
                <a:solidFill>
                  <a:schemeClr val="bg1"/>
                </a:solidFill>
                <a:latin typeface="Helvetica"/>
                <a:cs typeface="Helvetica"/>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54325" y="444564"/>
            <a:ext cx="1531948" cy="65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8409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Text slide only - 2 col">
    <p:spTree>
      <p:nvGrpSpPr>
        <p:cNvPr id="1" name=""/>
        <p:cNvGrpSpPr/>
        <p:nvPr/>
      </p:nvGrpSpPr>
      <p:grpSpPr>
        <a:xfrm>
          <a:off x="0" y="0"/>
          <a:ext cx="0" cy="0"/>
          <a:chOff x="0" y="0"/>
          <a:chExt cx="0" cy="0"/>
        </a:xfrm>
      </p:grpSpPr>
      <p:sp>
        <p:nvSpPr>
          <p:cNvPr id="15" name="Text Placeholder 14"/>
          <p:cNvSpPr>
            <a:spLocks noGrp="1"/>
          </p:cNvSpPr>
          <p:nvPr>
            <p:ph type="body" sz="quarter" idx="12" hasCustomPrompt="1"/>
          </p:nvPr>
        </p:nvSpPr>
        <p:spPr>
          <a:xfrm>
            <a:off x="529140" y="7218363"/>
            <a:ext cx="9281326" cy="344487"/>
          </a:xfrm>
          <a:prstGeom prst="rect">
            <a:avLst/>
          </a:prstGeom>
        </p:spPr>
        <p:txBody>
          <a:bodyPr vert="horz" lIns="0" tIns="0" rIns="0" bIns="0"/>
          <a:lstStyle>
            <a:lvl1pPr>
              <a:defRPr sz="700" baseline="0">
                <a:solidFill>
                  <a:srgbClr val="7F7F7F"/>
                </a:solidFill>
                <a:latin typeface="Helvetica"/>
                <a:cs typeface="Helvetica"/>
              </a:defRPr>
            </a:lvl1pPr>
            <a:lvl2pPr>
              <a:defRPr sz="700">
                <a:latin typeface="Helvetica"/>
                <a:cs typeface="Helvetica"/>
              </a:defRPr>
            </a:lvl2pPr>
            <a:lvl3pPr>
              <a:defRPr sz="700">
                <a:latin typeface="Helvetica"/>
                <a:cs typeface="Helvetica"/>
              </a:defRPr>
            </a:lvl3pPr>
            <a:lvl4pPr>
              <a:defRPr sz="700">
                <a:latin typeface="Helvetica"/>
                <a:cs typeface="Helvetica"/>
              </a:defRPr>
            </a:lvl4pPr>
            <a:lvl5pPr>
              <a:defRPr sz="700">
                <a:latin typeface="Helvetica"/>
                <a:cs typeface="Helvetica"/>
              </a:defRPr>
            </a:lvl5pPr>
          </a:lstStyle>
          <a:p>
            <a:pPr lvl="0"/>
            <a:r>
              <a:rPr lang="en-GB" dirty="0" smtClean="0"/>
              <a:t>Footer / source here</a:t>
            </a:r>
            <a:endParaRPr lang="en-US" dirty="0"/>
          </a:p>
        </p:txBody>
      </p:sp>
      <p:sp>
        <p:nvSpPr>
          <p:cNvPr id="6"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2000" b="0" baseline="0">
                <a:solidFill>
                  <a:schemeClr val="accent1"/>
                </a:solidFill>
              </a:defRPr>
            </a:lvl1pPr>
          </a:lstStyle>
          <a:p>
            <a:r>
              <a:rPr lang="en-GB" dirty="0" smtClean="0"/>
              <a:t>Main heading here</a:t>
            </a:r>
            <a:endParaRPr lang="en-US" dirty="0"/>
          </a:p>
        </p:txBody>
      </p:sp>
      <p:sp>
        <p:nvSpPr>
          <p:cNvPr id="7" name="Text Placeholder 16"/>
          <p:cNvSpPr>
            <a:spLocks noGrp="1"/>
          </p:cNvSpPr>
          <p:nvPr>
            <p:ph type="body" sz="quarter" idx="13" hasCustomPrompt="1"/>
          </p:nvPr>
        </p:nvSpPr>
        <p:spPr>
          <a:xfrm>
            <a:off x="538212" y="99777"/>
            <a:ext cx="5406670"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sp>
        <p:nvSpPr>
          <p:cNvPr id="9" name="Text Placeholder 11"/>
          <p:cNvSpPr>
            <a:spLocks noGrp="1"/>
          </p:cNvSpPr>
          <p:nvPr>
            <p:ph type="body" sz="quarter" idx="14" hasCustomPrompt="1"/>
          </p:nvPr>
        </p:nvSpPr>
        <p:spPr>
          <a:xfrm>
            <a:off x="5527987" y="1415060"/>
            <a:ext cx="4608000" cy="5558826"/>
          </a:xfrm>
          <a:prstGeom prst="rect">
            <a:avLst/>
          </a:prstGeom>
        </p:spPr>
        <p:txBody>
          <a:bodyPr vert="horz" lIns="0" tIns="0" rIns="0" bIns="0" numCol="2" spcCol="360000"/>
          <a:lstStyle>
            <a:lvl1pPr>
              <a:spcAft>
                <a:spcPts val="400"/>
              </a:spcAft>
              <a:defRPr sz="1150">
                <a:latin typeface="Helvetica"/>
                <a:cs typeface="Helvetica"/>
              </a:defRPr>
            </a:lvl1pPr>
            <a:lvl2pPr>
              <a:defRPr sz="950">
                <a:latin typeface="Helvetica"/>
                <a:cs typeface="Helvetica"/>
              </a:defRPr>
            </a:lvl2pPr>
            <a:lvl3pPr>
              <a:defRPr sz="950">
                <a:latin typeface="Helvetica"/>
                <a:cs typeface="Helvetica"/>
              </a:defRPr>
            </a:lvl3pPr>
            <a:lvl4pPr>
              <a:defRPr sz="950">
                <a:latin typeface="Helvetica"/>
                <a:cs typeface="Helvetica"/>
              </a:defRPr>
            </a:lvl4pPr>
            <a:lvl5pPr>
              <a:defRPr sz="950">
                <a:latin typeface="Helvetica"/>
                <a:cs typeface="Helvetica"/>
              </a:defRPr>
            </a:lvl5pPr>
          </a:lstStyle>
          <a:p>
            <a:pPr lvl="0"/>
            <a:r>
              <a:rPr lang="en-GB" dirty="0" smtClean="0"/>
              <a:t>Sub heading here</a:t>
            </a:r>
          </a:p>
          <a:p>
            <a:pPr lvl="0"/>
            <a:endParaRPr lang="en-GB" dirty="0" smtClean="0"/>
          </a:p>
          <a:p>
            <a:pPr lvl="0"/>
            <a:r>
              <a:rPr lang="en-GB" dirty="0" smtClean="0"/>
              <a:t>Click to edit Master text styles</a:t>
            </a:r>
            <a:endParaRPr lang="en-US" dirty="0"/>
          </a:p>
        </p:txBody>
      </p:sp>
      <p:cxnSp>
        <p:nvCxnSpPr>
          <p:cNvPr id="14" name="Straight Connector 13"/>
          <p:cNvCxnSpPr/>
          <p:nvPr userDrawn="1"/>
        </p:nvCxnSpPr>
        <p:spPr>
          <a:xfrm>
            <a:off x="529140"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1"/>
          <p:cNvSpPr>
            <a:spLocks noGrp="1"/>
          </p:cNvSpPr>
          <p:nvPr>
            <p:ph type="body" sz="quarter" idx="15" hasCustomPrompt="1"/>
          </p:nvPr>
        </p:nvSpPr>
        <p:spPr>
          <a:xfrm>
            <a:off x="529140" y="1415060"/>
            <a:ext cx="4591297" cy="5558826"/>
          </a:xfrm>
          <a:prstGeom prst="rect">
            <a:avLst/>
          </a:prstGeom>
        </p:spPr>
        <p:txBody>
          <a:bodyPr vert="horz" lIns="0" tIns="0" rIns="0" bIns="0" numCol="2" spcCol="360000"/>
          <a:lstStyle>
            <a:lvl1pPr>
              <a:spcAft>
                <a:spcPts val="400"/>
              </a:spcAft>
              <a:defRPr sz="1150">
                <a:latin typeface="Helvetica"/>
                <a:cs typeface="Helvetica"/>
              </a:defRPr>
            </a:lvl1pPr>
            <a:lvl2pPr>
              <a:defRPr sz="950">
                <a:latin typeface="Helvetica"/>
                <a:cs typeface="Helvetica"/>
              </a:defRPr>
            </a:lvl2pPr>
            <a:lvl3pPr>
              <a:defRPr sz="950">
                <a:latin typeface="Helvetica"/>
                <a:cs typeface="Helvetica"/>
              </a:defRPr>
            </a:lvl3pPr>
            <a:lvl4pPr>
              <a:defRPr sz="950">
                <a:latin typeface="Helvetica"/>
                <a:cs typeface="Helvetica"/>
              </a:defRPr>
            </a:lvl4pPr>
            <a:lvl5pPr>
              <a:defRPr sz="950">
                <a:latin typeface="Helvetica"/>
                <a:cs typeface="Helvetica"/>
              </a:defRPr>
            </a:lvl5pPr>
          </a:lstStyle>
          <a:p>
            <a:pPr lvl="0"/>
            <a:r>
              <a:rPr lang="en-GB" dirty="0" smtClean="0"/>
              <a:t>Sub heading here</a:t>
            </a:r>
          </a:p>
          <a:p>
            <a:pPr lvl="0"/>
            <a:endParaRPr lang="en-GB" dirty="0" smtClean="0"/>
          </a:p>
          <a:p>
            <a:pPr lvl="0"/>
            <a:r>
              <a:rPr lang="en-GB" dirty="0" smtClean="0"/>
              <a:t>Click to edit Master text styles</a:t>
            </a:r>
            <a:endParaRPr lang="en-US" dirty="0"/>
          </a:p>
        </p:txBody>
      </p:sp>
      <p:sp>
        <p:nvSpPr>
          <p:cNvPr id="10" name="Slide Number Placeholder 1"/>
          <p:cNvSpPr>
            <a:spLocks noGrp="1"/>
          </p:cNvSpPr>
          <p:nvPr>
            <p:ph type="sldNum" sz="quarter" idx="4"/>
          </p:nvPr>
        </p:nvSpPr>
        <p:spPr>
          <a:xfrm>
            <a:off x="7847687" y="7191150"/>
            <a:ext cx="2493962" cy="371366"/>
          </a:xfrm>
          <a:prstGeom prst="rect">
            <a:avLst/>
          </a:prstGeom>
        </p:spPr>
        <p:txBody>
          <a:bodyPr vert="horz" lIns="91440" tIns="45720" rIns="91440" bIns="45720" rtlCol="0" anchor="t"/>
          <a:lstStyle>
            <a:lvl1pPr algn="r">
              <a:defRPr sz="700">
                <a:solidFill>
                  <a:schemeClr val="tx1">
                    <a:tint val="75000"/>
                  </a:schemeClr>
                </a:solidFill>
                <a:latin typeface="Helvetica"/>
                <a:cs typeface="Helvetica"/>
              </a:defRPr>
            </a:lvl1pPr>
          </a:lstStyle>
          <a:p>
            <a:fld id="{6D042B3C-7BA4-2B49-9B60-B48C21BBDF81}" type="slidenum">
              <a:rPr lang="en-US" smtClean="0"/>
              <a:pPr/>
              <a:t>‹#›</a:t>
            </a:fld>
            <a:endParaRPr lang="en-US" dirty="0"/>
          </a:p>
        </p:txBody>
      </p:sp>
    </p:spTree>
    <p:extLst>
      <p:ext uri="{BB962C8B-B14F-4D97-AF65-F5344CB8AC3E}">
        <p14:creationId xmlns:p14="http://schemas.microsoft.com/office/powerpoint/2010/main" val="4299084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9140" y="3116303"/>
            <a:ext cx="8229600" cy="563562"/>
          </a:xfrm>
          <a:prstGeom prst="rect">
            <a:avLst/>
          </a:prstGeom>
        </p:spPr>
        <p:txBody>
          <a:bodyPr vert="horz" lIns="0" tIns="0" rIns="0" bIns="0" rtlCol="0" anchor="t" anchorCtr="0">
            <a:normAutofit/>
          </a:bodyPr>
          <a:lstStyle>
            <a:lvl1pPr algn="l">
              <a:defRPr b="0" i="0">
                <a:solidFill>
                  <a:srgbClr val="008CD2"/>
                </a:solidFill>
                <a:latin typeface="D Eurostile Demi"/>
                <a:cs typeface="D Eurostile Demi"/>
              </a:defRPr>
            </a:lvl1pPr>
          </a:lstStyle>
          <a:p>
            <a:r>
              <a:rPr lang="en-US" dirty="0" smtClean="0"/>
              <a:t>TITLE HERE</a:t>
            </a:r>
            <a:endParaRPr lang="en-US" dirty="0"/>
          </a:p>
        </p:txBody>
      </p:sp>
      <p:sp>
        <p:nvSpPr>
          <p:cNvPr id="4" name="Slide Number Placeholder 1"/>
          <p:cNvSpPr>
            <a:spLocks noGrp="1"/>
          </p:cNvSpPr>
          <p:nvPr>
            <p:ph type="sldNum" sz="quarter" idx="4"/>
          </p:nvPr>
        </p:nvSpPr>
        <p:spPr>
          <a:xfrm>
            <a:off x="7847687" y="7191150"/>
            <a:ext cx="2493962" cy="371366"/>
          </a:xfrm>
          <a:prstGeom prst="rect">
            <a:avLst/>
          </a:prstGeom>
        </p:spPr>
        <p:txBody>
          <a:bodyPr vert="horz" lIns="91440" tIns="45720" rIns="91440" bIns="45720" rtlCol="0" anchor="t"/>
          <a:lstStyle>
            <a:lvl1pPr algn="r">
              <a:defRPr sz="700">
                <a:solidFill>
                  <a:schemeClr val="tx1">
                    <a:tint val="75000"/>
                  </a:schemeClr>
                </a:solidFill>
                <a:latin typeface="Helvetica"/>
                <a:cs typeface="Helvetica"/>
              </a:defRPr>
            </a:lvl1pPr>
          </a:lstStyle>
          <a:p>
            <a:fld id="{6D042B3C-7BA4-2B49-9B60-B48C21BBDF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38420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ext slide only - 2 col">
    <p:spTree>
      <p:nvGrpSpPr>
        <p:cNvPr id="1" name=""/>
        <p:cNvGrpSpPr/>
        <p:nvPr/>
      </p:nvGrpSpPr>
      <p:grpSpPr>
        <a:xfrm>
          <a:off x="0" y="0"/>
          <a:ext cx="0" cy="0"/>
          <a:chOff x="0" y="0"/>
          <a:chExt cx="0" cy="0"/>
        </a:xfrm>
      </p:grpSpPr>
      <p:sp>
        <p:nvSpPr>
          <p:cNvPr id="15" name="Text Placeholder 14"/>
          <p:cNvSpPr>
            <a:spLocks noGrp="1"/>
          </p:cNvSpPr>
          <p:nvPr>
            <p:ph type="body" sz="quarter" idx="12" hasCustomPrompt="1"/>
          </p:nvPr>
        </p:nvSpPr>
        <p:spPr>
          <a:xfrm>
            <a:off x="529140" y="7218363"/>
            <a:ext cx="9281326" cy="344487"/>
          </a:xfrm>
          <a:prstGeom prst="rect">
            <a:avLst/>
          </a:prstGeom>
        </p:spPr>
        <p:txBody>
          <a:bodyPr vert="horz" lIns="0" tIns="0" rIns="0" bIns="0"/>
          <a:lstStyle>
            <a:lvl1pPr>
              <a:defRPr sz="700" baseline="0">
                <a:solidFill>
                  <a:srgbClr val="7F7F7F"/>
                </a:solidFill>
                <a:latin typeface="Helvetica"/>
                <a:cs typeface="Helvetica"/>
              </a:defRPr>
            </a:lvl1pPr>
            <a:lvl2pPr>
              <a:defRPr sz="700">
                <a:latin typeface="Helvetica"/>
                <a:cs typeface="Helvetica"/>
              </a:defRPr>
            </a:lvl2pPr>
            <a:lvl3pPr>
              <a:defRPr sz="700">
                <a:latin typeface="Helvetica"/>
                <a:cs typeface="Helvetica"/>
              </a:defRPr>
            </a:lvl3pPr>
            <a:lvl4pPr>
              <a:defRPr sz="700">
                <a:latin typeface="Helvetica"/>
                <a:cs typeface="Helvetica"/>
              </a:defRPr>
            </a:lvl4pPr>
            <a:lvl5pPr>
              <a:defRPr sz="700">
                <a:latin typeface="Helvetica"/>
                <a:cs typeface="Helvetica"/>
              </a:defRPr>
            </a:lvl5pPr>
          </a:lstStyle>
          <a:p>
            <a:pPr lvl="0"/>
            <a:r>
              <a:rPr lang="en-GB" dirty="0" smtClean="0"/>
              <a:t>Footer / source here</a:t>
            </a:r>
            <a:endParaRPr lang="en-US" dirty="0"/>
          </a:p>
        </p:txBody>
      </p:sp>
      <p:sp>
        <p:nvSpPr>
          <p:cNvPr id="6"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7" name="Text Placeholder 16"/>
          <p:cNvSpPr>
            <a:spLocks noGrp="1"/>
          </p:cNvSpPr>
          <p:nvPr>
            <p:ph type="body" sz="quarter" idx="13" hasCustomPrompt="1"/>
          </p:nvPr>
        </p:nvSpPr>
        <p:spPr>
          <a:xfrm>
            <a:off x="538212" y="99777"/>
            <a:ext cx="5406670"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sp>
        <p:nvSpPr>
          <p:cNvPr id="9" name="Text Placeholder 11"/>
          <p:cNvSpPr>
            <a:spLocks noGrp="1"/>
          </p:cNvSpPr>
          <p:nvPr>
            <p:ph type="body" sz="quarter" idx="14" hasCustomPrompt="1"/>
          </p:nvPr>
        </p:nvSpPr>
        <p:spPr>
          <a:xfrm>
            <a:off x="5527987" y="1422586"/>
            <a:ext cx="4608000" cy="5558826"/>
          </a:xfrm>
          <a:prstGeom prst="rect">
            <a:avLst/>
          </a:prstGeom>
        </p:spPr>
        <p:txBody>
          <a:bodyPr vert="horz" lIns="0" tIns="0" rIns="0" bIns="0" numCol="2" spcCol="360000"/>
          <a:lstStyle>
            <a:lvl1pPr>
              <a:spcAft>
                <a:spcPts val="400"/>
              </a:spcAft>
              <a:defRPr sz="1150">
                <a:latin typeface="Helvetica"/>
                <a:cs typeface="Helvetica"/>
              </a:defRPr>
            </a:lvl1pPr>
            <a:lvl2pPr>
              <a:defRPr sz="950">
                <a:latin typeface="Helvetica"/>
                <a:cs typeface="Helvetica"/>
              </a:defRPr>
            </a:lvl2pPr>
            <a:lvl3pPr>
              <a:defRPr sz="950">
                <a:latin typeface="Helvetica"/>
                <a:cs typeface="Helvetica"/>
              </a:defRPr>
            </a:lvl3pPr>
            <a:lvl4pPr>
              <a:defRPr sz="950">
                <a:latin typeface="Helvetica"/>
                <a:cs typeface="Helvetica"/>
              </a:defRPr>
            </a:lvl4pPr>
            <a:lvl5pPr>
              <a:defRPr sz="950">
                <a:latin typeface="Helvetica"/>
                <a:cs typeface="Helvetica"/>
              </a:defRPr>
            </a:lvl5pPr>
          </a:lstStyle>
          <a:p>
            <a:pPr lvl="0"/>
            <a:r>
              <a:rPr lang="en-GB" dirty="0" smtClean="0"/>
              <a:t>Sub heading here</a:t>
            </a:r>
          </a:p>
          <a:p>
            <a:pPr lvl="0"/>
            <a:endParaRPr lang="en-GB" dirty="0" smtClean="0"/>
          </a:p>
          <a:p>
            <a:pPr lvl="0"/>
            <a:r>
              <a:rPr lang="en-GB" dirty="0" smtClean="0"/>
              <a:t>Click to edit Master text styles</a:t>
            </a:r>
            <a:endParaRPr lang="en-US" dirty="0"/>
          </a:p>
        </p:txBody>
      </p:sp>
      <p:cxnSp>
        <p:nvCxnSpPr>
          <p:cNvPr id="14" name="Straight Connector 13"/>
          <p:cNvCxnSpPr/>
          <p:nvPr userDrawn="1"/>
        </p:nvCxnSpPr>
        <p:spPr>
          <a:xfrm>
            <a:off x="529140"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1"/>
          <p:cNvSpPr>
            <a:spLocks noGrp="1"/>
          </p:cNvSpPr>
          <p:nvPr>
            <p:ph type="body" sz="quarter" idx="15" hasCustomPrompt="1"/>
          </p:nvPr>
        </p:nvSpPr>
        <p:spPr>
          <a:xfrm>
            <a:off x="529140" y="1422586"/>
            <a:ext cx="4591297" cy="5558826"/>
          </a:xfrm>
          <a:prstGeom prst="rect">
            <a:avLst/>
          </a:prstGeom>
        </p:spPr>
        <p:txBody>
          <a:bodyPr vert="horz" lIns="0" tIns="0" rIns="0" bIns="0" numCol="2" spcCol="360000"/>
          <a:lstStyle>
            <a:lvl1pPr>
              <a:spcAft>
                <a:spcPts val="400"/>
              </a:spcAft>
              <a:defRPr sz="1150">
                <a:latin typeface="Helvetica"/>
                <a:cs typeface="Helvetica"/>
              </a:defRPr>
            </a:lvl1pPr>
            <a:lvl2pPr>
              <a:defRPr sz="950">
                <a:latin typeface="Helvetica"/>
                <a:cs typeface="Helvetica"/>
              </a:defRPr>
            </a:lvl2pPr>
            <a:lvl3pPr>
              <a:defRPr sz="950">
                <a:latin typeface="Helvetica"/>
                <a:cs typeface="Helvetica"/>
              </a:defRPr>
            </a:lvl3pPr>
            <a:lvl4pPr>
              <a:defRPr sz="950">
                <a:latin typeface="Helvetica"/>
                <a:cs typeface="Helvetica"/>
              </a:defRPr>
            </a:lvl4pPr>
            <a:lvl5pPr>
              <a:defRPr sz="950">
                <a:latin typeface="Helvetica"/>
                <a:cs typeface="Helvetica"/>
              </a:defRPr>
            </a:lvl5pPr>
          </a:lstStyle>
          <a:p>
            <a:pPr lvl="0"/>
            <a:r>
              <a:rPr lang="en-GB" dirty="0" smtClean="0"/>
              <a:t>Sub heading here</a:t>
            </a:r>
          </a:p>
          <a:p>
            <a:pPr lvl="0"/>
            <a:endParaRPr lang="en-GB" dirty="0" smtClean="0"/>
          </a:p>
          <a:p>
            <a:pPr lvl="0"/>
            <a:r>
              <a:rPr lang="en-GB" dirty="0" smtClean="0"/>
              <a:t>Click to edit Master text styles</a:t>
            </a:r>
            <a:endParaRPr lang="en-US" dirty="0"/>
          </a:p>
        </p:txBody>
      </p:sp>
      <p:sp>
        <p:nvSpPr>
          <p:cNvPr id="10" name="Slide Number Placeholder 1"/>
          <p:cNvSpPr>
            <a:spLocks noGrp="1"/>
          </p:cNvSpPr>
          <p:nvPr>
            <p:ph type="sldNum" sz="quarter" idx="4"/>
          </p:nvPr>
        </p:nvSpPr>
        <p:spPr>
          <a:xfrm>
            <a:off x="7847687" y="7191150"/>
            <a:ext cx="2493962" cy="371366"/>
          </a:xfrm>
          <a:prstGeom prst="rect">
            <a:avLst/>
          </a:prstGeom>
        </p:spPr>
        <p:txBody>
          <a:bodyPr vert="horz" lIns="91440" tIns="45720" rIns="91440" bIns="45720" rtlCol="0" anchor="t"/>
          <a:lstStyle>
            <a:lvl1pPr algn="r">
              <a:defRPr sz="700">
                <a:solidFill>
                  <a:schemeClr val="tx1">
                    <a:tint val="75000"/>
                  </a:schemeClr>
                </a:solidFill>
                <a:latin typeface="Helvetica"/>
                <a:cs typeface="Helvetica"/>
              </a:defRPr>
            </a:lvl1pPr>
          </a:lstStyle>
          <a:p>
            <a:fld id="{6D042B3C-7BA4-2B49-9B60-B48C21BBDF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32757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Text slide only - 2 col">
    <p:spTree>
      <p:nvGrpSpPr>
        <p:cNvPr id="1" name=""/>
        <p:cNvGrpSpPr/>
        <p:nvPr/>
      </p:nvGrpSpPr>
      <p:grpSpPr>
        <a:xfrm>
          <a:off x="0" y="0"/>
          <a:ext cx="0" cy="0"/>
          <a:chOff x="0" y="0"/>
          <a:chExt cx="0" cy="0"/>
        </a:xfrm>
      </p:grpSpPr>
      <p:sp>
        <p:nvSpPr>
          <p:cNvPr id="15" name="Text Placeholder 14"/>
          <p:cNvSpPr>
            <a:spLocks noGrp="1"/>
          </p:cNvSpPr>
          <p:nvPr>
            <p:ph type="body" sz="quarter" idx="12" hasCustomPrompt="1"/>
          </p:nvPr>
        </p:nvSpPr>
        <p:spPr>
          <a:xfrm>
            <a:off x="529140" y="7218363"/>
            <a:ext cx="9281326" cy="344487"/>
          </a:xfrm>
          <a:prstGeom prst="rect">
            <a:avLst/>
          </a:prstGeom>
        </p:spPr>
        <p:txBody>
          <a:bodyPr vert="horz" lIns="0" tIns="0" rIns="0" bIns="0"/>
          <a:lstStyle>
            <a:lvl1pPr>
              <a:defRPr sz="700" baseline="0">
                <a:solidFill>
                  <a:srgbClr val="7F7F7F"/>
                </a:solidFill>
                <a:latin typeface="Helvetica"/>
                <a:cs typeface="Helvetica"/>
              </a:defRPr>
            </a:lvl1pPr>
            <a:lvl2pPr>
              <a:defRPr sz="700">
                <a:latin typeface="Helvetica"/>
                <a:cs typeface="Helvetica"/>
              </a:defRPr>
            </a:lvl2pPr>
            <a:lvl3pPr>
              <a:defRPr sz="700">
                <a:latin typeface="Helvetica"/>
                <a:cs typeface="Helvetica"/>
              </a:defRPr>
            </a:lvl3pPr>
            <a:lvl4pPr>
              <a:defRPr sz="700">
                <a:latin typeface="Helvetica"/>
                <a:cs typeface="Helvetica"/>
              </a:defRPr>
            </a:lvl4pPr>
            <a:lvl5pPr>
              <a:defRPr sz="700">
                <a:latin typeface="Helvetica"/>
                <a:cs typeface="Helvetica"/>
              </a:defRPr>
            </a:lvl5pPr>
          </a:lstStyle>
          <a:p>
            <a:pPr lvl="0"/>
            <a:r>
              <a:rPr lang="en-GB" dirty="0" smtClean="0"/>
              <a:t>Footer / source here</a:t>
            </a:r>
            <a:endParaRPr lang="en-US" dirty="0"/>
          </a:p>
        </p:txBody>
      </p:sp>
      <p:sp>
        <p:nvSpPr>
          <p:cNvPr id="6"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7" name="Text Placeholder 16"/>
          <p:cNvSpPr>
            <a:spLocks noGrp="1"/>
          </p:cNvSpPr>
          <p:nvPr>
            <p:ph type="body" sz="quarter" idx="13" hasCustomPrompt="1"/>
          </p:nvPr>
        </p:nvSpPr>
        <p:spPr>
          <a:xfrm>
            <a:off x="538212" y="99777"/>
            <a:ext cx="5406670"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cxnSp>
        <p:nvCxnSpPr>
          <p:cNvPr id="14" name="Straight Connector 13"/>
          <p:cNvCxnSpPr/>
          <p:nvPr userDrawn="1"/>
        </p:nvCxnSpPr>
        <p:spPr>
          <a:xfrm>
            <a:off x="529140"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1"/>
          <p:cNvSpPr>
            <a:spLocks noGrp="1"/>
          </p:cNvSpPr>
          <p:nvPr>
            <p:ph type="body" sz="quarter" idx="15"/>
          </p:nvPr>
        </p:nvSpPr>
        <p:spPr>
          <a:xfrm>
            <a:off x="529140" y="1415060"/>
            <a:ext cx="4643433" cy="5558826"/>
          </a:xfrm>
          <a:prstGeom prst="rect">
            <a:avLst/>
          </a:prstGeom>
        </p:spPr>
        <p:txBody>
          <a:bodyPr vert="horz" lIns="0" tIns="0" rIns="0" bIns="0" numCol="1" spcCol="360000"/>
          <a:lstStyle>
            <a:lvl1pPr marL="0" indent="0">
              <a:spcAft>
                <a:spcPts val="400"/>
              </a:spcAft>
              <a:buFont typeface="Arial"/>
              <a:buNone/>
              <a:defRPr sz="1150">
                <a:latin typeface="Helvetica"/>
                <a:cs typeface="Helvetica"/>
              </a:defRPr>
            </a:lvl1pPr>
            <a:lvl2pPr>
              <a:defRPr sz="950">
                <a:latin typeface="Helvetica"/>
                <a:cs typeface="Helvetica"/>
              </a:defRPr>
            </a:lvl2pPr>
            <a:lvl3pPr>
              <a:defRPr sz="950">
                <a:latin typeface="Helvetica"/>
                <a:cs typeface="Helvetica"/>
              </a:defRPr>
            </a:lvl3pPr>
            <a:lvl4pPr>
              <a:defRPr sz="950">
                <a:latin typeface="Helvetica"/>
                <a:cs typeface="Helvetica"/>
              </a:defRPr>
            </a:lvl4pPr>
            <a:lvl5pPr>
              <a:defRPr sz="950">
                <a:latin typeface="Helvetica"/>
                <a:cs typeface="Helvetica"/>
              </a:defRPr>
            </a:lvl5pPr>
          </a:lstStyle>
          <a:p>
            <a:pPr lvl="0"/>
            <a:r>
              <a:rPr lang="en-GB" dirty="0" smtClean="0"/>
              <a:t>Click to edit Master text styles</a:t>
            </a:r>
            <a:endParaRPr lang="en-US" dirty="0"/>
          </a:p>
        </p:txBody>
      </p:sp>
      <p:sp>
        <p:nvSpPr>
          <p:cNvPr id="9" name="Slide Number Placeholder 1"/>
          <p:cNvSpPr>
            <a:spLocks noGrp="1"/>
          </p:cNvSpPr>
          <p:nvPr>
            <p:ph type="sldNum" sz="quarter" idx="4"/>
          </p:nvPr>
        </p:nvSpPr>
        <p:spPr>
          <a:xfrm>
            <a:off x="7847687" y="7191150"/>
            <a:ext cx="2493962" cy="371366"/>
          </a:xfrm>
          <a:prstGeom prst="rect">
            <a:avLst/>
          </a:prstGeom>
        </p:spPr>
        <p:txBody>
          <a:bodyPr vert="horz" lIns="91440" tIns="45720" rIns="91440" bIns="45720" rtlCol="0" anchor="t"/>
          <a:lstStyle>
            <a:lvl1pPr algn="r">
              <a:defRPr sz="700">
                <a:solidFill>
                  <a:schemeClr val="tx1">
                    <a:tint val="75000"/>
                  </a:schemeClr>
                </a:solidFill>
                <a:latin typeface="Helvetica"/>
                <a:cs typeface="Helvetica"/>
              </a:defRPr>
            </a:lvl1pPr>
          </a:lstStyle>
          <a:p>
            <a:fld id="{6D042B3C-7BA4-2B49-9B60-B48C21BBDF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51749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ullets single column">
    <p:spTree>
      <p:nvGrpSpPr>
        <p:cNvPr id="1" name=""/>
        <p:cNvGrpSpPr/>
        <p:nvPr/>
      </p:nvGrpSpPr>
      <p:grpSpPr>
        <a:xfrm>
          <a:off x="0" y="0"/>
          <a:ext cx="0" cy="0"/>
          <a:chOff x="0" y="0"/>
          <a:chExt cx="0" cy="0"/>
        </a:xfrm>
      </p:grpSpPr>
      <p:sp>
        <p:nvSpPr>
          <p:cNvPr id="3" name="Text Placeholder 14"/>
          <p:cNvSpPr>
            <a:spLocks noGrp="1"/>
          </p:cNvSpPr>
          <p:nvPr>
            <p:ph type="body" sz="quarter" idx="12" hasCustomPrompt="1"/>
          </p:nvPr>
        </p:nvSpPr>
        <p:spPr>
          <a:xfrm>
            <a:off x="529140" y="7218363"/>
            <a:ext cx="9281326" cy="344487"/>
          </a:xfrm>
          <a:prstGeom prst="rect">
            <a:avLst/>
          </a:prstGeom>
        </p:spPr>
        <p:txBody>
          <a:bodyPr vert="horz" lIns="0" tIns="0" rIns="0" bIns="0"/>
          <a:lstStyle>
            <a:lvl1pPr>
              <a:defRPr sz="700" baseline="0">
                <a:solidFill>
                  <a:srgbClr val="7F7F7F"/>
                </a:solidFill>
                <a:latin typeface="Helvetica"/>
                <a:cs typeface="Helvetica"/>
              </a:defRPr>
            </a:lvl1pPr>
            <a:lvl2pPr>
              <a:defRPr sz="700">
                <a:latin typeface="Helvetica"/>
                <a:cs typeface="Helvetica"/>
              </a:defRPr>
            </a:lvl2pPr>
            <a:lvl3pPr>
              <a:defRPr sz="700">
                <a:latin typeface="Helvetica"/>
                <a:cs typeface="Helvetica"/>
              </a:defRPr>
            </a:lvl3pPr>
            <a:lvl4pPr>
              <a:defRPr sz="700">
                <a:latin typeface="Helvetica"/>
                <a:cs typeface="Helvetica"/>
              </a:defRPr>
            </a:lvl4pPr>
            <a:lvl5pPr>
              <a:defRPr sz="700">
                <a:latin typeface="Helvetica"/>
                <a:cs typeface="Helvetica"/>
              </a:defRPr>
            </a:lvl5pPr>
          </a:lstStyle>
          <a:p>
            <a:pPr lvl="0"/>
            <a:r>
              <a:rPr lang="en-GB" dirty="0" smtClean="0"/>
              <a:t>Footer / source here</a:t>
            </a:r>
            <a:endParaRPr lang="en-US" dirty="0"/>
          </a:p>
        </p:txBody>
      </p:sp>
      <p:sp>
        <p:nvSpPr>
          <p:cNvPr id="4"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5" name="Text Placeholder 16"/>
          <p:cNvSpPr>
            <a:spLocks noGrp="1"/>
          </p:cNvSpPr>
          <p:nvPr>
            <p:ph type="body" sz="quarter" idx="13" hasCustomPrompt="1"/>
          </p:nvPr>
        </p:nvSpPr>
        <p:spPr>
          <a:xfrm>
            <a:off x="538212" y="99777"/>
            <a:ext cx="5406670" cy="272029"/>
          </a:xfrm>
          <a:prstGeom prst="rect">
            <a:avLst/>
          </a:prstGeom>
        </p:spPr>
        <p:txBody>
          <a:bodyPr vert="horz" lIns="0" tIns="0" rIns="0" bIns="0" anchor="ctr"/>
          <a:lstStyle>
            <a:lvl1pPr>
              <a:defRPr sz="700" b="1">
                <a:solidFill>
                  <a:schemeClr val="bg1"/>
                </a:solidFill>
                <a:latin typeface="Helvetica"/>
                <a:cs typeface="Helvetica"/>
              </a:defRPr>
            </a:lvl1pPr>
          </a:lstStyle>
          <a:p>
            <a:pPr lvl="0"/>
            <a:r>
              <a:rPr lang="en-GB" dirty="0" smtClean="0"/>
              <a:t>SECTION HEADING HERE</a:t>
            </a:r>
            <a:endParaRPr lang="en-US" dirty="0"/>
          </a:p>
        </p:txBody>
      </p:sp>
      <p:sp>
        <p:nvSpPr>
          <p:cNvPr id="8" name="Slide Number Placeholder 1"/>
          <p:cNvSpPr>
            <a:spLocks noGrp="1"/>
          </p:cNvSpPr>
          <p:nvPr>
            <p:ph type="sldNum" sz="quarter" idx="4"/>
          </p:nvPr>
        </p:nvSpPr>
        <p:spPr>
          <a:xfrm>
            <a:off x="7847687" y="7191150"/>
            <a:ext cx="2493962" cy="371366"/>
          </a:xfrm>
          <a:prstGeom prst="rect">
            <a:avLst/>
          </a:prstGeom>
        </p:spPr>
        <p:txBody>
          <a:bodyPr vert="horz" lIns="91440" tIns="45720" rIns="91440" bIns="45720" rtlCol="0" anchor="t"/>
          <a:lstStyle>
            <a:lvl1pPr algn="r">
              <a:defRPr sz="700">
                <a:solidFill>
                  <a:schemeClr val="tx1">
                    <a:tint val="75000"/>
                  </a:schemeClr>
                </a:solidFill>
                <a:latin typeface="Helvetica"/>
                <a:cs typeface="Helvetica"/>
              </a:defRPr>
            </a:lvl1pPr>
          </a:lstStyle>
          <a:p>
            <a:fld id="{6D042B3C-7BA4-2B49-9B60-B48C21BBDF81}" type="slidenum">
              <a:rPr lang="en-US" smtClean="0">
                <a:solidFill>
                  <a:prstClr val="black">
                    <a:tint val="75000"/>
                  </a:prstClr>
                </a:solidFill>
              </a:rPr>
              <a:pPr/>
              <a:t>‹#›</a:t>
            </a:fld>
            <a:endParaRPr lang="en-US" dirty="0">
              <a:solidFill>
                <a:prstClr val="black">
                  <a:tint val="75000"/>
                </a:prstClr>
              </a:solidFill>
            </a:endParaRPr>
          </a:p>
        </p:txBody>
      </p:sp>
      <p:sp>
        <p:nvSpPr>
          <p:cNvPr id="7" name="Text Placeholder 11"/>
          <p:cNvSpPr>
            <a:spLocks noGrp="1"/>
          </p:cNvSpPr>
          <p:nvPr>
            <p:ph type="body" sz="quarter" idx="16"/>
          </p:nvPr>
        </p:nvSpPr>
        <p:spPr>
          <a:xfrm>
            <a:off x="529140" y="1415060"/>
            <a:ext cx="9571617" cy="5558826"/>
          </a:xfrm>
          <a:prstGeom prst="rect">
            <a:avLst/>
          </a:prstGeom>
        </p:spPr>
        <p:txBody>
          <a:bodyPr vert="horz" lIns="0" tIns="0" rIns="0" bIns="0" numCol="1" spcCol="360000"/>
          <a:lstStyle>
            <a:lvl1pPr marL="0" indent="0">
              <a:spcAft>
                <a:spcPts val="400"/>
              </a:spcAft>
              <a:buFont typeface="Arial"/>
              <a:buNone/>
              <a:defRPr sz="1150">
                <a:latin typeface="Helvetica"/>
                <a:cs typeface="Helvetica"/>
              </a:defRPr>
            </a:lvl1pPr>
            <a:lvl2pPr>
              <a:defRPr sz="950">
                <a:latin typeface="Helvetica"/>
                <a:cs typeface="Helvetica"/>
              </a:defRPr>
            </a:lvl2pPr>
            <a:lvl3pPr>
              <a:defRPr sz="950">
                <a:latin typeface="Helvetica"/>
                <a:cs typeface="Helvetica"/>
              </a:defRPr>
            </a:lvl3pPr>
            <a:lvl4pPr>
              <a:defRPr sz="950">
                <a:latin typeface="Helvetica"/>
                <a:cs typeface="Helvetica"/>
              </a:defRPr>
            </a:lvl4pPr>
            <a:lvl5pPr>
              <a:defRPr sz="950">
                <a:latin typeface="Helvetica"/>
                <a:cs typeface="Helvetica"/>
              </a:defRPr>
            </a:lvl5pPr>
          </a:lstStyle>
          <a:p>
            <a:pPr lvl="0"/>
            <a:r>
              <a:rPr lang="en-GB" dirty="0" smtClean="0"/>
              <a:t>Click to edit Master text styles</a:t>
            </a:r>
            <a:endParaRPr lang="en-US" dirty="0"/>
          </a:p>
        </p:txBody>
      </p:sp>
    </p:spTree>
    <p:extLst>
      <p:ext uri="{BB962C8B-B14F-4D97-AF65-F5344CB8AC3E}">
        <p14:creationId xmlns:p14="http://schemas.microsoft.com/office/powerpoint/2010/main" val="1453303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slide only - 2 col">
    <p:spTree>
      <p:nvGrpSpPr>
        <p:cNvPr id="1" name=""/>
        <p:cNvGrpSpPr/>
        <p:nvPr/>
      </p:nvGrpSpPr>
      <p:grpSpPr>
        <a:xfrm>
          <a:off x="0" y="0"/>
          <a:ext cx="0" cy="0"/>
          <a:chOff x="0" y="0"/>
          <a:chExt cx="0" cy="0"/>
        </a:xfrm>
      </p:grpSpPr>
      <p:sp>
        <p:nvSpPr>
          <p:cNvPr id="6"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9" name="Text Placeholder 11"/>
          <p:cNvSpPr>
            <a:spLocks noGrp="1"/>
          </p:cNvSpPr>
          <p:nvPr>
            <p:ph type="body" sz="quarter" idx="14" hasCustomPrompt="1"/>
          </p:nvPr>
        </p:nvSpPr>
        <p:spPr>
          <a:xfrm>
            <a:off x="5527987" y="1422586"/>
            <a:ext cx="4608000" cy="5558826"/>
          </a:xfrm>
          <a:prstGeom prst="rect">
            <a:avLst/>
          </a:prstGeom>
        </p:spPr>
        <p:txBody>
          <a:bodyPr vert="horz" lIns="0" tIns="0" rIns="0" bIns="0" numCol="2" spcCol="359867"/>
          <a:lstStyle>
            <a:lvl1pPr>
              <a:spcAft>
                <a:spcPts val="400"/>
              </a:spcAft>
              <a:defRPr sz="1150">
                <a:latin typeface="Helvetica"/>
                <a:cs typeface="Helvetica"/>
              </a:defRPr>
            </a:lvl1pPr>
            <a:lvl2pPr>
              <a:defRPr sz="900">
                <a:latin typeface="Helvetica"/>
                <a:cs typeface="Helvetica"/>
              </a:defRPr>
            </a:lvl2pPr>
            <a:lvl3pPr>
              <a:defRPr sz="900">
                <a:latin typeface="Helvetica"/>
                <a:cs typeface="Helvetica"/>
              </a:defRPr>
            </a:lvl3pPr>
            <a:lvl4pPr>
              <a:defRPr sz="900">
                <a:latin typeface="Helvetica"/>
                <a:cs typeface="Helvetica"/>
              </a:defRPr>
            </a:lvl4pPr>
            <a:lvl5pPr>
              <a:defRPr sz="900">
                <a:latin typeface="Helvetica"/>
                <a:cs typeface="Helvetica"/>
              </a:defRPr>
            </a:lvl5pPr>
          </a:lstStyle>
          <a:p>
            <a:pPr lvl="0"/>
            <a:r>
              <a:rPr lang="en-GB" dirty="0" smtClean="0"/>
              <a:t>Sub heading here</a:t>
            </a:r>
          </a:p>
          <a:p>
            <a:pPr lvl="0"/>
            <a:endParaRPr lang="en-GB" dirty="0" smtClean="0"/>
          </a:p>
          <a:p>
            <a:pPr lvl="0"/>
            <a:r>
              <a:rPr lang="en-GB" dirty="0" smtClean="0"/>
              <a:t>Click to edit Master text styles</a:t>
            </a:r>
            <a:endParaRPr lang="en-US" dirty="0"/>
          </a:p>
        </p:txBody>
      </p:sp>
      <p:cxnSp>
        <p:nvCxnSpPr>
          <p:cNvPr id="14" name="Straight Connector 13"/>
          <p:cNvCxnSpPr/>
          <p:nvPr userDrawn="1"/>
        </p:nvCxnSpPr>
        <p:spPr>
          <a:xfrm>
            <a:off x="529143"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1"/>
          <p:cNvSpPr>
            <a:spLocks noGrp="1"/>
          </p:cNvSpPr>
          <p:nvPr>
            <p:ph type="body" sz="quarter" idx="15" hasCustomPrompt="1"/>
          </p:nvPr>
        </p:nvSpPr>
        <p:spPr>
          <a:xfrm>
            <a:off x="529143" y="1422586"/>
            <a:ext cx="4591297" cy="5558826"/>
          </a:xfrm>
          <a:prstGeom prst="rect">
            <a:avLst/>
          </a:prstGeom>
        </p:spPr>
        <p:txBody>
          <a:bodyPr vert="horz" lIns="0" tIns="0" rIns="0" bIns="0" numCol="2" spcCol="359867"/>
          <a:lstStyle>
            <a:lvl1pPr>
              <a:spcAft>
                <a:spcPts val="400"/>
              </a:spcAft>
              <a:defRPr sz="1150">
                <a:latin typeface="Helvetica"/>
                <a:cs typeface="Helvetica"/>
              </a:defRPr>
            </a:lvl1pPr>
            <a:lvl2pPr>
              <a:defRPr sz="900">
                <a:latin typeface="Helvetica"/>
                <a:cs typeface="Helvetica"/>
              </a:defRPr>
            </a:lvl2pPr>
            <a:lvl3pPr>
              <a:defRPr sz="900">
                <a:latin typeface="Helvetica"/>
                <a:cs typeface="Helvetica"/>
              </a:defRPr>
            </a:lvl3pPr>
            <a:lvl4pPr>
              <a:defRPr sz="900">
                <a:latin typeface="Helvetica"/>
                <a:cs typeface="Helvetica"/>
              </a:defRPr>
            </a:lvl4pPr>
            <a:lvl5pPr>
              <a:defRPr sz="900">
                <a:latin typeface="Helvetica"/>
                <a:cs typeface="Helvetica"/>
              </a:defRPr>
            </a:lvl5pPr>
          </a:lstStyle>
          <a:p>
            <a:pPr lvl="0"/>
            <a:r>
              <a:rPr lang="en-GB" dirty="0" smtClean="0"/>
              <a:t>Sub heading here</a:t>
            </a:r>
          </a:p>
          <a:p>
            <a:pPr lvl="0"/>
            <a:endParaRPr lang="en-GB" dirty="0" smtClean="0"/>
          </a:p>
          <a:p>
            <a:pPr lvl="0"/>
            <a:r>
              <a:rPr lang="en-GB" dirty="0" smtClean="0"/>
              <a:t>Click to edit Master text styles</a:t>
            </a:r>
            <a:endParaRPr lang="en-US" dirty="0"/>
          </a:p>
        </p:txBody>
      </p:sp>
      <p:sp>
        <p:nvSpPr>
          <p:cNvPr id="10"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spTree>
    <p:extLst>
      <p:ext uri="{BB962C8B-B14F-4D97-AF65-F5344CB8AC3E}">
        <p14:creationId xmlns:p14="http://schemas.microsoft.com/office/powerpoint/2010/main" val="3568406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ext slide only - 2 col">
    <p:spTree>
      <p:nvGrpSpPr>
        <p:cNvPr id="1" name=""/>
        <p:cNvGrpSpPr/>
        <p:nvPr/>
      </p:nvGrpSpPr>
      <p:grpSpPr>
        <a:xfrm>
          <a:off x="0" y="0"/>
          <a:ext cx="0" cy="0"/>
          <a:chOff x="0" y="0"/>
          <a:chExt cx="0" cy="0"/>
        </a:xfrm>
      </p:grpSpPr>
      <p:sp>
        <p:nvSpPr>
          <p:cNvPr id="6"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cxnSp>
        <p:nvCxnSpPr>
          <p:cNvPr id="14" name="Straight Connector 13"/>
          <p:cNvCxnSpPr/>
          <p:nvPr userDrawn="1"/>
        </p:nvCxnSpPr>
        <p:spPr>
          <a:xfrm>
            <a:off x="529143"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1"/>
          <p:cNvSpPr>
            <a:spLocks noGrp="1"/>
          </p:cNvSpPr>
          <p:nvPr>
            <p:ph type="body" sz="quarter" idx="15"/>
          </p:nvPr>
        </p:nvSpPr>
        <p:spPr>
          <a:xfrm>
            <a:off x="529143" y="1415063"/>
            <a:ext cx="4643434" cy="5558826"/>
          </a:xfrm>
          <a:prstGeom prst="rect">
            <a:avLst/>
          </a:prstGeom>
        </p:spPr>
        <p:txBody>
          <a:bodyPr vert="horz" lIns="0" tIns="0" rIns="0" bIns="0" numCol="1" spcCol="359867"/>
          <a:lstStyle>
            <a:lvl1pPr marL="0" indent="0">
              <a:spcAft>
                <a:spcPts val="400"/>
              </a:spcAft>
              <a:buFont typeface="Arial"/>
              <a:buNone/>
              <a:defRPr sz="1150">
                <a:latin typeface="Helvetica"/>
                <a:cs typeface="Helvetica"/>
              </a:defRPr>
            </a:lvl1pPr>
            <a:lvl2pPr>
              <a:defRPr sz="900">
                <a:latin typeface="Helvetica"/>
                <a:cs typeface="Helvetica"/>
              </a:defRPr>
            </a:lvl2pPr>
            <a:lvl3pPr>
              <a:defRPr sz="900">
                <a:latin typeface="Helvetica"/>
                <a:cs typeface="Helvetica"/>
              </a:defRPr>
            </a:lvl3pPr>
            <a:lvl4pPr>
              <a:defRPr sz="900">
                <a:latin typeface="Helvetica"/>
                <a:cs typeface="Helvetica"/>
              </a:defRPr>
            </a:lvl4pPr>
            <a:lvl5pPr>
              <a:defRPr sz="900">
                <a:latin typeface="Helvetica"/>
                <a:cs typeface="Helvetica"/>
              </a:defRPr>
            </a:lvl5pPr>
          </a:lstStyle>
          <a:p>
            <a:pPr lvl="0"/>
            <a:r>
              <a:rPr lang="en-GB" dirty="0" smtClean="0"/>
              <a:t>Click to edit Master text styles</a:t>
            </a:r>
            <a:endParaRPr lang="en-US" dirty="0"/>
          </a:p>
        </p:txBody>
      </p:sp>
      <p:sp>
        <p:nvSpPr>
          <p:cNvPr id="9"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spTree>
    <p:extLst>
      <p:ext uri="{BB962C8B-B14F-4D97-AF65-F5344CB8AC3E}">
        <p14:creationId xmlns:p14="http://schemas.microsoft.com/office/powerpoint/2010/main" val="359305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ullets single column">
    <p:spTree>
      <p:nvGrpSpPr>
        <p:cNvPr id="1" name=""/>
        <p:cNvGrpSpPr/>
        <p:nvPr/>
      </p:nvGrpSpPr>
      <p:grpSpPr>
        <a:xfrm>
          <a:off x="0" y="0"/>
          <a:ext cx="0" cy="0"/>
          <a:chOff x="0" y="0"/>
          <a:chExt cx="0" cy="0"/>
        </a:xfrm>
      </p:grpSpPr>
      <p:sp>
        <p:nvSpPr>
          <p:cNvPr id="4" name="Title 12"/>
          <p:cNvSpPr>
            <a:spLocks noGrp="1"/>
          </p:cNvSpPr>
          <p:nvPr>
            <p:ph type="title" hasCustomPrompt="1"/>
          </p:nvPr>
        </p:nvSpPr>
        <p:spPr>
          <a:xfrm>
            <a:off x="529140" y="777965"/>
            <a:ext cx="9571617" cy="275761"/>
          </a:xfrm>
          <a:prstGeom prst="rect">
            <a:avLst/>
          </a:prstGeom>
        </p:spPr>
        <p:txBody>
          <a:bodyPr vert="horz" lIns="0" tIns="0" rIns="0" bIns="0" anchor="ctr"/>
          <a:lstStyle>
            <a:lvl1pPr>
              <a:defRPr sz="1600" b="0" baseline="0">
                <a:solidFill>
                  <a:schemeClr val="accent1"/>
                </a:solidFill>
              </a:defRPr>
            </a:lvl1pPr>
          </a:lstStyle>
          <a:p>
            <a:r>
              <a:rPr lang="en-GB" dirty="0" smtClean="0"/>
              <a:t>Main heading here</a:t>
            </a:r>
            <a:endParaRPr lang="en-US" dirty="0"/>
          </a:p>
        </p:txBody>
      </p:sp>
      <p:sp>
        <p:nvSpPr>
          <p:cNvPr id="8" name="Slide Number Placeholder 1"/>
          <p:cNvSpPr>
            <a:spLocks noGrp="1"/>
          </p:cNvSpPr>
          <p:nvPr>
            <p:ph type="sldNum" sz="quarter" idx="4"/>
          </p:nvPr>
        </p:nvSpPr>
        <p:spPr>
          <a:xfrm>
            <a:off x="7847687" y="7191150"/>
            <a:ext cx="2493962" cy="371366"/>
          </a:xfrm>
          <a:prstGeom prst="rect">
            <a:avLst/>
          </a:prstGeom>
        </p:spPr>
        <p:txBody>
          <a:bodyPr vert="horz" lIns="91405" tIns="45703" rIns="91405" bIns="45703" rtlCol="0" anchor="t"/>
          <a:lstStyle>
            <a:lvl1pPr algn="r">
              <a:defRPr sz="700">
                <a:solidFill>
                  <a:schemeClr val="tx1">
                    <a:tint val="75000"/>
                  </a:schemeClr>
                </a:solidFill>
                <a:latin typeface="Helvetica"/>
                <a:cs typeface="Helvetica"/>
              </a:defRPr>
            </a:lvl1pPr>
          </a:lstStyle>
          <a:p>
            <a:pPr defTabSz="1678490"/>
            <a:fld id="{6D042B3C-7BA4-2B49-9B60-B48C21BBDF81}" type="slidenum">
              <a:rPr lang="en-US" smtClean="0">
                <a:solidFill>
                  <a:prstClr val="black">
                    <a:tint val="75000"/>
                  </a:prstClr>
                </a:solidFill>
              </a:rPr>
              <a:pPr defTabSz="1678490"/>
              <a:t>‹#›</a:t>
            </a:fld>
            <a:endParaRPr lang="en-US" dirty="0">
              <a:solidFill>
                <a:prstClr val="black">
                  <a:tint val="75000"/>
                </a:prstClr>
              </a:solidFill>
            </a:endParaRPr>
          </a:p>
        </p:txBody>
      </p:sp>
      <p:sp>
        <p:nvSpPr>
          <p:cNvPr id="7" name="Text Placeholder 11"/>
          <p:cNvSpPr>
            <a:spLocks noGrp="1"/>
          </p:cNvSpPr>
          <p:nvPr>
            <p:ph type="body" sz="quarter" idx="16"/>
          </p:nvPr>
        </p:nvSpPr>
        <p:spPr>
          <a:xfrm>
            <a:off x="529140" y="1415063"/>
            <a:ext cx="9571617" cy="5558826"/>
          </a:xfrm>
          <a:prstGeom prst="rect">
            <a:avLst/>
          </a:prstGeom>
        </p:spPr>
        <p:txBody>
          <a:bodyPr vert="horz" lIns="0" tIns="0" rIns="0" bIns="0" numCol="1" spcCol="359867"/>
          <a:lstStyle>
            <a:lvl1pPr marL="0" indent="0">
              <a:spcAft>
                <a:spcPts val="400"/>
              </a:spcAft>
              <a:buFont typeface="Arial"/>
              <a:buNone/>
              <a:defRPr sz="1150">
                <a:latin typeface="Helvetica"/>
                <a:cs typeface="Helvetica"/>
              </a:defRPr>
            </a:lvl1pPr>
            <a:lvl2pPr>
              <a:defRPr sz="900">
                <a:latin typeface="Helvetica"/>
                <a:cs typeface="Helvetica"/>
              </a:defRPr>
            </a:lvl2pPr>
            <a:lvl3pPr>
              <a:defRPr sz="900">
                <a:latin typeface="Helvetica"/>
                <a:cs typeface="Helvetica"/>
              </a:defRPr>
            </a:lvl3pPr>
            <a:lvl4pPr>
              <a:defRPr sz="900">
                <a:latin typeface="Helvetica"/>
                <a:cs typeface="Helvetica"/>
              </a:defRPr>
            </a:lvl4pPr>
            <a:lvl5pPr>
              <a:defRPr sz="900">
                <a:latin typeface="Helvetica"/>
                <a:cs typeface="Helvetica"/>
              </a:defRPr>
            </a:lvl5pPr>
          </a:lstStyle>
          <a:p>
            <a:pPr lvl="0"/>
            <a:r>
              <a:rPr lang="en-GB" dirty="0" smtClean="0"/>
              <a:t>Click to edit Master text styles</a:t>
            </a:r>
            <a:endParaRPr lang="en-US" dirty="0"/>
          </a:p>
        </p:txBody>
      </p:sp>
    </p:spTree>
    <p:extLst>
      <p:ext uri="{BB962C8B-B14F-4D97-AF65-F5344CB8AC3E}">
        <p14:creationId xmlns:p14="http://schemas.microsoft.com/office/powerpoint/2010/main" val="1003881053"/>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theme" Target="../theme/theme10.xml"/><Relationship Id="rId10" Type="http://schemas.openxmlformats.org/officeDocument/2006/relationships/image" Target="../media/image2.emf"/><Relationship Id="rId1" Type="http://schemas.openxmlformats.org/officeDocument/2006/relationships/slideLayout" Target="../slideLayouts/slideLayout32.xml"/><Relationship Id="rId2" Type="http://schemas.openxmlformats.org/officeDocument/2006/relationships/slideLayout" Target="../slideLayouts/slideLayout3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2.xml"/><Relationship Id="rId4" Type="http://schemas.openxmlformats.org/officeDocument/2006/relationships/theme" Target="../theme/theme11.xml"/><Relationship Id="rId1" Type="http://schemas.openxmlformats.org/officeDocument/2006/relationships/slideLayout" Target="../slideLayouts/slideLayout40.xml"/><Relationship Id="rId2" Type="http://schemas.openxmlformats.org/officeDocument/2006/relationships/slideLayout" Target="../slideLayouts/slideLayout4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theme" Target="../theme/theme12.xml"/><Relationship Id="rId9" Type="http://schemas.openxmlformats.org/officeDocument/2006/relationships/image" Target="../media/image4.png"/><Relationship Id="rId10" Type="http://schemas.openxmlformats.org/officeDocument/2006/relationships/image" Target="../media/image5.png"/><Relationship Id="rId1" Type="http://schemas.openxmlformats.org/officeDocument/2006/relationships/slideLayout" Target="../slideLayouts/slideLayout43.xml"/><Relationship Id="rId2" Type="http://schemas.openxmlformats.org/officeDocument/2006/relationships/slideLayout" Target="../slideLayouts/slideLayout44.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theme" Target="../theme/theme13.xml"/><Relationship Id="rId8" Type="http://schemas.openxmlformats.org/officeDocument/2006/relationships/image" Target="../media/image2.emf"/><Relationship Id="rId1" Type="http://schemas.openxmlformats.org/officeDocument/2006/relationships/slideLayout" Target="../slideLayouts/slideLayout50.xml"/><Relationship Id="rId2" Type="http://schemas.openxmlformats.org/officeDocument/2006/relationships/slideLayout" Target="../slideLayouts/slideLayout51.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58.xml"/><Relationship Id="rId4" Type="http://schemas.openxmlformats.org/officeDocument/2006/relationships/theme" Target="../theme/theme14.xml"/><Relationship Id="rId5" Type="http://schemas.openxmlformats.org/officeDocument/2006/relationships/image" Target="../media/image2.emf"/><Relationship Id="rId1" Type="http://schemas.openxmlformats.org/officeDocument/2006/relationships/slideLayout" Target="../slideLayouts/slideLayout56.xml"/><Relationship Id="rId2" Type="http://schemas.openxmlformats.org/officeDocument/2006/relationships/slideLayout" Target="../slideLayouts/slideLayout57.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63.xml"/><Relationship Id="rId4" Type="http://schemas.openxmlformats.org/officeDocument/2006/relationships/theme" Target="../theme/theme16.xml"/><Relationship Id="rId5" Type="http://schemas.openxmlformats.org/officeDocument/2006/relationships/image" Target="../media/image2.emf"/><Relationship Id="rId1" Type="http://schemas.openxmlformats.org/officeDocument/2006/relationships/slideLayout" Target="../slideLayouts/slideLayout61.xml"/><Relationship Id="rId2" Type="http://schemas.openxmlformats.org/officeDocument/2006/relationships/slideLayout" Target="../slideLayouts/slideLayout6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theme" Target="../theme/theme3.xml"/><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theme" Target="../theme/theme4.xml"/><Relationship Id="rId8" Type="http://schemas.openxmlformats.org/officeDocument/2006/relationships/image" Target="../media/image2.emf"/><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theme" Target="../theme/theme5.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theme" Target="../theme/theme6.xml"/><Relationship Id="rId6" Type="http://schemas.openxmlformats.org/officeDocument/2006/relationships/image" Target="../media/image2.emf"/><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theme" Target="../theme/theme8.xml"/><Relationship Id="rId8" Type="http://schemas.openxmlformats.org/officeDocument/2006/relationships/image" Target="../media/image2.emf"/><Relationship Id="rId1" Type="http://schemas.openxmlformats.org/officeDocument/2006/relationships/slideLayout" Target="../slideLayouts/slideLayout24.xml"/><Relationship Id="rId2" Type="http://schemas.openxmlformats.org/officeDocument/2006/relationships/slideLayout" Target="../slideLayouts/slideLayout25.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176652"/>
      </p:ext>
    </p:extLst>
  </p:cSld>
  <p:clrMap bg1="lt1" tx1="dk1" bg2="lt2" tx2="dk2" accent1="accent1" accent2="accent2" accent3="accent3" accent4="accent4" accent5="accent5" accent6="accent6" hlink="hlink" folHlink="folHlink"/>
  <p:sldLayoutIdLst>
    <p:sldLayoutId id="2147483657" r:id="rId1"/>
    <p:sldLayoutId id="2147483659"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9" name="Straight Connector 8"/>
          <p:cNvCxnSpPr/>
          <p:nvPr userDrawn="1"/>
        </p:nvCxnSpPr>
        <p:spPr>
          <a:xfrm>
            <a:off x="529143" y="7191484"/>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userDrawn="1"/>
        </p:nvSpPr>
        <p:spPr>
          <a:xfrm>
            <a:off x="99790" y="89990"/>
            <a:ext cx="10495865" cy="2750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405" tIns="45703" rIns="91405" bIns="45703" rtlCol="0" anchor="ctr"/>
          <a:lstStyle/>
          <a:p>
            <a:pPr algn="ctr" defTabSz="1678490"/>
            <a:endParaRPr lang="en-US" dirty="0">
              <a:solidFill>
                <a:prstClr val="white"/>
              </a:solidFill>
            </a:endParaRPr>
          </a:p>
        </p:txBody>
      </p:sp>
      <p:pic>
        <p:nvPicPr>
          <p:cNvPr id="8" name="Picture 7"/>
          <p:cNvPicPr>
            <a:picLocks noChangeAspect="1"/>
          </p:cNvPicPr>
          <p:nvPr userDrawn="1"/>
        </p:nvPicPr>
        <p:blipFill>
          <a:blip r:embed="rId10"/>
          <a:stretch>
            <a:fillRect/>
          </a:stretch>
        </p:blipFill>
        <p:spPr>
          <a:xfrm>
            <a:off x="10330575" y="147320"/>
            <a:ext cx="176872" cy="153802"/>
          </a:xfrm>
          <a:prstGeom prst="rect">
            <a:avLst/>
          </a:prstGeom>
        </p:spPr>
      </p:pic>
      <p:sp>
        <p:nvSpPr>
          <p:cNvPr id="13" name="Text Placeholder 16"/>
          <p:cNvSpPr txBox="1">
            <a:spLocks/>
          </p:cNvSpPr>
          <p:nvPr userDrawn="1"/>
        </p:nvSpPr>
        <p:spPr>
          <a:xfrm>
            <a:off x="9255960" y="92298"/>
            <a:ext cx="1081310" cy="272029"/>
          </a:xfrm>
          <a:prstGeom prst="rect">
            <a:avLst/>
          </a:prstGeom>
        </p:spPr>
        <p:txBody>
          <a:bodyPr vert="horz" lIns="91405" tIns="45703" rIns="91405" bIns="45703" anchor="ctr"/>
          <a:lstStyle>
            <a:lvl1pPr marL="0" indent="0" algn="l" defTabSz="1679113" rtl="0" eaLnBrk="1" latinLnBrk="0" hangingPunct="1">
              <a:spcBef>
                <a:spcPct val="20000"/>
              </a:spcBef>
              <a:buFont typeface="Arial"/>
              <a:buNone/>
              <a:defRPr sz="800" b="1" i="0" kern="1200" baseline="0">
                <a:solidFill>
                  <a:schemeClr val="bg1"/>
                </a:solidFill>
                <a:latin typeface="Helvetica"/>
                <a:ea typeface="+mn-ea"/>
                <a:cs typeface="Helvetica"/>
              </a:defRPr>
            </a:lvl1pPr>
            <a:lvl2pPr marL="2728558" indent="-1049445"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2pPr>
            <a:lvl3pPr marL="4197782"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3pPr>
            <a:lvl4pPr marL="5876895"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4pPr>
            <a:lvl5pPr marL="7556007"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5pPr>
            <a:lvl6pPr marL="9235120" indent="-839556" algn="l" defTabSz="1679113" rtl="0" eaLnBrk="1" latinLnBrk="0" hangingPunct="1">
              <a:spcBef>
                <a:spcPct val="20000"/>
              </a:spcBef>
              <a:buFont typeface="Arial"/>
              <a:buChar char="•"/>
              <a:defRPr sz="7300" kern="1200">
                <a:solidFill>
                  <a:schemeClr val="tx1"/>
                </a:solidFill>
                <a:latin typeface="+mn-lt"/>
                <a:ea typeface="+mn-ea"/>
                <a:cs typeface="+mn-cs"/>
              </a:defRPr>
            </a:lvl6pPr>
            <a:lvl7pPr marL="10914233" indent="-839556" algn="l" defTabSz="1679113" rtl="0" eaLnBrk="1" latinLnBrk="0" hangingPunct="1">
              <a:spcBef>
                <a:spcPct val="20000"/>
              </a:spcBef>
              <a:buFont typeface="Arial"/>
              <a:buChar char="•"/>
              <a:defRPr sz="7300" kern="1200">
                <a:solidFill>
                  <a:schemeClr val="tx1"/>
                </a:solidFill>
                <a:latin typeface="+mn-lt"/>
                <a:ea typeface="+mn-ea"/>
                <a:cs typeface="+mn-cs"/>
              </a:defRPr>
            </a:lvl7pPr>
            <a:lvl8pPr marL="12593345" indent="-839556" algn="l" defTabSz="1679113" rtl="0" eaLnBrk="1" latinLnBrk="0" hangingPunct="1">
              <a:spcBef>
                <a:spcPct val="20000"/>
              </a:spcBef>
              <a:buFont typeface="Arial"/>
              <a:buChar char="•"/>
              <a:defRPr sz="7300" kern="1200">
                <a:solidFill>
                  <a:schemeClr val="tx1"/>
                </a:solidFill>
                <a:latin typeface="+mn-lt"/>
                <a:ea typeface="+mn-ea"/>
                <a:cs typeface="+mn-cs"/>
              </a:defRPr>
            </a:lvl8pPr>
            <a:lvl9pPr marL="14272458" indent="-839556" algn="l" defTabSz="1679113" rtl="0" eaLnBrk="1" latinLnBrk="0" hangingPunct="1">
              <a:spcBef>
                <a:spcPct val="20000"/>
              </a:spcBef>
              <a:buFont typeface="Arial"/>
              <a:buChar char="•"/>
              <a:defRPr sz="7300" kern="1200">
                <a:solidFill>
                  <a:schemeClr val="tx1"/>
                </a:solidFill>
                <a:latin typeface="+mn-lt"/>
                <a:ea typeface="+mn-ea"/>
                <a:cs typeface="+mn-cs"/>
              </a:defRPr>
            </a:lvl9pPr>
          </a:lstStyle>
          <a:p>
            <a:pPr algn="r"/>
            <a:r>
              <a:rPr lang="en-GB" sz="600" b="0" dirty="0" smtClean="0">
                <a:solidFill>
                  <a:prstClr val="white"/>
                </a:solidFill>
              </a:rPr>
              <a:t>BACK TO CONTENTS</a:t>
            </a:r>
            <a:endParaRPr lang="en-US" sz="600" b="0" dirty="0">
              <a:solidFill>
                <a:prstClr val="white"/>
              </a:solidFill>
            </a:endParaRPr>
          </a:p>
        </p:txBody>
      </p:sp>
      <p:cxnSp>
        <p:nvCxnSpPr>
          <p:cNvPr id="6" name="Straight Connector 5"/>
          <p:cNvCxnSpPr/>
          <p:nvPr userDrawn="1"/>
        </p:nvCxnSpPr>
        <p:spPr>
          <a:xfrm>
            <a:off x="529143"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438793" y="139661"/>
            <a:ext cx="5343525" cy="200055"/>
          </a:xfrm>
          <a:prstGeom prst="rect">
            <a:avLst/>
          </a:prstGeom>
        </p:spPr>
        <p:txBody>
          <a:bodyPr>
            <a:spAutoFit/>
          </a:bodyPr>
          <a:lstStyle/>
          <a:p>
            <a:r>
              <a:rPr lang="en-GB" sz="700" b="1" dirty="0" smtClean="0">
                <a:solidFill>
                  <a:prstClr val="white"/>
                </a:solidFill>
                <a:latin typeface="Helvetica"/>
                <a:cs typeface="Helvetica"/>
              </a:rPr>
              <a:t>MOBILE CONTENT AND COMMERCE USAGE &amp; TRENDS IN THE USA</a:t>
            </a:r>
            <a:endParaRPr lang="en-US" sz="700" b="1" dirty="0">
              <a:solidFill>
                <a:prstClr val="white"/>
              </a:solidFill>
              <a:latin typeface="Helvetica"/>
              <a:cs typeface="Helvetica"/>
            </a:endParaRPr>
          </a:p>
        </p:txBody>
      </p:sp>
    </p:spTree>
    <p:extLst>
      <p:ext uri="{BB962C8B-B14F-4D97-AF65-F5344CB8AC3E}">
        <p14:creationId xmlns:p14="http://schemas.microsoft.com/office/powerpoint/2010/main" val="378067489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1" r:id="rId5"/>
    <p:sldLayoutId id="2147483732" r:id="rId6"/>
    <p:sldLayoutId id="2147483733" r:id="rId7"/>
    <p:sldLayoutId id="2147483764" r:id="rId8"/>
  </p:sldLayoutIdLst>
  <p:hf hdr="0" ftr="0" dt="0"/>
  <p:txStyles>
    <p:titleStyle>
      <a:lvl1pPr algn="l" defTabSz="1678490" rtl="0" eaLnBrk="1" latinLnBrk="0" hangingPunct="1">
        <a:spcBef>
          <a:spcPct val="0"/>
        </a:spcBef>
        <a:buNone/>
        <a:defRPr sz="800" b="1" kern="1200">
          <a:solidFill>
            <a:schemeClr val="tx1"/>
          </a:solidFill>
          <a:latin typeface="Helvetica"/>
          <a:ea typeface="+mj-ea"/>
          <a:cs typeface="Helvetica"/>
        </a:defRPr>
      </a:lvl1pPr>
    </p:titleStyle>
    <p:bodyStyle>
      <a:lvl1pPr marL="0" indent="0" algn="l" defTabSz="1678490" rtl="0" eaLnBrk="1" latinLnBrk="0" hangingPunct="1">
        <a:spcBef>
          <a:spcPct val="20000"/>
        </a:spcBef>
        <a:buFont typeface="Arial"/>
        <a:buNone/>
        <a:defRPr sz="5900" b="0" i="0" kern="1200" baseline="0">
          <a:solidFill>
            <a:schemeClr val="tx1"/>
          </a:solidFill>
          <a:latin typeface="Stempel Garamond Roman"/>
          <a:ea typeface="+mn-ea"/>
          <a:cs typeface="Stempel Garamond Roman"/>
        </a:defRPr>
      </a:lvl1pPr>
      <a:lvl2pPr marL="2727546" indent="-1049055" algn="l" defTabSz="1678490"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2pPr>
      <a:lvl3pPr marL="4196225" indent="-839245" algn="l" defTabSz="1678490"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3pPr>
      <a:lvl4pPr marL="5874714" indent="-839245" algn="l" defTabSz="1678490"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4pPr>
      <a:lvl5pPr marL="7553204" indent="-839245" algn="l" defTabSz="1678490"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5pPr>
      <a:lvl6pPr marL="9231695" indent="-839245" algn="l" defTabSz="1678490" rtl="0" eaLnBrk="1" latinLnBrk="0" hangingPunct="1">
        <a:spcBef>
          <a:spcPct val="20000"/>
        </a:spcBef>
        <a:buFont typeface="Arial"/>
        <a:buChar char="•"/>
        <a:defRPr sz="7300" kern="1200">
          <a:solidFill>
            <a:schemeClr val="tx1"/>
          </a:solidFill>
          <a:latin typeface="+mn-lt"/>
          <a:ea typeface="+mn-ea"/>
          <a:cs typeface="+mn-cs"/>
        </a:defRPr>
      </a:lvl6pPr>
      <a:lvl7pPr marL="10910185" indent="-839245" algn="l" defTabSz="1678490" rtl="0" eaLnBrk="1" latinLnBrk="0" hangingPunct="1">
        <a:spcBef>
          <a:spcPct val="20000"/>
        </a:spcBef>
        <a:buFont typeface="Arial"/>
        <a:buChar char="•"/>
        <a:defRPr sz="7300" kern="1200">
          <a:solidFill>
            <a:schemeClr val="tx1"/>
          </a:solidFill>
          <a:latin typeface="+mn-lt"/>
          <a:ea typeface="+mn-ea"/>
          <a:cs typeface="+mn-cs"/>
        </a:defRPr>
      </a:lvl7pPr>
      <a:lvl8pPr marL="12588675" indent="-839245" algn="l" defTabSz="1678490" rtl="0" eaLnBrk="1" latinLnBrk="0" hangingPunct="1">
        <a:spcBef>
          <a:spcPct val="20000"/>
        </a:spcBef>
        <a:buFont typeface="Arial"/>
        <a:buChar char="•"/>
        <a:defRPr sz="7300" kern="1200">
          <a:solidFill>
            <a:schemeClr val="tx1"/>
          </a:solidFill>
          <a:latin typeface="+mn-lt"/>
          <a:ea typeface="+mn-ea"/>
          <a:cs typeface="+mn-cs"/>
        </a:defRPr>
      </a:lvl8pPr>
      <a:lvl9pPr marL="14267165" indent="-839245" algn="l" defTabSz="1678490" rtl="0" eaLnBrk="1" latinLnBrk="0" hangingPunct="1">
        <a:spcBef>
          <a:spcPct val="20000"/>
        </a:spcBef>
        <a:buFont typeface="Arial"/>
        <a:buChar char="•"/>
        <a:defRPr sz="7300" kern="1200">
          <a:solidFill>
            <a:schemeClr val="tx1"/>
          </a:solidFill>
          <a:latin typeface="+mn-lt"/>
          <a:ea typeface="+mn-ea"/>
          <a:cs typeface="+mn-cs"/>
        </a:defRPr>
      </a:lvl9pPr>
    </p:bodyStyle>
    <p:otherStyle>
      <a:defPPr>
        <a:defRPr lang="en-US"/>
      </a:defPPr>
      <a:lvl1pPr marL="0" algn="l" defTabSz="1678490" rtl="0" eaLnBrk="1" latinLnBrk="0" hangingPunct="1">
        <a:defRPr sz="6600" kern="1200">
          <a:solidFill>
            <a:schemeClr val="tx1"/>
          </a:solidFill>
          <a:latin typeface="+mn-lt"/>
          <a:ea typeface="+mn-ea"/>
          <a:cs typeface="+mn-cs"/>
        </a:defRPr>
      </a:lvl1pPr>
      <a:lvl2pPr marL="1678490" algn="l" defTabSz="1678490" rtl="0" eaLnBrk="1" latinLnBrk="0" hangingPunct="1">
        <a:defRPr sz="6600" kern="1200">
          <a:solidFill>
            <a:schemeClr val="tx1"/>
          </a:solidFill>
          <a:latin typeface="+mn-lt"/>
          <a:ea typeface="+mn-ea"/>
          <a:cs typeface="+mn-cs"/>
        </a:defRPr>
      </a:lvl2pPr>
      <a:lvl3pPr marL="3356980" algn="l" defTabSz="1678490" rtl="0" eaLnBrk="1" latinLnBrk="0" hangingPunct="1">
        <a:defRPr sz="6600" kern="1200">
          <a:solidFill>
            <a:schemeClr val="tx1"/>
          </a:solidFill>
          <a:latin typeface="+mn-lt"/>
          <a:ea typeface="+mn-ea"/>
          <a:cs typeface="+mn-cs"/>
        </a:defRPr>
      </a:lvl3pPr>
      <a:lvl4pPr marL="5035469" algn="l" defTabSz="1678490" rtl="0" eaLnBrk="1" latinLnBrk="0" hangingPunct="1">
        <a:defRPr sz="6600" kern="1200">
          <a:solidFill>
            <a:schemeClr val="tx1"/>
          </a:solidFill>
          <a:latin typeface="+mn-lt"/>
          <a:ea typeface="+mn-ea"/>
          <a:cs typeface="+mn-cs"/>
        </a:defRPr>
      </a:lvl4pPr>
      <a:lvl5pPr marL="6713960" algn="l" defTabSz="1678490" rtl="0" eaLnBrk="1" latinLnBrk="0" hangingPunct="1">
        <a:defRPr sz="6600" kern="1200">
          <a:solidFill>
            <a:schemeClr val="tx1"/>
          </a:solidFill>
          <a:latin typeface="+mn-lt"/>
          <a:ea typeface="+mn-ea"/>
          <a:cs typeface="+mn-cs"/>
        </a:defRPr>
      </a:lvl5pPr>
      <a:lvl6pPr marL="8392450" algn="l" defTabSz="1678490" rtl="0" eaLnBrk="1" latinLnBrk="0" hangingPunct="1">
        <a:defRPr sz="6600" kern="1200">
          <a:solidFill>
            <a:schemeClr val="tx1"/>
          </a:solidFill>
          <a:latin typeface="+mn-lt"/>
          <a:ea typeface="+mn-ea"/>
          <a:cs typeface="+mn-cs"/>
        </a:defRPr>
      </a:lvl6pPr>
      <a:lvl7pPr marL="10070939" algn="l" defTabSz="1678490" rtl="0" eaLnBrk="1" latinLnBrk="0" hangingPunct="1">
        <a:defRPr sz="6600" kern="1200">
          <a:solidFill>
            <a:schemeClr val="tx1"/>
          </a:solidFill>
          <a:latin typeface="+mn-lt"/>
          <a:ea typeface="+mn-ea"/>
          <a:cs typeface="+mn-cs"/>
        </a:defRPr>
      </a:lvl7pPr>
      <a:lvl8pPr marL="11749430" algn="l" defTabSz="1678490" rtl="0" eaLnBrk="1" latinLnBrk="0" hangingPunct="1">
        <a:defRPr sz="6600" kern="1200">
          <a:solidFill>
            <a:schemeClr val="tx1"/>
          </a:solidFill>
          <a:latin typeface="+mn-lt"/>
          <a:ea typeface="+mn-ea"/>
          <a:cs typeface="+mn-cs"/>
        </a:defRPr>
      </a:lvl8pPr>
      <a:lvl9pPr marL="13427920" algn="l" defTabSz="1678490" rtl="0" eaLnBrk="1" latinLnBrk="0" hangingPunct="1">
        <a:defRPr sz="6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29143" y="7191484"/>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userDrawn="1"/>
        </p:nvCxnSpPr>
        <p:spPr>
          <a:xfrm>
            <a:off x="529143"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632737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Lst>
  <p:hf hdr="0" ftr="0" dt="0"/>
  <p:txStyles>
    <p:titleStyle>
      <a:lvl1pPr algn="ctr" defTabSz="457029" rtl="0" eaLnBrk="1" latinLnBrk="0" hangingPunct="1">
        <a:spcBef>
          <a:spcPct val="0"/>
        </a:spcBef>
        <a:buNone/>
        <a:defRPr sz="4400" kern="1200">
          <a:solidFill>
            <a:schemeClr val="tx1"/>
          </a:solidFill>
          <a:latin typeface="+mj-lt"/>
          <a:ea typeface="+mj-ea"/>
          <a:cs typeface="+mj-cs"/>
        </a:defRPr>
      </a:lvl1pPr>
    </p:titleStyle>
    <p:bodyStyle>
      <a:lvl1pPr marL="342773" indent="-342773" algn="l" defTabSz="457029" rtl="0" eaLnBrk="1" latinLnBrk="0" hangingPunct="1">
        <a:spcBef>
          <a:spcPct val="20000"/>
        </a:spcBef>
        <a:buFont typeface="Arial"/>
        <a:buChar char="•"/>
        <a:defRPr sz="3200" kern="1200">
          <a:solidFill>
            <a:schemeClr val="tx1"/>
          </a:solidFill>
          <a:latin typeface="+mn-lt"/>
          <a:ea typeface="+mn-ea"/>
          <a:cs typeface="+mn-cs"/>
        </a:defRPr>
      </a:lvl1pPr>
      <a:lvl2pPr marL="742675" indent="-285644" algn="l" defTabSz="457029" rtl="0" eaLnBrk="1" latinLnBrk="0" hangingPunct="1">
        <a:spcBef>
          <a:spcPct val="20000"/>
        </a:spcBef>
        <a:buFont typeface="Arial"/>
        <a:buChar char="–"/>
        <a:defRPr sz="2900" kern="1200">
          <a:solidFill>
            <a:schemeClr val="tx1"/>
          </a:solidFill>
          <a:latin typeface="+mn-lt"/>
          <a:ea typeface="+mn-ea"/>
          <a:cs typeface="+mn-cs"/>
        </a:defRPr>
      </a:lvl2pPr>
      <a:lvl3pPr marL="1142576" indent="-228516" algn="l" defTabSz="457029" rtl="0" eaLnBrk="1" latinLnBrk="0" hangingPunct="1">
        <a:spcBef>
          <a:spcPct val="20000"/>
        </a:spcBef>
        <a:buFont typeface="Arial"/>
        <a:buChar char="•"/>
        <a:defRPr sz="2400" kern="1200">
          <a:solidFill>
            <a:schemeClr val="tx1"/>
          </a:solidFill>
          <a:latin typeface="+mn-lt"/>
          <a:ea typeface="+mn-ea"/>
          <a:cs typeface="+mn-cs"/>
        </a:defRPr>
      </a:lvl3pPr>
      <a:lvl4pPr marL="1599606" indent="-228516" algn="l" defTabSz="457029" rtl="0" eaLnBrk="1" latinLnBrk="0" hangingPunct="1">
        <a:spcBef>
          <a:spcPct val="20000"/>
        </a:spcBef>
        <a:buFont typeface="Arial"/>
        <a:buChar char="–"/>
        <a:defRPr sz="2100" kern="1200">
          <a:solidFill>
            <a:schemeClr val="tx1"/>
          </a:solidFill>
          <a:latin typeface="+mn-lt"/>
          <a:ea typeface="+mn-ea"/>
          <a:cs typeface="+mn-cs"/>
        </a:defRPr>
      </a:lvl4pPr>
      <a:lvl5pPr marL="2056637" indent="-228516" algn="l" defTabSz="457029" rtl="0" eaLnBrk="1" latinLnBrk="0" hangingPunct="1">
        <a:spcBef>
          <a:spcPct val="20000"/>
        </a:spcBef>
        <a:buFont typeface="Arial"/>
        <a:buChar char="»"/>
        <a:defRPr sz="2100" kern="1200">
          <a:solidFill>
            <a:schemeClr val="tx1"/>
          </a:solidFill>
          <a:latin typeface="+mn-lt"/>
          <a:ea typeface="+mn-ea"/>
          <a:cs typeface="+mn-cs"/>
        </a:defRPr>
      </a:lvl5pPr>
      <a:lvl6pPr marL="2513668" indent="-228516" algn="l" defTabSz="457029" rtl="0" eaLnBrk="1" latinLnBrk="0" hangingPunct="1">
        <a:spcBef>
          <a:spcPct val="20000"/>
        </a:spcBef>
        <a:buFont typeface="Arial"/>
        <a:buChar char="•"/>
        <a:defRPr sz="2100" kern="1200">
          <a:solidFill>
            <a:schemeClr val="tx1"/>
          </a:solidFill>
          <a:latin typeface="+mn-lt"/>
          <a:ea typeface="+mn-ea"/>
          <a:cs typeface="+mn-cs"/>
        </a:defRPr>
      </a:lvl6pPr>
      <a:lvl7pPr marL="2970697" indent="-228516" algn="l" defTabSz="457029" rtl="0" eaLnBrk="1" latinLnBrk="0" hangingPunct="1">
        <a:spcBef>
          <a:spcPct val="20000"/>
        </a:spcBef>
        <a:buFont typeface="Arial"/>
        <a:buChar char="•"/>
        <a:defRPr sz="2100" kern="1200">
          <a:solidFill>
            <a:schemeClr val="tx1"/>
          </a:solidFill>
          <a:latin typeface="+mn-lt"/>
          <a:ea typeface="+mn-ea"/>
          <a:cs typeface="+mn-cs"/>
        </a:defRPr>
      </a:lvl7pPr>
      <a:lvl8pPr marL="3427729" indent="-228516" algn="l" defTabSz="457029" rtl="0" eaLnBrk="1" latinLnBrk="0" hangingPunct="1">
        <a:spcBef>
          <a:spcPct val="20000"/>
        </a:spcBef>
        <a:buFont typeface="Arial"/>
        <a:buChar char="•"/>
        <a:defRPr sz="2100" kern="1200">
          <a:solidFill>
            <a:schemeClr val="tx1"/>
          </a:solidFill>
          <a:latin typeface="+mn-lt"/>
          <a:ea typeface="+mn-ea"/>
          <a:cs typeface="+mn-cs"/>
        </a:defRPr>
      </a:lvl8pPr>
      <a:lvl9pPr marL="3884760" indent="-228516" algn="l" defTabSz="457029"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57029" rtl="0" eaLnBrk="1" latinLnBrk="0" hangingPunct="1">
        <a:defRPr sz="1800" kern="1200">
          <a:solidFill>
            <a:schemeClr val="tx1"/>
          </a:solidFill>
          <a:latin typeface="+mn-lt"/>
          <a:ea typeface="+mn-ea"/>
          <a:cs typeface="+mn-cs"/>
        </a:defRPr>
      </a:lvl1pPr>
      <a:lvl2pPr marL="457029" algn="l" defTabSz="457029" rtl="0" eaLnBrk="1" latinLnBrk="0" hangingPunct="1">
        <a:defRPr sz="1800" kern="1200">
          <a:solidFill>
            <a:schemeClr val="tx1"/>
          </a:solidFill>
          <a:latin typeface="+mn-lt"/>
          <a:ea typeface="+mn-ea"/>
          <a:cs typeface="+mn-cs"/>
        </a:defRPr>
      </a:lvl2pPr>
      <a:lvl3pPr marL="914059" algn="l" defTabSz="457029" rtl="0" eaLnBrk="1" latinLnBrk="0" hangingPunct="1">
        <a:defRPr sz="1800" kern="1200">
          <a:solidFill>
            <a:schemeClr val="tx1"/>
          </a:solidFill>
          <a:latin typeface="+mn-lt"/>
          <a:ea typeface="+mn-ea"/>
          <a:cs typeface="+mn-cs"/>
        </a:defRPr>
      </a:lvl3pPr>
      <a:lvl4pPr marL="1371092" algn="l" defTabSz="457029" rtl="0" eaLnBrk="1" latinLnBrk="0" hangingPunct="1">
        <a:defRPr sz="1800" kern="1200">
          <a:solidFill>
            <a:schemeClr val="tx1"/>
          </a:solidFill>
          <a:latin typeface="+mn-lt"/>
          <a:ea typeface="+mn-ea"/>
          <a:cs typeface="+mn-cs"/>
        </a:defRPr>
      </a:lvl4pPr>
      <a:lvl5pPr marL="1828122" algn="l" defTabSz="457029" rtl="0" eaLnBrk="1" latinLnBrk="0" hangingPunct="1">
        <a:defRPr sz="1800" kern="1200">
          <a:solidFill>
            <a:schemeClr val="tx1"/>
          </a:solidFill>
          <a:latin typeface="+mn-lt"/>
          <a:ea typeface="+mn-ea"/>
          <a:cs typeface="+mn-cs"/>
        </a:defRPr>
      </a:lvl5pPr>
      <a:lvl6pPr marL="2285151" algn="l" defTabSz="457029" rtl="0" eaLnBrk="1" latinLnBrk="0" hangingPunct="1">
        <a:defRPr sz="1800" kern="1200">
          <a:solidFill>
            <a:schemeClr val="tx1"/>
          </a:solidFill>
          <a:latin typeface="+mn-lt"/>
          <a:ea typeface="+mn-ea"/>
          <a:cs typeface="+mn-cs"/>
        </a:defRPr>
      </a:lvl6pPr>
      <a:lvl7pPr marL="2742181" algn="l" defTabSz="457029" rtl="0" eaLnBrk="1" latinLnBrk="0" hangingPunct="1">
        <a:defRPr sz="1800" kern="1200">
          <a:solidFill>
            <a:schemeClr val="tx1"/>
          </a:solidFill>
          <a:latin typeface="+mn-lt"/>
          <a:ea typeface="+mn-ea"/>
          <a:cs typeface="+mn-cs"/>
        </a:defRPr>
      </a:lvl7pPr>
      <a:lvl8pPr marL="3199213" algn="l" defTabSz="457029" rtl="0" eaLnBrk="1" latinLnBrk="0" hangingPunct="1">
        <a:defRPr sz="1800" kern="1200">
          <a:solidFill>
            <a:schemeClr val="tx1"/>
          </a:solidFill>
          <a:latin typeface="+mn-lt"/>
          <a:ea typeface="+mn-ea"/>
          <a:cs typeface="+mn-cs"/>
        </a:defRPr>
      </a:lvl8pPr>
      <a:lvl9pPr marL="3656243" algn="l" defTabSz="45702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10688638" cy="7562850"/>
          </a:xfrm>
          <a:prstGeom prst="rect">
            <a:avLst/>
          </a:prstGeom>
          <a:gradFill>
            <a:gsLst>
              <a:gs pos="85000">
                <a:schemeClr val="accent4">
                  <a:tint val="100000"/>
                  <a:shade val="100000"/>
                  <a:satMod val="130000"/>
                </a:schemeClr>
              </a:gs>
              <a:gs pos="100000">
                <a:schemeClr val="tx1">
                  <a:lumMod val="75000"/>
                  <a:lumOff val="25000"/>
                </a:schemeClr>
              </a:gs>
            </a:gsLst>
          </a:gradFill>
          <a:ln>
            <a:noFill/>
          </a:ln>
          <a:effectLst/>
        </p:spPr>
        <p:style>
          <a:lnRef idx="1">
            <a:schemeClr val="accent4"/>
          </a:lnRef>
          <a:fillRef idx="3">
            <a:schemeClr val="accent4"/>
          </a:fillRef>
          <a:effectRef idx="2">
            <a:schemeClr val="accent4"/>
          </a:effectRef>
          <a:fontRef idx="minor">
            <a:schemeClr val="lt1"/>
          </a:fontRef>
        </p:style>
        <p:txBody>
          <a:bodyPr lIns="104287" tIns="52144" rIns="104287" bIns="52144" anchor="ctr"/>
          <a:lstStyle/>
          <a:p>
            <a:pPr algn="ctr" defTabSz="914400" fontAlgn="base">
              <a:spcBef>
                <a:spcPct val="0"/>
              </a:spcBef>
              <a:spcAft>
                <a:spcPct val="0"/>
              </a:spcAft>
              <a:defRPr/>
            </a:pPr>
            <a:endParaRPr lang="en-US" sz="1800" dirty="0">
              <a:solidFill>
                <a:srgbClr val="FFFFFF"/>
              </a:solidFill>
            </a:endParaRPr>
          </a:p>
        </p:txBody>
      </p:sp>
      <p:pic>
        <p:nvPicPr>
          <p:cNvPr id="2051" name="Picture 2"/>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73196" y="7273992"/>
            <a:ext cx="5316483" cy="7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2"/>
          <p:cNvSpPr>
            <a:spLocks noGrp="1" noChangeArrowheads="1"/>
          </p:cNvSpPr>
          <p:nvPr>
            <p:ph type="title"/>
          </p:nvPr>
        </p:nvSpPr>
        <p:spPr bwMode="auto">
          <a:xfrm>
            <a:off x="486185" y="1542332"/>
            <a:ext cx="9732970" cy="554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2053" name="Rectangle 3"/>
          <p:cNvSpPr>
            <a:spLocks noGrp="1" noChangeArrowheads="1"/>
          </p:cNvSpPr>
          <p:nvPr>
            <p:ph type="body" idx="1"/>
          </p:nvPr>
        </p:nvSpPr>
        <p:spPr bwMode="auto">
          <a:xfrm>
            <a:off x="486185" y="2235594"/>
            <a:ext cx="9732970" cy="456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4" name="Rectangle 8"/>
          <p:cNvSpPr>
            <a:spLocks noGrp="1" noChangeArrowheads="1"/>
          </p:cNvSpPr>
          <p:nvPr>
            <p:ph type="sldNum" sz="quarter" idx="4"/>
          </p:nvPr>
        </p:nvSpPr>
        <p:spPr bwMode="auto">
          <a:xfrm>
            <a:off x="7723283" y="7216219"/>
            <a:ext cx="2494016" cy="21708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100">
                <a:solidFill>
                  <a:schemeClr val="bg1"/>
                </a:solidFill>
                <a:latin typeface="Arial" charset="0"/>
                <a:ea typeface="ヒラギノ角ゴ Pro W3" charset="-128"/>
                <a:cs typeface="+mn-cs"/>
              </a:defRPr>
            </a:lvl1pPr>
          </a:lstStyle>
          <a:p>
            <a:pPr defTabSz="914400" fontAlgn="base">
              <a:spcBef>
                <a:spcPct val="0"/>
              </a:spcBef>
              <a:spcAft>
                <a:spcPct val="0"/>
              </a:spcAft>
              <a:defRPr/>
            </a:pPr>
            <a:fld id="{8F2FBE3D-E383-4472-8009-A1DFF798FC2C}" type="slidenum">
              <a:rPr lang="en-US">
                <a:solidFill>
                  <a:srgbClr val="FFFFFF"/>
                </a:solidFill>
              </a:rPr>
              <a:pPr defTabSz="914400" fontAlgn="base">
                <a:spcBef>
                  <a:spcPct val="0"/>
                </a:spcBef>
                <a:spcAft>
                  <a:spcPct val="0"/>
                </a:spcAft>
                <a:defRPr/>
              </a:pPr>
              <a:t>‹#›</a:t>
            </a:fld>
            <a:endParaRPr lang="en-US" dirty="0">
              <a:solidFill>
                <a:srgbClr val="FFFFFF"/>
              </a:solidFill>
            </a:endParaRPr>
          </a:p>
        </p:txBody>
      </p:sp>
      <p:sp>
        <p:nvSpPr>
          <p:cNvPr id="4106" name="Line 10"/>
          <p:cNvSpPr>
            <a:spLocks noChangeShapeType="1"/>
          </p:cNvSpPr>
          <p:nvPr/>
        </p:nvSpPr>
        <p:spPr bwMode="auto">
          <a:xfrm>
            <a:off x="462062" y="7081419"/>
            <a:ext cx="9757094" cy="0"/>
          </a:xfrm>
          <a:prstGeom prst="line">
            <a:avLst/>
          </a:prstGeom>
          <a:noFill/>
          <a:ln w="6350" cap="flat" cmpd="sng" algn="ctr">
            <a:solidFill>
              <a:schemeClr val="tx1">
                <a:lumMod val="50000"/>
                <a:lumOff val="50000"/>
              </a:schemeClr>
            </a:solidFill>
            <a:prstDash val="solid"/>
            <a:round/>
            <a:headEnd type="none" w="med" len="med"/>
            <a:tailEnd type="none" w="med" len="med"/>
          </a:ln>
          <a:effectLst/>
        </p:spPr>
        <p:txBody>
          <a:bodyPr lIns="104287" tIns="52144" rIns="104287" bIns="52144"/>
          <a:lstStyle/>
          <a:p>
            <a:pPr defTabSz="914400" fontAlgn="base">
              <a:spcBef>
                <a:spcPct val="0"/>
              </a:spcBef>
              <a:spcAft>
                <a:spcPct val="0"/>
              </a:spcAft>
              <a:defRPr/>
            </a:pPr>
            <a:endParaRPr lang="en-US" sz="1800" dirty="0">
              <a:solidFill>
                <a:srgbClr val="000000"/>
              </a:solidFill>
            </a:endParaRPr>
          </a:p>
        </p:txBody>
      </p:sp>
      <p:pic>
        <p:nvPicPr>
          <p:cNvPr id="2056" name="Picture 15"/>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45360" y="288860"/>
            <a:ext cx="2122882" cy="85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10"/>
          <p:cNvSpPr>
            <a:spLocks noChangeShapeType="1"/>
          </p:cNvSpPr>
          <p:nvPr userDrawn="1"/>
        </p:nvSpPr>
        <p:spPr bwMode="auto">
          <a:xfrm>
            <a:off x="445360" y="1344507"/>
            <a:ext cx="9757094" cy="0"/>
          </a:xfrm>
          <a:prstGeom prst="line">
            <a:avLst/>
          </a:prstGeom>
          <a:noFill/>
          <a:ln w="6350" cap="flat" cmpd="sng" algn="ctr">
            <a:solidFill>
              <a:schemeClr val="tx1">
                <a:lumMod val="50000"/>
                <a:lumOff val="50000"/>
              </a:schemeClr>
            </a:solidFill>
            <a:prstDash val="solid"/>
            <a:round/>
            <a:headEnd type="none" w="med" len="med"/>
            <a:tailEnd type="none" w="med" len="med"/>
          </a:ln>
          <a:effectLst/>
        </p:spPr>
        <p:txBody>
          <a:bodyPr lIns="104287" tIns="52144" rIns="104287" bIns="52144"/>
          <a:lstStyle/>
          <a:p>
            <a:pPr defTabSz="914400" fontAlgn="base">
              <a:spcBef>
                <a:spcPct val="0"/>
              </a:spcBef>
              <a:spcAft>
                <a:spcPct val="0"/>
              </a:spcAft>
              <a:defRPr/>
            </a:pPr>
            <a:endParaRPr lang="en-US" sz="1800" dirty="0">
              <a:solidFill>
                <a:srgbClr val="000000"/>
              </a:solidFill>
            </a:endParaRPr>
          </a:p>
        </p:txBody>
      </p:sp>
    </p:spTree>
    <p:extLst>
      <p:ext uri="{BB962C8B-B14F-4D97-AF65-F5344CB8AC3E}">
        <p14:creationId xmlns:p14="http://schemas.microsoft.com/office/powerpoint/2010/main" val="372406402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7" r:id="rId7"/>
  </p:sldLayoutIdLst>
  <p:hf hdr="0" ftr="0" dt="0"/>
  <p:txStyles>
    <p:titleStyle>
      <a:lvl1pPr algn="l" rtl="0" eaLnBrk="0" fontAlgn="base" hangingPunct="0">
        <a:spcBef>
          <a:spcPct val="0"/>
        </a:spcBef>
        <a:spcAft>
          <a:spcPct val="0"/>
        </a:spcAft>
        <a:defRPr sz="3400">
          <a:solidFill>
            <a:schemeClr val="tx2"/>
          </a:solidFill>
          <a:latin typeface="+mj-lt"/>
          <a:ea typeface="ヒラギノ角ゴ Pro W3" charset="-128"/>
          <a:cs typeface="ヒラギノ角ゴ Pro W3" charset="-128"/>
        </a:defRPr>
      </a:lvl1pPr>
      <a:lvl2pPr algn="l" rtl="0" eaLnBrk="0" fontAlgn="base" hangingPunct="0">
        <a:spcBef>
          <a:spcPct val="0"/>
        </a:spcBef>
        <a:spcAft>
          <a:spcPct val="0"/>
        </a:spcAft>
        <a:defRPr sz="3400">
          <a:solidFill>
            <a:schemeClr val="tx2"/>
          </a:solidFill>
          <a:latin typeface="Arial" charset="-52"/>
          <a:ea typeface="ヒラギノ角ゴ Pro W3" charset="-128"/>
          <a:cs typeface="ヒラギノ角ゴ Pro W3" charset="-128"/>
        </a:defRPr>
      </a:lvl2pPr>
      <a:lvl3pPr algn="l" rtl="0" eaLnBrk="0" fontAlgn="base" hangingPunct="0">
        <a:spcBef>
          <a:spcPct val="0"/>
        </a:spcBef>
        <a:spcAft>
          <a:spcPct val="0"/>
        </a:spcAft>
        <a:defRPr sz="3400">
          <a:solidFill>
            <a:schemeClr val="tx2"/>
          </a:solidFill>
          <a:latin typeface="Arial" charset="-52"/>
          <a:ea typeface="ヒラギノ角ゴ Pro W3" charset="-128"/>
          <a:cs typeface="ヒラギノ角ゴ Pro W3" charset="-128"/>
        </a:defRPr>
      </a:lvl3pPr>
      <a:lvl4pPr algn="l" rtl="0" eaLnBrk="0" fontAlgn="base" hangingPunct="0">
        <a:spcBef>
          <a:spcPct val="0"/>
        </a:spcBef>
        <a:spcAft>
          <a:spcPct val="0"/>
        </a:spcAft>
        <a:defRPr sz="3400">
          <a:solidFill>
            <a:schemeClr val="tx2"/>
          </a:solidFill>
          <a:latin typeface="Arial" charset="-52"/>
          <a:ea typeface="ヒラギノ角ゴ Pro W3" charset="-128"/>
          <a:cs typeface="ヒラギノ角ゴ Pro W3" charset="-128"/>
        </a:defRPr>
      </a:lvl4pPr>
      <a:lvl5pPr algn="l" rtl="0" eaLnBrk="0" fontAlgn="base" hangingPunct="0">
        <a:spcBef>
          <a:spcPct val="0"/>
        </a:spcBef>
        <a:spcAft>
          <a:spcPct val="0"/>
        </a:spcAft>
        <a:defRPr sz="3400">
          <a:solidFill>
            <a:schemeClr val="tx2"/>
          </a:solidFill>
          <a:latin typeface="Arial" charset="-52"/>
          <a:ea typeface="ヒラギノ角ゴ Pro W3" charset="-128"/>
          <a:cs typeface="ヒラギノ角ゴ Pro W3" charset="-128"/>
        </a:defRPr>
      </a:lvl5pPr>
      <a:lvl6pPr marL="521437" algn="l" rtl="0" fontAlgn="base">
        <a:spcBef>
          <a:spcPct val="0"/>
        </a:spcBef>
        <a:spcAft>
          <a:spcPct val="0"/>
        </a:spcAft>
        <a:defRPr sz="3400">
          <a:solidFill>
            <a:schemeClr val="tx2"/>
          </a:solidFill>
          <a:latin typeface="Arial" charset="-52"/>
        </a:defRPr>
      </a:lvl6pPr>
      <a:lvl7pPr marL="1042873" algn="l" rtl="0" fontAlgn="base">
        <a:spcBef>
          <a:spcPct val="0"/>
        </a:spcBef>
        <a:spcAft>
          <a:spcPct val="0"/>
        </a:spcAft>
        <a:defRPr sz="3400">
          <a:solidFill>
            <a:schemeClr val="tx2"/>
          </a:solidFill>
          <a:latin typeface="Arial" charset="-52"/>
        </a:defRPr>
      </a:lvl7pPr>
      <a:lvl8pPr marL="1564310" algn="l" rtl="0" fontAlgn="base">
        <a:spcBef>
          <a:spcPct val="0"/>
        </a:spcBef>
        <a:spcAft>
          <a:spcPct val="0"/>
        </a:spcAft>
        <a:defRPr sz="3400">
          <a:solidFill>
            <a:schemeClr val="tx2"/>
          </a:solidFill>
          <a:latin typeface="Arial" charset="-52"/>
        </a:defRPr>
      </a:lvl8pPr>
      <a:lvl9pPr marL="2085746" algn="l" rtl="0" fontAlgn="base">
        <a:spcBef>
          <a:spcPct val="0"/>
        </a:spcBef>
        <a:spcAft>
          <a:spcPct val="0"/>
        </a:spcAft>
        <a:defRPr sz="3400">
          <a:solidFill>
            <a:schemeClr val="tx2"/>
          </a:solidFill>
          <a:latin typeface="Arial" charset="-52"/>
        </a:defRPr>
      </a:lvl9pPr>
    </p:titleStyle>
    <p:bodyStyle>
      <a:lvl1pPr marL="391077" indent="-391077" algn="l" rtl="0" eaLnBrk="0" fontAlgn="base" hangingPunct="0">
        <a:spcBef>
          <a:spcPct val="20000"/>
        </a:spcBef>
        <a:spcAft>
          <a:spcPct val="0"/>
        </a:spcAft>
        <a:defRPr sz="2700">
          <a:solidFill>
            <a:srgbClr val="FFFFFF"/>
          </a:solidFill>
          <a:latin typeface="+mn-lt"/>
          <a:ea typeface="ヒラギノ角ゴ Pro W3" charset="-128"/>
          <a:cs typeface="ヒラギノ角ゴ Pro W3" charset="-128"/>
        </a:defRPr>
      </a:lvl1pPr>
      <a:lvl2pPr marL="271582" indent="-269772" algn="l" rtl="0" eaLnBrk="0" fontAlgn="base" hangingPunct="0">
        <a:spcBef>
          <a:spcPct val="20000"/>
        </a:spcBef>
        <a:spcAft>
          <a:spcPct val="0"/>
        </a:spcAft>
        <a:buClr>
          <a:schemeClr val="tx1"/>
        </a:buClr>
        <a:buFont typeface="Arial" pitchFamily="34" charset="0"/>
        <a:buChar char="•"/>
        <a:defRPr sz="2700">
          <a:solidFill>
            <a:srgbClr val="FFFFFF"/>
          </a:solidFill>
          <a:latin typeface="+mn-lt"/>
          <a:ea typeface="ヒラギノ角ゴ Pro W3" charset="-128"/>
          <a:cs typeface="ヒラギノ角ゴ Pro W3"/>
        </a:defRPr>
      </a:lvl2pPr>
      <a:lvl3pPr marL="581185" indent="-307792" algn="l" rtl="0" eaLnBrk="0" fontAlgn="base" hangingPunct="0">
        <a:spcBef>
          <a:spcPct val="20000"/>
        </a:spcBef>
        <a:spcAft>
          <a:spcPct val="0"/>
        </a:spcAft>
        <a:buClr>
          <a:schemeClr val="tx1"/>
        </a:buClr>
        <a:buChar char="•"/>
        <a:defRPr>
          <a:solidFill>
            <a:srgbClr val="FFFFFF"/>
          </a:solidFill>
          <a:latin typeface="+mn-lt"/>
          <a:ea typeface="ヒラギノ角ゴ Pro W3" charset="-128"/>
          <a:cs typeface="ヒラギノ角ゴ Pro W3"/>
        </a:defRPr>
      </a:lvl3pPr>
      <a:lvl4pPr marL="912514" indent="-329519" algn="l" rtl="0" eaLnBrk="0" fontAlgn="base" hangingPunct="0">
        <a:spcBef>
          <a:spcPct val="20000"/>
        </a:spcBef>
        <a:spcAft>
          <a:spcPct val="0"/>
        </a:spcAft>
        <a:buClr>
          <a:schemeClr val="tx1"/>
        </a:buClr>
        <a:buChar char="•"/>
        <a:defRPr>
          <a:solidFill>
            <a:srgbClr val="FFFFFF"/>
          </a:solidFill>
          <a:latin typeface="+mn-lt"/>
          <a:ea typeface="ヒラギノ角ゴ Pro W3" charset="-128"/>
          <a:cs typeface="ヒラギノ角ゴ Pro W3"/>
        </a:defRPr>
      </a:lvl4pPr>
      <a:lvl5pPr marL="1220306" indent="-305982" algn="l" rtl="0" eaLnBrk="0" fontAlgn="base" hangingPunct="0">
        <a:spcBef>
          <a:spcPct val="20000"/>
        </a:spcBef>
        <a:spcAft>
          <a:spcPct val="0"/>
        </a:spcAft>
        <a:buClr>
          <a:schemeClr val="tx1"/>
        </a:buClr>
        <a:buChar char="•"/>
        <a:defRPr>
          <a:solidFill>
            <a:srgbClr val="FFFFFF"/>
          </a:solidFill>
          <a:latin typeface="+mn-lt"/>
          <a:ea typeface="ヒラギノ角ゴ Pro W3" charset="-128"/>
          <a:cs typeface="ヒラギノ角ゴ Pro W3"/>
        </a:defRPr>
      </a:lvl5pPr>
      <a:lvl6pPr marL="1741743" indent="-305982" algn="l" rtl="0" fontAlgn="base">
        <a:spcBef>
          <a:spcPct val="20000"/>
        </a:spcBef>
        <a:spcAft>
          <a:spcPct val="0"/>
        </a:spcAft>
        <a:buClr>
          <a:schemeClr val="tx1"/>
        </a:buClr>
        <a:buChar char="•"/>
        <a:defRPr>
          <a:solidFill>
            <a:srgbClr val="000000"/>
          </a:solidFill>
          <a:latin typeface="+mn-lt"/>
          <a:ea typeface="ヒラギノ角ゴ Pro W3" charset="-128"/>
        </a:defRPr>
      </a:lvl6pPr>
      <a:lvl7pPr marL="2263180" indent="-305982" algn="l" rtl="0" fontAlgn="base">
        <a:spcBef>
          <a:spcPct val="20000"/>
        </a:spcBef>
        <a:spcAft>
          <a:spcPct val="0"/>
        </a:spcAft>
        <a:buClr>
          <a:schemeClr val="tx1"/>
        </a:buClr>
        <a:buChar char="•"/>
        <a:defRPr>
          <a:solidFill>
            <a:srgbClr val="000000"/>
          </a:solidFill>
          <a:latin typeface="+mn-lt"/>
          <a:ea typeface="ヒラギノ角ゴ Pro W3" charset="-128"/>
        </a:defRPr>
      </a:lvl7pPr>
      <a:lvl8pPr marL="2784616" indent="-305982" algn="l" rtl="0" fontAlgn="base">
        <a:spcBef>
          <a:spcPct val="20000"/>
        </a:spcBef>
        <a:spcAft>
          <a:spcPct val="0"/>
        </a:spcAft>
        <a:buClr>
          <a:schemeClr val="tx1"/>
        </a:buClr>
        <a:buChar char="•"/>
        <a:defRPr>
          <a:solidFill>
            <a:srgbClr val="000000"/>
          </a:solidFill>
          <a:latin typeface="+mn-lt"/>
          <a:ea typeface="ヒラギノ角ゴ Pro W3" charset="-128"/>
        </a:defRPr>
      </a:lvl8pPr>
      <a:lvl9pPr marL="3306053" indent="-305982" algn="l" rtl="0" fontAlgn="base">
        <a:spcBef>
          <a:spcPct val="20000"/>
        </a:spcBef>
        <a:spcAft>
          <a:spcPct val="0"/>
        </a:spcAft>
        <a:buClr>
          <a:schemeClr val="tx1"/>
        </a:buClr>
        <a:buChar char="•"/>
        <a:defRPr>
          <a:solidFill>
            <a:srgbClr val="000000"/>
          </a:solidFill>
          <a:latin typeface="+mn-lt"/>
          <a:ea typeface="ヒラギノ角ゴ Pro W3" charset="-128"/>
        </a:defRPr>
      </a:lvl9pPr>
    </p:bodyStyle>
    <p:other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9" name="Straight Connector 8"/>
          <p:cNvCxnSpPr/>
          <p:nvPr userDrawn="1"/>
        </p:nvCxnSpPr>
        <p:spPr>
          <a:xfrm>
            <a:off x="529143" y="7191484"/>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userDrawn="1"/>
        </p:nvSpPr>
        <p:spPr>
          <a:xfrm>
            <a:off x="99790" y="89990"/>
            <a:ext cx="10495865" cy="2750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405" tIns="45703" rIns="91405" bIns="45703" rtlCol="0" anchor="ctr"/>
          <a:lstStyle/>
          <a:p>
            <a:pPr algn="ctr" defTabSz="1678490"/>
            <a:endParaRPr lang="en-US" dirty="0">
              <a:solidFill>
                <a:prstClr val="white"/>
              </a:solidFill>
            </a:endParaRPr>
          </a:p>
        </p:txBody>
      </p:sp>
      <p:pic>
        <p:nvPicPr>
          <p:cNvPr id="8" name="Picture 7"/>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330575" y="147320"/>
            <a:ext cx="176872" cy="153802"/>
          </a:xfrm>
          <a:prstGeom prst="rect">
            <a:avLst/>
          </a:prstGeom>
        </p:spPr>
      </p:pic>
      <p:sp>
        <p:nvSpPr>
          <p:cNvPr id="13" name="Text Placeholder 16"/>
          <p:cNvSpPr txBox="1">
            <a:spLocks/>
          </p:cNvSpPr>
          <p:nvPr userDrawn="1"/>
        </p:nvSpPr>
        <p:spPr>
          <a:xfrm>
            <a:off x="9255960" y="92298"/>
            <a:ext cx="1081310" cy="272029"/>
          </a:xfrm>
          <a:prstGeom prst="rect">
            <a:avLst/>
          </a:prstGeom>
        </p:spPr>
        <p:txBody>
          <a:bodyPr vert="horz" lIns="91405" tIns="45703" rIns="91405" bIns="45703" anchor="ctr"/>
          <a:lstStyle>
            <a:lvl1pPr marL="0" indent="0" algn="l" defTabSz="1679113" rtl="0" eaLnBrk="1" latinLnBrk="0" hangingPunct="1">
              <a:spcBef>
                <a:spcPct val="20000"/>
              </a:spcBef>
              <a:buFont typeface="Arial"/>
              <a:buNone/>
              <a:defRPr sz="800" b="1" i="0" kern="1200" baseline="0">
                <a:solidFill>
                  <a:schemeClr val="bg1"/>
                </a:solidFill>
                <a:latin typeface="Helvetica"/>
                <a:ea typeface="+mn-ea"/>
                <a:cs typeface="Helvetica"/>
              </a:defRPr>
            </a:lvl1pPr>
            <a:lvl2pPr marL="2728558" indent="-1049445"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2pPr>
            <a:lvl3pPr marL="4197782"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3pPr>
            <a:lvl4pPr marL="5876895"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4pPr>
            <a:lvl5pPr marL="7556007"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5pPr>
            <a:lvl6pPr marL="9235120" indent="-839556" algn="l" defTabSz="1679113" rtl="0" eaLnBrk="1" latinLnBrk="0" hangingPunct="1">
              <a:spcBef>
                <a:spcPct val="20000"/>
              </a:spcBef>
              <a:buFont typeface="Arial"/>
              <a:buChar char="•"/>
              <a:defRPr sz="7300" kern="1200">
                <a:solidFill>
                  <a:schemeClr val="tx1"/>
                </a:solidFill>
                <a:latin typeface="+mn-lt"/>
                <a:ea typeface="+mn-ea"/>
                <a:cs typeface="+mn-cs"/>
              </a:defRPr>
            </a:lvl6pPr>
            <a:lvl7pPr marL="10914233" indent="-839556" algn="l" defTabSz="1679113" rtl="0" eaLnBrk="1" latinLnBrk="0" hangingPunct="1">
              <a:spcBef>
                <a:spcPct val="20000"/>
              </a:spcBef>
              <a:buFont typeface="Arial"/>
              <a:buChar char="•"/>
              <a:defRPr sz="7300" kern="1200">
                <a:solidFill>
                  <a:schemeClr val="tx1"/>
                </a:solidFill>
                <a:latin typeface="+mn-lt"/>
                <a:ea typeface="+mn-ea"/>
                <a:cs typeface="+mn-cs"/>
              </a:defRPr>
            </a:lvl7pPr>
            <a:lvl8pPr marL="12593345" indent="-839556" algn="l" defTabSz="1679113" rtl="0" eaLnBrk="1" latinLnBrk="0" hangingPunct="1">
              <a:spcBef>
                <a:spcPct val="20000"/>
              </a:spcBef>
              <a:buFont typeface="Arial"/>
              <a:buChar char="•"/>
              <a:defRPr sz="7300" kern="1200">
                <a:solidFill>
                  <a:schemeClr val="tx1"/>
                </a:solidFill>
                <a:latin typeface="+mn-lt"/>
                <a:ea typeface="+mn-ea"/>
                <a:cs typeface="+mn-cs"/>
              </a:defRPr>
            </a:lvl8pPr>
            <a:lvl9pPr marL="14272458" indent="-839556" algn="l" defTabSz="1679113" rtl="0" eaLnBrk="1" latinLnBrk="0" hangingPunct="1">
              <a:spcBef>
                <a:spcPct val="20000"/>
              </a:spcBef>
              <a:buFont typeface="Arial"/>
              <a:buChar char="•"/>
              <a:defRPr sz="7300" kern="1200">
                <a:solidFill>
                  <a:schemeClr val="tx1"/>
                </a:solidFill>
                <a:latin typeface="+mn-lt"/>
                <a:ea typeface="+mn-ea"/>
                <a:cs typeface="+mn-cs"/>
              </a:defRPr>
            </a:lvl9pPr>
          </a:lstStyle>
          <a:p>
            <a:pPr algn="r"/>
            <a:r>
              <a:rPr lang="en-GB" sz="600" b="0" dirty="0" smtClean="0">
                <a:solidFill>
                  <a:prstClr val="white"/>
                </a:solidFill>
              </a:rPr>
              <a:t>BACK TO CONTENTS</a:t>
            </a:r>
            <a:endParaRPr lang="en-US" sz="600" b="0" dirty="0">
              <a:solidFill>
                <a:prstClr val="white"/>
              </a:solidFill>
            </a:endParaRPr>
          </a:p>
        </p:txBody>
      </p:sp>
      <p:cxnSp>
        <p:nvCxnSpPr>
          <p:cNvPr id="6" name="Straight Connector 5"/>
          <p:cNvCxnSpPr/>
          <p:nvPr userDrawn="1"/>
        </p:nvCxnSpPr>
        <p:spPr>
          <a:xfrm>
            <a:off x="529143"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544241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Lst>
  <p:hf hdr="0" ftr="0" dt="0"/>
  <p:txStyles>
    <p:titleStyle>
      <a:lvl1pPr algn="l" defTabSz="1678490" rtl="0" eaLnBrk="1" latinLnBrk="0" hangingPunct="1">
        <a:spcBef>
          <a:spcPct val="0"/>
        </a:spcBef>
        <a:buNone/>
        <a:defRPr sz="800" b="1" kern="1200">
          <a:solidFill>
            <a:schemeClr val="tx1"/>
          </a:solidFill>
          <a:latin typeface="Helvetica"/>
          <a:ea typeface="+mj-ea"/>
          <a:cs typeface="Helvetica"/>
        </a:defRPr>
      </a:lvl1pPr>
    </p:titleStyle>
    <p:bodyStyle>
      <a:lvl1pPr marL="0" indent="0" algn="l" defTabSz="1678490" rtl="0" eaLnBrk="1" latinLnBrk="0" hangingPunct="1">
        <a:spcBef>
          <a:spcPct val="20000"/>
        </a:spcBef>
        <a:buFont typeface="Arial"/>
        <a:buNone/>
        <a:defRPr sz="5900" b="0" i="0" kern="1200" baseline="0">
          <a:solidFill>
            <a:schemeClr val="tx1"/>
          </a:solidFill>
          <a:latin typeface="Stempel Garamond Roman"/>
          <a:ea typeface="+mn-ea"/>
          <a:cs typeface="Stempel Garamond Roman"/>
        </a:defRPr>
      </a:lvl1pPr>
      <a:lvl2pPr marL="2727546" indent="-1049055" algn="l" defTabSz="1678490"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2pPr>
      <a:lvl3pPr marL="4196225" indent="-839245" algn="l" defTabSz="1678490"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3pPr>
      <a:lvl4pPr marL="5874714" indent="-839245" algn="l" defTabSz="1678490"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4pPr>
      <a:lvl5pPr marL="7553204" indent="-839245" algn="l" defTabSz="1678490"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5pPr>
      <a:lvl6pPr marL="9231695" indent="-839245" algn="l" defTabSz="1678490" rtl="0" eaLnBrk="1" latinLnBrk="0" hangingPunct="1">
        <a:spcBef>
          <a:spcPct val="20000"/>
        </a:spcBef>
        <a:buFont typeface="Arial"/>
        <a:buChar char="•"/>
        <a:defRPr sz="7300" kern="1200">
          <a:solidFill>
            <a:schemeClr val="tx1"/>
          </a:solidFill>
          <a:latin typeface="+mn-lt"/>
          <a:ea typeface="+mn-ea"/>
          <a:cs typeface="+mn-cs"/>
        </a:defRPr>
      </a:lvl6pPr>
      <a:lvl7pPr marL="10910185" indent="-839245" algn="l" defTabSz="1678490" rtl="0" eaLnBrk="1" latinLnBrk="0" hangingPunct="1">
        <a:spcBef>
          <a:spcPct val="20000"/>
        </a:spcBef>
        <a:buFont typeface="Arial"/>
        <a:buChar char="•"/>
        <a:defRPr sz="7300" kern="1200">
          <a:solidFill>
            <a:schemeClr val="tx1"/>
          </a:solidFill>
          <a:latin typeface="+mn-lt"/>
          <a:ea typeface="+mn-ea"/>
          <a:cs typeface="+mn-cs"/>
        </a:defRPr>
      </a:lvl7pPr>
      <a:lvl8pPr marL="12588675" indent="-839245" algn="l" defTabSz="1678490" rtl="0" eaLnBrk="1" latinLnBrk="0" hangingPunct="1">
        <a:spcBef>
          <a:spcPct val="20000"/>
        </a:spcBef>
        <a:buFont typeface="Arial"/>
        <a:buChar char="•"/>
        <a:defRPr sz="7300" kern="1200">
          <a:solidFill>
            <a:schemeClr val="tx1"/>
          </a:solidFill>
          <a:latin typeface="+mn-lt"/>
          <a:ea typeface="+mn-ea"/>
          <a:cs typeface="+mn-cs"/>
        </a:defRPr>
      </a:lvl8pPr>
      <a:lvl9pPr marL="14267165" indent="-839245" algn="l" defTabSz="1678490" rtl="0" eaLnBrk="1" latinLnBrk="0" hangingPunct="1">
        <a:spcBef>
          <a:spcPct val="20000"/>
        </a:spcBef>
        <a:buFont typeface="Arial"/>
        <a:buChar char="•"/>
        <a:defRPr sz="7300" kern="1200">
          <a:solidFill>
            <a:schemeClr val="tx1"/>
          </a:solidFill>
          <a:latin typeface="+mn-lt"/>
          <a:ea typeface="+mn-ea"/>
          <a:cs typeface="+mn-cs"/>
        </a:defRPr>
      </a:lvl9pPr>
    </p:bodyStyle>
    <p:otherStyle>
      <a:defPPr>
        <a:defRPr lang="en-US"/>
      </a:defPPr>
      <a:lvl1pPr marL="0" algn="l" defTabSz="1678490" rtl="0" eaLnBrk="1" latinLnBrk="0" hangingPunct="1">
        <a:defRPr sz="6600" kern="1200">
          <a:solidFill>
            <a:schemeClr val="tx1"/>
          </a:solidFill>
          <a:latin typeface="+mn-lt"/>
          <a:ea typeface="+mn-ea"/>
          <a:cs typeface="+mn-cs"/>
        </a:defRPr>
      </a:lvl1pPr>
      <a:lvl2pPr marL="1678490" algn="l" defTabSz="1678490" rtl="0" eaLnBrk="1" latinLnBrk="0" hangingPunct="1">
        <a:defRPr sz="6600" kern="1200">
          <a:solidFill>
            <a:schemeClr val="tx1"/>
          </a:solidFill>
          <a:latin typeface="+mn-lt"/>
          <a:ea typeface="+mn-ea"/>
          <a:cs typeface="+mn-cs"/>
        </a:defRPr>
      </a:lvl2pPr>
      <a:lvl3pPr marL="3356980" algn="l" defTabSz="1678490" rtl="0" eaLnBrk="1" latinLnBrk="0" hangingPunct="1">
        <a:defRPr sz="6600" kern="1200">
          <a:solidFill>
            <a:schemeClr val="tx1"/>
          </a:solidFill>
          <a:latin typeface="+mn-lt"/>
          <a:ea typeface="+mn-ea"/>
          <a:cs typeface="+mn-cs"/>
        </a:defRPr>
      </a:lvl3pPr>
      <a:lvl4pPr marL="5035469" algn="l" defTabSz="1678490" rtl="0" eaLnBrk="1" latinLnBrk="0" hangingPunct="1">
        <a:defRPr sz="6600" kern="1200">
          <a:solidFill>
            <a:schemeClr val="tx1"/>
          </a:solidFill>
          <a:latin typeface="+mn-lt"/>
          <a:ea typeface="+mn-ea"/>
          <a:cs typeface="+mn-cs"/>
        </a:defRPr>
      </a:lvl4pPr>
      <a:lvl5pPr marL="6713960" algn="l" defTabSz="1678490" rtl="0" eaLnBrk="1" latinLnBrk="0" hangingPunct="1">
        <a:defRPr sz="6600" kern="1200">
          <a:solidFill>
            <a:schemeClr val="tx1"/>
          </a:solidFill>
          <a:latin typeface="+mn-lt"/>
          <a:ea typeface="+mn-ea"/>
          <a:cs typeface="+mn-cs"/>
        </a:defRPr>
      </a:lvl5pPr>
      <a:lvl6pPr marL="8392450" algn="l" defTabSz="1678490" rtl="0" eaLnBrk="1" latinLnBrk="0" hangingPunct="1">
        <a:defRPr sz="6600" kern="1200">
          <a:solidFill>
            <a:schemeClr val="tx1"/>
          </a:solidFill>
          <a:latin typeface="+mn-lt"/>
          <a:ea typeface="+mn-ea"/>
          <a:cs typeface="+mn-cs"/>
        </a:defRPr>
      </a:lvl6pPr>
      <a:lvl7pPr marL="10070939" algn="l" defTabSz="1678490" rtl="0" eaLnBrk="1" latinLnBrk="0" hangingPunct="1">
        <a:defRPr sz="6600" kern="1200">
          <a:solidFill>
            <a:schemeClr val="tx1"/>
          </a:solidFill>
          <a:latin typeface="+mn-lt"/>
          <a:ea typeface="+mn-ea"/>
          <a:cs typeface="+mn-cs"/>
        </a:defRPr>
      </a:lvl7pPr>
      <a:lvl8pPr marL="11749430" algn="l" defTabSz="1678490" rtl="0" eaLnBrk="1" latinLnBrk="0" hangingPunct="1">
        <a:defRPr sz="6600" kern="1200">
          <a:solidFill>
            <a:schemeClr val="tx1"/>
          </a:solidFill>
          <a:latin typeface="+mn-lt"/>
          <a:ea typeface="+mn-ea"/>
          <a:cs typeface="+mn-cs"/>
        </a:defRPr>
      </a:lvl8pPr>
      <a:lvl9pPr marL="13427920" algn="l" defTabSz="1678490" rtl="0" eaLnBrk="1" latinLnBrk="0" hangingPunct="1">
        <a:defRPr sz="6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9" name="Straight Connector 8"/>
          <p:cNvCxnSpPr/>
          <p:nvPr userDrawn="1"/>
        </p:nvCxnSpPr>
        <p:spPr>
          <a:xfrm>
            <a:off x="529140" y="7191484"/>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userDrawn="1"/>
        </p:nvSpPr>
        <p:spPr>
          <a:xfrm>
            <a:off x="99787" y="89987"/>
            <a:ext cx="10495865" cy="2750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330575" y="147320"/>
            <a:ext cx="176872" cy="153802"/>
          </a:xfrm>
          <a:prstGeom prst="rect">
            <a:avLst/>
          </a:prstGeom>
        </p:spPr>
      </p:pic>
      <p:sp>
        <p:nvSpPr>
          <p:cNvPr id="13" name="Text Placeholder 16"/>
          <p:cNvSpPr txBox="1">
            <a:spLocks/>
          </p:cNvSpPr>
          <p:nvPr userDrawn="1"/>
        </p:nvSpPr>
        <p:spPr>
          <a:xfrm>
            <a:off x="9255959" y="92297"/>
            <a:ext cx="1081311" cy="272029"/>
          </a:xfrm>
          <a:prstGeom prst="rect">
            <a:avLst/>
          </a:prstGeom>
        </p:spPr>
        <p:txBody>
          <a:bodyPr vert="horz" anchor="ctr"/>
          <a:lstStyle>
            <a:lvl1pPr marL="0" indent="0" algn="l" defTabSz="1679113" rtl="0" eaLnBrk="1" latinLnBrk="0" hangingPunct="1">
              <a:spcBef>
                <a:spcPct val="20000"/>
              </a:spcBef>
              <a:buFont typeface="Arial"/>
              <a:buNone/>
              <a:defRPr sz="800" b="1" i="0" kern="1200" baseline="0">
                <a:solidFill>
                  <a:schemeClr val="bg1"/>
                </a:solidFill>
                <a:latin typeface="Helvetica"/>
                <a:ea typeface="+mn-ea"/>
                <a:cs typeface="Helvetica"/>
              </a:defRPr>
            </a:lvl1pPr>
            <a:lvl2pPr marL="2728558" indent="-1049445"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2pPr>
            <a:lvl3pPr marL="4197782"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3pPr>
            <a:lvl4pPr marL="5876895"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4pPr>
            <a:lvl5pPr marL="7556007"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5pPr>
            <a:lvl6pPr marL="9235120" indent="-839556" algn="l" defTabSz="1679113" rtl="0" eaLnBrk="1" latinLnBrk="0" hangingPunct="1">
              <a:spcBef>
                <a:spcPct val="20000"/>
              </a:spcBef>
              <a:buFont typeface="Arial"/>
              <a:buChar char="•"/>
              <a:defRPr sz="7300" kern="1200">
                <a:solidFill>
                  <a:schemeClr val="tx1"/>
                </a:solidFill>
                <a:latin typeface="+mn-lt"/>
                <a:ea typeface="+mn-ea"/>
                <a:cs typeface="+mn-cs"/>
              </a:defRPr>
            </a:lvl6pPr>
            <a:lvl7pPr marL="10914233" indent="-839556" algn="l" defTabSz="1679113" rtl="0" eaLnBrk="1" latinLnBrk="0" hangingPunct="1">
              <a:spcBef>
                <a:spcPct val="20000"/>
              </a:spcBef>
              <a:buFont typeface="Arial"/>
              <a:buChar char="•"/>
              <a:defRPr sz="7300" kern="1200">
                <a:solidFill>
                  <a:schemeClr val="tx1"/>
                </a:solidFill>
                <a:latin typeface="+mn-lt"/>
                <a:ea typeface="+mn-ea"/>
                <a:cs typeface="+mn-cs"/>
              </a:defRPr>
            </a:lvl7pPr>
            <a:lvl8pPr marL="12593345" indent="-839556" algn="l" defTabSz="1679113" rtl="0" eaLnBrk="1" latinLnBrk="0" hangingPunct="1">
              <a:spcBef>
                <a:spcPct val="20000"/>
              </a:spcBef>
              <a:buFont typeface="Arial"/>
              <a:buChar char="•"/>
              <a:defRPr sz="7300" kern="1200">
                <a:solidFill>
                  <a:schemeClr val="tx1"/>
                </a:solidFill>
                <a:latin typeface="+mn-lt"/>
                <a:ea typeface="+mn-ea"/>
                <a:cs typeface="+mn-cs"/>
              </a:defRPr>
            </a:lvl8pPr>
            <a:lvl9pPr marL="14272458" indent="-839556" algn="l" defTabSz="1679113" rtl="0" eaLnBrk="1" latinLnBrk="0" hangingPunct="1">
              <a:spcBef>
                <a:spcPct val="20000"/>
              </a:spcBef>
              <a:buFont typeface="Arial"/>
              <a:buChar char="•"/>
              <a:defRPr sz="7300" kern="1200">
                <a:solidFill>
                  <a:schemeClr val="tx1"/>
                </a:solidFill>
                <a:latin typeface="+mn-lt"/>
                <a:ea typeface="+mn-ea"/>
                <a:cs typeface="+mn-cs"/>
              </a:defRPr>
            </a:lvl9pPr>
          </a:lstStyle>
          <a:p>
            <a:pPr algn="r"/>
            <a:r>
              <a:rPr lang="en-GB" sz="600" b="0" dirty="0" smtClean="0">
                <a:solidFill>
                  <a:prstClr val="white"/>
                </a:solidFill>
              </a:rPr>
              <a:t>BACK TO CONTENTS</a:t>
            </a:r>
            <a:endParaRPr lang="en-US" sz="600" b="0" dirty="0">
              <a:solidFill>
                <a:prstClr val="white"/>
              </a:solidFill>
            </a:endParaRPr>
          </a:p>
        </p:txBody>
      </p:sp>
      <p:cxnSp>
        <p:nvCxnSpPr>
          <p:cNvPr id="6" name="Straight Connector 5"/>
          <p:cNvCxnSpPr/>
          <p:nvPr userDrawn="1"/>
        </p:nvCxnSpPr>
        <p:spPr>
          <a:xfrm>
            <a:off x="529140"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134704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Lst>
  <p:hf hdr="0" ftr="0" dt="0"/>
  <p:txStyles>
    <p:titleStyle>
      <a:lvl1pPr algn="l" defTabSz="1679113" rtl="0" eaLnBrk="1" latinLnBrk="0" hangingPunct="1">
        <a:spcBef>
          <a:spcPct val="0"/>
        </a:spcBef>
        <a:buNone/>
        <a:defRPr sz="800" b="1" kern="1200">
          <a:solidFill>
            <a:schemeClr val="tx1"/>
          </a:solidFill>
          <a:latin typeface="Helvetica"/>
          <a:ea typeface="+mj-ea"/>
          <a:cs typeface="Helvetica"/>
        </a:defRPr>
      </a:lvl1pPr>
    </p:titleStyle>
    <p:bodyStyle>
      <a:lvl1pPr marL="0" indent="0" algn="l" defTabSz="1679113" rtl="0" eaLnBrk="1" latinLnBrk="0" hangingPunct="1">
        <a:spcBef>
          <a:spcPct val="20000"/>
        </a:spcBef>
        <a:buFont typeface="Arial"/>
        <a:buNone/>
        <a:defRPr sz="5900" b="0" i="0" kern="1200" baseline="0">
          <a:solidFill>
            <a:schemeClr val="tx1"/>
          </a:solidFill>
          <a:latin typeface="Stempel Garamond Roman"/>
          <a:ea typeface="+mn-ea"/>
          <a:cs typeface="Stempel Garamond Roman"/>
        </a:defRPr>
      </a:lvl1pPr>
      <a:lvl2pPr marL="2728558" indent="-1049445"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2pPr>
      <a:lvl3pPr marL="4197782"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3pPr>
      <a:lvl4pPr marL="5876895"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4pPr>
      <a:lvl5pPr marL="7556007"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5pPr>
      <a:lvl6pPr marL="9235120" indent="-839556" algn="l" defTabSz="1679113" rtl="0" eaLnBrk="1" latinLnBrk="0" hangingPunct="1">
        <a:spcBef>
          <a:spcPct val="20000"/>
        </a:spcBef>
        <a:buFont typeface="Arial"/>
        <a:buChar char="•"/>
        <a:defRPr sz="7300" kern="1200">
          <a:solidFill>
            <a:schemeClr val="tx1"/>
          </a:solidFill>
          <a:latin typeface="+mn-lt"/>
          <a:ea typeface="+mn-ea"/>
          <a:cs typeface="+mn-cs"/>
        </a:defRPr>
      </a:lvl6pPr>
      <a:lvl7pPr marL="10914233" indent="-839556" algn="l" defTabSz="1679113" rtl="0" eaLnBrk="1" latinLnBrk="0" hangingPunct="1">
        <a:spcBef>
          <a:spcPct val="20000"/>
        </a:spcBef>
        <a:buFont typeface="Arial"/>
        <a:buChar char="•"/>
        <a:defRPr sz="7300" kern="1200">
          <a:solidFill>
            <a:schemeClr val="tx1"/>
          </a:solidFill>
          <a:latin typeface="+mn-lt"/>
          <a:ea typeface="+mn-ea"/>
          <a:cs typeface="+mn-cs"/>
        </a:defRPr>
      </a:lvl7pPr>
      <a:lvl8pPr marL="12593345" indent="-839556" algn="l" defTabSz="1679113" rtl="0" eaLnBrk="1" latinLnBrk="0" hangingPunct="1">
        <a:spcBef>
          <a:spcPct val="20000"/>
        </a:spcBef>
        <a:buFont typeface="Arial"/>
        <a:buChar char="•"/>
        <a:defRPr sz="7300" kern="1200">
          <a:solidFill>
            <a:schemeClr val="tx1"/>
          </a:solidFill>
          <a:latin typeface="+mn-lt"/>
          <a:ea typeface="+mn-ea"/>
          <a:cs typeface="+mn-cs"/>
        </a:defRPr>
      </a:lvl8pPr>
      <a:lvl9pPr marL="14272458" indent="-839556" algn="l" defTabSz="1679113" rtl="0" eaLnBrk="1" latinLnBrk="0" hangingPunct="1">
        <a:spcBef>
          <a:spcPct val="20000"/>
        </a:spcBef>
        <a:buFont typeface="Arial"/>
        <a:buChar char="•"/>
        <a:defRPr sz="7300" kern="1200">
          <a:solidFill>
            <a:schemeClr val="tx1"/>
          </a:solidFill>
          <a:latin typeface="+mn-lt"/>
          <a:ea typeface="+mn-ea"/>
          <a:cs typeface="+mn-cs"/>
        </a:defRPr>
      </a:lvl9pPr>
    </p:bodyStyle>
    <p:otherStyle>
      <a:defPPr>
        <a:defRPr lang="en-US"/>
      </a:defPPr>
      <a:lvl1pPr marL="0" algn="l" defTabSz="1679113" rtl="0" eaLnBrk="1" latinLnBrk="0" hangingPunct="1">
        <a:defRPr sz="6600" kern="1200">
          <a:solidFill>
            <a:schemeClr val="tx1"/>
          </a:solidFill>
          <a:latin typeface="+mn-lt"/>
          <a:ea typeface="+mn-ea"/>
          <a:cs typeface="+mn-cs"/>
        </a:defRPr>
      </a:lvl1pPr>
      <a:lvl2pPr marL="1679113" algn="l" defTabSz="1679113" rtl="0" eaLnBrk="1" latinLnBrk="0" hangingPunct="1">
        <a:defRPr sz="6600" kern="1200">
          <a:solidFill>
            <a:schemeClr val="tx1"/>
          </a:solidFill>
          <a:latin typeface="+mn-lt"/>
          <a:ea typeface="+mn-ea"/>
          <a:cs typeface="+mn-cs"/>
        </a:defRPr>
      </a:lvl2pPr>
      <a:lvl3pPr marL="3358225" algn="l" defTabSz="1679113" rtl="0" eaLnBrk="1" latinLnBrk="0" hangingPunct="1">
        <a:defRPr sz="6600" kern="1200">
          <a:solidFill>
            <a:schemeClr val="tx1"/>
          </a:solidFill>
          <a:latin typeface="+mn-lt"/>
          <a:ea typeface="+mn-ea"/>
          <a:cs typeface="+mn-cs"/>
        </a:defRPr>
      </a:lvl3pPr>
      <a:lvl4pPr marL="5037338" algn="l" defTabSz="1679113" rtl="0" eaLnBrk="1" latinLnBrk="0" hangingPunct="1">
        <a:defRPr sz="6600" kern="1200">
          <a:solidFill>
            <a:schemeClr val="tx1"/>
          </a:solidFill>
          <a:latin typeface="+mn-lt"/>
          <a:ea typeface="+mn-ea"/>
          <a:cs typeface="+mn-cs"/>
        </a:defRPr>
      </a:lvl4pPr>
      <a:lvl5pPr marL="6716451" algn="l" defTabSz="1679113" rtl="0" eaLnBrk="1" latinLnBrk="0" hangingPunct="1">
        <a:defRPr sz="6600" kern="1200">
          <a:solidFill>
            <a:schemeClr val="tx1"/>
          </a:solidFill>
          <a:latin typeface="+mn-lt"/>
          <a:ea typeface="+mn-ea"/>
          <a:cs typeface="+mn-cs"/>
        </a:defRPr>
      </a:lvl5pPr>
      <a:lvl6pPr marL="8395564" algn="l" defTabSz="1679113" rtl="0" eaLnBrk="1" latinLnBrk="0" hangingPunct="1">
        <a:defRPr sz="6600" kern="1200">
          <a:solidFill>
            <a:schemeClr val="tx1"/>
          </a:solidFill>
          <a:latin typeface="+mn-lt"/>
          <a:ea typeface="+mn-ea"/>
          <a:cs typeface="+mn-cs"/>
        </a:defRPr>
      </a:lvl6pPr>
      <a:lvl7pPr marL="10074676" algn="l" defTabSz="1679113" rtl="0" eaLnBrk="1" latinLnBrk="0" hangingPunct="1">
        <a:defRPr sz="6600" kern="1200">
          <a:solidFill>
            <a:schemeClr val="tx1"/>
          </a:solidFill>
          <a:latin typeface="+mn-lt"/>
          <a:ea typeface="+mn-ea"/>
          <a:cs typeface="+mn-cs"/>
        </a:defRPr>
      </a:lvl7pPr>
      <a:lvl8pPr marL="11753789" algn="l" defTabSz="1679113" rtl="0" eaLnBrk="1" latinLnBrk="0" hangingPunct="1">
        <a:defRPr sz="6600" kern="1200">
          <a:solidFill>
            <a:schemeClr val="tx1"/>
          </a:solidFill>
          <a:latin typeface="+mn-lt"/>
          <a:ea typeface="+mn-ea"/>
          <a:cs typeface="+mn-cs"/>
        </a:defRPr>
      </a:lvl8pPr>
      <a:lvl9pPr marL="13432902" algn="l" defTabSz="1679113" rtl="0" eaLnBrk="1" latinLnBrk="0" hangingPunct="1">
        <a:defRPr sz="66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681165"/>
      </p:ext>
    </p:extLst>
  </p:cSld>
  <p:clrMap bg1="lt1" tx1="dk1" bg2="lt2" tx2="dk2" accent1="accent1" accent2="accent2" accent3="accent3" accent4="accent4" accent5="accent5" accent6="accent6" hlink="hlink" folHlink="folHlink"/>
  <p:sldLayoutIdLst>
    <p:sldLayoutId id="2147483762" r:id="rId1"/>
    <p:sldLayoutId id="2147483763"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9" name="Straight Connector 8"/>
          <p:cNvCxnSpPr/>
          <p:nvPr userDrawn="1"/>
        </p:nvCxnSpPr>
        <p:spPr>
          <a:xfrm>
            <a:off x="529140" y="7191484"/>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userDrawn="1"/>
        </p:nvSpPr>
        <p:spPr>
          <a:xfrm>
            <a:off x="99787" y="89987"/>
            <a:ext cx="10495865" cy="2750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330575" y="147320"/>
            <a:ext cx="176872" cy="153802"/>
          </a:xfrm>
          <a:prstGeom prst="rect">
            <a:avLst/>
          </a:prstGeom>
        </p:spPr>
      </p:pic>
      <p:sp>
        <p:nvSpPr>
          <p:cNvPr id="13" name="Text Placeholder 16"/>
          <p:cNvSpPr txBox="1">
            <a:spLocks/>
          </p:cNvSpPr>
          <p:nvPr userDrawn="1"/>
        </p:nvSpPr>
        <p:spPr>
          <a:xfrm>
            <a:off x="9255959" y="92297"/>
            <a:ext cx="1081311" cy="272029"/>
          </a:xfrm>
          <a:prstGeom prst="rect">
            <a:avLst/>
          </a:prstGeom>
        </p:spPr>
        <p:txBody>
          <a:bodyPr vert="horz" anchor="ctr"/>
          <a:lstStyle>
            <a:lvl1pPr marL="0" indent="0" algn="l" defTabSz="1679113" rtl="0" eaLnBrk="1" latinLnBrk="0" hangingPunct="1">
              <a:spcBef>
                <a:spcPct val="20000"/>
              </a:spcBef>
              <a:buFont typeface="Arial"/>
              <a:buNone/>
              <a:defRPr sz="800" b="1" i="0" kern="1200" baseline="0">
                <a:solidFill>
                  <a:schemeClr val="bg1"/>
                </a:solidFill>
                <a:latin typeface="Helvetica"/>
                <a:ea typeface="+mn-ea"/>
                <a:cs typeface="Helvetica"/>
              </a:defRPr>
            </a:lvl1pPr>
            <a:lvl2pPr marL="2728558" indent="-1049445"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2pPr>
            <a:lvl3pPr marL="4197782"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3pPr>
            <a:lvl4pPr marL="5876895"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4pPr>
            <a:lvl5pPr marL="7556007"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5pPr>
            <a:lvl6pPr marL="9235120" indent="-839556" algn="l" defTabSz="1679113" rtl="0" eaLnBrk="1" latinLnBrk="0" hangingPunct="1">
              <a:spcBef>
                <a:spcPct val="20000"/>
              </a:spcBef>
              <a:buFont typeface="Arial"/>
              <a:buChar char="•"/>
              <a:defRPr sz="7300" kern="1200">
                <a:solidFill>
                  <a:schemeClr val="tx1"/>
                </a:solidFill>
                <a:latin typeface="+mn-lt"/>
                <a:ea typeface="+mn-ea"/>
                <a:cs typeface="+mn-cs"/>
              </a:defRPr>
            </a:lvl6pPr>
            <a:lvl7pPr marL="10914233" indent="-839556" algn="l" defTabSz="1679113" rtl="0" eaLnBrk="1" latinLnBrk="0" hangingPunct="1">
              <a:spcBef>
                <a:spcPct val="20000"/>
              </a:spcBef>
              <a:buFont typeface="Arial"/>
              <a:buChar char="•"/>
              <a:defRPr sz="7300" kern="1200">
                <a:solidFill>
                  <a:schemeClr val="tx1"/>
                </a:solidFill>
                <a:latin typeface="+mn-lt"/>
                <a:ea typeface="+mn-ea"/>
                <a:cs typeface="+mn-cs"/>
              </a:defRPr>
            </a:lvl7pPr>
            <a:lvl8pPr marL="12593345" indent="-839556" algn="l" defTabSz="1679113" rtl="0" eaLnBrk="1" latinLnBrk="0" hangingPunct="1">
              <a:spcBef>
                <a:spcPct val="20000"/>
              </a:spcBef>
              <a:buFont typeface="Arial"/>
              <a:buChar char="•"/>
              <a:defRPr sz="7300" kern="1200">
                <a:solidFill>
                  <a:schemeClr val="tx1"/>
                </a:solidFill>
                <a:latin typeface="+mn-lt"/>
                <a:ea typeface="+mn-ea"/>
                <a:cs typeface="+mn-cs"/>
              </a:defRPr>
            </a:lvl8pPr>
            <a:lvl9pPr marL="14272458" indent="-839556" algn="l" defTabSz="1679113" rtl="0" eaLnBrk="1" latinLnBrk="0" hangingPunct="1">
              <a:spcBef>
                <a:spcPct val="20000"/>
              </a:spcBef>
              <a:buFont typeface="Arial"/>
              <a:buChar char="•"/>
              <a:defRPr sz="7300" kern="1200">
                <a:solidFill>
                  <a:schemeClr val="tx1"/>
                </a:solidFill>
                <a:latin typeface="+mn-lt"/>
                <a:ea typeface="+mn-ea"/>
                <a:cs typeface="+mn-cs"/>
              </a:defRPr>
            </a:lvl9pPr>
          </a:lstStyle>
          <a:p>
            <a:pPr algn="r"/>
            <a:r>
              <a:rPr lang="en-GB" sz="600" b="0" dirty="0" smtClean="0">
                <a:solidFill>
                  <a:prstClr val="white"/>
                </a:solidFill>
              </a:rPr>
              <a:t>BACK TO CONTENTS</a:t>
            </a:r>
            <a:endParaRPr lang="en-US" sz="600" b="0" dirty="0">
              <a:solidFill>
                <a:prstClr val="white"/>
              </a:solidFill>
            </a:endParaRPr>
          </a:p>
        </p:txBody>
      </p:sp>
      <p:cxnSp>
        <p:nvCxnSpPr>
          <p:cNvPr id="6" name="Straight Connector 5"/>
          <p:cNvCxnSpPr/>
          <p:nvPr userDrawn="1"/>
        </p:nvCxnSpPr>
        <p:spPr>
          <a:xfrm>
            <a:off x="529140"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093526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Lst>
  <p:hf hdr="0" ftr="0" dt="0"/>
  <p:txStyles>
    <p:titleStyle>
      <a:lvl1pPr algn="l" defTabSz="1679113" rtl="0" eaLnBrk="1" latinLnBrk="0" hangingPunct="1">
        <a:spcBef>
          <a:spcPct val="0"/>
        </a:spcBef>
        <a:buNone/>
        <a:defRPr sz="800" b="1" kern="1200">
          <a:solidFill>
            <a:schemeClr val="tx1"/>
          </a:solidFill>
          <a:latin typeface="Helvetica"/>
          <a:ea typeface="+mj-ea"/>
          <a:cs typeface="Helvetica"/>
        </a:defRPr>
      </a:lvl1pPr>
    </p:titleStyle>
    <p:bodyStyle>
      <a:lvl1pPr marL="0" indent="0" algn="l" defTabSz="1679113" rtl="0" eaLnBrk="1" latinLnBrk="0" hangingPunct="1">
        <a:spcBef>
          <a:spcPct val="20000"/>
        </a:spcBef>
        <a:buFont typeface="Arial"/>
        <a:buNone/>
        <a:defRPr sz="5900" b="0" i="0" kern="1200" baseline="0">
          <a:solidFill>
            <a:schemeClr val="tx1"/>
          </a:solidFill>
          <a:latin typeface="Stempel Garamond Roman"/>
          <a:ea typeface="+mn-ea"/>
          <a:cs typeface="Stempel Garamond Roman"/>
        </a:defRPr>
      </a:lvl1pPr>
      <a:lvl2pPr marL="2728558" indent="-1049445"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2pPr>
      <a:lvl3pPr marL="4197782"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3pPr>
      <a:lvl4pPr marL="5876895"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4pPr>
      <a:lvl5pPr marL="7556007"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5pPr>
      <a:lvl6pPr marL="9235120" indent="-839556" algn="l" defTabSz="1679113" rtl="0" eaLnBrk="1" latinLnBrk="0" hangingPunct="1">
        <a:spcBef>
          <a:spcPct val="20000"/>
        </a:spcBef>
        <a:buFont typeface="Arial"/>
        <a:buChar char="•"/>
        <a:defRPr sz="7300" kern="1200">
          <a:solidFill>
            <a:schemeClr val="tx1"/>
          </a:solidFill>
          <a:latin typeface="+mn-lt"/>
          <a:ea typeface="+mn-ea"/>
          <a:cs typeface="+mn-cs"/>
        </a:defRPr>
      </a:lvl6pPr>
      <a:lvl7pPr marL="10914233" indent="-839556" algn="l" defTabSz="1679113" rtl="0" eaLnBrk="1" latinLnBrk="0" hangingPunct="1">
        <a:spcBef>
          <a:spcPct val="20000"/>
        </a:spcBef>
        <a:buFont typeface="Arial"/>
        <a:buChar char="•"/>
        <a:defRPr sz="7300" kern="1200">
          <a:solidFill>
            <a:schemeClr val="tx1"/>
          </a:solidFill>
          <a:latin typeface="+mn-lt"/>
          <a:ea typeface="+mn-ea"/>
          <a:cs typeface="+mn-cs"/>
        </a:defRPr>
      </a:lvl7pPr>
      <a:lvl8pPr marL="12593345" indent="-839556" algn="l" defTabSz="1679113" rtl="0" eaLnBrk="1" latinLnBrk="0" hangingPunct="1">
        <a:spcBef>
          <a:spcPct val="20000"/>
        </a:spcBef>
        <a:buFont typeface="Arial"/>
        <a:buChar char="•"/>
        <a:defRPr sz="7300" kern="1200">
          <a:solidFill>
            <a:schemeClr val="tx1"/>
          </a:solidFill>
          <a:latin typeface="+mn-lt"/>
          <a:ea typeface="+mn-ea"/>
          <a:cs typeface="+mn-cs"/>
        </a:defRPr>
      </a:lvl8pPr>
      <a:lvl9pPr marL="14272458" indent="-839556" algn="l" defTabSz="1679113" rtl="0" eaLnBrk="1" latinLnBrk="0" hangingPunct="1">
        <a:spcBef>
          <a:spcPct val="20000"/>
        </a:spcBef>
        <a:buFont typeface="Arial"/>
        <a:buChar char="•"/>
        <a:defRPr sz="7300" kern="1200">
          <a:solidFill>
            <a:schemeClr val="tx1"/>
          </a:solidFill>
          <a:latin typeface="+mn-lt"/>
          <a:ea typeface="+mn-ea"/>
          <a:cs typeface="+mn-cs"/>
        </a:defRPr>
      </a:lvl9pPr>
    </p:bodyStyle>
    <p:otherStyle>
      <a:defPPr>
        <a:defRPr lang="en-US"/>
      </a:defPPr>
      <a:lvl1pPr marL="0" algn="l" defTabSz="1679113" rtl="0" eaLnBrk="1" latinLnBrk="0" hangingPunct="1">
        <a:defRPr sz="6600" kern="1200">
          <a:solidFill>
            <a:schemeClr val="tx1"/>
          </a:solidFill>
          <a:latin typeface="+mn-lt"/>
          <a:ea typeface="+mn-ea"/>
          <a:cs typeface="+mn-cs"/>
        </a:defRPr>
      </a:lvl1pPr>
      <a:lvl2pPr marL="1679113" algn="l" defTabSz="1679113" rtl="0" eaLnBrk="1" latinLnBrk="0" hangingPunct="1">
        <a:defRPr sz="6600" kern="1200">
          <a:solidFill>
            <a:schemeClr val="tx1"/>
          </a:solidFill>
          <a:latin typeface="+mn-lt"/>
          <a:ea typeface="+mn-ea"/>
          <a:cs typeface="+mn-cs"/>
        </a:defRPr>
      </a:lvl2pPr>
      <a:lvl3pPr marL="3358225" algn="l" defTabSz="1679113" rtl="0" eaLnBrk="1" latinLnBrk="0" hangingPunct="1">
        <a:defRPr sz="6600" kern="1200">
          <a:solidFill>
            <a:schemeClr val="tx1"/>
          </a:solidFill>
          <a:latin typeface="+mn-lt"/>
          <a:ea typeface="+mn-ea"/>
          <a:cs typeface="+mn-cs"/>
        </a:defRPr>
      </a:lvl3pPr>
      <a:lvl4pPr marL="5037338" algn="l" defTabSz="1679113" rtl="0" eaLnBrk="1" latinLnBrk="0" hangingPunct="1">
        <a:defRPr sz="6600" kern="1200">
          <a:solidFill>
            <a:schemeClr val="tx1"/>
          </a:solidFill>
          <a:latin typeface="+mn-lt"/>
          <a:ea typeface="+mn-ea"/>
          <a:cs typeface="+mn-cs"/>
        </a:defRPr>
      </a:lvl4pPr>
      <a:lvl5pPr marL="6716451" algn="l" defTabSz="1679113" rtl="0" eaLnBrk="1" latinLnBrk="0" hangingPunct="1">
        <a:defRPr sz="6600" kern="1200">
          <a:solidFill>
            <a:schemeClr val="tx1"/>
          </a:solidFill>
          <a:latin typeface="+mn-lt"/>
          <a:ea typeface="+mn-ea"/>
          <a:cs typeface="+mn-cs"/>
        </a:defRPr>
      </a:lvl5pPr>
      <a:lvl6pPr marL="8395564" algn="l" defTabSz="1679113" rtl="0" eaLnBrk="1" latinLnBrk="0" hangingPunct="1">
        <a:defRPr sz="6600" kern="1200">
          <a:solidFill>
            <a:schemeClr val="tx1"/>
          </a:solidFill>
          <a:latin typeface="+mn-lt"/>
          <a:ea typeface="+mn-ea"/>
          <a:cs typeface="+mn-cs"/>
        </a:defRPr>
      </a:lvl6pPr>
      <a:lvl7pPr marL="10074676" algn="l" defTabSz="1679113" rtl="0" eaLnBrk="1" latinLnBrk="0" hangingPunct="1">
        <a:defRPr sz="6600" kern="1200">
          <a:solidFill>
            <a:schemeClr val="tx1"/>
          </a:solidFill>
          <a:latin typeface="+mn-lt"/>
          <a:ea typeface="+mn-ea"/>
          <a:cs typeface="+mn-cs"/>
        </a:defRPr>
      </a:lvl7pPr>
      <a:lvl8pPr marL="11753789" algn="l" defTabSz="1679113" rtl="0" eaLnBrk="1" latinLnBrk="0" hangingPunct="1">
        <a:defRPr sz="6600" kern="1200">
          <a:solidFill>
            <a:schemeClr val="tx1"/>
          </a:solidFill>
          <a:latin typeface="+mn-lt"/>
          <a:ea typeface="+mn-ea"/>
          <a:cs typeface="+mn-cs"/>
        </a:defRPr>
      </a:lvl8pPr>
      <a:lvl9pPr marL="13432902" algn="l" defTabSz="1679113" rtl="0" eaLnBrk="1" latinLnBrk="0" hangingPunct="1">
        <a:defRPr sz="6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315199"/>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29143" y="7191484"/>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userDrawn="1"/>
        </p:nvCxnSpPr>
        <p:spPr>
          <a:xfrm>
            <a:off x="529143"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894904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9" r:id="rId3"/>
  </p:sldLayoutIdLst>
  <p:hf hdr="0" ftr="0" dt="0"/>
  <p:txStyles>
    <p:titleStyle>
      <a:lvl1pPr algn="ctr" defTabSz="457029" rtl="0" eaLnBrk="1" latinLnBrk="0" hangingPunct="1">
        <a:spcBef>
          <a:spcPct val="0"/>
        </a:spcBef>
        <a:buNone/>
        <a:defRPr sz="4400" kern="1200">
          <a:solidFill>
            <a:schemeClr val="tx1"/>
          </a:solidFill>
          <a:latin typeface="+mj-lt"/>
          <a:ea typeface="+mj-ea"/>
          <a:cs typeface="+mj-cs"/>
        </a:defRPr>
      </a:lvl1pPr>
    </p:titleStyle>
    <p:bodyStyle>
      <a:lvl1pPr marL="342773" indent="-342773" algn="l" defTabSz="457029" rtl="0" eaLnBrk="1" latinLnBrk="0" hangingPunct="1">
        <a:spcBef>
          <a:spcPct val="20000"/>
        </a:spcBef>
        <a:buFont typeface="Arial"/>
        <a:buChar char="•"/>
        <a:defRPr sz="3200" kern="1200">
          <a:solidFill>
            <a:schemeClr val="tx1"/>
          </a:solidFill>
          <a:latin typeface="+mn-lt"/>
          <a:ea typeface="+mn-ea"/>
          <a:cs typeface="+mn-cs"/>
        </a:defRPr>
      </a:lvl1pPr>
      <a:lvl2pPr marL="742675" indent="-285644" algn="l" defTabSz="457029" rtl="0" eaLnBrk="1" latinLnBrk="0" hangingPunct="1">
        <a:spcBef>
          <a:spcPct val="20000"/>
        </a:spcBef>
        <a:buFont typeface="Arial"/>
        <a:buChar char="–"/>
        <a:defRPr sz="2900" kern="1200">
          <a:solidFill>
            <a:schemeClr val="tx1"/>
          </a:solidFill>
          <a:latin typeface="+mn-lt"/>
          <a:ea typeface="+mn-ea"/>
          <a:cs typeface="+mn-cs"/>
        </a:defRPr>
      </a:lvl2pPr>
      <a:lvl3pPr marL="1142576" indent="-228516" algn="l" defTabSz="457029" rtl="0" eaLnBrk="1" latinLnBrk="0" hangingPunct="1">
        <a:spcBef>
          <a:spcPct val="20000"/>
        </a:spcBef>
        <a:buFont typeface="Arial"/>
        <a:buChar char="•"/>
        <a:defRPr sz="2400" kern="1200">
          <a:solidFill>
            <a:schemeClr val="tx1"/>
          </a:solidFill>
          <a:latin typeface="+mn-lt"/>
          <a:ea typeface="+mn-ea"/>
          <a:cs typeface="+mn-cs"/>
        </a:defRPr>
      </a:lvl3pPr>
      <a:lvl4pPr marL="1599606" indent="-228516" algn="l" defTabSz="457029" rtl="0" eaLnBrk="1" latinLnBrk="0" hangingPunct="1">
        <a:spcBef>
          <a:spcPct val="20000"/>
        </a:spcBef>
        <a:buFont typeface="Arial"/>
        <a:buChar char="–"/>
        <a:defRPr sz="2100" kern="1200">
          <a:solidFill>
            <a:schemeClr val="tx1"/>
          </a:solidFill>
          <a:latin typeface="+mn-lt"/>
          <a:ea typeface="+mn-ea"/>
          <a:cs typeface="+mn-cs"/>
        </a:defRPr>
      </a:lvl4pPr>
      <a:lvl5pPr marL="2056637" indent="-228516" algn="l" defTabSz="457029" rtl="0" eaLnBrk="1" latinLnBrk="0" hangingPunct="1">
        <a:spcBef>
          <a:spcPct val="20000"/>
        </a:spcBef>
        <a:buFont typeface="Arial"/>
        <a:buChar char="»"/>
        <a:defRPr sz="2100" kern="1200">
          <a:solidFill>
            <a:schemeClr val="tx1"/>
          </a:solidFill>
          <a:latin typeface="+mn-lt"/>
          <a:ea typeface="+mn-ea"/>
          <a:cs typeface="+mn-cs"/>
        </a:defRPr>
      </a:lvl5pPr>
      <a:lvl6pPr marL="2513668" indent="-228516" algn="l" defTabSz="457029" rtl="0" eaLnBrk="1" latinLnBrk="0" hangingPunct="1">
        <a:spcBef>
          <a:spcPct val="20000"/>
        </a:spcBef>
        <a:buFont typeface="Arial"/>
        <a:buChar char="•"/>
        <a:defRPr sz="2100" kern="1200">
          <a:solidFill>
            <a:schemeClr val="tx1"/>
          </a:solidFill>
          <a:latin typeface="+mn-lt"/>
          <a:ea typeface="+mn-ea"/>
          <a:cs typeface="+mn-cs"/>
        </a:defRPr>
      </a:lvl6pPr>
      <a:lvl7pPr marL="2970697" indent="-228516" algn="l" defTabSz="457029" rtl="0" eaLnBrk="1" latinLnBrk="0" hangingPunct="1">
        <a:spcBef>
          <a:spcPct val="20000"/>
        </a:spcBef>
        <a:buFont typeface="Arial"/>
        <a:buChar char="•"/>
        <a:defRPr sz="2100" kern="1200">
          <a:solidFill>
            <a:schemeClr val="tx1"/>
          </a:solidFill>
          <a:latin typeface="+mn-lt"/>
          <a:ea typeface="+mn-ea"/>
          <a:cs typeface="+mn-cs"/>
        </a:defRPr>
      </a:lvl7pPr>
      <a:lvl8pPr marL="3427729" indent="-228516" algn="l" defTabSz="457029" rtl="0" eaLnBrk="1" latinLnBrk="0" hangingPunct="1">
        <a:spcBef>
          <a:spcPct val="20000"/>
        </a:spcBef>
        <a:buFont typeface="Arial"/>
        <a:buChar char="•"/>
        <a:defRPr sz="2100" kern="1200">
          <a:solidFill>
            <a:schemeClr val="tx1"/>
          </a:solidFill>
          <a:latin typeface="+mn-lt"/>
          <a:ea typeface="+mn-ea"/>
          <a:cs typeface="+mn-cs"/>
        </a:defRPr>
      </a:lvl8pPr>
      <a:lvl9pPr marL="3884760" indent="-228516" algn="l" defTabSz="457029"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57029" rtl="0" eaLnBrk="1" latinLnBrk="0" hangingPunct="1">
        <a:defRPr sz="1800" kern="1200">
          <a:solidFill>
            <a:schemeClr val="tx1"/>
          </a:solidFill>
          <a:latin typeface="+mn-lt"/>
          <a:ea typeface="+mn-ea"/>
          <a:cs typeface="+mn-cs"/>
        </a:defRPr>
      </a:lvl1pPr>
      <a:lvl2pPr marL="457029" algn="l" defTabSz="457029" rtl="0" eaLnBrk="1" latinLnBrk="0" hangingPunct="1">
        <a:defRPr sz="1800" kern="1200">
          <a:solidFill>
            <a:schemeClr val="tx1"/>
          </a:solidFill>
          <a:latin typeface="+mn-lt"/>
          <a:ea typeface="+mn-ea"/>
          <a:cs typeface="+mn-cs"/>
        </a:defRPr>
      </a:lvl2pPr>
      <a:lvl3pPr marL="914059" algn="l" defTabSz="457029" rtl="0" eaLnBrk="1" latinLnBrk="0" hangingPunct="1">
        <a:defRPr sz="1800" kern="1200">
          <a:solidFill>
            <a:schemeClr val="tx1"/>
          </a:solidFill>
          <a:latin typeface="+mn-lt"/>
          <a:ea typeface="+mn-ea"/>
          <a:cs typeface="+mn-cs"/>
        </a:defRPr>
      </a:lvl3pPr>
      <a:lvl4pPr marL="1371092" algn="l" defTabSz="457029" rtl="0" eaLnBrk="1" latinLnBrk="0" hangingPunct="1">
        <a:defRPr sz="1800" kern="1200">
          <a:solidFill>
            <a:schemeClr val="tx1"/>
          </a:solidFill>
          <a:latin typeface="+mn-lt"/>
          <a:ea typeface="+mn-ea"/>
          <a:cs typeface="+mn-cs"/>
        </a:defRPr>
      </a:lvl4pPr>
      <a:lvl5pPr marL="1828122" algn="l" defTabSz="457029" rtl="0" eaLnBrk="1" latinLnBrk="0" hangingPunct="1">
        <a:defRPr sz="1800" kern="1200">
          <a:solidFill>
            <a:schemeClr val="tx1"/>
          </a:solidFill>
          <a:latin typeface="+mn-lt"/>
          <a:ea typeface="+mn-ea"/>
          <a:cs typeface="+mn-cs"/>
        </a:defRPr>
      </a:lvl5pPr>
      <a:lvl6pPr marL="2285151" algn="l" defTabSz="457029" rtl="0" eaLnBrk="1" latinLnBrk="0" hangingPunct="1">
        <a:defRPr sz="1800" kern="1200">
          <a:solidFill>
            <a:schemeClr val="tx1"/>
          </a:solidFill>
          <a:latin typeface="+mn-lt"/>
          <a:ea typeface="+mn-ea"/>
          <a:cs typeface="+mn-cs"/>
        </a:defRPr>
      </a:lvl6pPr>
      <a:lvl7pPr marL="2742181" algn="l" defTabSz="457029" rtl="0" eaLnBrk="1" latinLnBrk="0" hangingPunct="1">
        <a:defRPr sz="1800" kern="1200">
          <a:solidFill>
            <a:schemeClr val="tx1"/>
          </a:solidFill>
          <a:latin typeface="+mn-lt"/>
          <a:ea typeface="+mn-ea"/>
          <a:cs typeface="+mn-cs"/>
        </a:defRPr>
      </a:lvl7pPr>
      <a:lvl8pPr marL="3199213" algn="l" defTabSz="457029" rtl="0" eaLnBrk="1" latinLnBrk="0" hangingPunct="1">
        <a:defRPr sz="1800" kern="1200">
          <a:solidFill>
            <a:schemeClr val="tx1"/>
          </a:solidFill>
          <a:latin typeface="+mn-lt"/>
          <a:ea typeface="+mn-ea"/>
          <a:cs typeface="+mn-cs"/>
        </a:defRPr>
      </a:lvl8pPr>
      <a:lvl9pPr marL="3656243" algn="l" defTabSz="45702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9" name="Straight Connector 8"/>
          <p:cNvCxnSpPr/>
          <p:nvPr userDrawn="1"/>
        </p:nvCxnSpPr>
        <p:spPr>
          <a:xfrm>
            <a:off x="529143" y="7191484"/>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userDrawn="1"/>
        </p:nvSpPr>
        <p:spPr>
          <a:xfrm>
            <a:off x="99790" y="89990"/>
            <a:ext cx="10495865" cy="2750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405" tIns="45703" rIns="91405" bIns="45703" rtlCol="0" anchor="ctr"/>
          <a:lstStyle/>
          <a:p>
            <a:pPr algn="ctr" defTabSz="1678490"/>
            <a:endParaRPr lang="en-US" dirty="0">
              <a:solidFill>
                <a:prstClr val="white"/>
              </a:solidFill>
            </a:endParaRPr>
          </a:p>
        </p:txBody>
      </p:sp>
      <p:pic>
        <p:nvPicPr>
          <p:cNvPr id="8" name="Picture 7"/>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330575" y="147320"/>
            <a:ext cx="176872" cy="153802"/>
          </a:xfrm>
          <a:prstGeom prst="rect">
            <a:avLst/>
          </a:prstGeom>
        </p:spPr>
      </p:pic>
      <p:sp>
        <p:nvSpPr>
          <p:cNvPr id="13" name="Text Placeholder 16"/>
          <p:cNvSpPr txBox="1">
            <a:spLocks/>
          </p:cNvSpPr>
          <p:nvPr userDrawn="1"/>
        </p:nvSpPr>
        <p:spPr>
          <a:xfrm>
            <a:off x="9255960" y="92298"/>
            <a:ext cx="1081310" cy="272029"/>
          </a:xfrm>
          <a:prstGeom prst="rect">
            <a:avLst/>
          </a:prstGeom>
        </p:spPr>
        <p:txBody>
          <a:bodyPr vert="horz" lIns="91405" tIns="45703" rIns="91405" bIns="45703" anchor="ctr"/>
          <a:lstStyle>
            <a:lvl1pPr marL="0" indent="0" algn="l" defTabSz="1679113" rtl="0" eaLnBrk="1" latinLnBrk="0" hangingPunct="1">
              <a:spcBef>
                <a:spcPct val="20000"/>
              </a:spcBef>
              <a:buFont typeface="Arial"/>
              <a:buNone/>
              <a:defRPr sz="800" b="1" i="0" kern="1200" baseline="0">
                <a:solidFill>
                  <a:schemeClr val="bg1"/>
                </a:solidFill>
                <a:latin typeface="Helvetica"/>
                <a:ea typeface="+mn-ea"/>
                <a:cs typeface="Helvetica"/>
              </a:defRPr>
            </a:lvl1pPr>
            <a:lvl2pPr marL="2728558" indent="-1049445"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2pPr>
            <a:lvl3pPr marL="4197782"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3pPr>
            <a:lvl4pPr marL="5876895"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4pPr>
            <a:lvl5pPr marL="7556007"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5pPr>
            <a:lvl6pPr marL="9235120" indent="-839556" algn="l" defTabSz="1679113" rtl="0" eaLnBrk="1" latinLnBrk="0" hangingPunct="1">
              <a:spcBef>
                <a:spcPct val="20000"/>
              </a:spcBef>
              <a:buFont typeface="Arial"/>
              <a:buChar char="•"/>
              <a:defRPr sz="7300" kern="1200">
                <a:solidFill>
                  <a:schemeClr val="tx1"/>
                </a:solidFill>
                <a:latin typeface="+mn-lt"/>
                <a:ea typeface="+mn-ea"/>
                <a:cs typeface="+mn-cs"/>
              </a:defRPr>
            </a:lvl6pPr>
            <a:lvl7pPr marL="10914233" indent="-839556" algn="l" defTabSz="1679113" rtl="0" eaLnBrk="1" latinLnBrk="0" hangingPunct="1">
              <a:spcBef>
                <a:spcPct val="20000"/>
              </a:spcBef>
              <a:buFont typeface="Arial"/>
              <a:buChar char="•"/>
              <a:defRPr sz="7300" kern="1200">
                <a:solidFill>
                  <a:schemeClr val="tx1"/>
                </a:solidFill>
                <a:latin typeface="+mn-lt"/>
                <a:ea typeface="+mn-ea"/>
                <a:cs typeface="+mn-cs"/>
              </a:defRPr>
            </a:lvl7pPr>
            <a:lvl8pPr marL="12593345" indent="-839556" algn="l" defTabSz="1679113" rtl="0" eaLnBrk="1" latinLnBrk="0" hangingPunct="1">
              <a:spcBef>
                <a:spcPct val="20000"/>
              </a:spcBef>
              <a:buFont typeface="Arial"/>
              <a:buChar char="•"/>
              <a:defRPr sz="7300" kern="1200">
                <a:solidFill>
                  <a:schemeClr val="tx1"/>
                </a:solidFill>
                <a:latin typeface="+mn-lt"/>
                <a:ea typeface="+mn-ea"/>
                <a:cs typeface="+mn-cs"/>
              </a:defRPr>
            </a:lvl8pPr>
            <a:lvl9pPr marL="14272458" indent="-839556" algn="l" defTabSz="1679113" rtl="0" eaLnBrk="1" latinLnBrk="0" hangingPunct="1">
              <a:spcBef>
                <a:spcPct val="20000"/>
              </a:spcBef>
              <a:buFont typeface="Arial"/>
              <a:buChar char="•"/>
              <a:defRPr sz="7300" kern="1200">
                <a:solidFill>
                  <a:schemeClr val="tx1"/>
                </a:solidFill>
                <a:latin typeface="+mn-lt"/>
                <a:ea typeface="+mn-ea"/>
                <a:cs typeface="+mn-cs"/>
              </a:defRPr>
            </a:lvl9pPr>
          </a:lstStyle>
          <a:p>
            <a:pPr algn="r"/>
            <a:r>
              <a:rPr lang="en-GB" sz="600" b="0" dirty="0" smtClean="0">
                <a:solidFill>
                  <a:prstClr val="white"/>
                </a:solidFill>
              </a:rPr>
              <a:t>BACK TO CONTENTS</a:t>
            </a:r>
            <a:endParaRPr lang="en-US" sz="600" b="0" dirty="0">
              <a:solidFill>
                <a:prstClr val="white"/>
              </a:solidFill>
            </a:endParaRPr>
          </a:p>
        </p:txBody>
      </p:sp>
      <p:cxnSp>
        <p:nvCxnSpPr>
          <p:cNvPr id="6" name="Straight Connector 5"/>
          <p:cNvCxnSpPr/>
          <p:nvPr userDrawn="1"/>
        </p:nvCxnSpPr>
        <p:spPr>
          <a:xfrm>
            <a:off x="529143"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438793" y="139661"/>
            <a:ext cx="5343525" cy="200055"/>
          </a:xfrm>
          <a:prstGeom prst="rect">
            <a:avLst/>
          </a:prstGeom>
        </p:spPr>
        <p:txBody>
          <a:bodyPr>
            <a:spAutoFit/>
          </a:bodyPr>
          <a:lstStyle/>
          <a:p>
            <a:r>
              <a:rPr lang="en-GB" sz="700" b="1" dirty="0" smtClean="0">
                <a:solidFill>
                  <a:srgbClr val="FFFFFF"/>
                </a:solidFill>
                <a:latin typeface="Helvetica"/>
                <a:cs typeface="Helvetica"/>
              </a:rPr>
              <a:t>UNDERSTANDING MOBILE CONTENT AND COMMERCE USAGE &amp; TRENDS WORLDWIDE</a:t>
            </a:r>
            <a:endParaRPr lang="en-GB" sz="700" b="1" dirty="0">
              <a:solidFill>
                <a:srgbClr val="FFFFFF"/>
              </a:solidFill>
              <a:latin typeface="Helvetica"/>
              <a:cs typeface="Helvetica"/>
            </a:endParaRPr>
          </a:p>
        </p:txBody>
      </p:sp>
    </p:spTree>
    <p:extLst>
      <p:ext uri="{BB962C8B-B14F-4D97-AF65-F5344CB8AC3E}">
        <p14:creationId xmlns:p14="http://schemas.microsoft.com/office/powerpoint/2010/main" val="3844319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7" r:id="rId5"/>
    <p:sldLayoutId id="2147483748" r:id="rId6"/>
  </p:sldLayoutIdLst>
  <p:hf hdr="0" ftr="0" dt="0"/>
  <p:txStyles>
    <p:titleStyle>
      <a:lvl1pPr algn="l" defTabSz="1678490" rtl="0" eaLnBrk="1" latinLnBrk="0" hangingPunct="1">
        <a:spcBef>
          <a:spcPct val="0"/>
        </a:spcBef>
        <a:buNone/>
        <a:defRPr sz="800" b="1" kern="1200">
          <a:solidFill>
            <a:schemeClr val="tx1"/>
          </a:solidFill>
          <a:latin typeface="Helvetica"/>
          <a:ea typeface="+mj-ea"/>
          <a:cs typeface="Helvetica"/>
        </a:defRPr>
      </a:lvl1pPr>
    </p:titleStyle>
    <p:bodyStyle>
      <a:lvl1pPr marL="0" indent="0" algn="l" defTabSz="1678490" rtl="0" eaLnBrk="1" latinLnBrk="0" hangingPunct="1">
        <a:spcBef>
          <a:spcPct val="20000"/>
        </a:spcBef>
        <a:buFont typeface="Arial"/>
        <a:buNone/>
        <a:defRPr sz="5900" b="0" i="0" kern="1200" baseline="0">
          <a:solidFill>
            <a:schemeClr val="tx1"/>
          </a:solidFill>
          <a:latin typeface="Stempel Garamond Roman"/>
          <a:ea typeface="+mn-ea"/>
          <a:cs typeface="Stempel Garamond Roman"/>
        </a:defRPr>
      </a:lvl1pPr>
      <a:lvl2pPr marL="2727546" indent="-1049055" algn="l" defTabSz="1678490"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2pPr>
      <a:lvl3pPr marL="4196225" indent="-839245" algn="l" defTabSz="1678490"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3pPr>
      <a:lvl4pPr marL="5874714" indent="-839245" algn="l" defTabSz="1678490"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4pPr>
      <a:lvl5pPr marL="7553204" indent="-839245" algn="l" defTabSz="1678490"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5pPr>
      <a:lvl6pPr marL="9231695" indent="-839245" algn="l" defTabSz="1678490" rtl="0" eaLnBrk="1" latinLnBrk="0" hangingPunct="1">
        <a:spcBef>
          <a:spcPct val="20000"/>
        </a:spcBef>
        <a:buFont typeface="Arial"/>
        <a:buChar char="•"/>
        <a:defRPr sz="7300" kern="1200">
          <a:solidFill>
            <a:schemeClr val="tx1"/>
          </a:solidFill>
          <a:latin typeface="+mn-lt"/>
          <a:ea typeface="+mn-ea"/>
          <a:cs typeface="+mn-cs"/>
        </a:defRPr>
      </a:lvl6pPr>
      <a:lvl7pPr marL="10910185" indent="-839245" algn="l" defTabSz="1678490" rtl="0" eaLnBrk="1" latinLnBrk="0" hangingPunct="1">
        <a:spcBef>
          <a:spcPct val="20000"/>
        </a:spcBef>
        <a:buFont typeface="Arial"/>
        <a:buChar char="•"/>
        <a:defRPr sz="7300" kern="1200">
          <a:solidFill>
            <a:schemeClr val="tx1"/>
          </a:solidFill>
          <a:latin typeface="+mn-lt"/>
          <a:ea typeface="+mn-ea"/>
          <a:cs typeface="+mn-cs"/>
        </a:defRPr>
      </a:lvl7pPr>
      <a:lvl8pPr marL="12588675" indent="-839245" algn="l" defTabSz="1678490" rtl="0" eaLnBrk="1" latinLnBrk="0" hangingPunct="1">
        <a:spcBef>
          <a:spcPct val="20000"/>
        </a:spcBef>
        <a:buFont typeface="Arial"/>
        <a:buChar char="•"/>
        <a:defRPr sz="7300" kern="1200">
          <a:solidFill>
            <a:schemeClr val="tx1"/>
          </a:solidFill>
          <a:latin typeface="+mn-lt"/>
          <a:ea typeface="+mn-ea"/>
          <a:cs typeface="+mn-cs"/>
        </a:defRPr>
      </a:lvl8pPr>
      <a:lvl9pPr marL="14267165" indent="-839245" algn="l" defTabSz="1678490" rtl="0" eaLnBrk="1" latinLnBrk="0" hangingPunct="1">
        <a:spcBef>
          <a:spcPct val="20000"/>
        </a:spcBef>
        <a:buFont typeface="Arial"/>
        <a:buChar char="•"/>
        <a:defRPr sz="7300" kern="1200">
          <a:solidFill>
            <a:schemeClr val="tx1"/>
          </a:solidFill>
          <a:latin typeface="+mn-lt"/>
          <a:ea typeface="+mn-ea"/>
          <a:cs typeface="+mn-cs"/>
        </a:defRPr>
      </a:lvl9pPr>
    </p:bodyStyle>
    <p:otherStyle>
      <a:defPPr>
        <a:defRPr lang="en-US"/>
      </a:defPPr>
      <a:lvl1pPr marL="0" algn="l" defTabSz="1678490" rtl="0" eaLnBrk="1" latinLnBrk="0" hangingPunct="1">
        <a:defRPr sz="6600" kern="1200">
          <a:solidFill>
            <a:schemeClr val="tx1"/>
          </a:solidFill>
          <a:latin typeface="+mn-lt"/>
          <a:ea typeface="+mn-ea"/>
          <a:cs typeface="+mn-cs"/>
        </a:defRPr>
      </a:lvl1pPr>
      <a:lvl2pPr marL="1678490" algn="l" defTabSz="1678490" rtl="0" eaLnBrk="1" latinLnBrk="0" hangingPunct="1">
        <a:defRPr sz="6600" kern="1200">
          <a:solidFill>
            <a:schemeClr val="tx1"/>
          </a:solidFill>
          <a:latin typeface="+mn-lt"/>
          <a:ea typeface="+mn-ea"/>
          <a:cs typeface="+mn-cs"/>
        </a:defRPr>
      </a:lvl2pPr>
      <a:lvl3pPr marL="3356980" algn="l" defTabSz="1678490" rtl="0" eaLnBrk="1" latinLnBrk="0" hangingPunct="1">
        <a:defRPr sz="6600" kern="1200">
          <a:solidFill>
            <a:schemeClr val="tx1"/>
          </a:solidFill>
          <a:latin typeface="+mn-lt"/>
          <a:ea typeface="+mn-ea"/>
          <a:cs typeface="+mn-cs"/>
        </a:defRPr>
      </a:lvl3pPr>
      <a:lvl4pPr marL="5035469" algn="l" defTabSz="1678490" rtl="0" eaLnBrk="1" latinLnBrk="0" hangingPunct="1">
        <a:defRPr sz="6600" kern="1200">
          <a:solidFill>
            <a:schemeClr val="tx1"/>
          </a:solidFill>
          <a:latin typeface="+mn-lt"/>
          <a:ea typeface="+mn-ea"/>
          <a:cs typeface="+mn-cs"/>
        </a:defRPr>
      </a:lvl4pPr>
      <a:lvl5pPr marL="6713960" algn="l" defTabSz="1678490" rtl="0" eaLnBrk="1" latinLnBrk="0" hangingPunct="1">
        <a:defRPr sz="6600" kern="1200">
          <a:solidFill>
            <a:schemeClr val="tx1"/>
          </a:solidFill>
          <a:latin typeface="+mn-lt"/>
          <a:ea typeface="+mn-ea"/>
          <a:cs typeface="+mn-cs"/>
        </a:defRPr>
      </a:lvl5pPr>
      <a:lvl6pPr marL="8392450" algn="l" defTabSz="1678490" rtl="0" eaLnBrk="1" latinLnBrk="0" hangingPunct="1">
        <a:defRPr sz="6600" kern="1200">
          <a:solidFill>
            <a:schemeClr val="tx1"/>
          </a:solidFill>
          <a:latin typeface="+mn-lt"/>
          <a:ea typeface="+mn-ea"/>
          <a:cs typeface="+mn-cs"/>
        </a:defRPr>
      </a:lvl6pPr>
      <a:lvl7pPr marL="10070939" algn="l" defTabSz="1678490" rtl="0" eaLnBrk="1" latinLnBrk="0" hangingPunct="1">
        <a:defRPr sz="6600" kern="1200">
          <a:solidFill>
            <a:schemeClr val="tx1"/>
          </a:solidFill>
          <a:latin typeface="+mn-lt"/>
          <a:ea typeface="+mn-ea"/>
          <a:cs typeface="+mn-cs"/>
        </a:defRPr>
      </a:lvl7pPr>
      <a:lvl8pPr marL="11749430" algn="l" defTabSz="1678490" rtl="0" eaLnBrk="1" latinLnBrk="0" hangingPunct="1">
        <a:defRPr sz="6600" kern="1200">
          <a:solidFill>
            <a:schemeClr val="tx1"/>
          </a:solidFill>
          <a:latin typeface="+mn-lt"/>
          <a:ea typeface="+mn-ea"/>
          <a:cs typeface="+mn-cs"/>
        </a:defRPr>
      </a:lvl8pPr>
      <a:lvl9pPr marL="13427920" algn="l" defTabSz="1678490" rtl="0" eaLnBrk="1" latinLnBrk="0" hangingPunct="1">
        <a:defRPr sz="6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29140" y="7191484"/>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userDrawn="1"/>
        </p:nvCxnSpPr>
        <p:spPr>
          <a:xfrm>
            <a:off x="529140"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617665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9" name="Straight Connector 8"/>
          <p:cNvCxnSpPr/>
          <p:nvPr userDrawn="1"/>
        </p:nvCxnSpPr>
        <p:spPr>
          <a:xfrm>
            <a:off x="529140" y="7191484"/>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userDrawn="1"/>
        </p:nvSpPr>
        <p:spPr>
          <a:xfrm>
            <a:off x="99787" y="89987"/>
            <a:ext cx="10495865" cy="2750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pic>
        <p:nvPicPr>
          <p:cNvPr id="8" name="Picture 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330575" y="147320"/>
            <a:ext cx="176872" cy="153802"/>
          </a:xfrm>
          <a:prstGeom prst="rect">
            <a:avLst/>
          </a:prstGeom>
        </p:spPr>
      </p:pic>
      <p:sp>
        <p:nvSpPr>
          <p:cNvPr id="13" name="Text Placeholder 16"/>
          <p:cNvSpPr txBox="1">
            <a:spLocks/>
          </p:cNvSpPr>
          <p:nvPr userDrawn="1"/>
        </p:nvSpPr>
        <p:spPr>
          <a:xfrm>
            <a:off x="9255959" y="92297"/>
            <a:ext cx="1081311" cy="272029"/>
          </a:xfrm>
          <a:prstGeom prst="rect">
            <a:avLst/>
          </a:prstGeom>
        </p:spPr>
        <p:txBody>
          <a:bodyPr vert="horz" anchor="ctr"/>
          <a:lstStyle>
            <a:lvl1pPr marL="0" indent="0" algn="l" defTabSz="1679113" rtl="0" eaLnBrk="1" latinLnBrk="0" hangingPunct="1">
              <a:spcBef>
                <a:spcPct val="20000"/>
              </a:spcBef>
              <a:buFont typeface="Arial"/>
              <a:buNone/>
              <a:defRPr sz="800" b="1" i="0" kern="1200" baseline="0">
                <a:solidFill>
                  <a:schemeClr val="bg1"/>
                </a:solidFill>
                <a:latin typeface="Helvetica"/>
                <a:ea typeface="+mn-ea"/>
                <a:cs typeface="Helvetica"/>
              </a:defRPr>
            </a:lvl1pPr>
            <a:lvl2pPr marL="2728558" indent="-1049445"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2pPr>
            <a:lvl3pPr marL="4197782"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3pPr>
            <a:lvl4pPr marL="5876895"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4pPr>
            <a:lvl5pPr marL="7556007"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5pPr>
            <a:lvl6pPr marL="9235120" indent="-839556" algn="l" defTabSz="1679113" rtl="0" eaLnBrk="1" latinLnBrk="0" hangingPunct="1">
              <a:spcBef>
                <a:spcPct val="20000"/>
              </a:spcBef>
              <a:buFont typeface="Arial"/>
              <a:buChar char="•"/>
              <a:defRPr sz="7300" kern="1200">
                <a:solidFill>
                  <a:schemeClr val="tx1"/>
                </a:solidFill>
                <a:latin typeface="+mn-lt"/>
                <a:ea typeface="+mn-ea"/>
                <a:cs typeface="+mn-cs"/>
              </a:defRPr>
            </a:lvl6pPr>
            <a:lvl7pPr marL="10914233" indent="-839556" algn="l" defTabSz="1679113" rtl="0" eaLnBrk="1" latinLnBrk="0" hangingPunct="1">
              <a:spcBef>
                <a:spcPct val="20000"/>
              </a:spcBef>
              <a:buFont typeface="Arial"/>
              <a:buChar char="•"/>
              <a:defRPr sz="7300" kern="1200">
                <a:solidFill>
                  <a:schemeClr val="tx1"/>
                </a:solidFill>
                <a:latin typeface="+mn-lt"/>
                <a:ea typeface="+mn-ea"/>
                <a:cs typeface="+mn-cs"/>
              </a:defRPr>
            </a:lvl7pPr>
            <a:lvl8pPr marL="12593345" indent="-839556" algn="l" defTabSz="1679113" rtl="0" eaLnBrk="1" latinLnBrk="0" hangingPunct="1">
              <a:spcBef>
                <a:spcPct val="20000"/>
              </a:spcBef>
              <a:buFont typeface="Arial"/>
              <a:buChar char="•"/>
              <a:defRPr sz="7300" kern="1200">
                <a:solidFill>
                  <a:schemeClr val="tx1"/>
                </a:solidFill>
                <a:latin typeface="+mn-lt"/>
                <a:ea typeface="+mn-ea"/>
                <a:cs typeface="+mn-cs"/>
              </a:defRPr>
            </a:lvl8pPr>
            <a:lvl9pPr marL="14272458" indent="-839556" algn="l" defTabSz="1679113" rtl="0" eaLnBrk="1" latinLnBrk="0" hangingPunct="1">
              <a:spcBef>
                <a:spcPct val="20000"/>
              </a:spcBef>
              <a:buFont typeface="Arial"/>
              <a:buChar char="•"/>
              <a:defRPr sz="7300" kern="1200">
                <a:solidFill>
                  <a:schemeClr val="tx1"/>
                </a:solidFill>
                <a:latin typeface="+mn-lt"/>
                <a:ea typeface="+mn-ea"/>
                <a:cs typeface="+mn-cs"/>
              </a:defRPr>
            </a:lvl9pPr>
          </a:lstStyle>
          <a:p>
            <a:pPr algn="r"/>
            <a:r>
              <a:rPr lang="en-GB" sz="600" b="0" dirty="0" smtClean="0">
                <a:solidFill>
                  <a:prstClr val="white"/>
                </a:solidFill>
              </a:rPr>
              <a:t>BACK TO CONTENTS</a:t>
            </a:r>
            <a:endParaRPr lang="en-US" sz="600" b="0" dirty="0">
              <a:solidFill>
                <a:prstClr val="white"/>
              </a:solidFill>
            </a:endParaRPr>
          </a:p>
        </p:txBody>
      </p:sp>
      <p:cxnSp>
        <p:nvCxnSpPr>
          <p:cNvPr id="6" name="Straight Connector 5"/>
          <p:cNvCxnSpPr/>
          <p:nvPr userDrawn="1"/>
        </p:nvCxnSpPr>
        <p:spPr>
          <a:xfrm>
            <a:off x="529140"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73519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20" r:id="rId4"/>
  </p:sldLayoutIdLst>
  <p:hf hdr="0" ftr="0" dt="0"/>
  <p:txStyles>
    <p:titleStyle>
      <a:lvl1pPr algn="l" defTabSz="1679113" rtl="0" eaLnBrk="1" latinLnBrk="0" hangingPunct="1">
        <a:spcBef>
          <a:spcPct val="0"/>
        </a:spcBef>
        <a:buNone/>
        <a:defRPr sz="800" b="1" kern="1200">
          <a:solidFill>
            <a:schemeClr val="tx1"/>
          </a:solidFill>
          <a:latin typeface="Helvetica"/>
          <a:ea typeface="+mj-ea"/>
          <a:cs typeface="Helvetica"/>
        </a:defRPr>
      </a:lvl1pPr>
    </p:titleStyle>
    <p:bodyStyle>
      <a:lvl1pPr marL="0" indent="0" algn="l" defTabSz="1679113" rtl="0" eaLnBrk="1" latinLnBrk="0" hangingPunct="1">
        <a:spcBef>
          <a:spcPct val="20000"/>
        </a:spcBef>
        <a:buFont typeface="Arial"/>
        <a:buNone/>
        <a:defRPr sz="5900" b="0" i="0" kern="1200" baseline="0">
          <a:solidFill>
            <a:schemeClr val="tx1"/>
          </a:solidFill>
          <a:latin typeface="Stempel Garamond Roman"/>
          <a:ea typeface="+mn-ea"/>
          <a:cs typeface="Stempel Garamond Roman"/>
        </a:defRPr>
      </a:lvl1pPr>
      <a:lvl2pPr marL="2728558" indent="-1049445"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2pPr>
      <a:lvl3pPr marL="4197782"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3pPr>
      <a:lvl4pPr marL="5876895"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4pPr>
      <a:lvl5pPr marL="7556007"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5pPr>
      <a:lvl6pPr marL="9235120" indent="-839556" algn="l" defTabSz="1679113" rtl="0" eaLnBrk="1" latinLnBrk="0" hangingPunct="1">
        <a:spcBef>
          <a:spcPct val="20000"/>
        </a:spcBef>
        <a:buFont typeface="Arial"/>
        <a:buChar char="•"/>
        <a:defRPr sz="7300" kern="1200">
          <a:solidFill>
            <a:schemeClr val="tx1"/>
          </a:solidFill>
          <a:latin typeface="+mn-lt"/>
          <a:ea typeface="+mn-ea"/>
          <a:cs typeface="+mn-cs"/>
        </a:defRPr>
      </a:lvl6pPr>
      <a:lvl7pPr marL="10914233" indent="-839556" algn="l" defTabSz="1679113" rtl="0" eaLnBrk="1" latinLnBrk="0" hangingPunct="1">
        <a:spcBef>
          <a:spcPct val="20000"/>
        </a:spcBef>
        <a:buFont typeface="Arial"/>
        <a:buChar char="•"/>
        <a:defRPr sz="7300" kern="1200">
          <a:solidFill>
            <a:schemeClr val="tx1"/>
          </a:solidFill>
          <a:latin typeface="+mn-lt"/>
          <a:ea typeface="+mn-ea"/>
          <a:cs typeface="+mn-cs"/>
        </a:defRPr>
      </a:lvl7pPr>
      <a:lvl8pPr marL="12593345" indent="-839556" algn="l" defTabSz="1679113" rtl="0" eaLnBrk="1" latinLnBrk="0" hangingPunct="1">
        <a:spcBef>
          <a:spcPct val="20000"/>
        </a:spcBef>
        <a:buFont typeface="Arial"/>
        <a:buChar char="•"/>
        <a:defRPr sz="7300" kern="1200">
          <a:solidFill>
            <a:schemeClr val="tx1"/>
          </a:solidFill>
          <a:latin typeface="+mn-lt"/>
          <a:ea typeface="+mn-ea"/>
          <a:cs typeface="+mn-cs"/>
        </a:defRPr>
      </a:lvl8pPr>
      <a:lvl9pPr marL="14272458" indent="-839556" algn="l" defTabSz="1679113" rtl="0" eaLnBrk="1" latinLnBrk="0" hangingPunct="1">
        <a:spcBef>
          <a:spcPct val="20000"/>
        </a:spcBef>
        <a:buFont typeface="Arial"/>
        <a:buChar char="•"/>
        <a:defRPr sz="7300" kern="1200">
          <a:solidFill>
            <a:schemeClr val="tx1"/>
          </a:solidFill>
          <a:latin typeface="+mn-lt"/>
          <a:ea typeface="+mn-ea"/>
          <a:cs typeface="+mn-cs"/>
        </a:defRPr>
      </a:lvl9pPr>
    </p:bodyStyle>
    <p:otherStyle>
      <a:defPPr>
        <a:defRPr lang="en-US"/>
      </a:defPPr>
      <a:lvl1pPr marL="0" algn="l" defTabSz="1679113" rtl="0" eaLnBrk="1" latinLnBrk="0" hangingPunct="1">
        <a:defRPr sz="6600" kern="1200">
          <a:solidFill>
            <a:schemeClr val="tx1"/>
          </a:solidFill>
          <a:latin typeface="+mn-lt"/>
          <a:ea typeface="+mn-ea"/>
          <a:cs typeface="+mn-cs"/>
        </a:defRPr>
      </a:lvl1pPr>
      <a:lvl2pPr marL="1679113" algn="l" defTabSz="1679113" rtl="0" eaLnBrk="1" latinLnBrk="0" hangingPunct="1">
        <a:defRPr sz="6600" kern="1200">
          <a:solidFill>
            <a:schemeClr val="tx1"/>
          </a:solidFill>
          <a:latin typeface="+mn-lt"/>
          <a:ea typeface="+mn-ea"/>
          <a:cs typeface="+mn-cs"/>
        </a:defRPr>
      </a:lvl2pPr>
      <a:lvl3pPr marL="3358225" algn="l" defTabSz="1679113" rtl="0" eaLnBrk="1" latinLnBrk="0" hangingPunct="1">
        <a:defRPr sz="6600" kern="1200">
          <a:solidFill>
            <a:schemeClr val="tx1"/>
          </a:solidFill>
          <a:latin typeface="+mn-lt"/>
          <a:ea typeface="+mn-ea"/>
          <a:cs typeface="+mn-cs"/>
        </a:defRPr>
      </a:lvl3pPr>
      <a:lvl4pPr marL="5037338" algn="l" defTabSz="1679113" rtl="0" eaLnBrk="1" latinLnBrk="0" hangingPunct="1">
        <a:defRPr sz="6600" kern="1200">
          <a:solidFill>
            <a:schemeClr val="tx1"/>
          </a:solidFill>
          <a:latin typeface="+mn-lt"/>
          <a:ea typeface="+mn-ea"/>
          <a:cs typeface="+mn-cs"/>
        </a:defRPr>
      </a:lvl4pPr>
      <a:lvl5pPr marL="6716451" algn="l" defTabSz="1679113" rtl="0" eaLnBrk="1" latinLnBrk="0" hangingPunct="1">
        <a:defRPr sz="6600" kern="1200">
          <a:solidFill>
            <a:schemeClr val="tx1"/>
          </a:solidFill>
          <a:latin typeface="+mn-lt"/>
          <a:ea typeface="+mn-ea"/>
          <a:cs typeface="+mn-cs"/>
        </a:defRPr>
      </a:lvl5pPr>
      <a:lvl6pPr marL="8395564" algn="l" defTabSz="1679113" rtl="0" eaLnBrk="1" latinLnBrk="0" hangingPunct="1">
        <a:defRPr sz="6600" kern="1200">
          <a:solidFill>
            <a:schemeClr val="tx1"/>
          </a:solidFill>
          <a:latin typeface="+mn-lt"/>
          <a:ea typeface="+mn-ea"/>
          <a:cs typeface="+mn-cs"/>
        </a:defRPr>
      </a:lvl6pPr>
      <a:lvl7pPr marL="10074676" algn="l" defTabSz="1679113" rtl="0" eaLnBrk="1" latinLnBrk="0" hangingPunct="1">
        <a:defRPr sz="6600" kern="1200">
          <a:solidFill>
            <a:schemeClr val="tx1"/>
          </a:solidFill>
          <a:latin typeface="+mn-lt"/>
          <a:ea typeface="+mn-ea"/>
          <a:cs typeface="+mn-cs"/>
        </a:defRPr>
      </a:lvl7pPr>
      <a:lvl8pPr marL="11753789" algn="l" defTabSz="1679113" rtl="0" eaLnBrk="1" latinLnBrk="0" hangingPunct="1">
        <a:defRPr sz="6600" kern="1200">
          <a:solidFill>
            <a:schemeClr val="tx1"/>
          </a:solidFill>
          <a:latin typeface="+mn-lt"/>
          <a:ea typeface="+mn-ea"/>
          <a:cs typeface="+mn-cs"/>
        </a:defRPr>
      </a:lvl8pPr>
      <a:lvl9pPr marL="13432902" algn="l" defTabSz="1679113" rtl="0" eaLnBrk="1" latinLnBrk="0" hangingPunct="1">
        <a:defRPr sz="6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29143" y="7191484"/>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userDrawn="1"/>
        </p:nvCxnSpPr>
        <p:spPr>
          <a:xfrm>
            <a:off x="529143"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8949047"/>
      </p:ext>
    </p:extLst>
  </p:cSld>
  <p:clrMap bg1="lt1" tx1="dk1" bg2="lt2" tx2="dk2" accent1="accent1" accent2="accent2" accent3="accent3" accent4="accent4" accent5="accent5" accent6="accent6" hlink="hlink" folHlink="folHlink"/>
  <p:sldLayoutIdLst>
    <p:sldLayoutId id="2147483711" r:id="rId1"/>
    <p:sldLayoutId id="2147483712" r:id="rId2"/>
  </p:sldLayoutIdLs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lvl1pPr algn="ctr" defTabSz="457029" rtl="0" eaLnBrk="1" latinLnBrk="0" hangingPunct="1">
        <a:spcBef>
          <a:spcPct val="0"/>
        </a:spcBef>
        <a:buNone/>
        <a:defRPr sz="4400" kern="1200">
          <a:solidFill>
            <a:schemeClr val="tx1"/>
          </a:solidFill>
          <a:latin typeface="+mj-lt"/>
          <a:ea typeface="+mj-ea"/>
          <a:cs typeface="+mj-cs"/>
        </a:defRPr>
      </a:lvl1pPr>
    </p:titleStyle>
    <p:bodyStyle>
      <a:lvl1pPr marL="342773" indent="-342773" algn="l" defTabSz="457029" rtl="0" eaLnBrk="1" latinLnBrk="0" hangingPunct="1">
        <a:spcBef>
          <a:spcPct val="20000"/>
        </a:spcBef>
        <a:buFont typeface="Arial"/>
        <a:buChar char="•"/>
        <a:defRPr sz="3200" kern="1200">
          <a:solidFill>
            <a:schemeClr val="tx1"/>
          </a:solidFill>
          <a:latin typeface="+mn-lt"/>
          <a:ea typeface="+mn-ea"/>
          <a:cs typeface="+mn-cs"/>
        </a:defRPr>
      </a:lvl1pPr>
      <a:lvl2pPr marL="742675" indent="-285644" algn="l" defTabSz="457029" rtl="0" eaLnBrk="1" latinLnBrk="0" hangingPunct="1">
        <a:spcBef>
          <a:spcPct val="20000"/>
        </a:spcBef>
        <a:buFont typeface="Arial"/>
        <a:buChar char="–"/>
        <a:defRPr sz="2900" kern="1200">
          <a:solidFill>
            <a:schemeClr val="tx1"/>
          </a:solidFill>
          <a:latin typeface="+mn-lt"/>
          <a:ea typeface="+mn-ea"/>
          <a:cs typeface="+mn-cs"/>
        </a:defRPr>
      </a:lvl2pPr>
      <a:lvl3pPr marL="1142576" indent="-228516" algn="l" defTabSz="457029" rtl="0" eaLnBrk="1" latinLnBrk="0" hangingPunct="1">
        <a:spcBef>
          <a:spcPct val="20000"/>
        </a:spcBef>
        <a:buFont typeface="Arial"/>
        <a:buChar char="•"/>
        <a:defRPr sz="2400" kern="1200">
          <a:solidFill>
            <a:schemeClr val="tx1"/>
          </a:solidFill>
          <a:latin typeface="+mn-lt"/>
          <a:ea typeface="+mn-ea"/>
          <a:cs typeface="+mn-cs"/>
        </a:defRPr>
      </a:lvl3pPr>
      <a:lvl4pPr marL="1599606" indent="-228516" algn="l" defTabSz="457029" rtl="0" eaLnBrk="1" latinLnBrk="0" hangingPunct="1">
        <a:spcBef>
          <a:spcPct val="20000"/>
        </a:spcBef>
        <a:buFont typeface="Arial"/>
        <a:buChar char="–"/>
        <a:defRPr sz="2100" kern="1200">
          <a:solidFill>
            <a:schemeClr val="tx1"/>
          </a:solidFill>
          <a:latin typeface="+mn-lt"/>
          <a:ea typeface="+mn-ea"/>
          <a:cs typeface="+mn-cs"/>
        </a:defRPr>
      </a:lvl4pPr>
      <a:lvl5pPr marL="2056637" indent="-228516" algn="l" defTabSz="457029" rtl="0" eaLnBrk="1" latinLnBrk="0" hangingPunct="1">
        <a:spcBef>
          <a:spcPct val="20000"/>
        </a:spcBef>
        <a:buFont typeface="Arial"/>
        <a:buChar char="»"/>
        <a:defRPr sz="2100" kern="1200">
          <a:solidFill>
            <a:schemeClr val="tx1"/>
          </a:solidFill>
          <a:latin typeface="+mn-lt"/>
          <a:ea typeface="+mn-ea"/>
          <a:cs typeface="+mn-cs"/>
        </a:defRPr>
      </a:lvl5pPr>
      <a:lvl6pPr marL="2513668" indent="-228516" algn="l" defTabSz="457029" rtl="0" eaLnBrk="1" latinLnBrk="0" hangingPunct="1">
        <a:spcBef>
          <a:spcPct val="20000"/>
        </a:spcBef>
        <a:buFont typeface="Arial"/>
        <a:buChar char="•"/>
        <a:defRPr sz="2100" kern="1200">
          <a:solidFill>
            <a:schemeClr val="tx1"/>
          </a:solidFill>
          <a:latin typeface="+mn-lt"/>
          <a:ea typeface="+mn-ea"/>
          <a:cs typeface="+mn-cs"/>
        </a:defRPr>
      </a:lvl6pPr>
      <a:lvl7pPr marL="2970697" indent="-228516" algn="l" defTabSz="457029" rtl="0" eaLnBrk="1" latinLnBrk="0" hangingPunct="1">
        <a:spcBef>
          <a:spcPct val="20000"/>
        </a:spcBef>
        <a:buFont typeface="Arial"/>
        <a:buChar char="•"/>
        <a:defRPr sz="2100" kern="1200">
          <a:solidFill>
            <a:schemeClr val="tx1"/>
          </a:solidFill>
          <a:latin typeface="+mn-lt"/>
          <a:ea typeface="+mn-ea"/>
          <a:cs typeface="+mn-cs"/>
        </a:defRPr>
      </a:lvl7pPr>
      <a:lvl8pPr marL="3427729" indent="-228516" algn="l" defTabSz="457029" rtl="0" eaLnBrk="1" latinLnBrk="0" hangingPunct="1">
        <a:spcBef>
          <a:spcPct val="20000"/>
        </a:spcBef>
        <a:buFont typeface="Arial"/>
        <a:buChar char="•"/>
        <a:defRPr sz="2100" kern="1200">
          <a:solidFill>
            <a:schemeClr val="tx1"/>
          </a:solidFill>
          <a:latin typeface="+mn-lt"/>
          <a:ea typeface="+mn-ea"/>
          <a:cs typeface="+mn-cs"/>
        </a:defRPr>
      </a:lvl8pPr>
      <a:lvl9pPr marL="3884760" indent="-228516" algn="l" defTabSz="457029"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57029" rtl="0" eaLnBrk="1" latinLnBrk="0" hangingPunct="1">
        <a:defRPr sz="1800" kern="1200">
          <a:solidFill>
            <a:schemeClr val="tx1"/>
          </a:solidFill>
          <a:latin typeface="+mn-lt"/>
          <a:ea typeface="+mn-ea"/>
          <a:cs typeface="+mn-cs"/>
        </a:defRPr>
      </a:lvl1pPr>
      <a:lvl2pPr marL="457029" algn="l" defTabSz="457029" rtl="0" eaLnBrk="1" latinLnBrk="0" hangingPunct="1">
        <a:defRPr sz="1800" kern="1200">
          <a:solidFill>
            <a:schemeClr val="tx1"/>
          </a:solidFill>
          <a:latin typeface="+mn-lt"/>
          <a:ea typeface="+mn-ea"/>
          <a:cs typeface="+mn-cs"/>
        </a:defRPr>
      </a:lvl2pPr>
      <a:lvl3pPr marL="914059" algn="l" defTabSz="457029" rtl="0" eaLnBrk="1" latinLnBrk="0" hangingPunct="1">
        <a:defRPr sz="1800" kern="1200">
          <a:solidFill>
            <a:schemeClr val="tx1"/>
          </a:solidFill>
          <a:latin typeface="+mn-lt"/>
          <a:ea typeface="+mn-ea"/>
          <a:cs typeface="+mn-cs"/>
        </a:defRPr>
      </a:lvl3pPr>
      <a:lvl4pPr marL="1371092" algn="l" defTabSz="457029" rtl="0" eaLnBrk="1" latinLnBrk="0" hangingPunct="1">
        <a:defRPr sz="1800" kern="1200">
          <a:solidFill>
            <a:schemeClr val="tx1"/>
          </a:solidFill>
          <a:latin typeface="+mn-lt"/>
          <a:ea typeface="+mn-ea"/>
          <a:cs typeface="+mn-cs"/>
        </a:defRPr>
      </a:lvl4pPr>
      <a:lvl5pPr marL="1828122" algn="l" defTabSz="457029" rtl="0" eaLnBrk="1" latinLnBrk="0" hangingPunct="1">
        <a:defRPr sz="1800" kern="1200">
          <a:solidFill>
            <a:schemeClr val="tx1"/>
          </a:solidFill>
          <a:latin typeface="+mn-lt"/>
          <a:ea typeface="+mn-ea"/>
          <a:cs typeface="+mn-cs"/>
        </a:defRPr>
      </a:lvl5pPr>
      <a:lvl6pPr marL="2285151" algn="l" defTabSz="457029" rtl="0" eaLnBrk="1" latinLnBrk="0" hangingPunct="1">
        <a:defRPr sz="1800" kern="1200">
          <a:solidFill>
            <a:schemeClr val="tx1"/>
          </a:solidFill>
          <a:latin typeface="+mn-lt"/>
          <a:ea typeface="+mn-ea"/>
          <a:cs typeface="+mn-cs"/>
        </a:defRPr>
      </a:lvl6pPr>
      <a:lvl7pPr marL="2742181" algn="l" defTabSz="457029" rtl="0" eaLnBrk="1" latinLnBrk="0" hangingPunct="1">
        <a:defRPr sz="1800" kern="1200">
          <a:solidFill>
            <a:schemeClr val="tx1"/>
          </a:solidFill>
          <a:latin typeface="+mn-lt"/>
          <a:ea typeface="+mn-ea"/>
          <a:cs typeface="+mn-cs"/>
        </a:defRPr>
      </a:lvl7pPr>
      <a:lvl8pPr marL="3199213" algn="l" defTabSz="457029" rtl="0" eaLnBrk="1" latinLnBrk="0" hangingPunct="1">
        <a:defRPr sz="1800" kern="1200">
          <a:solidFill>
            <a:schemeClr val="tx1"/>
          </a:solidFill>
          <a:latin typeface="+mn-lt"/>
          <a:ea typeface="+mn-ea"/>
          <a:cs typeface="+mn-cs"/>
        </a:defRPr>
      </a:lvl8pPr>
      <a:lvl9pPr marL="3656243" algn="l" defTabSz="45702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9" name="Straight Connector 8"/>
          <p:cNvCxnSpPr/>
          <p:nvPr userDrawn="1"/>
        </p:nvCxnSpPr>
        <p:spPr>
          <a:xfrm>
            <a:off x="529143" y="7191484"/>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userDrawn="1"/>
        </p:nvSpPr>
        <p:spPr>
          <a:xfrm>
            <a:off x="99790" y="89990"/>
            <a:ext cx="10495865" cy="2750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405" tIns="45703" rIns="91405" bIns="45703" rtlCol="0" anchor="ctr"/>
          <a:lstStyle/>
          <a:p>
            <a:pPr algn="ctr" defTabSz="1678490"/>
            <a:endParaRPr lang="en-US" dirty="0">
              <a:solidFill>
                <a:prstClr val="white"/>
              </a:solidFill>
              <a:latin typeface="Arial"/>
            </a:endParaRPr>
          </a:p>
        </p:txBody>
      </p:sp>
      <p:pic>
        <p:nvPicPr>
          <p:cNvPr id="8" name="Picture 7"/>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330575" y="147320"/>
            <a:ext cx="176872" cy="153802"/>
          </a:xfrm>
          <a:prstGeom prst="rect">
            <a:avLst/>
          </a:prstGeom>
        </p:spPr>
      </p:pic>
      <p:sp>
        <p:nvSpPr>
          <p:cNvPr id="13" name="Text Placeholder 16"/>
          <p:cNvSpPr txBox="1">
            <a:spLocks/>
          </p:cNvSpPr>
          <p:nvPr userDrawn="1"/>
        </p:nvSpPr>
        <p:spPr>
          <a:xfrm>
            <a:off x="9255960" y="92298"/>
            <a:ext cx="1081310" cy="272029"/>
          </a:xfrm>
          <a:prstGeom prst="rect">
            <a:avLst/>
          </a:prstGeom>
        </p:spPr>
        <p:txBody>
          <a:bodyPr vert="horz" lIns="91405" tIns="45703" rIns="91405" bIns="45703" anchor="ctr"/>
          <a:lstStyle>
            <a:lvl1pPr marL="0" indent="0" algn="l" defTabSz="1679113" rtl="0" eaLnBrk="1" latinLnBrk="0" hangingPunct="1">
              <a:spcBef>
                <a:spcPct val="20000"/>
              </a:spcBef>
              <a:buFont typeface="Arial"/>
              <a:buNone/>
              <a:defRPr sz="800" b="1" i="0" kern="1200" baseline="0">
                <a:solidFill>
                  <a:schemeClr val="bg1"/>
                </a:solidFill>
                <a:latin typeface="Helvetica"/>
                <a:ea typeface="+mn-ea"/>
                <a:cs typeface="Helvetica"/>
              </a:defRPr>
            </a:lvl1pPr>
            <a:lvl2pPr marL="2728558" indent="-1049445"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2pPr>
            <a:lvl3pPr marL="4197782"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3pPr>
            <a:lvl4pPr marL="5876895"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4pPr>
            <a:lvl5pPr marL="7556007" indent="-839556" algn="l" defTabSz="1679113"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5pPr>
            <a:lvl6pPr marL="9235120" indent="-839556" algn="l" defTabSz="1679113" rtl="0" eaLnBrk="1" latinLnBrk="0" hangingPunct="1">
              <a:spcBef>
                <a:spcPct val="20000"/>
              </a:spcBef>
              <a:buFont typeface="Arial"/>
              <a:buChar char="•"/>
              <a:defRPr sz="7300" kern="1200">
                <a:solidFill>
                  <a:schemeClr val="tx1"/>
                </a:solidFill>
                <a:latin typeface="+mn-lt"/>
                <a:ea typeface="+mn-ea"/>
                <a:cs typeface="+mn-cs"/>
              </a:defRPr>
            </a:lvl6pPr>
            <a:lvl7pPr marL="10914233" indent="-839556" algn="l" defTabSz="1679113" rtl="0" eaLnBrk="1" latinLnBrk="0" hangingPunct="1">
              <a:spcBef>
                <a:spcPct val="20000"/>
              </a:spcBef>
              <a:buFont typeface="Arial"/>
              <a:buChar char="•"/>
              <a:defRPr sz="7300" kern="1200">
                <a:solidFill>
                  <a:schemeClr val="tx1"/>
                </a:solidFill>
                <a:latin typeface="+mn-lt"/>
                <a:ea typeface="+mn-ea"/>
                <a:cs typeface="+mn-cs"/>
              </a:defRPr>
            </a:lvl7pPr>
            <a:lvl8pPr marL="12593345" indent="-839556" algn="l" defTabSz="1679113" rtl="0" eaLnBrk="1" latinLnBrk="0" hangingPunct="1">
              <a:spcBef>
                <a:spcPct val="20000"/>
              </a:spcBef>
              <a:buFont typeface="Arial"/>
              <a:buChar char="•"/>
              <a:defRPr sz="7300" kern="1200">
                <a:solidFill>
                  <a:schemeClr val="tx1"/>
                </a:solidFill>
                <a:latin typeface="+mn-lt"/>
                <a:ea typeface="+mn-ea"/>
                <a:cs typeface="+mn-cs"/>
              </a:defRPr>
            </a:lvl8pPr>
            <a:lvl9pPr marL="14272458" indent="-839556" algn="l" defTabSz="1679113" rtl="0" eaLnBrk="1" latinLnBrk="0" hangingPunct="1">
              <a:spcBef>
                <a:spcPct val="20000"/>
              </a:spcBef>
              <a:buFont typeface="Arial"/>
              <a:buChar char="•"/>
              <a:defRPr sz="7300" kern="1200">
                <a:solidFill>
                  <a:schemeClr val="tx1"/>
                </a:solidFill>
                <a:latin typeface="+mn-lt"/>
                <a:ea typeface="+mn-ea"/>
                <a:cs typeface="+mn-cs"/>
              </a:defRPr>
            </a:lvl9pPr>
          </a:lstStyle>
          <a:p>
            <a:pPr algn="r"/>
            <a:r>
              <a:rPr lang="en-GB" sz="600" b="0" dirty="0" smtClean="0">
                <a:solidFill>
                  <a:prstClr val="white"/>
                </a:solidFill>
              </a:rPr>
              <a:t>BACK TO CONTENTS</a:t>
            </a:r>
            <a:endParaRPr lang="en-US" sz="600" b="0" dirty="0">
              <a:solidFill>
                <a:prstClr val="white"/>
              </a:solidFill>
            </a:endParaRPr>
          </a:p>
        </p:txBody>
      </p:sp>
      <p:cxnSp>
        <p:nvCxnSpPr>
          <p:cNvPr id="6" name="Straight Connector 5"/>
          <p:cNvCxnSpPr/>
          <p:nvPr userDrawn="1"/>
        </p:nvCxnSpPr>
        <p:spPr>
          <a:xfrm>
            <a:off x="529143"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43198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Lst>
  <p:hf hdr="0" ftr="0" dt="0"/>
  <p:txStyles>
    <p:titleStyle>
      <a:lvl1pPr algn="l" defTabSz="1678490" rtl="0" eaLnBrk="1" latinLnBrk="0" hangingPunct="1">
        <a:spcBef>
          <a:spcPct val="0"/>
        </a:spcBef>
        <a:buNone/>
        <a:defRPr sz="800" b="1" kern="1200">
          <a:solidFill>
            <a:schemeClr val="tx1"/>
          </a:solidFill>
          <a:latin typeface="Helvetica"/>
          <a:ea typeface="+mj-ea"/>
          <a:cs typeface="Helvetica"/>
        </a:defRPr>
      </a:lvl1pPr>
    </p:titleStyle>
    <p:bodyStyle>
      <a:lvl1pPr marL="0" indent="0" algn="l" defTabSz="1678490" rtl="0" eaLnBrk="1" latinLnBrk="0" hangingPunct="1">
        <a:spcBef>
          <a:spcPct val="20000"/>
        </a:spcBef>
        <a:buFont typeface="Arial"/>
        <a:buNone/>
        <a:defRPr sz="5900" b="0" i="0" kern="1200" baseline="0">
          <a:solidFill>
            <a:schemeClr val="tx1"/>
          </a:solidFill>
          <a:latin typeface="Stempel Garamond Roman"/>
          <a:ea typeface="+mn-ea"/>
          <a:cs typeface="Stempel Garamond Roman"/>
        </a:defRPr>
      </a:lvl1pPr>
      <a:lvl2pPr marL="2727546" indent="-1049055" algn="l" defTabSz="1678490"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2pPr>
      <a:lvl3pPr marL="4196225" indent="-839245" algn="l" defTabSz="1678490"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3pPr>
      <a:lvl4pPr marL="5874714" indent="-839245" algn="l" defTabSz="1678490"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4pPr>
      <a:lvl5pPr marL="7553204" indent="-839245" algn="l" defTabSz="1678490" rtl="0" eaLnBrk="1" latinLnBrk="0" hangingPunct="1">
        <a:spcBef>
          <a:spcPct val="20000"/>
        </a:spcBef>
        <a:buFont typeface="Arial"/>
        <a:buChar char="»"/>
        <a:defRPr sz="5900" b="0" i="0" kern="1200">
          <a:solidFill>
            <a:schemeClr val="tx1"/>
          </a:solidFill>
          <a:latin typeface="Stempel Garamond Roman"/>
          <a:ea typeface="+mn-ea"/>
          <a:cs typeface="Stempel Garamond Roman"/>
        </a:defRPr>
      </a:lvl5pPr>
      <a:lvl6pPr marL="9231695" indent="-839245" algn="l" defTabSz="1678490" rtl="0" eaLnBrk="1" latinLnBrk="0" hangingPunct="1">
        <a:spcBef>
          <a:spcPct val="20000"/>
        </a:spcBef>
        <a:buFont typeface="Arial"/>
        <a:buChar char="•"/>
        <a:defRPr sz="7300" kern="1200">
          <a:solidFill>
            <a:schemeClr val="tx1"/>
          </a:solidFill>
          <a:latin typeface="+mn-lt"/>
          <a:ea typeface="+mn-ea"/>
          <a:cs typeface="+mn-cs"/>
        </a:defRPr>
      </a:lvl6pPr>
      <a:lvl7pPr marL="10910185" indent="-839245" algn="l" defTabSz="1678490" rtl="0" eaLnBrk="1" latinLnBrk="0" hangingPunct="1">
        <a:spcBef>
          <a:spcPct val="20000"/>
        </a:spcBef>
        <a:buFont typeface="Arial"/>
        <a:buChar char="•"/>
        <a:defRPr sz="7300" kern="1200">
          <a:solidFill>
            <a:schemeClr val="tx1"/>
          </a:solidFill>
          <a:latin typeface="+mn-lt"/>
          <a:ea typeface="+mn-ea"/>
          <a:cs typeface="+mn-cs"/>
        </a:defRPr>
      </a:lvl7pPr>
      <a:lvl8pPr marL="12588675" indent="-839245" algn="l" defTabSz="1678490" rtl="0" eaLnBrk="1" latinLnBrk="0" hangingPunct="1">
        <a:spcBef>
          <a:spcPct val="20000"/>
        </a:spcBef>
        <a:buFont typeface="Arial"/>
        <a:buChar char="•"/>
        <a:defRPr sz="7300" kern="1200">
          <a:solidFill>
            <a:schemeClr val="tx1"/>
          </a:solidFill>
          <a:latin typeface="+mn-lt"/>
          <a:ea typeface="+mn-ea"/>
          <a:cs typeface="+mn-cs"/>
        </a:defRPr>
      </a:lvl8pPr>
      <a:lvl9pPr marL="14267165" indent="-839245" algn="l" defTabSz="1678490" rtl="0" eaLnBrk="1" latinLnBrk="0" hangingPunct="1">
        <a:spcBef>
          <a:spcPct val="20000"/>
        </a:spcBef>
        <a:buFont typeface="Arial"/>
        <a:buChar char="•"/>
        <a:defRPr sz="7300" kern="1200">
          <a:solidFill>
            <a:schemeClr val="tx1"/>
          </a:solidFill>
          <a:latin typeface="+mn-lt"/>
          <a:ea typeface="+mn-ea"/>
          <a:cs typeface="+mn-cs"/>
        </a:defRPr>
      </a:lvl9pPr>
    </p:bodyStyle>
    <p:otherStyle>
      <a:defPPr>
        <a:defRPr lang="en-US"/>
      </a:defPPr>
      <a:lvl1pPr marL="0" algn="l" defTabSz="1678490" rtl="0" eaLnBrk="1" latinLnBrk="0" hangingPunct="1">
        <a:defRPr sz="6600" kern="1200">
          <a:solidFill>
            <a:schemeClr val="tx1"/>
          </a:solidFill>
          <a:latin typeface="+mn-lt"/>
          <a:ea typeface="+mn-ea"/>
          <a:cs typeface="+mn-cs"/>
        </a:defRPr>
      </a:lvl1pPr>
      <a:lvl2pPr marL="1678490" algn="l" defTabSz="1678490" rtl="0" eaLnBrk="1" latinLnBrk="0" hangingPunct="1">
        <a:defRPr sz="6600" kern="1200">
          <a:solidFill>
            <a:schemeClr val="tx1"/>
          </a:solidFill>
          <a:latin typeface="+mn-lt"/>
          <a:ea typeface="+mn-ea"/>
          <a:cs typeface="+mn-cs"/>
        </a:defRPr>
      </a:lvl2pPr>
      <a:lvl3pPr marL="3356980" algn="l" defTabSz="1678490" rtl="0" eaLnBrk="1" latinLnBrk="0" hangingPunct="1">
        <a:defRPr sz="6600" kern="1200">
          <a:solidFill>
            <a:schemeClr val="tx1"/>
          </a:solidFill>
          <a:latin typeface="+mn-lt"/>
          <a:ea typeface="+mn-ea"/>
          <a:cs typeface="+mn-cs"/>
        </a:defRPr>
      </a:lvl3pPr>
      <a:lvl4pPr marL="5035469" algn="l" defTabSz="1678490" rtl="0" eaLnBrk="1" latinLnBrk="0" hangingPunct="1">
        <a:defRPr sz="6600" kern="1200">
          <a:solidFill>
            <a:schemeClr val="tx1"/>
          </a:solidFill>
          <a:latin typeface="+mn-lt"/>
          <a:ea typeface="+mn-ea"/>
          <a:cs typeface="+mn-cs"/>
        </a:defRPr>
      </a:lvl4pPr>
      <a:lvl5pPr marL="6713960" algn="l" defTabSz="1678490" rtl="0" eaLnBrk="1" latinLnBrk="0" hangingPunct="1">
        <a:defRPr sz="6600" kern="1200">
          <a:solidFill>
            <a:schemeClr val="tx1"/>
          </a:solidFill>
          <a:latin typeface="+mn-lt"/>
          <a:ea typeface="+mn-ea"/>
          <a:cs typeface="+mn-cs"/>
        </a:defRPr>
      </a:lvl5pPr>
      <a:lvl6pPr marL="8392450" algn="l" defTabSz="1678490" rtl="0" eaLnBrk="1" latinLnBrk="0" hangingPunct="1">
        <a:defRPr sz="6600" kern="1200">
          <a:solidFill>
            <a:schemeClr val="tx1"/>
          </a:solidFill>
          <a:latin typeface="+mn-lt"/>
          <a:ea typeface="+mn-ea"/>
          <a:cs typeface="+mn-cs"/>
        </a:defRPr>
      </a:lvl6pPr>
      <a:lvl7pPr marL="10070939" algn="l" defTabSz="1678490" rtl="0" eaLnBrk="1" latinLnBrk="0" hangingPunct="1">
        <a:defRPr sz="6600" kern="1200">
          <a:solidFill>
            <a:schemeClr val="tx1"/>
          </a:solidFill>
          <a:latin typeface="+mn-lt"/>
          <a:ea typeface="+mn-ea"/>
          <a:cs typeface="+mn-cs"/>
        </a:defRPr>
      </a:lvl7pPr>
      <a:lvl8pPr marL="11749430" algn="l" defTabSz="1678490" rtl="0" eaLnBrk="1" latinLnBrk="0" hangingPunct="1">
        <a:defRPr sz="6600" kern="1200">
          <a:solidFill>
            <a:schemeClr val="tx1"/>
          </a:solidFill>
          <a:latin typeface="+mn-lt"/>
          <a:ea typeface="+mn-ea"/>
          <a:cs typeface="+mn-cs"/>
        </a:defRPr>
      </a:lvl8pPr>
      <a:lvl9pPr marL="13427920" algn="l" defTabSz="1678490" rtl="0" eaLnBrk="1" latinLnBrk="0" hangingPunct="1">
        <a:defRPr sz="6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04387"/>
      </p:ext>
    </p:extLst>
  </p:cSld>
  <p:clrMap bg1="lt1" tx1="dk1" bg2="lt2" tx2="dk2" accent1="accent1" accent2="accent2" accent3="accent3" accent4="accent4" accent5="accent5" accent6="accent6" hlink="hlink" folHlink="folHlink"/>
  <p:sldLayoutIdLst>
    <p:sldLayoutId id="2147483723" r:id="rId1"/>
    <p:sldLayoutId id="2147483724"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1.emf"/><Relationship Id="rId1" Type="http://schemas.openxmlformats.org/officeDocument/2006/relationships/slideLayout" Target="../slideLayouts/slideLayout6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png"/><Relationship Id="rId7" Type="http://schemas.openxmlformats.org/officeDocument/2006/relationships/image" Target="../media/image21.jpeg"/><Relationship Id="rId8" Type="http://schemas.openxmlformats.org/officeDocument/2006/relationships/image" Target="../media/image22.jpeg"/><Relationship Id="rId9" Type="http://schemas.openxmlformats.org/officeDocument/2006/relationships/image" Target="../media/image23.jpeg"/><Relationship Id="rId10" Type="http://schemas.openxmlformats.org/officeDocument/2006/relationships/image" Target="../media/image24.jpeg"/><Relationship Id="rId11" Type="http://schemas.openxmlformats.org/officeDocument/2006/relationships/image" Target="../media/image25.png"/><Relationship Id="rId1" Type="http://schemas.openxmlformats.org/officeDocument/2006/relationships/slideLayout" Target="../slideLayouts/slideLayout2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chart" Target="../charts/char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26.emf"/><Relationship Id="rId5" Type="http://schemas.openxmlformats.org/officeDocument/2006/relationships/image" Target="../media/image27.emf"/><Relationship Id="rId6" Type="http://schemas.openxmlformats.org/officeDocument/2006/relationships/image" Target="../media/image28.emf"/><Relationship Id="rId7" Type="http://schemas.openxmlformats.org/officeDocument/2006/relationships/image" Target="../media/image29.emf"/><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image" Target="../media/image30.tiff"/><Relationship Id="rId5" Type="http://schemas.openxmlformats.org/officeDocument/2006/relationships/image" Target="../media/image31.tiff"/><Relationship Id="rId6" Type="http://schemas.openxmlformats.org/officeDocument/2006/relationships/image" Target="../media/image32.tiff"/><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image" Target="../media/image30.tiff"/><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32.tiff"/><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image" Target="../media/image30.tiff"/><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4" Type="http://schemas.openxmlformats.org/officeDocument/2006/relationships/chart" Target="../charts/chart8.xml"/><Relationship Id="rId5" Type="http://schemas.openxmlformats.org/officeDocument/2006/relationships/image" Target="../media/image30.tiff"/><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2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4" Type="http://schemas.openxmlformats.org/officeDocument/2006/relationships/image" Target="../media/image31.tiff"/><Relationship Id="rId1" Type="http://schemas.openxmlformats.org/officeDocument/2006/relationships/slideLayout" Target="../slideLayouts/slideLayout1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4" Type="http://schemas.openxmlformats.org/officeDocument/2006/relationships/image" Target="../media/image31.tiff"/><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33.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chart" Target="../charts/chart11.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1.emf"/><Relationship Id="rId5" Type="http://schemas.openxmlformats.org/officeDocument/2006/relationships/image" Target="../media/image34.png"/><Relationship Id="rId1" Type="http://schemas.openxmlformats.org/officeDocument/2006/relationships/slideLayout" Target="../slideLayouts/slideLayout3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5.xml"/><Relationship Id="rId3" Type="http://schemas.openxmlformats.org/officeDocument/2006/relationships/chart" Target="../charts/char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6.xml"/><Relationship Id="rId3" Type="http://schemas.openxmlformats.org/officeDocument/2006/relationships/chart" Target="../charts/chart13.xml"/></Relationships>
</file>

<file path=ppt/slides/_rels/slide27.xml.rels><?xml version="1.0" encoding="UTF-8" standalone="yes"?>
<Relationships xmlns="http://schemas.openxmlformats.org/package/2006/relationships"><Relationship Id="rId3" Type="http://schemas.openxmlformats.org/officeDocument/2006/relationships/chart" Target="../charts/chart14.xml"/><Relationship Id="rId4" Type="http://schemas.openxmlformats.org/officeDocument/2006/relationships/chart" Target="../charts/chart15.xml"/><Relationship Id="rId1" Type="http://schemas.openxmlformats.org/officeDocument/2006/relationships/slideLayout" Target="../slideLayouts/slideLayout3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chart" Target="../charts/chart16.xml"/><Relationship Id="rId4" Type="http://schemas.openxmlformats.org/officeDocument/2006/relationships/chart" Target="../charts/chart17.xml"/><Relationship Id="rId1" Type="http://schemas.openxmlformats.org/officeDocument/2006/relationships/slideLayout" Target="../slideLayouts/slideLayout3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9.xml"/><Relationship Id="rId3" Type="http://schemas.openxmlformats.org/officeDocument/2006/relationships/chart" Target="../charts/chart1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9.emf"/><Relationship Id="rId1" Type="http://schemas.openxmlformats.org/officeDocument/2006/relationships/slideLayout" Target="../slideLayouts/slideLayout2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chart" Target="../charts/chart19.xml"/><Relationship Id="rId4" Type="http://schemas.openxmlformats.org/officeDocument/2006/relationships/chart" Target="../charts/chart20.xml"/><Relationship Id="rId1" Type="http://schemas.openxmlformats.org/officeDocument/2006/relationships/slideLayout" Target="../slideLayouts/slideLayout3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chart" Target="../charts/chart21.xml"/><Relationship Id="rId4" Type="http://schemas.openxmlformats.org/officeDocument/2006/relationships/chart" Target="../charts/chart22.xml"/><Relationship Id="rId1" Type="http://schemas.openxmlformats.org/officeDocument/2006/relationships/slideLayout" Target="../slideLayouts/slideLayout3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chart" Target="../charts/chart23.xml"/><Relationship Id="rId4" Type="http://schemas.openxmlformats.org/officeDocument/2006/relationships/chart" Target="../charts/chart24.xml"/><Relationship Id="rId1" Type="http://schemas.openxmlformats.org/officeDocument/2006/relationships/slideLayout" Target="../slideLayouts/slideLayout3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chart" Target="../charts/chart25.xml"/><Relationship Id="rId4" Type="http://schemas.openxmlformats.org/officeDocument/2006/relationships/chart" Target="../charts/chart26.xml"/><Relationship Id="rId1" Type="http://schemas.openxmlformats.org/officeDocument/2006/relationships/slideLayout" Target="../slideLayouts/slideLayout3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4.xml"/><Relationship Id="rId3" Type="http://schemas.openxmlformats.org/officeDocument/2006/relationships/chart" Target="../charts/char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5.xml"/><Relationship Id="rId3" Type="http://schemas.openxmlformats.org/officeDocument/2006/relationships/chart" Target="../charts/chart28.xml"/></Relationships>
</file>

<file path=ppt/slides/_rels/slide36.xml.rels><?xml version="1.0" encoding="UTF-8" standalone="yes"?>
<Relationships xmlns="http://schemas.openxmlformats.org/package/2006/relationships"><Relationship Id="rId3" Type="http://schemas.openxmlformats.org/officeDocument/2006/relationships/chart" Target="../charts/chart29.xml"/><Relationship Id="rId4" Type="http://schemas.openxmlformats.org/officeDocument/2006/relationships/chart" Target="../charts/chart30.xml"/><Relationship Id="rId1" Type="http://schemas.openxmlformats.org/officeDocument/2006/relationships/slideLayout" Target="../slideLayouts/slideLayout3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7.xml"/><Relationship Id="rId3" Type="http://schemas.openxmlformats.org/officeDocument/2006/relationships/chart" Target="../charts/chart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8.xml"/><Relationship Id="rId3" Type="http://schemas.openxmlformats.org/officeDocument/2006/relationships/image" Target="../media/image35.emf"/></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image" Target="../media/image40.png"/><Relationship Id="rId8" Type="http://schemas.openxmlformats.org/officeDocument/2006/relationships/image" Target="../media/image41.jpeg"/><Relationship Id="rId9" Type="http://schemas.openxmlformats.org/officeDocument/2006/relationships/image" Target="../media/image42.png"/><Relationship Id="rId10" Type="http://schemas.openxmlformats.org/officeDocument/2006/relationships/image" Target="../media/image43.png"/><Relationship Id="rId1" Type="http://schemas.openxmlformats.org/officeDocument/2006/relationships/slideLayout" Target="../slideLayouts/slideLayout4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4.png"/><Relationship Id="rId1" Type="http://schemas.openxmlformats.org/officeDocument/2006/relationships/slideLayout" Target="../slideLayouts/slideLayout3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1.xml"/><Relationship Id="rId3" Type="http://schemas.openxmlformats.org/officeDocument/2006/relationships/chart" Target="../charts/chart3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jpeg"/><Relationship Id="rId1" Type="http://schemas.openxmlformats.org/officeDocument/2006/relationships/slideLayout" Target="../slideLayouts/slideLayout4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3.xml"/><Relationship Id="rId3" Type="http://schemas.openxmlformats.org/officeDocument/2006/relationships/chart" Target="../charts/chart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4.xml"/><Relationship Id="rId3" Type="http://schemas.openxmlformats.org/officeDocument/2006/relationships/image" Target="../media/image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6.xml"/><Relationship Id="rId3" Type="http://schemas.openxmlformats.org/officeDocument/2006/relationships/image" Target="../media/image49.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7.xml"/><Relationship Id="rId3" Type="http://schemas.openxmlformats.org/officeDocument/2006/relationships/image" Target="../media/image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8.xml"/><Relationship Id="rId3" Type="http://schemas.openxmlformats.org/officeDocument/2006/relationships/image" Target="../media/image7.jpeg"/></Relationships>
</file>

<file path=ppt/slides/_rels/slide49.xml.rels><?xml version="1.0" encoding="UTF-8" standalone="yes"?>
<Relationships xmlns="http://schemas.openxmlformats.org/package/2006/relationships"><Relationship Id="rId3" Type="http://schemas.openxmlformats.org/officeDocument/2006/relationships/hyperlink" Target="mailto:rimma@mefmobile.org" TargetMode="External"/><Relationship Id="rId4" Type="http://schemas.openxmlformats.org/officeDocument/2006/relationships/hyperlink" Target="http://www.mefmobile.org/" TargetMode="External"/><Relationship Id="rId5" Type="http://schemas.openxmlformats.org/officeDocument/2006/relationships/image" Target="../media/image7.jpeg"/><Relationship Id="rId1" Type="http://schemas.openxmlformats.org/officeDocument/2006/relationships/slideLayout" Target="../slideLayouts/slideLayout2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12.png"/><Relationship Id="rId1" Type="http://schemas.openxmlformats.org/officeDocument/2006/relationships/slideLayout" Target="../slideLayouts/slideLayout2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13.png"/><Relationship Id="rId5" Type="http://schemas.openxmlformats.org/officeDocument/2006/relationships/hyperlink" Target="http://tech.fortune.cnn.com/2011/10/24/steve-jobs-walter-isaacson/" TargetMode="External"/><Relationship Id="rId1" Type="http://schemas.openxmlformats.org/officeDocument/2006/relationships/slideLayout" Target="../slideLayouts/slideLayout5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14.emf"/><Relationship Id="rId1" Type="http://schemas.openxmlformats.org/officeDocument/2006/relationships/slideLayout" Target="../slideLayouts/slideLayout5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f_World Image_americas.jpg"/>
          <p:cNvPicPr>
            <a:picLocks noChangeAspect="1"/>
          </p:cNvPicPr>
          <p:nvPr/>
        </p:nvPicPr>
        <p:blipFill rotWithShape="1">
          <a:blip r:embed="rId3">
            <a:extLst>
              <a:ext uri="{28A0092B-C50C-407E-A947-70E740481C1C}">
                <a14:useLocalDpi xmlns:a14="http://schemas.microsoft.com/office/drawing/2010/main" val="0"/>
              </a:ext>
            </a:extLst>
          </a:blip>
          <a:srcRect l="2703" t="41280" r="3760" b="31992"/>
          <a:stretch/>
        </p:blipFill>
        <p:spPr>
          <a:xfrm>
            <a:off x="243404" y="2781667"/>
            <a:ext cx="9946935" cy="4737884"/>
          </a:xfrm>
          <a:prstGeom prst="rect">
            <a:avLst/>
          </a:prstGeom>
        </p:spPr>
      </p:pic>
      <p:cxnSp>
        <p:nvCxnSpPr>
          <p:cNvPr id="17" name="Straight Connector 16"/>
          <p:cNvCxnSpPr/>
          <p:nvPr/>
        </p:nvCxnSpPr>
        <p:spPr>
          <a:xfrm>
            <a:off x="529140"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9" name="Title 13"/>
          <p:cNvSpPr txBox="1">
            <a:spLocks/>
          </p:cNvSpPr>
          <p:nvPr/>
        </p:nvSpPr>
        <p:spPr>
          <a:xfrm>
            <a:off x="529140" y="1561574"/>
            <a:ext cx="9721792" cy="2137776"/>
          </a:xfrm>
          <a:prstGeom prst="rect">
            <a:avLst/>
          </a:prstGeom>
        </p:spPr>
        <p:txBody>
          <a:bodyPr vert="horz" lIns="0" tIns="0" rIns="0" bIns="0" rtlCol="0" anchor="t" anchorCtr="0">
            <a:normAutofit lnSpcReduction="10000"/>
          </a:bodyPr>
          <a:lstStyle>
            <a:lvl1pPr algn="l" defTabSz="457200" rtl="0" eaLnBrk="1" latinLnBrk="0" hangingPunct="1">
              <a:spcBef>
                <a:spcPct val="0"/>
              </a:spcBef>
              <a:buNone/>
              <a:defRPr sz="4400" b="0" i="0" kern="1200">
                <a:solidFill>
                  <a:srgbClr val="008CD2"/>
                </a:solidFill>
                <a:latin typeface="D Eurostile Demi"/>
                <a:ea typeface="+mj-ea"/>
                <a:cs typeface="D Eurostile Demi"/>
              </a:defRPr>
            </a:lvl1pPr>
          </a:lstStyle>
          <a:p>
            <a:r>
              <a:rPr lang="en-US" sz="3600" dirty="0"/>
              <a:t>Worldwide Mobile Content And Commerce Usage And Trends - What You Need To Know To Thrive In A Global </a:t>
            </a:r>
            <a:r>
              <a:rPr lang="en-US" sz="3600" dirty="0" smtClean="0"/>
              <a:t>Economy</a:t>
            </a:r>
          </a:p>
          <a:p>
            <a:endParaRPr lang="en-GB" sz="2000" dirty="0" smtClean="0">
              <a:solidFill>
                <a:prstClr val="white"/>
              </a:solidFill>
              <a:latin typeface="Eurostile"/>
              <a:cs typeface="Eurostile"/>
            </a:endParaRPr>
          </a:p>
          <a:p>
            <a:r>
              <a:rPr lang="en-GB" sz="2000" dirty="0" smtClean="0">
                <a:solidFill>
                  <a:schemeClr val="accent1"/>
                </a:solidFill>
                <a:latin typeface="Eurostile"/>
                <a:cs typeface="Eurostile"/>
              </a:rPr>
              <a:t>Presented by:  Marjorie DeHey, JD/MBA – GM MEF</a:t>
            </a:r>
            <a:endParaRPr lang="en-US" sz="3600" dirty="0">
              <a:solidFill>
                <a:schemeClr val="accent1"/>
              </a:solidFill>
              <a:latin typeface="Eurostile"/>
              <a:cs typeface="Eurostile"/>
            </a:endParaRPr>
          </a:p>
        </p:txBody>
      </p:sp>
      <p:cxnSp>
        <p:nvCxnSpPr>
          <p:cNvPr id="20" name="Straight Connector 19"/>
          <p:cNvCxnSpPr/>
          <p:nvPr/>
        </p:nvCxnSpPr>
        <p:spPr>
          <a:xfrm>
            <a:off x="529140" y="3800250"/>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140" y="368191"/>
            <a:ext cx="1531948" cy="65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410247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GCS Cover.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0960"/>
            <a:ext cx="10688638" cy="5111571"/>
          </a:xfrm>
          <a:prstGeom prst="rect">
            <a:avLst/>
          </a:prstGeom>
        </p:spPr>
      </p:pic>
      <p:cxnSp>
        <p:nvCxnSpPr>
          <p:cNvPr id="12" name="Straight Connector 11"/>
          <p:cNvCxnSpPr/>
          <p:nvPr/>
        </p:nvCxnSpPr>
        <p:spPr>
          <a:xfrm>
            <a:off x="529140" y="1737782"/>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29140" y="5623178"/>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29140" y="7056336"/>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3"/>
          <p:cNvSpPr txBox="1">
            <a:spLocks/>
          </p:cNvSpPr>
          <p:nvPr/>
        </p:nvSpPr>
        <p:spPr>
          <a:xfrm>
            <a:off x="529140" y="5470778"/>
            <a:ext cx="9721792" cy="1722718"/>
          </a:xfrm>
          <a:prstGeom prst="rect">
            <a:avLst/>
          </a:prstGeom>
        </p:spPr>
        <p:txBody>
          <a:bodyPr vert="horz" lIns="0" tIns="0" rIns="0" bIns="0" rtlCol="0" anchor="ctr" anchorCtr="0">
            <a:noAutofit/>
          </a:bodyPr>
          <a:lstStyle>
            <a:lvl1pPr algn="l" defTabSz="457200" rtl="0" eaLnBrk="1" latinLnBrk="0" hangingPunct="1">
              <a:spcBef>
                <a:spcPct val="0"/>
              </a:spcBef>
              <a:buNone/>
              <a:defRPr sz="4400" b="0" i="0" kern="1200">
                <a:solidFill>
                  <a:srgbClr val="008CD2"/>
                </a:solidFill>
                <a:latin typeface="D Eurostile Demi"/>
                <a:ea typeface="+mj-ea"/>
                <a:cs typeface="D Eurostile Demi"/>
              </a:defRPr>
            </a:lvl1pPr>
          </a:lstStyle>
          <a:p>
            <a:r>
              <a:rPr lang="en-GB" sz="3000" b="1" dirty="0">
                <a:latin typeface="Eurostile"/>
                <a:cs typeface="Eurostile"/>
              </a:rPr>
              <a:t>GLOBAL CONSUMER SURVEY 2012</a:t>
            </a:r>
            <a:r>
              <a:rPr lang="en-GB" sz="3000" b="1" dirty="0" smtClean="0">
                <a:latin typeface="Eurostile"/>
                <a:cs typeface="Eurostile"/>
              </a:rPr>
              <a:t>:</a:t>
            </a:r>
            <a:endParaRPr lang="en-GB" sz="3000" dirty="0" smtClean="0">
              <a:solidFill>
                <a:srgbClr val="FFFFFF"/>
              </a:solidFill>
              <a:latin typeface="Eurostile"/>
              <a:cs typeface="Eurostile"/>
            </a:endParaRPr>
          </a:p>
          <a:p>
            <a:r>
              <a:rPr lang="en-GB" sz="2300" dirty="0" smtClean="0">
                <a:solidFill>
                  <a:srgbClr val="FFFFFF"/>
                </a:solidFill>
                <a:latin typeface="Eurostile"/>
                <a:cs typeface="Eurostile"/>
              </a:rPr>
              <a:t>Understanding Mobile Content and Commerce</a:t>
            </a:r>
            <a:r>
              <a:rPr lang="en-GB" sz="2300" dirty="0">
                <a:solidFill>
                  <a:srgbClr val="FFFFFF"/>
                </a:solidFill>
                <a:latin typeface="Eurostile"/>
                <a:cs typeface="Eurostile"/>
              </a:rPr>
              <a:t> </a:t>
            </a:r>
            <a:r>
              <a:rPr lang="en-GB" sz="2300" dirty="0" smtClean="0">
                <a:solidFill>
                  <a:srgbClr val="FFFFFF"/>
                </a:solidFill>
                <a:latin typeface="Eurostile"/>
                <a:cs typeface="Eurostile"/>
              </a:rPr>
              <a:t>Usage &amp; Trends Worldwide</a:t>
            </a:r>
            <a:endParaRPr lang="en-GB" sz="2300" dirty="0">
              <a:solidFill>
                <a:srgbClr val="FFFFFF"/>
              </a:solidFill>
              <a:latin typeface="Eurostile"/>
              <a:cs typeface="Eurostile"/>
            </a:endParaRPr>
          </a:p>
        </p:txBody>
      </p:sp>
      <p:pic>
        <p:nvPicPr>
          <p:cNvPr id="9" name="Picture 7" descr="C:\Users\sam.hill\Desktop\Blog Pictures\big MEF banner.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12422"/>
            <a:ext cx="10688638" cy="1725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3904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220" y="546825"/>
            <a:ext cx="9571617" cy="275761"/>
          </a:xfrm>
        </p:spPr>
        <p:txBody>
          <a:bodyPr/>
          <a:lstStyle/>
          <a:p>
            <a:r>
              <a:rPr lang="en-US" sz="2400" dirty="0"/>
              <a:t>MEF Global Consumer Survey 2012</a:t>
            </a:r>
          </a:p>
        </p:txBody>
      </p:sp>
      <p:sp>
        <p:nvSpPr>
          <p:cNvPr id="9" name="Text Placeholder 8"/>
          <p:cNvSpPr>
            <a:spLocks noGrp="1"/>
          </p:cNvSpPr>
          <p:nvPr>
            <p:ph type="body" sz="quarter" idx="13"/>
          </p:nvPr>
        </p:nvSpPr>
        <p:spPr/>
        <p:txBody>
          <a:bodyPr/>
          <a:lstStyle/>
          <a:p>
            <a:r>
              <a:rPr lang="en-GB" dirty="0">
                <a:solidFill>
                  <a:srgbClr val="FFFFFF"/>
                </a:solidFill>
              </a:rPr>
              <a:t>UNDERSTANDING MOBILE CONTENT AND COMMERCE USAGE &amp; TRENDS WORLDWIDE</a:t>
            </a:r>
          </a:p>
        </p:txBody>
      </p:sp>
      <p:sp>
        <p:nvSpPr>
          <p:cNvPr id="12" name="Text Placeholder 11"/>
          <p:cNvSpPr>
            <a:spLocks noGrp="1"/>
          </p:cNvSpPr>
          <p:nvPr>
            <p:ph type="body" sz="quarter" idx="15"/>
          </p:nvPr>
        </p:nvSpPr>
        <p:spPr>
          <a:xfrm>
            <a:off x="426495" y="1269999"/>
            <a:ext cx="9552342" cy="2560913"/>
          </a:xfrm>
        </p:spPr>
        <p:txBody>
          <a:bodyPr numCol="1"/>
          <a:lstStyle/>
          <a:p>
            <a:r>
              <a:rPr lang="en-GB" sz="1800" dirty="0"/>
              <a:t>MEF’s annual Global Consumer Survey surveys mobile media users worldwide to understand changing mobile content and commerce </a:t>
            </a:r>
            <a:r>
              <a:rPr lang="en-GB" sz="1800" dirty="0" smtClean="0"/>
              <a:t>behaviors </a:t>
            </a:r>
            <a:r>
              <a:rPr lang="en-GB" sz="1800" dirty="0"/>
              <a:t>and </a:t>
            </a:r>
            <a:r>
              <a:rPr lang="en-GB" sz="1800" dirty="0" smtClean="0"/>
              <a:t>trends. </a:t>
            </a:r>
            <a:endParaRPr lang="en-GB" sz="1800" dirty="0"/>
          </a:p>
          <a:p>
            <a:pPr marL="285750" indent="-285750">
              <a:buFont typeface="Arial" pitchFamily="34" charset="0"/>
              <a:buChar char="•"/>
            </a:pPr>
            <a:r>
              <a:rPr lang="en-GB" sz="1800" b="1" dirty="0"/>
              <a:t>Purchase – digital or physical goods</a:t>
            </a:r>
          </a:p>
          <a:p>
            <a:pPr marL="285750" indent="-285750">
              <a:buFont typeface="Arial" pitchFamily="34" charset="0"/>
              <a:buChar char="•"/>
            </a:pPr>
            <a:r>
              <a:rPr lang="en-GB" sz="1800" b="1" dirty="0"/>
              <a:t>Research – using the phone to support product/purchase </a:t>
            </a:r>
            <a:r>
              <a:rPr lang="en-GB" sz="1800" b="1" dirty="0" smtClean="0"/>
              <a:t>research</a:t>
            </a:r>
          </a:p>
          <a:p>
            <a:pPr marL="285750" indent="-285750">
              <a:buFont typeface="Arial" pitchFamily="34" charset="0"/>
              <a:buChar char="•"/>
            </a:pPr>
            <a:r>
              <a:rPr lang="en-GB" sz="1800" b="1" dirty="0" smtClean="0"/>
              <a:t>Banking – transaction or accessing bank accounts</a:t>
            </a:r>
            <a:endParaRPr lang="en-GB" sz="1800" b="1" dirty="0"/>
          </a:p>
          <a:p>
            <a:r>
              <a:rPr lang="en-GB" sz="1800" dirty="0"/>
              <a:t>9,500 mobile media users across ten countries were surveyed, namely: US, UK, China, India, Qatar, South Africa, Mexico, Brazil, Indonesia and Saudi Arabia.</a:t>
            </a:r>
          </a:p>
          <a:p>
            <a:pPr marL="285750" indent="-285750">
              <a:buFont typeface="Arial" pitchFamily="34" charset="0"/>
              <a:buChar char="•"/>
            </a:pPr>
            <a:endParaRPr lang="en-GB" sz="1800" b="1" dirty="0" smtClean="0"/>
          </a:p>
        </p:txBody>
      </p:sp>
      <p:sp>
        <p:nvSpPr>
          <p:cNvPr id="6" name="Slide Number Placeholder 5"/>
          <p:cNvSpPr>
            <a:spLocks noGrp="1"/>
          </p:cNvSpPr>
          <p:nvPr>
            <p:ph type="sldNum" sz="quarter" idx="4"/>
          </p:nvPr>
        </p:nvSpPr>
        <p:spPr>
          <a:xfrm>
            <a:off x="7847687" y="6977790"/>
            <a:ext cx="2493962" cy="371366"/>
          </a:xfrm>
          <a:prstGeom prst="rect">
            <a:avLst/>
          </a:prstGeom>
        </p:spPr>
        <p:txBody>
          <a:bodyPr/>
          <a:lstStyle/>
          <a:p>
            <a:fld id="{6D042B3C-7BA4-2B49-9B60-B48C21BBDF81}" type="slidenum">
              <a:rPr lang="en-US" smtClean="0">
                <a:solidFill>
                  <a:prstClr val="black">
                    <a:tint val="75000"/>
                  </a:prstClr>
                </a:solidFill>
              </a:rPr>
              <a:pPr/>
              <a:t>11</a:t>
            </a:fld>
            <a:endParaRPr lang="en-US" dirty="0">
              <a:solidFill>
                <a:prstClr val="black">
                  <a:tint val="75000"/>
                </a:prstClr>
              </a:solidFill>
            </a:endParaRPr>
          </a:p>
        </p:txBody>
      </p:sp>
      <p:pic>
        <p:nvPicPr>
          <p:cNvPr id="2051" name="Picture 3" descr="C:\Users\sam.hill\Desktop\GCS Graphics\in_assoc_with_VC.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4584" y="4982330"/>
            <a:ext cx="1924153" cy="7540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am.hill\Desktop\GCS Graphics\logo.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30418" y="4825167"/>
            <a:ext cx="1290741" cy="95026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sam.hill\Desktop\GCS Graphics\mBlox_Blue Gree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62837" y="4825167"/>
            <a:ext cx="1911181" cy="841621"/>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sam.hill\Desktop\GCS Graphics\MWA2012 logo.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37062" y="6508252"/>
            <a:ext cx="1626682" cy="683206"/>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sam.hill\Desktop\GCS Graphics\QtelGroupLogo.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01295" y="5029332"/>
            <a:ext cx="2499653" cy="541938"/>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Users\sam.hill\Desktop\GCS Graphics\toc(only)_4c_cmyk copy.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59277" y="6369113"/>
            <a:ext cx="1136453" cy="86975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Users\sam.hill\Desktop\GCS Graphics\telco2.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281098" y="6663066"/>
            <a:ext cx="1566589" cy="314724"/>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Users\sam.hill\Desktop\GCS Graphics\GWC logo big.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589580" y="6444252"/>
            <a:ext cx="1588717" cy="828675"/>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txBox="1">
            <a:spLocks/>
          </p:cNvSpPr>
          <p:nvPr/>
        </p:nvSpPr>
        <p:spPr>
          <a:xfrm>
            <a:off x="426495" y="4319691"/>
            <a:ext cx="9571617" cy="275761"/>
          </a:xfrm>
          <a:prstGeom prst="rect">
            <a:avLst/>
          </a:prstGeom>
        </p:spPr>
        <p:txBody>
          <a:bodyPr vert="horz" lIns="0" tIns="0" rIns="0" bIns="0" anchor="ctr"/>
          <a:lstStyle>
            <a:lvl1pPr algn="l" defTabSz="1678490" rtl="0" eaLnBrk="1" latinLnBrk="0" hangingPunct="1">
              <a:spcBef>
                <a:spcPct val="0"/>
              </a:spcBef>
              <a:buNone/>
              <a:defRPr sz="2000" b="0" kern="1200" baseline="0">
                <a:solidFill>
                  <a:schemeClr val="accent1"/>
                </a:solidFill>
                <a:latin typeface="Helvetica"/>
                <a:ea typeface="+mj-ea"/>
                <a:cs typeface="Helvetica"/>
              </a:defRPr>
            </a:lvl1pPr>
          </a:lstStyle>
          <a:p>
            <a:r>
              <a:rPr lang="en-US" sz="2400" dirty="0"/>
              <a:t>Sponsors &amp; Partners</a:t>
            </a:r>
          </a:p>
        </p:txBody>
      </p:sp>
      <p:sp>
        <p:nvSpPr>
          <p:cNvPr id="23" name="Text Placeholder 11"/>
          <p:cNvSpPr>
            <a:spLocks noGrp="1"/>
          </p:cNvSpPr>
          <p:nvPr>
            <p:ph type="body" sz="quarter" idx="15"/>
          </p:nvPr>
        </p:nvSpPr>
        <p:spPr>
          <a:xfrm>
            <a:off x="293057" y="3830912"/>
            <a:ext cx="10002604" cy="944288"/>
          </a:xfrm>
        </p:spPr>
        <p:txBody>
          <a:bodyPr numCol="1"/>
          <a:lstStyle/>
          <a:p>
            <a:endParaRPr lang="en-GB" sz="1400" dirty="0" smtClean="0"/>
          </a:p>
          <a:p>
            <a:r>
              <a:rPr lang="en-GB" sz="1400" dirty="0"/>
              <a:t/>
            </a:r>
            <a:br>
              <a:rPr lang="en-GB" sz="1400" dirty="0"/>
            </a:br>
            <a:endParaRPr lang="en-GB" sz="1400" dirty="0"/>
          </a:p>
        </p:txBody>
      </p:sp>
      <p:pic>
        <p:nvPicPr>
          <p:cNvPr id="20" name="Picture 19" descr="ArabNet-Final-logo-6sept.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282277" y="6202768"/>
            <a:ext cx="1141281" cy="913485"/>
          </a:xfrm>
          <a:prstGeom prst="rect">
            <a:avLst/>
          </a:prstGeom>
        </p:spPr>
      </p:pic>
    </p:spTree>
    <p:extLst>
      <p:ext uri="{BB962C8B-B14F-4D97-AF65-F5344CB8AC3E}">
        <p14:creationId xmlns:p14="http://schemas.microsoft.com/office/powerpoint/2010/main" val="250616500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Content Placeholder 6"/>
          <p:cNvGraphicFramePr>
            <a:graphicFrameLocks/>
          </p:cNvGraphicFramePr>
          <p:nvPr>
            <p:extLst>
              <p:ext uri="{D42A27DB-BD31-4B8C-83A1-F6EECF244321}">
                <p14:modId xmlns:p14="http://schemas.microsoft.com/office/powerpoint/2010/main" val="2699092474"/>
              </p:ext>
            </p:extLst>
          </p:nvPr>
        </p:nvGraphicFramePr>
        <p:xfrm>
          <a:off x="608739" y="1880154"/>
          <a:ext cx="9724134" cy="488926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3"/>
          </p:nvPr>
        </p:nvSpPr>
        <p:spPr/>
        <p:txBody>
          <a:bodyPr/>
          <a:lstStyle/>
          <a:p>
            <a:r>
              <a:rPr lang="en-GB" dirty="0">
                <a:solidFill>
                  <a:srgbClr val="FFFFFF"/>
                </a:solidFill>
              </a:rPr>
              <a:t>UNDERSTANDING MOBILE CONTENT AND COMMERCE USAGE &amp; TRENDS WORLDWIDE</a:t>
            </a:r>
          </a:p>
        </p:txBody>
      </p:sp>
      <p:sp>
        <p:nvSpPr>
          <p:cNvPr id="6" name="Slide Number Placeholder 5"/>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12</a:t>
            </a:fld>
            <a:endParaRPr lang="en-US" dirty="0">
              <a:solidFill>
                <a:prstClr val="black">
                  <a:tint val="75000"/>
                </a:prstClr>
              </a:solidFill>
            </a:endParaRPr>
          </a:p>
        </p:txBody>
      </p:sp>
      <p:sp>
        <p:nvSpPr>
          <p:cNvPr id="12" name="Title 2"/>
          <p:cNvSpPr>
            <a:spLocks noGrp="1"/>
          </p:cNvSpPr>
          <p:nvPr>
            <p:ph type="title"/>
          </p:nvPr>
        </p:nvSpPr>
        <p:spPr>
          <a:xfrm>
            <a:off x="529140" y="777965"/>
            <a:ext cx="9571617" cy="275761"/>
          </a:xfrm>
        </p:spPr>
        <p:txBody>
          <a:bodyPr/>
          <a:lstStyle/>
          <a:p>
            <a:r>
              <a:rPr lang="en-GB" sz="2400" dirty="0"/>
              <a:t>Device penetration for the Mobile Media Users </a:t>
            </a:r>
            <a:r>
              <a:rPr lang="en-GB" sz="2400" dirty="0" smtClean="0"/>
              <a:t>differs </a:t>
            </a:r>
            <a:r>
              <a:rPr lang="en-GB" sz="2400" dirty="0"/>
              <a:t>greatly </a:t>
            </a:r>
            <a:r>
              <a:rPr lang="en-GB" sz="2400" dirty="0" smtClean="0"/>
              <a:t>between </a:t>
            </a:r>
            <a:r>
              <a:rPr lang="en-GB" sz="2400" dirty="0"/>
              <a:t>markets</a:t>
            </a:r>
          </a:p>
        </p:txBody>
      </p:sp>
      <p:sp>
        <p:nvSpPr>
          <p:cNvPr id="3" name="Text Placeholder 2"/>
          <p:cNvSpPr>
            <a:spLocks noGrp="1"/>
          </p:cNvSpPr>
          <p:nvPr>
            <p:ph type="body" sz="quarter" idx="15"/>
          </p:nvPr>
        </p:nvSpPr>
        <p:spPr/>
        <p:txBody>
          <a:bodyPr/>
          <a:lstStyle/>
          <a:p>
            <a:pPr marL="180000" indent="-180000">
              <a:lnSpc>
                <a:spcPct val="90000"/>
              </a:lnSpc>
              <a:buFont typeface="Arial"/>
              <a:buChar char="•"/>
            </a:pPr>
            <a:endParaRPr lang="en-GB" sz="1100" dirty="0"/>
          </a:p>
          <a:p>
            <a:pPr marL="180000" indent="-180000">
              <a:lnSpc>
                <a:spcPct val="90000"/>
              </a:lnSpc>
              <a:buFont typeface="Arial"/>
              <a:buChar char="•"/>
            </a:pPr>
            <a:endParaRPr lang="en-GB" sz="1100" dirty="0"/>
          </a:p>
          <a:p>
            <a:pPr marL="180000" indent="-180000">
              <a:lnSpc>
                <a:spcPct val="90000"/>
              </a:lnSpc>
              <a:buFont typeface="Arial"/>
              <a:buChar char="•"/>
            </a:pPr>
            <a:endParaRPr lang="en-GB" sz="1100" dirty="0"/>
          </a:p>
          <a:p>
            <a:pPr marL="180000" indent="-180000">
              <a:lnSpc>
                <a:spcPct val="90000"/>
              </a:lnSpc>
              <a:buFont typeface="Arial"/>
              <a:buChar char="•"/>
            </a:pPr>
            <a:endParaRPr lang="en-GB" sz="1100" dirty="0"/>
          </a:p>
          <a:p>
            <a:pPr marL="180000" indent="-180000">
              <a:lnSpc>
                <a:spcPct val="90000"/>
              </a:lnSpc>
              <a:buFont typeface="Arial"/>
              <a:buChar char="•"/>
            </a:pPr>
            <a:endParaRPr lang="en-GB" sz="1100" dirty="0"/>
          </a:p>
          <a:p>
            <a:pPr marL="180000" indent="-180000">
              <a:lnSpc>
                <a:spcPct val="90000"/>
              </a:lnSpc>
            </a:pPr>
            <a:endParaRPr lang="en-GB" sz="1100" dirty="0"/>
          </a:p>
          <a:p>
            <a:pPr>
              <a:lnSpc>
                <a:spcPct val="90000"/>
              </a:lnSpc>
            </a:pPr>
            <a:endParaRPr lang="en-GB" sz="1100" dirty="0"/>
          </a:p>
          <a:p>
            <a:endParaRPr lang="en-US" sz="1100" dirty="0"/>
          </a:p>
        </p:txBody>
      </p:sp>
      <p:sp>
        <p:nvSpPr>
          <p:cNvPr id="5" name="Text Placeholder 4"/>
          <p:cNvSpPr>
            <a:spLocks noGrp="1"/>
          </p:cNvSpPr>
          <p:nvPr>
            <p:ph type="body" sz="quarter" idx="12"/>
          </p:nvPr>
        </p:nvSpPr>
        <p:spPr/>
        <p:txBody>
          <a:bodyPr/>
          <a:lstStyle/>
          <a:p>
            <a:r>
              <a:rPr lang="en-GB" dirty="0"/>
              <a:t>Date: Aug/Sep 2012 Base: Total respondents </a:t>
            </a:r>
            <a:r>
              <a:rPr lang="en-GB" dirty="0" smtClean="0"/>
              <a:t>9500</a:t>
            </a:r>
            <a:endParaRPr lang="en-GB" dirty="0"/>
          </a:p>
        </p:txBody>
      </p:sp>
    </p:spTree>
    <p:extLst>
      <p:ext uri="{BB962C8B-B14F-4D97-AF65-F5344CB8AC3E}">
        <p14:creationId xmlns:p14="http://schemas.microsoft.com/office/powerpoint/2010/main" val="30676542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GB" dirty="0">
                <a:solidFill>
                  <a:srgbClr val="FFFFFF"/>
                </a:solidFill>
              </a:rPr>
              <a:t>UNDERSTANDING MOBILE CONTENT AND COMMERCE USAGE &amp; TRENDS WORLDWIDE</a:t>
            </a:r>
          </a:p>
        </p:txBody>
      </p:sp>
      <p:sp>
        <p:nvSpPr>
          <p:cNvPr id="6" name="Slide Number Placeholder 5"/>
          <p:cNvSpPr>
            <a:spLocks noGrp="1"/>
          </p:cNvSpPr>
          <p:nvPr>
            <p:ph type="sldNum" sz="quarter" idx="4"/>
          </p:nvPr>
        </p:nvSpPr>
        <p:spPr>
          <a:xfrm>
            <a:off x="8228687" y="6947310"/>
            <a:ext cx="2493962" cy="371366"/>
          </a:xfrm>
          <a:prstGeom prst="rect">
            <a:avLst/>
          </a:prstGeom>
        </p:spPr>
        <p:txBody>
          <a:bodyPr/>
          <a:lstStyle/>
          <a:p>
            <a:fld id="{6D042B3C-7BA4-2B49-9B60-B48C21BBDF81}" type="slidenum">
              <a:rPr lang="en-US" smtClean="0">
                <a:solidFill>
                  <a:prstClr val="black">
                    <a:tint val="75000"/>
                  </a:prstClr>
                </a:solidFill>
              </a:rPr>
              <a:pPr/>
              <a:t>13</a:t>
            </a:fld>
            <a:endParaRPr lang="en-US" dirty="0">
              <a:solidFill>
                <a:prstClr val="black">
                  <a:tint val="75000"/>
                </a:prstClr>
              </a:solidFill>
            </a:endParaRPr>
          </a:p>
        </p:txBody>
      </p:sp>
      <p:sp>
        <p:nvSpPr>
          <p:cNvPr id="12" name="Title 2"/>
          <p:cNvSpPr>
            <a:spLocks noGrp="1"/>
          </p:cNvSpPr>
          <p:nvPr>
            <p:ph type="title"/>
          </p:nvPr>
        </p:nvSpPr>
        <p:spPr>
          <a:xfrm>
            <a:off x="529140" y="777965"/>
            <a:ext cx="9571617" cy="275761"/>
          </a:xfrm>
        </p:spPr>
        <p:txBody>
          <a:bodyPr/>
          <a:lstStyle/>
          <a:p>
            <a:r>
              <a:rPr lang="en-US" sz="2400" dirty="0"/>
              <a:t>In </a:t>
            </a:r>
            <a:r>
              <a:rPr lang="en-US" sz="2400" dirty="0" smtClean="0"/>
              <a:t>2012, </a:t>
            </a:r>
            <a:r>
              <a:rPr lang="en-US" sz="2400" dirty="0"/>
              <a:t>globally 88% of Mobile Media Users have engaged in </a:t>
            </a:r>
            <a:r>
              <a:rPr lang="en-US" sz="2400" dirty="0" smtClean="0"/>
              <a:t>mobile </a:t>
            </a:r>
            <a:r>
              <a:rPr lang="en-US" sz="2400" dirty="0"/>
              <a:t>content &amp; commerce activity</a:t>
            </a:r>
            <a:endParaRPr lang="en-GB" sz="2400" dirty="0"/>
          </a:p>
        </p:txBody>
      </p:sp>
      <p:graphicFrame>
        <p:nvGraphicFramePr>
          <p:cNvPr id="11" name="Content Placeholder 7"/>
          <p:cNvGraphicFramePr>
            <a:graphicFrameLocks/>
          </p:cNvGraphicFramePr>
          <p:nvPr>
            <p:extLst>
              <p:ext uri="{D42A27DB-BD31-4B8C-83A1-F6EECF244321}">
                <p14:modId xmlns:p14="http://schemas.microsoft.com/office/powerpoint/2010/main" val="637727728"/>
              </p:ext>
            </p:extLst>
          </p:nvPr>
        </p:nvGraphicFramePr>
        <p:xfrm>
          <a:off x="920724" y="1630680"/>
          <a:ext cx="8848116" cy="510689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p:cNvSpPr>
            <a:spLocks noGrp="1"/>
          </p:cNvSpPr>
          <p:nvPr>
            <p:ph type="body" sz="quarter" idx="12"/>
          </p:nvPr>
        </p:nvSpPr>
        <p:spPr>
          <a:xfrm>
            <a:off x="910140" y="6974523"/>
            <a:ext cx="9281326" cy="344487"/>
          </a:xfrm>
        </p:spPr>
        <p:txBody>
          <a:bodyPr/>
          <a:lstStyle/>
          <a:p>
            <a:r>
              <a:rPr lang="en-GB" dirty="0"/>
              <a:t>Date: Aug/Sep 2012 Base: Total respondents 9500</a:t>
            </a:r>
          </a:p>
          <a:p>
            <a:endParaRPr lang="en-US" dirty="0"/>
          </a:p>
        </p:txBody>
      </p:sp>
    </p:spTree>
    <p:extLst>
      <p:ext uri="{BB962C8B-B14F-4D97-AF65-F5344CB8AC3E}">
        <p14:creationId xmlns:p14="http://schemas.microsoft.com/office/powerpoint/2010/main" val="37840766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8" name="Content Placeholder 4"/>
          <p:cNvGraphicFramePr>
            <a:graphicFrameLocks/>
          </p:cNvGraphicFramePr>
          <p:nvPr>
            <p:extLst>
              <p:ext uri="{D42A27DB-BD31-4B8C-83A1-F6EECF244321}">
                <p14:modId xmlns:p14="http://schemas.microsoft.com/office/powerpoint/2010/main" val="2151698013"/>
              </p:ext>
            </p:extLst>
          </p:nvPr>
        </p:nvGraphicFramePr>
        <p:xfrm>
          <a:off x="1036321" y="1465816"/>
          <a:ext cx="9424146" cy="498070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3"/>
          </p:nvPr>
        </p:nvSpPr>
        <p:spPr/>
        <p:txBody>
          <a:bodyPr/>
          <a:lstStyle/>
          <a:p>
            <a:r>
              <a:rPr lang="en-GB" dirty="0">
                <a:solidFill>
                  <a:srgbClr val="FFFFFF"/>
                </a:solidFill>
              </a:rPr>
              <a:t>UNDERSTANDING MOBILE CONTENT AND COMMERCE USAGE &amp; TRENDS WORLDWIDE</a:t>
            </a:r>
          </a:p>
        </p:txBody>
      </p:sp>
      <p:sp>
        <p:nvSpPr>
          <p:cNvPr id="6" name="Slide Number Placeholder 5"/>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14</a:t>
            </a:fld>
            <a:endParaRPr lang="en-US" dirty="0">
              <a:solidFill>
                <a:prstClr val="black">
                  <a:tint val="75000"/>
                </a:prstClr>
              </a:solidFill>
            </a:endParaRPr>
          </a:p>
        </p:txBody>
      </p:sp>
      <p:sp>
        <p:nvSpPr>
          <p:cNvPr id="11" name="Title 2"/>
          <p:cNvSpPr>
            <a:spLocks noGrp="1"/>
          </p:cNvSpPr>
          <p:nvPr>
            <p:ph type="title"/>
          </p:nvPr>
        </p:nvSpPr>
        <p:spPr>
          <a:xfrm>
            <a:off x="513900" y="666960"/>
            <a:ext cx="10159498" cy="275761"/>
          </a:xfrm>
        </p:spPr>
        <p:txBody>
          <a:bodyPr/>
          <a:lstStyle/>
          <a:p>
            <a:r>
              <a:rPr lang="en-US" sz="2400" dirty="0"/>
              <a:t>Growth markets are a key driver behind the overall global </a:t>
            </a:r>
            <a:r>
              <a:rPr lang="en-US" sz="2400" dirty="0" smtClean="0"/>
              <a:t>increase in </a:t>
            </a:r>
            <a:r>
              <a:rPr lang="en-US" sz="2400" dirty="0"/>
              <a:t>the number </a:t>
            </a:r>
            <a:r>
              <a:rPr lang="en-US" sz="2400" dirty="0" smtClean="0"/>
              <a:t>of </a:t>
            </a:r>
            <a:r>
              <a:rPr lang="en-US" sz="2400" dirty="0"/>
              <a:t>mobile content and commerce users</a:t>
            </a:r>
          </a:p>
        </p:txBody>
      </p:sp>
      <p:sp>
        <p:nvSpPr>
          <p:cNvPr id="16" name="Rectangle 15"/>
          <p:cNvSpPr/>
          <p:nvPr/>
        </p:nvSpPr>
        <p:spPr>
          <a:xfrm>
            <a:off x="2743200" y="1703857"/>
            <a:ext cx="6344777" cy="3675863"/>
          </a:xfrm>
          <a:prstGeom prst="rect">
            <a:avLst/>
          </a:prstGeom>
          <a:noFill/>
          <a:ln w="63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 name="Text Placeholder 4"/>
          <p:cNvSpPr>
            <a:spLocks noGrp="1"/>
          </p:cNvSpPr>
          <p:nvPr>
            <p:ph type="body" sz="quarter" idx="12"/>
          </p:nvPr>
        </p:nvSpPr>
        <p:spPr/>
        <p:txBody>
          <a:bodyPr/>
          <a:lstStyle/>
          <a:p>
            <a:r>
              <a:rPr lang="en-GB" dirty="0"/>
              <a:t>Date: Aug/Sep 2012 Base: Total respondents 9500</a:t>
            </a:r>
          </a:p>
          <a:p>
            <a:endParaRPr lang="en-US" dirty="0"/>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9701" y="5506605"/>
            <a:ext cx="391247" cy="248015"/>
          </a:xfrm>
          <a:prstGeom prst="rect">
            <a:avLst/>
          </a:prstGeom>
          <a:ln>
            <a:solidFill>
              <a:srgbClr val="D9D9D9"/>
            </a:solidFill>
          </a:ln>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74623" y="5508917"/>
            <a:ext cx="390421" cy="245703"/>
          </a:xfrm>
          <a:prstGeom prst="rect">
            <a:avLst/>
          </a:prstGeom>
          <a:ln>
            <a:solidFill>
              <a:schemeClr val="bg1">
                <a:lumMod val="85000"/>
              </a:schemeClr>
            </a:solidFill>
          </a:ln>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02969" y="5510482"/>
            <a:ext cx="366207" cy="244138"/>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09136" y="5510482"/>
            <a:ext cx="366207" cy="244138"/>
          </a:xfrm>
          <a:prstGeom prst="rect">
            <a:avLst/>
          </a:prstGeom>
        </p:spPr>
      </p:pic>
    </p:spTree>
    <p:extLst>
      <p:ext uri="{BB962C8B-B14F-4D97-AF65-F5344CB8AC3E}">
        <p14:creationId xmlns:p14="http://schemas.microsoft.com/office/powerpoint/2010/main" val="173467194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GB" dirty="0">
                <a:solidFill>
                  <a:srgbClr val="FFFFFF"/>
                </a:solidFill>
              </a:rPr>
              <a:t>UNDERSTANDING MOBILE CONTENT AND COMMERCE USAGE &amp; TRENDS WORLDWIDE</a:t>
            </a:r>
          </a:p>
        </p:txBody>
      </p:sp>
      <p:sp>
        <p:nvSpPr>
          <p:cNvPr id="6" name="Slide Number Placeholder 5"/>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15</a:t>
            </a:fld>
            <a:endParaRPr lang="en-US" dirty="0">
              <a:solidFill>
                <a:prstClr val="black">
                  <a:tint val="75000"/>
                </a:prstClr>
              </a:solidFill>
            </a:endParaRPr>
          </a:p>
        </p:txBody>
      </p:sp>
      <p:sp>
        <p:nvSpPr>
          <p:cNvPr id="12" name="Title 2"/>
          <p:cNvSpPr>
            <a:spLocks noGrp="1"/>
          </p:cNvSpPr>
          <p:nvPr>
            <p:ph type="title"/>
          </p:nvPr>
        </p:nvSpPr>
        <p:spPr>
          <a:xfrm>
            <a:off x="529140" y="777965"/>
            <a:ext cx="9571617" cy="275761"/>
          </a:xfrm>
        </p:spPr>
        <p:txBody>
          <a:bodyPr/>
          <a:lstStyle/>
          <a:p>
            <a:r>
              <a:rPr lang="en-US" sz="2000" dirty="0"/>
              <a:t>Mobile as an engagement engine. Growth driven by </a:t>
            </a:r>
            <a:r>
              <a:rPr lang="en-US" sz="2000" dirty="0" smtClean="0"/>
              <a:t>Pre-Purchase Research </a:t>
            </a:r>
            <a:r>
              <a:rPr lang="en-US" sz="2000" dirty="0"/>
              <a:t>and Banking</a:t>
            </a:r>
            <a:endParaRPr lang="en-GB" sz="2000" dirty="0"/>
          </a:p>
        </p:txBody>
      </p:sp>
      <p:graphicFrame>
        <p:nvGraphicFramePr>
          <p:cNvPr id="16" name="Chart 15"/>
          <p:cNvGraphicFramePr/>
          <p:nvPr>
            <p:extLst>
              <p:ext uri="{D42A27DB-BD31-4B8C-83A1-F6EECF244321}">
                <p14:modId xmlns:p14="http://schemas.microsoft.com/office/powerpoint/2010/main" val="1534084107"/>
              </p:ext>
            </p:extLst>
          </p:nvPr>
        </p:nvGraphicFramePr>
        <p:xfrm>
          <a:off x="538212" y="1465817"/>
          <a:ext cx="9724136" cy="543790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p:cNvSpPr>
            <a:spLocks noGrp="1"/>
          </p:cNvSpPr>
          <p:nvPr>
            <p:ph type="body" sz="quarter" idx="12"/>
          </p:nvPr>
        </p:nvSpPr>
        <p:spPr/>
        <p:txBody>
          <a:bodyPr/>
          <a:lstStyle/>
          <a:p>
            <a:r>
              <a:rPr lang="en-GB" dirty="0"/>
              <a:t>Date: Aug/Sep 2012 Base: Total respondents 9500</a:t>
            </a:r>
          </a:p>
          <a:p>
            <a:endParaRPr lang="en-US" dirty="0"/>
          </a:p>
        </p:txBody>
      </p:sp>
      <p:pic>
        <p:nvPicPr>
          <p:cNvPr id="20" name="Picture 19" descr="Mobile purchase - chart.t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87485" y="5595954"/>
            <a:ext cx="576000" cy="576000"/>
          </a:xfrm>
          <a:prstGeom prst="rect">
            <a:avLst/>
          </a:prstGeom>
        </p:spPr>
      </p:pic>
      <p:pic>
        <p:nvPicPr>
          <p:cNvPr id="21" name="Picture 20" descr="Mobile banking - chart.t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1984" y="5595954"/>
            <a:ext cx="576000" cy="576000"/>
          </a:xfrm>
          <a:prstGeom prst="rect">
            <a:avLst/>
          </a:prstGeom>
        </p:spPr>
      </p:pic>
      <p:pic>
        <p:nvPicPr>
          <p:cNvPr id="22" name="Picture 21" descr="product research - chart.ti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28226" y="5595954"/>
            <a:ext cx="576000" cy="576000"/>
          </a:xfrm>
          <a:prstGeom prst="rect">
            <a:avLst/>
          </a:prstGeom>
        </p:spPr>
      </p:pic>
    </p:spTree>
    <p:extLst>
      <p:ext uri="{BB962C8B-B14F-4D97-AF65-F5344CB8AC3E}">
        <p14:creationId xmlns:p14="http://schemas.microsoft.com/office/powerpoint/2010/main" val="34388419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GB" dirty="0">
                <a:solidFill>
                  <a:srgbClr val="FFFFFF"/>
                </a:solidFill>
              </a:rPr>
              <a:t>UNDERSTANDING MOBILE CONTENT AND COMMERCE USAGE &amp; TRENDS WORLDWIDE</a:t>
            </a:r>
          </a:p>
        </p:txBody>
      </p:sp>
      <p:graphicFrame>
        <p:nvGraphicFramePr>
          <p:cNvPr id="14" name="Content Placeholder 4"/>
          <p:cNvGraphicFramePr>
            <a:graphicFrameLocks/>
          </p:cNvGraphicFramePr>
          <p:nvPr>
            <p:extLst>
              <p:ext uri="{D42A27DB-BD31-4B8C-83A1-F6EECF244321}">
                <p14:modId xmlns:p14="http://schemas.microsoft.com/office/powerpoint/2010/main" val="598529183"/>
              </p:ext>
            </p:extLst>
          </p:nvPr>
        </p:nvGraphicFramePr>
        <p:xfrm>
          <a:off x="538212" y="1422586"/>
          <a:ext cx="9679101" cy="4978214"/>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2"/>
          <p:cNvSpPr txBox="1">
            <a:spLocks/>
          </p:cNvSpPr>
          <p:nvPr/>
        </p:nvSpPr>
        <p:spPr>
          <a:xfrm>
            <a:off x="529140" y="666960"/>
            <a:ext cx="10159498" cy="275761"/>
          </a:xfrm>
          <a:prstGeom prst="rect">
            <a:avLst/>
          </a:prstGeom>
        </p:spPr>
        <p:txBody>
          <a:bodyPr vert="horz" lIns="0" tIns="0" rIns="0" bIns="0" anchor="ctr"/>
          <a:lstStyle>
            <a:lvl1pPr algn="l" defTabSz="1679113" rtl="0" eaLnBrk="1" latinLnBrk="0" hangingPunct="1">
              <a:spcBef>
                <a:spcPct val="0"/>
              </a:spcBef>
              <a:buNone/>
              <a:defRPr sz="1600" b="0" kern="1200" baseline="0">
                <a:solidFill>
                  <a:schemeClr val="accent1"/>
                </a:solidFill>
                <a:latin typeface="Helvetica"/>
                <a:ea typeface="+mj-ea"/>
                <a:cs typeface="Helvetica"/>
              </a:defRPr>
            </a:lvl1pPr>
          </a:lstStyle>
          <a:p>
            <a:r>
              <a:rPr lang="en-US" sz="2000" dirty="0">
                <a:solidFill>
                  <a:srgbClr val="008CD2"/>
                </a:solidFill>
              </a:rPr>
              <a:t>Purchase </a:t>
            </a:r>
            <a:r>
              <a:rPr lang="en-GB" sz="2000" dirty="0" smtClean="0">
                <a:solidFill>
                  <a:srgbClr val="008CD2"/>
                </a:solidFill>
              </a:rPr>
              <a:t>behavior</a:t>
            </a:r>
            <a:r>
              <a:rPr lang="en-US" sz="2000" dirty="0" smtClean="0">
                <a:solidFill>
                  <a:srgbClr val="008CD2"/>
                </a:solidFill>
              </a:rPr>
              <a:t> </a:t>
            </a:r>
            <a:r>
              <a:rPr lang="en-US" sz="2000" dirty="0">
                <a:solidFill>
                  <a:srgbClr val="008CD2"/>
                </a:solidFill>
              </a:rPr>
              <a:t>is maturing &amp; diversifying with a significant </a:t>
            </a:r>
            <a:r>
              <a:rPr lang="en-US" sz="2000" dirty="0" smtClean="0">
                <a:solidFill>
                  <a:srgbClr val="008CD2"/>
                </a:solidFill>
              </a:rPr>
              <a:t>increase</a:t>
            </a:r>
            <a:br>
              <a:rPr lang="en-US" sz="2000" dirty="0" smtClean="0">
                <a:solidFill>
                  <a:srgbClr val="008CD2"/>
                </a:solidFill>
              </a:rPr>
            </a:br>
            <a:r>
              <a:rPr lang="en-US" sz="2000" dirty="0" smtClean="0">
                <a:solidFill>
                  <a:srgbClr val="008CD2"/>
                </a:solidFill>
              </a:rPr>
              <a:t>in </a:t>
            </a:r>
            <a:r>
              <a:rPr lang="en-US" sz="2000" dirty="0">
                <a:solidFill>
                  <a:srgbClr val="008CD2"/>
                </a:solidFill>
              </a:rPr>
              <a:t>the purchase of physical &amp; perishable goods since 2011</a:t>
            </a:r>
            <a:endParaRPr lang="en-GB" sz="2000" dirty="0">
              <a:solidFill>
                <a:srgbClr val="008CD2"/>
              </a:solidFill>
            </a:endParaRPr>
          </a:p>
        </p:txBody>
      </p:sp>
      <p:sp>
        <p:nvSpPr>
          <p:cNvPr id="2" name="Text Placeholder 1"/>
          <p:cNvSpPr>
            <a:spLocks noGrp="1"/>
          </p:cNvSpPr>
          <p:nvPr>
            <p:ph type="body" sz="quarter" idx="12"/>
          </p:nvPr>
        </p:nvSpPr>
        <p:spPr/>
        <p:txBody>
          <a:bodyPr/>
          <a:lstStyle/>
          <a:p>
            <a:r>
              <a:rPr lang="en-GB" dirty="0"/>
              <a:t>Date: Aug/Sep 2012 Base: Total respondents 9500</a:t>
            </a:r>
          </a:p>
          <a:p>
            <a:endParaRPr lang="en-US" dirty="0"/>
          </a:p>
        </p:txBody>
      </p:sp>
      <p:sp>
        <p:nvSpPr>
          <p:cNvPr id="9" name="TextBox 8"/>
          <p:cNvSpPr txBox="1"/>
          <p:nvPr/>
        </p:nvSpPr>
        <p:spPr>
          <a:xfrm>
            <a:off x="6661740" y="4017428"/>
            <a:ext cx="617517" cy="276999"/>
          </a:xfrm>
          <a:prstGeom prst="rect">
            <a:avLst/>
          </a:prstGeom>
          <a:noFill/>
        </p:spPr>
        <p:txBody>
          <a:bodyPr wrap="square" rtlCol="0">
            <a:spAutoFit/>
          </a:bodyPr>
          <a:lstStyle/>
          <a:p>
            <a:pPr algn="ctr"/>
            <a:r>
              <a:rPr lang="en-US" sz="1200" dirty="0" smtClean="0">
                <a:solidFill>
                  <a:prstClr val="black"/>
                </a:solidFill>
                <a:latin typeface="Arial"/>
              </a:rPr>
              <a:t>N/A</a:t>
            </a:r>
            <a:endParaRPr lang="en-US" sz="1200" dirty="0">
              <a:solidFill>
                <a:prstClr val="black"/>
              </a:solidFill>
              <a:latin typeface="Arial"/>
            </a:endParaRPr>
          </a:p>
        </p:txBody>
      </p:sp>
      <p:pic>
        <p:nvPicPr>
          <p:cNvPr id="11" name="Picture 10" descr="Mobile purchase - chart.t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9862" y="510179"/>
            <a:ext cx="576000" cy="576000"/>
          </a:xfrm>
          <a:prstGeom prst="rect">
            <a:avLst/>
          </a:prstGeom>
        </p:spPr>
      </p:pic>
    </p:spTree>
    <p:extLst>
      <p:ext uri="{BB962C8B-B14F-4D97-AF65-F5344CB8AC3E}">
        <p14:creationId xmlns:p14="http://schemas.microsoft.com/office/powerpoint/2010/main" val="16302578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4"/>
          <p:cNvSpPr/>
          <p:nvPr/>
        </p:nvSpPr>
        <p:spPr>
          <a:xfrm>
            <a:off x="538213" y="1422586"/>
            <a:ext cx="9695366" cy="4703894"/>
          </a:xfrm>
          <a:prstGeom prst="rect">
            <a:avLst/>
          </a:prstGeom>
          <a:gradFill flip="none" rotWithShape="1">
            <a:gsLst>
              <a:gs pos="0">
                <a:schemeClr val="bg1">
                  <a:lumMod val="85000"/>
                </a:schemeClr>
              </a:gs>
              <a:gs pos="20000">
                <a:schemeClr val="bg1"/>
              </a:gs>
            </a:gsLst>
            <a:lin ang="16200000" scaled="0"/>
            <a:tileRect/>
          </a:gradFill>
          <a:ln w="63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Arial"/>
              </a:rPr>
              <a:t>9</a:t>
            </a:r>
            <a:endParaRPr lang="en-US" dirty="0">
              <a:solidFill>
                <a:prstClr val="white"/>
              </a:solidFill>
              <a:latin typeface="Arial"/>
            </a:endParaRPr>
          </a:p>
        </p:txBody>
      </p:sp>
      <p:sp>
        <p:nvSpPr>
          <p:cNvPr id="9" name="Text Placeholder 8"/>
          <p:cNvSpPr>
            <a:spLocks noGrp="1"/>
          </p:cNvSpPr>
          <p:nvPr>
            <p:ph type="body" sz="quarter" idx="12"/>
          </p:nvPr>
        </p:nvSpPr>
        <p:spPr/>
        <p:txBody>
          <a:bodyPr/>
          <a:lstStyle/>
          <a:p>
            <a:r>
              <a:rPr lang="en-GB" dirty="0"/>
              <a:t>Date: Aug/Sep 2012 Base: Total respondents 9500</a:t>
            </a:r>
          </a:p>
          <a:p>
            <a:endParaRPr lang="en-US" dirty="0"/>
          </a:p>
        </p:txBody>
      </p:sp>
      <p:sp>
        <p:nvSpPr>
          <p:cNvPr id="11" name="Title 10"/>
          <p:cNvSpPr>
            <a:spLocks noGrp="1"/>
          </p:cNvSpPr>
          <p:nvPr>
            <p:ph type="title"/>
          </p:nvPr>
        </p:nvSpPr>
        <p:spPr/>
        <p:txBody>
          <a:bodyPr/>
          <a:lstStyle/>
          <a:p>
            <a:r>
              <a:rPr lang="en-US" sz="2800" dirty="0" smtClean="0"/>
              <a:t>Research leads to revenue</a:t>
            </a:r>
            <a:endParaRPr lang="en-US" sz="2800" dirty="0"/>
          </a:p>
        </p:txBody>
      </p:sp>
      <p:sp>
        <p:nvSpPr>
          <p:cNvPr id="4" name="Text Placeholder 3"/>
          <p:cNvSpPr>
            <a:spLocks noGrp="1"/>
          </p:cNvSpPr>
          <p:nvPr>
            <p:ph type="body" sz="quarter" idx="13"/>
          </p:nvPr>
        </p:nvSpPr>
        <p:spPr/>
        <p:txBody>
          <a:bodyPr/>
          <a:lstStyle/>
          <a:p>
            <a:r>
              <a:rPr lang="en-GB" dirty="0">
                <a:solidFill>
                  <a:srgbClr val="FFFFFF"/>
                </a:solidFill>
              </a:rPr>
              <a:t>UNDERSTANDING MOBILE CONTENT AND COMMERCE USAGE &amp; TRENDS WORLDWIDE</a:t>
            </a:r>
          </a:p>
        </p:txBody>
      </p:sp>
      <p:sp>
        <p:nvSpPr>
          <p:cNvPr id="6" name="Slide Number Placeholder 5"/>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17</a:t>
            </a:fld>
            <a:endParaRPr lang="en-US" dirty="0">
              <a:solidFill>
                <a:prstClr val="black">
                  <a:tint val="75000"/>
                </a:prstClr>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1809" y="2031987"/>
            <a:ext cx="8598053" cy="3316391"/>
          </a:xfrm>
          <a:prstGeom prst="rect">
            <a:avLst/>
          </a:prstGeom>
        </p:spPr>
      </p:pic>
      <p:pic>
        <p:nvPicPr>
          <p:cNvPr id="10" name="Picture 9" descr="product research - chart.t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9862" y="510179"/>
            <a:ext cx="576000" cy="576000"/>
          </a:xfrm>
          <a:prstGeom prst="rect">
            <a:avLst/>
          </a:prstGeom>
        </p:spPr>
      </p:pic>
    </p:spTree>
    <p:extLst>
      <p:ext uri="{BB962C8B-B14F-4D97-AF65-F5344CB8AC3E}">
        <p14:creationId xmlns:p14="http://schemas.microsoft.com/office/powerpoint/2010/main" val="191512608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a:xfrm>
            <a:off x="899160" y="1422585"/>
            <a:ext cx="9334419" cy="4993455"/>
          </a:xfrm>
          <a:prstGeom prst="rect">
            <a:avLst/>
          </a:prstGeom>
          <a:gradFill flip="none" rotWithShape="1">
            <a:gsLst>
              <a:gs pos="0">
                <a:schemeClr val="bg1">
                  <a:lumMod val="85000"/>
                </a:schemeClr>
              </a:gs>
              <a:gs pos="20000">
                <a:schemeClr val="bg1"/>
              </a:gs>
            </a:gsLst>
            <a:lin ang="16200000" scaled="0"/>
            <a:tileRect/>
          </a:gradFill>
          <a:ln w="63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aphicFrame>
        <p:nvGraphicFramePr>
          <p:cNvPr id="59" name="Content Placeholder 4"/>
          <p:cNvGraphicFramePr>
            <a:graphicFrameLocks/>
          </p:cNvGraphicFramePr>
          <p:nvPr>
            <p:extLst>
              <p:ext uri="{D42A27DB-BD31-4B8C-83A1-F6EECF244321}">
                <p14:modId xmlns:p14="http://schemas.microsoft.com/office/powerpoint/2010/main" val="3389550344"/>
              </p:ext>
            </p:extLst>
          </p:nvPr>
        </p:nvGraphicFramePr>
        <p:xfrm>
          <a:off x="1341676" y="2064337"/>
          <a:ext cx="8714093" cy="397273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3"/>
          </p:nvPr>
        </p:nvSpPr>
        <p:spPr/>
        <p:txBody>
          <a:bodyPr/>
          <a:lstStyle/>
          <a:p>
            <a:r>
              <a:rPr lang="en-GB" dirty="0">
                <a:solidFill>
                  <a:srgbClr val="FFFFFF"/>
                </a:solidFill>
              </a:rPr>
              <a:t>UNDERSTANDING MOBILE CONTENT AND COMMERCE USAGE &amp; TRENDS WORLDWIDE</a:t>
            </a:r>
          </a:p>
        </p:txBody>
      </p:sp>
      <p:sp>
        <p:nvSpPr>
          <p:cNvPr id="23" name="Title 4"/>
          <p:cNvSpPr>
            <a:spLocks noGrp="1"/>
          </p:cNvSpPr>
          <p:nvPr>
            <p:ph type="title"/>
          </p:nvPr>
        </p:nvSpPr>
        <p:spPr>
          <a:xfrm>
            <a:off x="529140" y="777965"/>
            <a:ext cx="9571617" cy="275761"/>
          </a:xfrm>
        </p:spPr>
        <p:txBody>
          <a:bodyPr/>
          <a:lstStyle/>
          <a:p>
            <a:r>
              <a:rPr lang="en-GB" sz="2800" dirty="0"/>
              <a:t>Global purchase </a:t>
            </a:r>
            <a:r>
              <a:rPr lang="en-GB" sz="2800" dirty="0" smtClean="0"/>
              <a:t>behavior </a:t>
            </a:r>
            <a:r>
              <a:rPr lang="en-GB" sz="2800" dirty="0"/>
              <a:t>trends</a:t>
            </a:r>
          </a:p>
        </p:txBody>
      </p:sp>
      <p:grpSp>
        <p:nvGrpSpPr>
          <p:cNvPr id="20" name="Group 19"/>
          <p:cNvGrpSpPr/>
          <p:nvPr/>
        </p:nvGrpSpPr>
        <p:grpSpPr>
          <a:xfrm>
            <a:off x="999987" y="1529265"/>
            <a:ext cx="9086264" cy="650633"/>
            <a:chOff x="3811910" y="1623956"/>
            <a:chExt cx="6243859" cy="275157"/>
          </a:xfrm>
        </p:grpSpPr>
        <p:grpSp>
          <p:nvGrpSpPr>
            <p:cNvPr id="11" name="Group 10"/>
            <p:cNvGrpSpPr/>
            <p:nvPr/>
          </p:nvGrpSpPr>
          <p:grpSpPr>
            <a:xfrm>
              <a:off x="3811910" y="1623956"/>
              <a:ext cx="6243859" cy="275157"/>
              <a:chOff x="3989719" y="4360181"/>
              <a:chExt cx="6243859" cy="275157"/>
            </a:xfrm>
          </p:grpSpPr>
          <p:sp>
            <p:nvSpPr>
              <p:cNvPr id="9" name="Right Arrow 8"/>
              <p:cNvSpPr/>
              <p:nvPr/>
            </p:nvSpPr>
            <p:spPr>
              <a:xfrm>
                <a:off x="7887843" y="4360181"/>
                <a:ext cx="2345735" cy="275157"/>
              </a:xfrm>
              <a:prstGeom prst="rightArrow">
                <a:avLst>
                  <a:gd name="adj1" fmla="val 100000"/>
                  <a:gd name="adj2"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prstClr val="white"/>
                    </a:solidFill>
                    <a:latin typeface="Arial"/>
                  </a:rPr>
                  <a:t>ABOVE AVERAGE</a:t>
                </a:r>
                <a:endParaRPr lang="en-US" sz="1400" dirty="0">
                  <a:solidFill>
                    <a:prstClr val="white"/>
                  </a:solidFill>
                  <a:latin typeface="Arial"/>
                </a:endParaRPr>
              </a:p>
            </p:txBody>
          </p:sp>
          <p:sp>
            <p:nvSpPr>
              <p:cNvPr id="7" name="Left Arrow 6"/>
              <p:cNvSpPr/>
              <p:nvPr/>
            </p:nvSpPr>
            <p:spPr>
              <a:xfrm>
                <a:off x="3989719" y="4360181"/>
                <a:ext cx="2517741" cy="275157"/>
              </a:xfrm>
              <a:prstGeom prst="leftArrow">
                <a:avLst>
                  <a:gd name="adj1" fmla="val 100000"/>
                  <a:gd name="adj2" fmla="val 50000"/>
                </a:avLst>
              </a:prstGeom>
              <a:solidFill>
                <a:srgbClr val="9E0F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latin typeface="Arial"/>
                  </a:rPr>
                  <a:t>BELOW AVERAGE</a:t>
                </a:r>
              </a:p>
            </p:txBody>
          </p:sp>
        </p:grpSp>
        <p:sp>
          <p:nvSpPr>
            <p:cNvPr id="19" name="Rectangle 18"/>
            <p:cNvSpPr/>
            <p:nvPr/>
          </p:nvSpPr>
          <p:spPr>
            <a:xfrm>
              <a:off x="6329651" y="1623956"/>
              <a:ext cx="1380383" cy="2751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FFFFFF"/>
                  </a:solidFill>
                  <a:latin typeface="Arial"/>
                </a:rPr>
                <a:t>GLOBAL SCORE</a:t>
              </a:r>
              <a:r>
                <a:rPr lang="en-US" sz="1400" b="1" dirty="0" smtClean="0">
                  <a:solidFill>
                    <a:srgbClr val="FFFFFF"/>
                  </a:solidFill>
                  <a:latin typeface="Arial"/>
                </a:rPr>
                <a:t>: 70</a:t>
              </a:r>
              <a:r>
                <a:rPr lang="en-US" sz="1400" b="1" dirty="0">
                  <a:solidFill>
                    <a:srgbClr val="FFFFFF"/>
                  </a:solidFill>
                  <a:latin typeface="Arial"/>
                </a:rPr>
                <a:t>%</a:t>
              </a:r>
            </a:p>
          </p:txBody>
        </p:sp>
      </p:grpSp>
      <p:sp>
        <p:nvSpPr>
          <p:cNvPr id="2" name="Text Placeholder 1"/>
          <p:cNvSpPr>
            <a:spLocks noGrp="1"/>
          </p:cNvSpPr>
          <p:nvPr>
            <p:ph type="body" sz="quarter" idx="12"/>
          </p:nvPr>
        </p:nvSpPr>
        <p:spPr/>
        <p:txBody>
          <a:bodyPr/>
          <a:lstStyle/>
          <a:p>
            <a:r>
              <a:rPr lang="en-GB" dirty="0"/>
              <a:t>Date: Aug/Sep 2012 Base: Total respondents 9500</a:t>
            </a:r>
          </a:p>
          <a:p>
            <a:endParaRPr lang="en-US" dirty="0"/>
          </a:p>
        </p:txBody>
      </p:sp>
      <p:pic>
        <p:nvPicPr>
          <p:cNvPr id="18" name="Picture 17" descr="Mobile purchase - chart.t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9862" y="510179"/>
            <a:ext cx="576000" cy="576000"/>
          </a:xfrm>
          <a:prstGeom prst="rect">
            <a:avLst/>
          </a:prstGeom>
        </p:spPr>
      </p:pic>
    </p:spTree>
    <p:extLst>
      <p:ext uri="{BB962C8B-B14F-4D97-AF65-F5344CB8AC3E}">
        <p14:creationId xmlns:p14="http://schemas.microsoft.com/office/powerpoint/2010/main" val="31067707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Rectangle 31"/>
          <p:cNvSpPr/>
          <p:nvPr/>
        </p:nvSpPr>
        <p:spPr>
          <a:xfrm>
            <a:off x="3545241" y="4152991"/>
            <a:ext cx="6688337" cy="2550944"/>
          </a:xfrm>
          <a:prstGeom prst="rect">
            <a:avLst/>
          </a:prstGeom>
          <a:gradFill flip="none" rotWithShape="1">
            <a:gsLst>
              <a:gs pos="0">
                <a:schemeClr val="bg1">
                  <a:lumMod val="85000"/>
                </a:schemeClr>
              </a:gs>
              <a:gs pos="20000">
                <a:schemeClr val="bg1"/>
              </a:gs>
            </a:gsLst>
            <a:lin ang="16200000" scaled="0"/>
            <a:tileRect/>
          </a:gradFill>
          <a:ln w="63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nvGrpSpPr>
          <p:cNvPr id="33" name="Group 32"/>
          <p:cNvGrpSpPr/>
          <p:nvPr/>
        </p:nvGrpSpPr>
        <p:grpSpPr>
          <a:xfrm>
            <a:off x="3811910" y="4609229"/>
            <a:ext cx="6243859" cy="275157"/>
            <a:chOff x="3811910" y="1623956"/>
            <a:chExt cx="6243859" cy="275157"/>
          </a:xfrm>
        </p:grpSpPr>
        <p:grpSp>
          <p:nvGrpSpPr>
            <p:cNvPr id="34" name="Group 33"/>
            <p:cNvGrpSpPr/>
            <p:nvPr/>
          </p:nvGrpSpPr>
          <p:grpSpPr>
            <a:xfrm>
              <a:off x="3811910" y="1623956"/>
              <a:ext cx="6243859" cy="275157"/>
              <a:chOff x="3989719" y="4360181"/>
              <a:chExt cx="6243859" cy="275157"/>
            </a:xfrm>
          </p:grpSpPr>
          <p:sp>
            <p:nvSpPr>
              <p:cNvPr id="36" name="Right Arrow 35"/>
              <p:cNvSpPr/>
              <p:nvPr/>
            </p:nvSpPr>
            <p:spPr>
              <a:xfrm>
                <a:off x="7887843" y="4360181"/>
                <a:ext cx="2345735" cy="275157"/>
              </a:xfrm>
              <a:prstGeom prst="rightArrow">
                <a:avLst>
                  <a:gd name="adj1" fmla="val 100000"/>
                  <a:gd name="adj2"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prstClr val="white"/>
                    </a:solidFill>
                    <a:latin typeface="Arial"/>
                  </a:rPr>
                  <a:t>ABOVE AVERAGE</a:t>
                </a:r>
                <a:endParaRPr lang="en-US" sz="900" dirty="0">
                  <a:solidFill>
                    <a:prstClr val="white"/>
                  </a:solidFill>
                  <a:latin typeface="Arial"/>
                </a:endParaRPr>
              </a:p>
            </p:txBody>
          </p:sp>
          <p:sp>
            <p:nvSpPr>
              <p:cNvPr id="37" name="Left Arrow 36"/>
              <p:cNvSpPr/>
              <p:nvPr/>
            </p:nvSpPr>
            <p:spPr>
              <a:xfrm>
                <a:off x="3989719" y="4360181"/>
                <a:ext cx="2517741" cy="275157"/>
              </a:xfrm>
              <a:prstGeom prst="leftArrow">
                <a:avLst>
                  <a:gd name="adj1" fmla="val 100000"/>
                  <a:gd name="adj2" fmla="val 50000"/>
                </a:avLst>
              </a:prstGeom>
              <a:solidFill>
                <a:srgbClr val="9E0F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prstClr val="white"/>
                    </a:solidFill>
                    <a:latin typeface="Arial"/>
                  </a:rPr>
                  <a:t>BELOW AVERAGE</a:t>
                </a:r>
              </a:p>
            </p:txBody>
          </p:sp>
        </p:grpSp>
        <p:sp>
          <p:nvSpPr>
            <p:cNvPr id="35" name="Rectangle 34"/>
            <p:cNvSpPr/>
            <p:nvPr/>
          </p:nvSpPr>
          <p:spPr>
            <a:xfrm>
              <a:off x="6329651" y="1623956"/>
              <a:ext cx="1380383" cy="2751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rgbClr val="FFFFFF"/>
                  </a:solidFill>
                  <a:latin typeface="Arial"/>
                </a:rPr>
                <a:t>GLOBAL </a:t>
              </a:r>
              <a:r>
                <a:rPr lang="en-US" sz="900" dirty="0" smtClean="0">
                  <a:solidFill>
                    <a:srgbClr val="FFFFFF"/>
                  </a:solidFill>
                  <a:latin typeface="Arial"/>
                </a:rPr>
                <a:t>SCORE: 27%</a:t>
              </a:r>
              <a:endParaRPr lang="en-US" sz="900" dirty="0">
                <a:solidFill>
                  <a:srgbClr val="FFFFFF"/>
                </a:solidFill>
                <a:latin typeface="Arial"/>
              </a:endParaRPr>
            </a:p>
          </p:txBody>
        </p:sp>
      </p:grpSp>
      <p:sp>
        <p:nvSpPr>
          <p:cNvPr id="38" name="TextBox 37"/>
          <p:cNvSpPr txBox="1"/>
          <p:nvPr/>
        </p:nvSpPr>
        <p:spPr>
          <a:xfrm>
            <a:off x="5323153" y="4231250"/>
            <a:ext cx="3016101" cy="307777"/>
          </a:xfrm>
          <a:prstGeom prst="rect">
            <a:avLst/>
          </a:prstGeom>
          <a:noFill/>
        </p:spPr>
        <p:txBody>
          <a:bodyPr wrap="square" rtlCol="0">
            <a:spAutoFit/>
          </a:bodyPr>
          <a:lstStyle/>
          <a:p>
            <a:pPr algn="ctr"/>
            <a:r>
              <a:rPr lang="en-US" sz="1400" b="1" dirty="0" smtClean="0">
                <a:solidFill>
                  <a:prstClr val="black"/>
                </a:solidFill>
                <a:latin typeface="Arial"/>
              </a:rPr>
              <a:t>PHYSICAL GOODS</a:t>
            </a:r>
            <a:endParaRPr lang="en-US" sz="1400" b="1" dirty="0">
              <a:solidFill>
                <a:prstClr val="black"/>
              </a:solidFill>
              <a:latin typeface="Arial"/>
            </a:endParaRPr>
          </a:p>
        </p:txBody>
      </p:sp>
      <p:sp>
        <p:nvSpPr>
          <p:cNvPr id="20" name="Rectangle 19"/>
          <p:cNvSpPr/>
          <p:nvPr/>
        </p:nvSpPr>
        <p:spPr>
          <a:xfrm>
            <a:off x="3545241" y="1422586"/>
            <a:ext cx="6688337" cy="2550944"/>
          </a:xfrm>
          <a:prstGeom prst="rect">
            <a:avLst/>
          </a:prstGeom>
          <a:gradFill flip="none" rotWithShape="1">
            <a:gsLst>
              <a:gs pos="0">
                <a:schemeClr val="bg1">
                  <a:lumMod val="85000"/>
                </a:schemeClr>
              </a:gs>
              <a:gs pos="20000">
                <a:schemeClr val="bg1"/>
              </a:gs>
            </a:gsLst>
            <a:lin ang="16200000" scaled="0"/>
            <a:tileRect/>
          </a:gradFill>
          <a:ln w="63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 name="Text Placeholder 3"/>
          <p:cNvSpPr>
            <a:spLocks noGrp="1"/>
          </p:cNvSpPr>
          <p:nvPr>
            <p:ph type="body" sz="quarter" idx="13"/>
          </p:nvPr>
        </p:nvSpPr>
        <p:spPr/>
        <p:txBody>
          <a:bodyPr/>
          <a:lstStyle/>
          <a:p>
            <a:r>
              <a:rPr lang="en-GB" dirty="0">
                <a:solidFill>
                  <a:srgbClr val="FFFFFF"/>
                </a:solidFill>
              </a:rPr>
              <a:t>UNDERSTANDING MOBILE CONTENT AND COMMERCE USAGE &amp; TRENDS WORLDWIDE</a:t>
            </a:r>
          </a:p>
        </p:txBody>
      </p:sp>
      <p:sp>
        <p:nvSpPr>
          <p:cNvPr id="5" name="Title 4"/>
          <p:cNvSpPr>
            <a:spLocks noGrp="1"/>
          </p:cNvSpPr>
          <p:nvPr>
            <p:ph type="title"/>
          </p:nvPr>
        </p:nvSpPr>
        <p:spPr/>
        <p:txBody>
          <a:bodyPr/>
          <a:lstStyle/>
          <a:p>
            <a:r>
              <a:rPr lang="en-US" sz="2000" dirty="0" smtClean="0"/>
              <a:t>Growth Markets are showing above global average penetration for mobile </a:t>
            </a:r>
            <a:br>
              <a:rPr lang="en-US" sz="2000" dirty="0" smtClean="0"/>
            </a:br>
            <a:r>
              <a:rPr lang="en-US" sz="2000" dirty="0" smtClean="0"/>
              <a:t>purchases.</a:t>
            </a:r>
            <a:endParaRPr lang="en-US" sz="2000" dirty="0"/>
          </a:p>
        </p:txBody>
      </p:sp>
      <p:grpSp>
        <p:nvGrpSpPr>
          <p:cNvPr id="8" name="Group 7"/>
          <p:cNvGrpSpPr/>
          <p:nvPr/>
        </p:nvGrpSpPr>
        <p:grpSpPr>
          <a:xfrm>
            <a:off x="3811910" y="1878824"/>
            <a:ext cx="6243859" cy="275157"/>
            <a:chOff x="3811910" y="1623956"/>
            <a:chExt cx="6243859" cy="275157"/>
          </a:xfrm>
        </p:grpSpPr>
        <p:grpSp>
          <p:nvGrpSpPr>
            <p:cNvPr id="9" name="Group 8"/>
            <p:cNvGrpSpPr/>
            <p:nvPr/>
          </p:nvGrpSpPr>
          <p:grpSpPr>
            <a:xfrm>
              <a:off x="3811910" y="1623956"/>
              <a:ext cx="6243859" cy="275157"/>
              <a:chOff x="3989719" y="4360181"/>
              <a:chExt cx="6243859" cy="275157"/>
            </a:xfrm>
          </p:grpSpPr>
          <p:sp>
            <p:nvSpPr>
              <p:cNvPr id="11" name="Right Arrow 10"/>
              <p:cNvSpPr/>
              <p:nvPr/>
            </p:nvSpPr>
            <p:spPr>
              <a:xfrm>
                <a:off x="7887843" y="4360181"/>
                <a:ext cx="2345735" cy="275157"/>
              </a:xfrm>
              <a:prstGeom prst="rightArrow">
                <a:avLst>
                  <a:gd name="adj1" fmla="val 100000"/>
                  <a:gd name="adj2"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prstClr val="white"/>
                    </a:solidFill>
                    <a:latin typeface="Arial"/>
                  </a:rPr>
                  <a:t>ABOVE AVERAGE</a:t>
                </a:r>
                <a:endParaRPr lang="en-US" sz="900" dirty="0">
                  <a:solidFill>
                    <a:prstClr val="white"/>
                  </a:solidFill>
                  <a:latin typeface="Arial"/>
                </a:endParaRPr>
              </a:p>
            </p:txBody>
          </p:sp>
          <p:sp>
            <p:nvSpPr>
              <p:cNvPr id="12" name="Left Arrow 11"/>
              <p:cNvSpPr/>
              <p:nvPr/>
            </p:nvSpPr>
            <p:spPr>
              <a:xfrm>
                <a:off x="3989719" y="4360181"/>
                <a:ext cx="2517741" cy="275157"/>
              </a:xfrm>
              <a:prstGeom prst="leftArrow">
                <a:avLst>
                  <a:gd name="adj1" fmla="val 100000"/>
                  <a:gd name="adj2" fmla="val 50000"/>
                </a:avLst>
              </a:prstGeom>
              <a:solidFill>
                <a:srgbClr val="9E0F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prstClr val="white"/>
                    </a:solidFill>
                    <a:latin typeface="Arial"/>
                  </a:rPr>
                  <a:t>BELOW AVERAGE</a:t>
                </a:r>
              </a:p>
            </p:txBody>
          </p:sp>
        </p:grpSp>
        <p:sp>
          <p:nvSpPr>
            <p:cNvPr id="10" name="Rectangle 9"/>
            <p:cNvSpPr/>
            <p:nvPr/>
          </p:nvSpPr>
          <p:spPr>
            <a:xfrm>
              <a:off x="6329651" y="1623956"/>
              <a:ext cx="1380383" cy="2751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rgbClr val="FFFFFF"/>
                  </a:solidFill>
                  <a:latin typeface="Arial"/>
                </a:rPr>
                <a:t>GLOBAL </a:t>
              </a:r>
              <a:r>
                <a:rPr lang="en-US" sz="900" dirty="0" smtClean="0">
                  <a:solidFill>
                    <a:srgbClr val="FFFFFF"/>
                  </a:solidFill>
                  <a:latin typeface="Arial"/>
                </a:rPr>
                <a:t>SCORE: 54%</a:t>
              </a:r>
              <a:endParaRPr lang="en-US" sz="900" dirty="0">
                <a:solidFill>
                  <a:srgbClr val="FFFFFF"/>
                </a:solidFill>
                <a:latin typeface="Arial"/>
              </a:endParaRPr>
            </a:p>
          </p:txBody>
        </p:sp>
      </p:grpSp>
      <p:graphicFrame>
        <p:nvGraphicFramePr>
          <p:cNvPr id="19" name="Content Placeholder 4"/>
          <p:cNvGraphicFramePr>
            <a:graphicFrameLocks/>
          </p:cNvGraphicFramePr>
          <p:nvPr>
            <p:extLst>
              <p:ext uri="{D42A27DB-BD31-4B8C-83A1-F6EECF244321}">
                <p14:modId xmlns:p14="http://schemas.microsoft.com/office/powerpoint/2010/main" val="1427875660"/>
              </p:ext>
            </p:extLst>
          </p:nvPr>
        </p:nvGraphicFramePr>
        <p:xfrm>
          <a:off x="4071583" y="2389245"/>
          <a:ext cx="5941856" cy="1408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Content Placeholder 4"/>
          <p:cNvGraphicFramePr>
            <a:graphicFrameLocks/>
          </p:cNvGraphicFramePr>
          <p:nvPr>
            <p:extLst>
              <p:ext uri="{D42A27DB-BD31-4B8C-83A1-F6EECF244321}">
                <p14:modId xmlns:p14="http://schemas.microsoft.com/office/powerpoint/2010/main" val="713998893"/>
              </p:ext>
            </p:extLst>
          </p:nvPr>
        </p:nvGraphicFramePr>
        <p:xfrm>
          <a:off x="3936805" y="5033434"/>
          <a:ext cx="6076634" cy="1408151"/>
        </p:xfrm>
        <a:graphic>
          <a:graphicData uri="http://schemas.openxmlformats.org/drawingml/2006/chart">
            <c:chart xmlns:c="http://schemas.openxmlformats.org/drawingml/2006/chart" xmlns:r="http://schemas.openxmlformats.org/officeDocument/2006/relationships" r:id="rId4"/>
          </a:graphicData>
        </a:graphic>
      </p:graphicFrame>
      <p:sp>
        <p:nvSpPr>
          <p:cNvPr id="29" name="Rectangle 28"/>
          <p:cNvSpPr/>
          <p:nvPr/>
        </p:nvSpPr>
        <p:spPr>
          <a:xfrm>
            <a:off x="7016402" y="2350923"/>
            <a:ext cx="2997034" cy="1372391"/>
          </a:xfrm>
          <a:prstGeom prst="rect">
            <a:avLst/>
          </a:prstGeom>
          <a:noFill/>
          <a:ln w="63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0" name="Rectangle 29"/>
          <p:cNvSpPr/>
          <p:nvPr/>
        </p:nvSpPr>
        <p:spPr>
          <a:xfrm>
            <a:off x="8191094" y="5070699"/>
            <a:ext cx="1822342" cy="1372391"/>
          </a:xfrm>
          <a:prstGeom prst="rect">
            <a:avLst/>
          </a:prstGeom>
          <a:noFill/>
          <a:ln w="63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7" name="TextBox 6"/>
          <p:cNvSpPr txBox="1"/>
          <p:nvPr/>
        </p:nvSpPr>
        <p:spPr>
          <a:xfrm>
            <a:off x="5323153" y="1500845"/>
            <a:ext cx="3016101" cy="307777"/>
          </a:xfrm>
          <a:prstGeom prst="rect">
            <a:avLst/>
          </a:prstGeom>
          <a:noFill/>
        </p:spPr>
        <p:txBody>
          <a:bodyPr wrap="square" rtlCol="0">
            <a:spAutoFit/>
          </a:bodyPr>
          <a:lstStyle/>
          <a:p>
            <a:pPr algn="ctr"/>
            <a:r>
              <a:rPr lang="en-US" sz="1400" b="1" dirty="0" smtClean="0">
                <a:solidFill>
                  <a:prstClr val="black"/>
                </a:solidFill>
                <a:latin typeface="Arial"/>
              </a:rPr>
              <a:t>DIGITAL GOODS</a:t>
            </a:r>
            <a:endParaRPr lang="en-US" sz="1400" b="1" dirty="0">
              <a:solidFill>
                <a:prstClr val="black"/>
              </a:solidFill>
              <a:latin typeface="Arial"/>
            </a:endParaRPr>
          </a:p>
        </p:txBody>
      </p:sp>
      <p:sp>
        <p:nvSpPr>
          <p:cNvPr id="2" name="Text Placeholder 1"/>
          <p:cNvSpPr>
            <a:spLocks noGrp="1"/>
          </p:cNvSpPr>
          <p:nvPr>
            <p:ph type="body" sz="quarter" idx="12"/>
          </p:nvPr>
        </p:nvSpPr>
        <p:spPr/>
        <p:txBody>
          <a:bodyPr/>
          <a:lstStyle/>
          <a:p>
            <a:r>
              <a:rPr lang="en-GB" dirty="0"/>
              <a:t>Date: Aug/Sep 2012 Base: Total respondents 9500</a:t>
            </a:r>
          </a:p>
          <a:p>
            <a:endParaRPr lang="en-US" dirty="0"/>
          </a:p>
        </p:txBody>
      </p:sp>
      <p:sp>
        <p:nvSpPr>
          <p:cNvPr id="42" name="Rectangle 41"/>
          <p:cNvSpPr/>
          <p:nvPr/>
        </p:nvSpPr>
        <p:spPr>
          <a:xfrm>
            <a:off x="455059" y="2211916"/>
            <a:ext cx="4328370" cy="886653"/>
          </a:xfrm>
          <a:prstGeom prst="rect">
            <a:avLst/>
          </a:prstGeom>
        </p:spPr>
        <p:txBody>
          <a:bodyPr wrap="square" numCol="1">
            <a:spAutoFit/>
          </a:bodyPr>
          <a:lstStyle/>
          <a:p>
            <a:pPr>
              <a:lnSpc>
                <a:spcPct val="90000"/>
              </a:lnSpc>
            </a:pPr>
            <a:r>
              <a:rPr lang="en-GB" sz="1900" dirty="0" smtClean="0">
                <a:solidFill>
                  <a:srgbClr val="000000"/>
                </a:solidFill>
                <a:latin typeface="Eurostile"/>
                <a:cs typeface="Eurostile"/>
              </a:rPr>
              <a:t>Growth markets</a:t>
            </a:r>
            <a:br>
              <a:rPr lang="en-GB" sz="1900" dirty="0" smtClean="0">
                <a:solidFill>
                  <a:srgbClr val="000000"/>
                </a:solidFill>
                <a:latin typeface="Eurostile"/>
                <a:cs typeface="Eurostile"/>
              </a:rPr>
            </a:br>
            <a:r>
              <a:rPr lang="en-GB" sz="1900" b="1" dirty="0" smtClean="0">
                <a:solidFill>
                  <a:srgbClr val="008CD2"/>
                </a:solidFill>
                <a:latin typeface="Eurostile"/>
                <a:cs typeface="Eurostile"/>
              </a:rPr>
              <a:t>DRIVING MOBILE</a:t>
            </a:r>
          </a:p>
          <a:p>
            <a:pPr>
              <a:lnSpc>
                <a:spcPct val="90000"/>
              </a:lnSpc>
            </a:pPr>
            <a:r>
              <a:rPr lang="en-GB" sz="1900" b="1" dirty="0" smtClean="0">
                <a:solidFill>
                  <a:srgbClr val="008CD2"/>
                </a:solidFill>
                <a:latin typeface="Eurostile"/>
                <a:cs typeface="Eurostile"/>
              </a:rPr>
              <a:t>CONTENT </a:t>
            </a:r>
            <a:r>
              <a:rPr lang="en-GB" sz="1900" dirty="0" smtClean="0">
                <a:solidFill>
                  <a:srgbClr val="000000"/>
                </a:solidFill>
                <a:latin typeface="Eurostile"/>
                <a:cs typeface="Eurostile"/>
              </a:rPr>
              <a:t>uptake</a:t>
            </a:r>
            <a:endParaRPr lang="en-GB" sz="1900" dirty="0">
              <a:solidFill>
                <a:srgbClr val="000000"/>
              </a:solidFill>
              <a:latin typeface="Eurostile"/>
              <a:cs typeface="Eurostile"/>
            </a:endParaRPr>
          </a:p>
        </p:txBody>
      </p:sp>
      <p:grpSp>
        <p:nvGrpSpPr>
          <p:cNvPr id="43" name="Group 42"/>
          <p:cNvGrpSpPr/>
          <p:nvPr/>
        </p:nvGrpSpPr>
        <p:grpSpPr>
          <a:xfrm>
            <a:off x="539723" y="1904933"/>
            <a:ext cx="2561040" cy="1523947"/>
            <a:chOff x="709048" y="5122154"/>
            <a:chExt cx="2053066" cy="1523947"/>
          </a:xfrm>
        </p:grpSpPr>
        <p:cxnSp>
          <p:nvCxnSpPr>
            <p:cNvPr id="44" name="Straight Connector 43"/>
            <p:cNvCxnSpPr/>
            <p:nvPr/>
          </p:nvCxnSpPr>
          <p:spPr>
            <a:xfrm>
              <a:off x="719631" y="5122154"/>
              <a:ext cx="2042483"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709048" y="6646101"/>
              <a:ext cx="2042483"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46" name="Rectangle 45"/>
          <p:cNvSpPr/>
          <p:nvPr/>
        </p:nvSpPr>
        <p:spPr>
          <a:xfrm>
            <a:off x="455059" y="4995236"/>
            <a:ext cx="4328370" cy="886653"/>
          </a:xfrm>
          <a:prstGeom prst="rect">
            <a:avLst/>
          </a:prstGeom>
        </p:spPr>
        <p:txBody>
          <a:bodyPr wrap="square" numCol="1">
            <a:spAutoFit/>
          </a:bodyPr>
          <a:lstStyle/>
          <a:p>
            <a:pPr>
              <a:lnSpc>
                <a:spcPct val="90000"/>
              </a:lnSpc>
            </a:pPr>
            <a:r>
              <a:rPr lang="en-GB" sz="1900" dirty="0" smtClean="0">
                <a:solidFill>
                  <a:srgbClr val="000000"/>
                </a:solidFill>
                <a:latin typeface="Eurostile"/>
                <a:cs typeface="Eurostile"/>
              </a:rPr>
              <a:t>Smartphone markets</a:t>
            </a:r>
            <a:br>
              <a:rPr lang="en-GB" sz="1900" dirty="0" smtClean="0">
                <a:solidFill>
                  <a:srgbClr val="000000"/>
                </a:solidFill>
                <a:latin typeface="Eurostile"/>
                <a:cs typeface="Eurostile"/>
              </a:rPr>
            </a:br>
            <a:r>
              <a:rPr lang="en-GB" sz="1900" b="1" dirty="0" smtClean="0">
                <a:solidFill>
                  <a:srgbClr val="008CD2"/>
                </a:solidFill>
                <a:latin typeface="Eurostile"/>
                <a:cs typeface="Eurostile"/>
              </a:rPr>
              <a:t>DRIVING PURCHASE</a:t>
            </a:r>
            <a:br>
              <a:rPr lang="en-GB" sz="1900" b="1" dirty="0" smtClean="0">
                <a:solidFill>
                  <a:srgbClr val="008CD2"/>
                </a:solidFill>
                <a:latin typeface="Eurostile"/>
                <a:cs typeface="Eurostile"/>
              </a:rPr>
            </a:br>
            <a:r>
              <a:rPr lang="en-GB" sz="1900" dirty="0" smtClean="0">
                <a:solidFill>
                  <a:srgbClr val="000000"/>
                </a:solidFill>
                <a:latin typeface="Eurostile"/>
                <a:cs typeface="Eurostile"/>
              </a:rPr>
              <a:t>of physical goods</a:t>
            </a:r>
            <a:endParaRPr lang="en-GB" sz="1900" dirty="0">
              <a:solidFill>
                <a:srgbClr val="000000"/>
              </a:solidFill>
              <a:latin typeface="Eurostile"/>
              <a:cs typeface="Eurostile"/>
            </a:endParaRPr>
          </a:p>
        </p:txBody>
      </p:sp>
      <p:grpSp>
        <p:nvGrpSpPr>
          <p:cNvPr id="47" name="Group 46"/>
          <p:cNvGrpSpPr/>
          <p:nvPr/>
        </p:nvGrpSpPr>
        <p:grpSpPr>
          <a:xfrm>
            <a:off x="539723" y="4667086"/>
            <a:ext cx="2561040" cy="1523947"/>
            <a:chOff x="709048" y="5122154"/>
            <a:chExt cx="2053066" cy="1523947"/>
          </a:xfrm>
        </p:grpSpPr>
        <p:cxnSp>
          <p:nvCxnSpPr>
            <p:cNvPr id="48" name="Straight Connector 47"/>
            <p:cNvCxnSpPr/>
            <p:nvPr/>
          </p:nvCxnSpPr>
          <p:spPr>
            <a:xfrm>
              <a:off x="719631" y="5122154"/>
              <a:ext cx="2042483"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709048" y="6646101"/>
              <a:ext cx="2042483"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pic>
        <p:nvPicPr>
          <p:cNvPr id="39" name="Picture 38" descr="Mobile purchase - chart.t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9862" y="510179"/>
            <a:ext cx="576000" cy="576000"/>
          </a:xfrm>
          <a:prstGeom prst="rect">
            <a:avLst/>
          </a:prstGeom>
        </p:spPr>
      </p:pic>
    </p:spTree>
    <p:extLst>
      <p:ext uri="{BB962C8B-B14F-4D97-AF65-F5344CB8AC3E}">
        <p14:creationId xmlns:p14="http://schemas.microsoft.com/office/powerpoint/2010/main" val="302646033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a:xfrm>
            <a:off x="320241" y="4412415"/>
            <a:ext cx="9732969" cy="554960"/>
          </a:xfrm>
        </p:spPr>
        <p:txBody>
          <a:bodyPr/>
          <a:lstStyle/>
          <a:p>
            <a:r>
              <a:rPr lang="en-GB" sz="2400" b="0" dirty="0" smtClean="0">
                <a:solidFill>
                  <a:schemeClr val="accent1"/>
                </a:solidFill>
              </a:rPr>
              <a:t/>
            </a:r>
            <a:br>
              <a:rPr lang="en-GB" sz="2400" b="0" dirty="0" smtClean="0">
                <a:solidFill>
                  <a:schemeClr val="accent1"/>
                </a:solidFill>
              </a:rPr>
            </a:br>
            <a:endParaRPr lang="en-GB" sz="2400" b="0" dirty="0">
              <a:solidFill>
                <a:schemeClr val="accent1"/>
              </a:solidFill>
            </a:endParaRPr>
          </a:p>
        </p:txBody>
      </p:sp>
      <p:sp>
        <p:nvSpPr>
          <p:cNvPr id="7" name="Title 1"/>
          <p:cNvSpPr txBox="1">
            <a:spLocks/>
          </p:cNvSpPr>
          <p:nvPr/>
        </p:nvSpPr>
        <p:spPr bwMode="auto">
          <a:xfrm>
            <a:off x="350721" y="1660318"/>
            <a:ext cx="9732969" cy="714269"/>
          </a:xfrm>
          <a:prstGeom prst="rect">
            <a:avLst/>
          </a:prstGeom>
          <a:noFill/>
          <a:ln w="9525">
            <a:noFill/>
            <a:miter lim="800000"/>
            <a:headEnd/>
            <a:tailEnd/>
          </a:ln>
        </p:spPr>
        <p:txBody>
          <a:bodyPr lIns="0" tIns="0" rIns="0" bIns="0"/>
          <a:lstStyle/>
          <a:p>
            <a:pPr eaLnBrk="0" hangingPunct="0">
              <a:defRPr/>
            </a:pPr>
            <a:r>
              <a:rPr lang="en-GB" sz="2400" kern="0" dirty="0" smtClean="0">
                <a:solidFill>
                  <a:schemeClr val="accent1"/>
                </a:solidFill>
                <a:latin typeface="Helvetica" pitchFamily="34" charset="0"/>
                <a:cs typeface="Helvetica" pitchFamily="34" charset="0"/>
              </a:rPr>
              <a:t>Marjorie DeHey, JD/MBA – GM MEF North America</a:t>
            </a:r>
            <a:r>
              <a:rPr lang="en-GB" sz="2400" i="1" kern="0" dirty="0" smtClean="0">
                <a:solidFill>
                  <a:schemeClr val="accent1"/>
                </a:solidFill>
                <a:latin typeface="Helvetica" pitchFamily="34" charset="0"/>
                <a:cs typeface="Helvetica" pitchFamily="34" charset="0"/>
              </a:rPr>
              <a:t> </a:t>
            </a:r>
            <a:r>
              <a:rPr lang="en-GB" sz="2400" kern="0" dirty="0">
                <a:solidFill>
                  <a:schemeClr val="tx2"/>
                </a:solidFill>
                <a:latin typeface="Helvetica" pitchFamily="34" charset="0"/>
                <a:cs typeface="Helvetica" pitchFamily="34" charset="0"/>
              </a:rPr>
              <a:t/>
            </a:r>
            <a:br>
              <a:rPr lang="en-GB" sz="2400" kern="0" dirty="0">
                <a:solidFill>
                  <a:schemeClr val="tx2"/>
                </a:solidFill>
                <a:latin typeface="Helvetica" pitchFamily="34" charset="0"/>
                <a:cs typeface="Helvetica" pitchFamily="34" charset="0"/>
              </a:rPr>
            </a:br>
            <a:endParaRPr lang="en-GB" sz="2400" dirty="0">
              <a:latin typeface="Helvetica" pitchFamily="34" charset="0"/>
              <a:cs typeface="Helvetica" pitchFamily="34" charset="0"/>
            </a:endParaRPr>
          </a:p>
        </p:txBody>
      </p:sp>
      <p:pic>
        <p:nvPicPr>
          <p:cNvPr id="10" name="Picture 7" descr="C:\Users\sam.hill\Desktop\Blog Pictures\big MEF bann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2422"/>
            <a:ext cx="10688638" cy="1509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5775" y="2477035"/>
            <a:ext cx="7215188" cy="4001095"/>
          </a:xfrm>
          <a:prstGeom prst="rect">
            <a:avLst/>
          </a:prstGeom>
          <a:noFill/>
        </p:spPr>
        <p:txBody>
          <a:bodyPr wrap="square" rtlCol="0">
            <a:spAutoFit/>
          </a:bodyPr>
          <a:lstStyle/>
          <a:p>
            <a:pPr marL="342900" indent="-342900">
              <a:buFont typeface="Arial" pitchFamily="34" charset="0"/>
              <a:buChar char="•"/>
            </a:pPr>
            <a:r>
              <a:rPr lang="en-US" sz="1800" dirty="0" smtClean="0"/>
              <a:t>General </a:t>
            </a:r>
            <a:r>
              <a:rPr lang="en-US" sz="1800" dirty="0"/>
              <a:t>Manager for MEF </a:t>
            </a:r>
            <a:r>
              <a:rPr lang="en-US" sz="1800" dirty="0" smtClean="0"/>
              <a:t>where she drives the North American strategy for the global organization of over 200 members.</a:t>
            </a:r>
          </a:p>
          <a:p>
            <a:endParaRPr lang="en-US" sz="1800" dirty="0" smtClean="0"/>
          </a:p>
          <a:p>
            <a:pPr marL="342900" indent="-342900">
              <a:buFont typeface="Arial" pitchFamily="34" charset="0"/>
              <a:buChar char="•"/>
            </a:pPr>
            <a:r>
              <a:rPr lang="en-US" sz="1800" dirty="0" smtClean="0"/>
              <a:t>Has worked with top brands such as MGM, NBC/Universal, Turner </a:t>
            </a:r>
            <a:r>
              <a:rPr lang="en-US" sz="1800" dirty="0"/>
              <a:t>Broadcasting, Coca-Cola, Sony, </a:t>
            </a:r>
            <a:r>
              <a:rPr lang="en-US" sz="1800" dirty="0" smtClean="0"/>
              <a:t>Sprint, </a:t>
            </a:r>
            <a:r>
              <a:rPr lang="en-US" sz="1800" dirty="0"/>
              <a:t>AT&amp;T, </a:t>
            </a:r>
            <a:r>
              <a:rPr lang="en-US" sz="1800" dirty="0" smtClean="0"/>
              <a:t>Verizon, Warner Brothers, MTV </a:t>
            </a:r>
            <a:r>
              <a:rPr lang="en-US" sz="1800" dirty="0"/>
              <a:t>and </a:t>
            </a:r>
            <a:r>
              <a:rPr lang="en-US" sz="1800" dirty="0" smtClean="0"/>
              <a:t>Samsung.</a:t>
            </a:r>
          </a:p>
          <a:p>
            <a:pPr marL="342900" indent="-342900">
              <a:buFont typeface="Arial" pitchFamily="34" charset="0"/>
              <a:buChar char="•"/>
            </a:pPr>
            <a:endParaRPr lang="en-US" sz="1800" dirty="0"/>
          </a:p>
          <a:p>
            <a:pPr marL="342900" indent="-342900">
              <a:buFont typeface="Arial" pitchFamily="34" charset="0"/>
              <a:buChar char="•"/>
            </a:pPr>
            <a:r>
              <a:rPr lang="en-US" sz="1800" dirty="0" smtClean="0"/>
              <a:t>Previously ran the media/entertainment division of the Irish government.</a:t>
            </a:r>
          </a:p>
          <a:p>
            <a:pPr marL="342900" indent="-342900">
              <a:buFont typeface="Arial" pitchFamily="34" charset="0"/>
              <a:buChar char="•"/>
            </a:pPr>
            <a:endParaRPr lang="en-US" sz="1800" dirty="0" smtClean="0"/>
          </a:p>
          <a:p>
            <a:pPr marL="342900" indent="-342900">
              <a:buFont typeface="Arial" pitchFamily="34" charset="0"/>
              <a:buChar char="•"/>
            </a:pPr>
            <a:r>
              <a:rPr lang="en-US" sz="1800" dirty="0" smtClean="0"/>
              <a:t>Named </a:t>
            </a:r>
            <a:r>
              <a:rPr lang="en-US" sz="1800" dirty="0"/>
              <a:t>one of “The 25 Women to Watch in 2012” by Mobile Marketer Magazine </a:t>
            </a:r>
            <a:r>
              <a:rPr lang="en-US" sz="1800" dirty="0" smtClean="0"/>
              <a:t>and quoted as expert on digital media by MSNBC.</a:t>
            </a:r>
          </a:p>
          <a:p>
            <a:endParaRPr lang="en-US" sz="20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4325" y="2728585"/>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609111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a:t>Cards and operator payments are the major payments methods </a:t>
            </a:r>
          </a:p>
        </p:txBody>
      </p:sp>
      <p:sp>
        <p:nvSpPr>
          <p:cNvPr id="4" name="Text Placeholder 3"/>
          <p:cNvSpPr>
            <a:spLocks noGrp="1"/>
          </p:cNvSpPr>
          <p:nvPr>
            <p:ph type="body" sz="quarter" idx="13"/>
          </p:nvPr>
        </p:nvSpPr>
        <p:spPr/>
        <p:txBody>
          <a:bodyPr/>
          <a:lstStyle/>
          <a:p>
            <a:r>
              <a:rPr lang="en-GB" dirty="0">
                <a:solidFill>
                  <a:srgbClr val="FFFFFF"/>
                </a:solidFill>
              </a:rPr>
              <a:t>UNDERSTANDING MOBILE CONTENT AND COMMERCE USAGE &amp; TRENDS WORLDWIDE</a:t>
            </a:r>
          </a:p>
        </p:txBody>
      </p:sp>
      <p:graphicFrame>
        <p:nvGraphicFramePr>
          <p:cNvPr id="14" name="Content Placeholder 4"/>
          <p:cNvGraphicFramePr>
            <a:graphicFrameLocks/>
          </p:cNvGraphicFramePr>
          <p:nvPr>
            <p:extLst>
              <p:ext uri="{D42A27DB-BD31-4B8C-83A1-F6EECF244321}">
                <p14:modId xmlns:p14="http://schemas.microsoft.com/office/powerpoint/2010/main" val="1785283094"/>
              </p:ext>
            </p:extLst>
          </p:nvPr>
        </p:nvGraphicFramePr>
        <p:xfrm>
          <a:off x="655320" y="1874520"/>
          <a:ext cx="9578301" cy="517054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2"/>
          </p:nvPr>
        </p:nvSpPr>
        <p:spPr/>
        <p:txBody>
          <a:bodyPr/>
          <a:lstStyle/>
          <a:p>
            <a:r>
              <a:rPr lang="en-GB" dirty="0"/>
              <a:t>Date: Aug/Sep 2012 Base: Total respondents 9500</a:t>
            </a:r>
          </a:p>
          <a:p>
            <a:endParaRPr lang="en-US" dirty="0"/>
          </a:p>
        </p:txBody>
      </p:sp>
      <p:pic>
        <p:nvPicPr>
          <p:cNvPr id="10" name="Picture 9" descr="Mobile banking - chart.t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9862" y="510179"/>
            <a:ext cx="576000" cy="576000"/>
          </a:xfrm>
          <a:prstGeom prst="rect">
            <a:avLst/>
          </a:prstGeom>
        </p:spPr>
      </p:pic>
    </p:spTree>
    <p:extLst>
      <p:ext uri="{BB962C8B-B14F-4D97-AF65-F5344CB8AC3E}">
        <p14:creationId xmlns:p14="http://schemas.microsoft.com/office/powerpoint/2010/main" val="365690484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529141" y="777965"/>
            <a:ext cx="8919660" cy="45719"/>
          </a:xfrm>
        </p:spPr>
        <p:txBody>
          <a:bodyPr>
            <a:noAutofit/>
          </a:bodyPr>
          <a:lstStyle/>
          <a:p>
            <a:pPr marL="180000" indent="-180000"/>
            <a:r>
              <a:rPr lang="en-US" sz="2000" dirty="0" smtClean="0"/>
              <a:t>  Globally, </a:t>
            </a:r>
            <a:r>
              <a:rPr lang="en-US" sz="2000" dirty="0"/>
              <a:t>33% users now check their bank balance via their mobile, up </a:t>
            </a:r>
            <a:r>
              <a:rPr lang="en-US" sz="2000" dirty="0" smtClean="0"/>
              <a:t>from</a:t>
            </a:r>
            <a:br>
              <a:rPr lang="en-US" sz="2000" dirty="0" smtClean="0"/>
            </a:br>
            <a:r>
              <a:rPr lang="en-US" sz="2000" dirty="0" smtClean="0"/>
              <a:t>22</a:t>
            </a:r>
            <a:r>
              <a:rPr lang="en-US" sz="2000" dirty="0"/>
              <a:t>% in 2011</a:t>
            </a:r>
          </a:p>
        </p:txBody>
      </p:sp>
      <p:sp>
        <p:nvSpPr>
          <p:cNvPr id="4" name="Text Placeholder 3"/>
          <p:cNvSpPr>
            <a:spLocks noGrp="1"/>
          </p:cNvSpPr>
          <p:nvPr>
            <p:ph type="body" sz="quarter" idx="13"/>
          </p:nvPr>
        </p:nvSpPr>
        <p:spPr/>
        <p:txBody>
          <a:bodyPr/>
          <a:lstStyle/>
          <a:p>
            <a:r>
              <a:rPr lang="en-GB" dirty="0">
                <a:solidFill>
                  <a:srgbClr val="FFFFFF"/>
                </a:solidFill>
              </a:rPr>
              <a:t>UNDERSTANDING MOBILE CONTENT AND COMMERCE USAGE &amp; TRENDS WORLDWIDE</a:t>
            </a:r>
          </a:p>
        </p:txBody>
      </p:sp>
      <p:sp>
        <p:nvSpPr>
          <p:cNvPr id="6" name="Slide Number Placeholder 5"/>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21</a:t>
            </a:fld>
            <a:endParaRPr lang="en-US" dirty="0">
              <a:solidFill>
                <a:prstClr val="black">
                  <a:tint val="75000"/>
                </a:prstClr>
              </a:solidFill>
            </a:endParaRPr>
          </a:p>
        </p:txBody>
      </p:sp>
      <p:graphicFrame>
        <p:nvGraphicFramePr>
          <p:cNvPr id="18" name="Content Placeholder 4"/>
          <p:cNvGraphicFramePr>
            <a:graphicFrameLocks/>
          </p:cNvGraphicFramePr>
          <p:nvPr>
            <p:extLst>
              <p:ext uri="{D42A27DB-BD31-4B8C-83A1-F6EECF244321}">
                <p14:modId xmlns:p14="http://schemas.microsoft.com/office/powerpoint/2010/main" val="2143564864"/>
              </p:ext>
            </p:extLst>
          </p:nvPr>
        </p:nvGraphicFramePr>
        <p:xfrm>
          <a:off x="529140" y="1783080"/>
          <a:ext cx="9704481" cy="480059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p:cNvSpPr>
            <a:spLocks noGrp="1"/>
          </p:cNvSpPr>
          <p:nvPr>
            <p:ph type="body" sz="quarter" idx="12"/>
          </p:nvPr>
        </p:nvSpPr>
        <p:spPr/>
        <p:txBody>
          <a:bodyPr/>
          <a:lstStyle/>
          <a:p>
            <a:r>
              <a:rPr lang="en-GB" dirty="0"/>
              <a:t>Date: Aug/Sep 2012 Base: Total respondents 9500</a:t>
            </a:r>
          </a:p>
          <a:p>
            <a:endParaRPr lang="en-US" dirty="0"/>
          </a:p>
        </p:txBody>
      </p:sp>
      <p:pic>
        <p:nvPicPr>
          <p:cNvPr id="16" name="Picture 15" descr="Mobile banking - chart.t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9862" y="510179"/>
            <a:ext cx="576000" cy="576000"/>
          </a:xfrm>
          <a:prstGeom prst="rect">
            <a:avLst/>
          </a:prstGeom>
        </p:spPr>
      </p:pic>
    </p:spTree>
    <p:extLst>
      <p:ext uri="{BB962C8B-B14F-4D97-AF65-F5344CB8AC3E}">
        <p14:creationId xmlns:p14="http://schemas.microsoft.com/office/powerpoint/2010/main" val="19195252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Globally - </a:t>
            </a:r>
            <a:r>
              <a:rPr lang="en-US" sz="2400" dirty="0"/>
              <a:t>c</a:t>
            </a:r>
            <a:r>
              <a:rPr lang="en-US" sz="2400" dirty="0" smtClean="0"/>
              <a:t>onvenience </a:t>
            </a:r>
            <a:r>
              <a:rPr lang="en-US" sz="2400" dirty="0"/>
              <a:t>and </a:t>
            </a:r>
            <a:r>
              <a:rPr lang="en-US" sz="2400" dirty="0" smtClean="0"/>
              <a:t>entertainment are </a:t>
            </a:r>
            <a:r>
              <a:rPr lang="en-US" sz="2400" dirty="0"/>
              <a:t>the key </a:t>
            </a:r>
            <a:r>
              <a:rPr lang="en-US" sz="2400" dirty="0" smtClean="0"/>
              <a:t>reasons globally </a:t>
            </a:r>
            <a:r>
              <a:rPr lang="en-US" sz="2400" dirty="0"/>
              <a:t>consumers purchase via their mobile</a:t>
            </a:r>
          </a:p>
        </p:txBody>
      </p:sp>
      <p:sp>
        <p:nvSpPr>
          <p:cNvPr id="4" name="Text Placeholder 3"/>
          <p:cNvSpPr>
            <a:spLocks noGrp="1"/>
          </p:cNvSpPr>
          <p:nvPr>
            <p:ph type="body" sz="quarter" idx="13"/>
          </p:nvPr>
        </p:nvSpPr>
        <p:spPr/>
        <p:txBody>
          <a:bodyPr/>
          <a:lstStyle/>
          <a:p>
            <a:r>
              <a:rPr lang="en-GB" dirty="0">
                <a:solidFill>
                  <a:srgbClr val="FFFFFF"/>
                </a:solidFill>
              </a:rPr>
              <a:t>UNDERSTANDING MOBILE CONTENT AND COMMERCE USAGE &amp; TRENDS WORLDWIDE</a:t>
            </a:r>
          </a:p>
        </p:txBody>
      </p:sp>
      <p:sp>
        <p:nvSpPr>
          <p:cNvPr id="63" name="Rectangle 62"/>
          <p:cNvSpPr/>
          <p:nvPr/>
        </p:nvSpPr>
        <p:spPr>
          <a:xfrm>
            <a:off x="529141" y="1623662"/>
            <a:ext cx="9704482" cy="4925286"/>
          </a:xfrm>
          <a:prstGeom prst="rect">
            <a:avLst/>
          </a:prstGeom>
          <a:gradFill flip="none" rotWithShape="1">
            <a:gsLst>
              <a:gs pos="0">
                <a:schemeClr val="bg1">
                  <a:lumMod val="85000"/>
                </a:schemeClr>
              </a:gs>
              <a:gs pos="20000">
                <a:schemeClr val="bg1"/>
              </a:gs>
            </a:gsLst>
            <a:lin ang="16200000" scaled="0"/>
            <a:tileRect/>
          </a:gradFill>
          <a:ln w="63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 name="Text Placeholder 4"/>
          <p:cNvSpPr>
            <a:spLocks noGrp="1"/>
          </p:cNvSpPr>
          <p:nvPr>
            <p:ph type="body" sz="quarter" idx="12"/>
          </p:nvPr>
        </p:nvSpPr>
        <p:spPr/>
        <p:txBody>
          <a:bodyPr/>
          <a:lstStyle/>
          <a:p>
            <a:r>
              <a:rPr lang="en-GB" dirty="0"/>
              <a:t>Date: Aug/Sep 2012 Base: Total respondents 9500</a:t>
            </a:r>
          </a:p>
          <a:p>
            <a:endParaRPr lang="en-US" dirty="0"/>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7144" y="2057157"/>
            <a:ext cx="6324723" cy="3973223"/>
          </a:xfrm>
          <a:prstGeom prst="rect">
            <a:avLst/>
          </a:prstGeom>
        </p:spPr>
      </p:pic>
    </p:spTree>
    <p:extLst>
      <p:ext uri="{BB962C8B-B14F-4D97-AF65-F5344CB8AC3E}">
        <p14:creationId xmlns:p14="http://schemas.microsoft.com/office/powerpoint/2010/main" val="405686026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7" name="Content Placeholder 4"/>
          <p:cNvGraphicFramePr>
            <a:graphicFrameLocks/>
          </p:cNvGraphicFramePr>
          <p:nvPr>
            <p:extLst>
              <p:ext uri="{D42A27DB-BD31-4B8C-83A1-F6EECF244321}">
                <p14:modId xmlns:p14="http://schemas.microsoft.com/office/powerpoint/2010/main" val="3442294712"/>
              </p:ext>
            </p:extLst>
          </p:nvPr>
        </p:nvGraphicFramePr>
        <p:xfrm>
          <a:off x="538212" y="1422586"/>
          <a:ext cx="9695409" cy="4810574"/>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a:xfrm>
            <a:off x="513900" y="777965"/>
            <a:ext cx="9571617" cy="275761"/>
          </a:xfrm>
        </p:spPr>
        <p:txBody>
          <a:bodyPr/>
          <a:lstStyle/>
          <a:p>
            <a:pPr marL="171450" indent="-171450"/>
            <a:r>
              <a:rPr lang="en-GB" sz="2000" dirty="0" smtClean="0"/>
              <a:t>  Consumer </a:t>
            </a:r>
            <a:r>
              <a:rPr lang="en-US" sz="2000" dirty="0"/>
              <a:t>Trust </a:t>
            </a:r>
            <a:r>
              <a:rPr lang="en-US" sz="2000" dirty="0" smtClean="0"/>
              <a:t>and Lack of Need key barriers </a:t>
            </a:r>
            <a:r>
              <a:rPr lang="en-US" sz="2000" dirty="0"/>
              <a:t>to further purchase via </a:t>
            </a:r>
            <a:r>
              <a:rPr lang="en-US" sz="2000" dirty="0" smtClean="0"/>
              <a:t>mobile devices</a:t>
            </a:r>
            <a:endParaRPr lang="en-US" sz="2000" dirty="0"/>
          </a:p>
        </p:txBody>
      </p:sp>
      <p:sp>
        <p:nvSpPr>
          <p:cNvPr id="4" name="Text Placeholder 3"/>
          <p:cNvSpPr>
            <a:spLocks noGrp="1"/>
          </p:cNvSpPr>
          <p:nvPr>
            <p:ph type="body" sz="quarter" idx="13"/>
          </p:nvPr>
        </p:nvSpPr>
        <p:spPr/>
        <p:txBody>
          <a:bodyPr/>
          <a:lstStyle/>
          <a:p>
            <a:r>
              <a:rPr lang="en-GB" dirty="0">
                <a:solidFill>
                  <a:srgbClr val="FFFFFF"/>
                </a:solidFill>
              </a:rPr>
              <a:t>UNDERSTANDING MOBILE CONTENT AND COMMERCE USAGE &amp; TRENDS WORLDWIDE</a:t>
            </a:r>
          </a:p>
        </p:txBody>
      </p:sp>
      <p:sp>
        <p:nvSpPr>
          <p:cNvPr id="6" name="Slide Number Placeholder 5"/>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23</a:t>
            </a:fld>
            <a:endParaRPr lang="en-US" dirty="0">
              <a:solidFill>
                <a:prstClr val="black">
                  <a:tint val="75000"/>
                </a:prstClr>
              </a:solidFill>
            </a:endParaRPr>
          </a:p>
        </p:txBody>
      </p:sp>
      <p:sp>
        <p:nvSpPr>
          <p:cNvPr id="5" name="Text Placeholder 4"/>
          <p:cNvSpPr>
            <a:spLocks noGrp="1"/>
          </p:cNvSpPr>
          <p:nvPr>
            <p:ph type="body" sz="quarter" idx="12"/>
          </p:nvPr>
        </p:nvSpPr>
        <p:spPr/>
        <p:txBody>
          <a:bodyPr/>
          <a:lstStyle/>
          <a:p>
            <a:r>
              <a:rPr lang="en-GB" dirty="0"/>
              <a:t>Date: Aug/Sep 2012 Base: Total respondents 9500</a:t>
            </a:r>
          </a:p>
          <a:p>
            <a:endParaRPr lang="en-US" dirty="0"/>
          </a:p>
        </p:txBody>
      </p:sp>
    </p:spTree>
    <p:extLst>
      <p:ext uri="{BB962C8B-B14F-4D97-AF65-F5344CB8AC3E}">
        <p14:creationId xmlns:p14="http://schemas.microsoft.com/office/powerpoint/2010/main" val="269786633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f_World Image_americas.jpg"/>
          <p:cNvPicPr>
            <a:picLocks noChangeAspect="1"/>
          </p:cNvPicPr>
          <p:nvPr/>
        </p:nvPicPr>
        <p:blipFill rotWithShape="1">
          <a:blip r:embed="rId3">
            <a:extLst>
              <a:ext uri="{28A0092B-C50C-407E-A947-70E740481C1C}">
                <a14:useLocalDpi xmlns:a14="http://schemas.microsoft.com/office/drawing/2010/main" val="0"/>
              </a:ext>
            </a:extLst>
          </a:blip>
          <a:srcRect l="2703" t="41280" r="3760" b="31992"/>
          <a:stretch/>
        </p:blipFill>
        <p:spPr>
          <a:xfrm>
            <a:off x="243404" y="2781667"/>
            <a:ext cx="9946935" cy="4737884"/>
          </a:xfrm>
          <a:prstGeom prst="rect">
            <a:avLst/>
          </a:prstGeom>
        </p:spPr>
      </p:pic>
      <p:cxnSp>
        <p:nvCxnSpPr>
          <p:cNvPr id="17" name="Straight Connector 16"/>
          <p:cNvCxnSpPr/>
          <p:nvPr/>
        </p:nvCxnSpPr>
        <p:spPr>
          <a:xfrm>
            <a:off x="529140" y="1216943"/>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9" name="Title 13"/>
          <p:cNvSpPr txBox="1">
            <a:spLocks/>
          </p:cNvSpPr>
          <p:nvPr/>
        </p:nvSpPr>
        <p:spPr>
          <a:xfrm>
            <a:off x="529140" y="1561574"/>
            <a:ext cx="8229600" cy="2137776"/>
          </a:xfrm>
          <a:prstGeom prst="rect">
            <a:avLst/>
          </a:prstGeom>
        </p:spPr>
        <p:txBody>
          <a:bodyPr vert="horz" lIns="0" tIns="0" rIns="0" bIns="0" rtlCol="0" anchor="t" anchorCtr="0">
            <a:normAutofit/>
          </a:bodyPr>
          <a:lstStyle>
            <a:lvl1pPr algn="l" defTabSz="457200" rtl="0" eaLnBrk="1" latinLnBrk="0" hangingPunct="1">
              <a:spcBef>
                <a:spcPct val="0"/>
              </a:spcBef>
              <a:buNone/>
              <a:defRPr sz="4400" b="0" i="0" kern="1200">
                <a:solidFill>
                  <a:srgbClr val="008CD2"/>
                </a:solidFill>
                <a:latin typeface="D Eurostile Demi"/>
                <a:ea typeface="+mj-ea"/>
                <a:cs typeface="D Eurostile Demi"/>
              </a:defRPr>
            </a:lvl1pPr>
          </a:lstStyle>
          <a:p>
            <a:r>
              <a:rPr lang="en-GB" sz="3500" dirty="0" smtClean="0">
                <a:solidFill>
                  <a:srgbClr val="FFFFFF"/>
                </a:solidFill>
              </a:rPr>
              <a:t>USA COUNTRY REPORT</a:t>
            </a:r>
            <a:br>
              <a:rPr lang="en-GB" sz="3500" dirty="0" smtClean="0">
                <a:solidFill>
                  <a:srgbClr val="FFFFFF"/>
                </a:solidFill>
              </a:rPr>
            </a:br>
            <a:r>
              <a:rPr lang="en-GB" sz="3500" dirty="0" smtClean="0"/>
              <a:t>GLOBAL CONSUMER SURVEY 2012</a:t>
            </a:r>
            <a:br>
              <a:rPr lang="en-GB" sz="3500" dirty="0" smtClean="0"/>
            </a:br>
            <a:r>
              <a:rPr lang="en-GB" sz="3500" dirty="0" smtClean="0"/>
              <a:t/>
            </a:r>
            <a:br>
              <a:rPr lang="en-GB" sz="3500" dirty="0" smtClean="0"/>
            </a:br>
            <a:r>
              <a:rPr lang="en-GB" sz="2000" dirty="0" smtClean="0">
                <a:solidFill>
                  <a:prstClr val="white"/>
                </a:solidFill>
                <a:latin typeface="Eurostile"/>
                <a:cs typeface="Eurostile"/>
              </a:rPr>
              <a:t>Mobile Content and Commerce Usage &amp; Trends in the USA</a:t>
            </a:r>
            <a:endParaRPr lang="en-GB" sz="2000" dirty="0">
              <a:solidFill>
                <a:prstClr val="white"/>
              </a:solidFill>
              <a:latin typeface="Eurostile"/>
              <a:cs typeface="Eurostile"/>
            </a:endParaRPr>
          </a:p>
        </p:txBody>
      </p:sp>
      <p:cxnSp>
        <p:nvCxnSpPr>
          <p:cNvPr id="20" name="Straight Connector 19"/>
          <p:cNvCxnSpPr/>
          <p:nvPr/>
        </p:nvCxnSpPr>
        <p:spPr>
          <a:xfrm>
            <a:off x="529140" y="3800250"/>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29140" y="2890115"/>
            <a:ext cx="9721792"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140" y="368191"/>
            <a:ext cx="1531948" cy="65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evice 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4654" y="482840"/>
            <a:ext cx="1854364" cy="503229"/>
          </a:xfrm>
          <a:prstGeom prst="rect">
            <a:avLst/>
          </a:prstGeom>
        </p:spPr>
      </p:pic>
    </p:spTree>
    <p:extLst>
      <p:ext uri="{BB962C8B-B14F-4D97-AF65-F5344CB8AC3E}">
        <p14:creationId xmlns:p14="http://schemas.microsoft.com/office/powerpoint/2010/main" val="255291492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p:txBody>
          <a:bodyPr/>
          <a:lstStyle/>
          <a:p>
            <a:r>
              <a:rPr lang="en-US" sz="2000" dirty="0"/>
              <a:t>Executive Summary</a:t>
            </a:r>
          </a:p>
        </p:txBody>
      </p:sp>
      <p:sp>
        <p:nvSpPr>
          <p:cNvPr id="3" name="Slide Number Placeholder 2"/>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25</a:t>
            </a:fld>
            <a:endParaRPr lang="en-US" dirty="0">
              <a:solidFill>
                <a:prstClr val="black">
                  <a:tint val="75000"/>
                </a:prstClr>
              </a:solidFill>
            </a:endParaRPr>
          </a:p>
        </p:txBody>
      </p:sp>
      <p:graphicFrame>
        <p:nvGraphicFramePr>
          <p:cNvPr id="25" name="Content Placeholder 4"/>
          <p:cNvGraphicFramePr>
            <a:graphicFrameLocks/>
          </p:cNvGraphicFramePr>
          <p:nvPr>
            <p:extLst>
              <p:ext uri="{D42A27DB-BD31-4B8C-83A1-F6EECF244321}">
                <p14:modId xmlns:p14="http://schemas.microsoft.com/office/powerpoint/2010/main" val="923014231"/>
              </p:ext>
            </p:extLst>
          </p:nvPr>
        </p:nvGraphicFramePr>
        <p:xfrm>
          <a:off x="871538" y="1874395"/>
          <a:ext cx="8429625" cy="4955030"/>
        </p:xfrm>
        <a:graphic>
          <a:graphicData uri="http://schemas.openxmlformats.org/drawingml/2006/chart">
            <c:chart xmlns:c="http://schemas.openxmlformats.org/drawingml/2006/chart" xmlns:r="http://schemas.openxmlformats.org/officeDocument/2006/relationships" r:id="rId3"/>
          </a:graphicData>
        </a:graphic>
      </p:graphicFrame>
      <p:sp>
        <p:nvSpPr>
          <p:cNvPr id="26" name="Up Arrow 25"/>
          <p:cNvSpPr/>
          <p:nvPr/>
        </p:nvSpPr>
        <p:spPr>
          <a:xfrm>
            <a:off x="1857857" y="2668435"/>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
        <p:nvSpPr>
          <p:cNvPr id="27" name="Up Arrow 26"/>
          <p:cNvSpPr/>
          <p:nvPr/>
        </p:nvSpPr>
        <p:spPr>
          <a:xfrm>
            <a:off x="8539961" y="3594523"/>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
        <p:nvSpPr>
          <p:cNvPr id="28" name="Up Arrow 27"/>
          <p:cNvSpPr/>
          <p:nvPr/>
        </p:nvSpPr>
        <p:spPr>
          <a:xfrm>
            <a:off x="3187075" y="2995432"/>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
        <p:nvSpPr>
          <p:cNvPr id="29" name="Up Arrow 28"/>
          <p:cNvSpPr/>
          <p:nvPr/>
        </p:nvSpPr>
        <p:spPr>
          <a:xfrm>
            <a:off x="5926523" y="2963798"/>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Tree>
    <p:extLst>
      <p:ext uri="{BB962C8B-B14F-4D97-AF65-F5344CB8AC3E}">
        <p14:creationId xmlns:p14="http://schemas.microsoft.com/office/powerpoint/2010/main" val="77832327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p:txBody>
          <a:bodyPr/>
          <a:lstStyle/>
          <a:p>
            <a:r>
              <a:rPr lang="en-US" sz="2000" dirty="0" smtClean="0"/>
              <a:t>US Consumers Prefer Payment Via Credit Cards</a:t>
            </a:r>
            <a:endParaRPr lang="en-US" sz="2000" dirty="0"/>
          </a:p>
        </p:txBody>
      </p:sp>
      <p:sp>
        <p:nvSpPr>
          <p:cNvPr id="3" name="Slide Number Placeholder 2"/>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26</a:t>
            </a:fld>
            <a:endParaRPr lang="en-US" dirty="0">
              <a:solidFill>
                <a:prstClr val="black">
                  <a:tint val="75000"/>
                </a:prstClr>
              </a:solidFill>
            </a:endParaRPr>
          </a:p>
        </p:txBody>
      </p:sp>
      <p:sp>
        <p:nvSpPr>
          <p:cNvPr id="2" name="Text Placeholder 1"/>
          <p:cNvSpPr>
            <a:spLocks noGrp="1"/>
          </p:cNvSpPr>
          <p:nvPr>
            <p:ph type="body" sz="quarter" idx="16"/>
          </p:nvPr>
        </p:nvSpPr>
        <p:spPr>
          <a:xfrm>
            <a:off x="544853" y="1506795"/>
            <a:ext cx="2772696" cy="5558826"/>
          </a:xfrm>
        </p:spPr>
        <p:txBody>
          <a:bodyPr/>
          <a:lstStyle/>
          <a:p>
            <a:r>
              <a:rPr lang="en-GB" dirty="0"/>
              <a:t> </a:t>
            </a:r>
          </a:p>
        </p:txBody>
      </p:sp>
      <p:sp>
        <p:nvSpPr>
          <p:cNvPr id="14" name="Rectangle 13"/>
          <p:cNvSpPr/>
          <p:nvPr/>
        </p:nvSpPr>
        <p:spPr>
          <a:xfrm>
            <a:off x="857250" y="1845350"/>
            <a:ext cx="8843963" cy="3326726"/>
          </a:xfrm>
          <a:prstGeom prst="rect">
            <a:avLst/>
          </a:prstGeom>
          <a:gradFill flip="none" rotWithShape="1">
            <a:gsLst>
              <a:gs pos="0">
                <a:schemeClr val="bg1">
                  <a:lumMod val="85000"/>
                </a:schemeClr>
              </a:gs>
              <a:gs pos="20000">
                <a:schemeClr val="bg1"/>
              </a:gs>
            </a:gsLst>
            <a:lin ang="16200000" scaled="0"/>
            <a:tileRect/>
          </a:gradFill>
          <a:ln w="63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nvGrpSpPr>
          <p:cNvPr id="15" name="Group 14"/>
          <p:cNvGrpSpPr/>
          <p:nvPr/>
        </p:nvGrpSpPr>
        <p:grpSpPr>
          <a:xfrm>
            <a:off x="2201222" y="1975667"/>
            <a:ext cx="6243859" cy="368542"/>
            <a:chOff x="3811910" y="1623956"/>
            <a:chExt cx="6243859" cy="275157"/>
          </a:xfrm>
        </p:grpSpPr>
        <p:grpSp>
          <p:nvGrpSpPr>
            <p:cNvPr id="16" name="Group 15"/>
            <p:cNvGrpSpPr/>
            <p:nvPr/>
          </p:nvGrpSpPr>
          <p:grpSpPr>
            <a:xfrm>
              <a:off x="3811910" y="1623956"/>
              <a:ext cx="6243859" cy="275157"/>
              <a:chOff x="3989719" y="4360181"/>
              <a:chExt cx="6243859" cy="275157"/>
            </a:xfrm>
          </p:grpSpPr>
          <p:sp>
            <p:nvSpPr>
              <p:cNvPr id="19" name="Right Arrow 18"/>
              <p:cNvSpPr/>
              <p:nvPr/>
            </p:nvSpPr>
            <p:spPr>
              <a:xfrm>
                <a:off x="7887843" y="4360181"/>
                <a:ext cx="2345735" cy="275157"/>
              </a:xfrm>
              <a:prstGeom prst="rightArrow">
                <a:avLst>
                  <a:gd name="adj1" fmla="val 100000"/>
                  <a:gd name="adj2"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prstClr val="white"/>
                    </a:solidFill>
                  </a:rPr>
                  <a:t>ABOVE AVERAGE</a:t>
                </a:r>
                <a:endParaRPr lang="en-US" sz="900" dirty="0">
                  <a:solidFill>
                    <a:prstClr val="white"/>
                  </a:solidFill>
                </a:endParaRPr>
              </a:p>
            </p:txBody>
          </p:sp>
          <p:sp>
            <p:nvSpPr>
              <p:cNvPr id="20" name="Left Arrow 19"/>
              <p:cNvSpPr/>
              <p:nvPr/>
            </p:nvSpPr>
            <p:spPr>
              <a:xfrm>
                <a:off x="3989719" y="4360181"/>
                <a:ext cx="2517741" cy="275157"/>
              </a:xfrm>
              <a:prstGeom prst="leftArrow">
                <a:avLst>
                  <a:gd name="adj1" fmla="val 100000"/>
                  <a:gd name="adj2" fmla="val 50000"/>
                </a:avLst>
              </a:prstGeom>
              <a:solidFill>
                <a:srgbClr val="9E0F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prstClr val="white"/>
                    </a:solidFill>
                  </a:rPr>
                  <a:t>BELOW AVERAGE</a:t>
                </a:r>
              </a:p>
            </p:txBody>
          </p:sp>
        </p:grpSp>
        <p:sp>
          <p:nvSpPr>
            <p:cNvPr id="17" name="Rectangle 16"/>
            <p:cNvSpPr/>
            <p:nvPr/>
          </p:nvSpPr>
          <p:spPr>
            <a:xfrm>
              <a:off x="6329651" y="1623956"/>
              <a:ext cx="1380383" cy="2751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rgbClr val="FFFFFF"/>
                  </a:solidFill>
                </a:rPr>
                <a:t>GLOBAL </a:t>
              </a:r>
              <a:r>
                <a:rPr lang="en-US" sz="900" dirty="0" smtClean="0">
                  <a:solidFill>
                    <a:srgbClr val="FFFFFF"/>
                  </a:solidFill>
                </a:rPr>
                <a:t>SCORE: 27%</a:t>
              </a:r>
              <a:endParaRPr lang="en-US" sz="900" dirty="0">
                <a:solidFill>
                  <a:srgbClr val="FFFFFF"/>
                </a:solidFill>
              </a:endParaRPr>
            </a:p>
          </p:txBody>
        </p:sp>
      </p:grpSp>
      <p:sp>
        <p:nvSpPr>
          <p:cNvPr id="21" name="TextBox 20"/>
          <p:cNvSpPr txBox="1"/>
          <p:nvPr/>
        </p:nvSpPr>
        <p:spPr>
          <a:xfrm>
            <a:off x="3301837" y="1494681"/>
            <a:ext cx="3016101" cy="338554"/>
          </a:xfrm>
          <a:prstGeom prst="rect">
            <a:avLst/>
          </a:prstGeom>
          <a:noFill/>
        </p:spPr>
        <p:txBody>
          <a:bodyPr wrap="square" rtlCol="0">
            <a:spAutoFit/>
          </a:bodyPr>
          <a:lstStyle/>
          <a:p>
            <a:pPr algn="ctr"/>
            <a:r>
              <a:rPr lang="en-US" sz="1600" b="1" dirty="0" smtClean="0">
                <a:solidFill>
                  <a:prstClr val="black"/>
                </a:solidFill>
              </a:rPr>
              <a:t>PAYMENT BY CARD</a:t>
            </a:r>
            <a:endParaRPr lang="en-US" sz="1600" b="1" dirty="0">
              <a:solidFill>
                <a:prstClr val="black"/>
              </a:solidFill>
            </a:endParaRPr>
          </a:p>
        </p:txBody>
      </p:sp>
      <p:graphicFrame>
        <p:nvGraphicFramePr>
          <p:cNvPr id="22" name="Content Placeholder 4"/>
          <p:cNvGraphicFramePr>
            <a:graphicFrameLocks/>
          </p:cNvGraphicFramePr>
          <p:nvPr>
            <p:extLst>
              <p:ext uri="{D42A27DB-BD31-4B8C-83A1-F6EECF244321}">
                <p14:modId xmlns:p14="http://schemas.microsoft.com/office/powerpoint/2010/main" val="3824990051"/>
              </p:ext>
            </p:extLst>
          </p:nvPr>
        </p:nvGraphicFramePr>
        <p:xfrm>
          <a:off x="1978984" y="2389245"/>
          <a:ext cx="6688338" cy="18860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927176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z="2000" dirty="0" smtClean="0"/>
              <a:t>95% </a:t>
            </a:r>
            <a:r>
              <a:rPr lang="en-US" sz="2000" dirty="0"/>
              <a:t>of mobile media users in the USA use a smartphone to access the mobile web.</a:t>
            </a:r>
          </a:p>
        </p:txBody>
      </p:sp>
      <p:sp>
        <p:nvSpPr>
          <p:cNvPr id="8" name="Text Placeholder 7"/>
          <p:cNvSpPr>
            <a:spLocks noGrp="1"/>
          </p:cNvSpPr>
          <p:nvPr>
            <p:ph type="body" sz="quarter" idx="15"/>
          </p:nvPr>
        </p:nvSpPr>
        <p:spPr>
          <a:xfrm>
            <a:off x="529143" y="1415063"/>
            <a:ext cx="4643434" cy="2759994"/>
          </a:xfrm>
        </p:spPr>
        <p:txBody>
          <a:bodyPr numCol="2"/>
          <a:lstStyle/>
          <a:p>
            <a:pPr marL="171386" indent="-171386">
              <a:buFont typeface="Arial"/>
              <a:buChar char="•"/>
            </a:pPr>
            <a:r>
              <a:rPr lang="en-GB" sz="1800" dirty="0">
                <a:solidFill>
                  <a:srgbClr val="2D2A29"/>
                </a:solidFill>
              </a:rPr>
              <a:t>Half of smartphone owners in the USA use an Android device to access mobile media</a:t>
            </a:r>
            <a:r>
              <a:rPr lang="en-GB" sz="1800" dirty="0" smtClean="0">
                <a:solidFill>
                  <a:srgbClr val="2D2A29"/>
                </a:solidFill>
              </a:rPr>
              <a:t>.</a:t>
            </a:r>
          </a:p>
          <a:p>
            <a:pPr marL="171386" indent="-171386">
              <a:buFont typeface="Arial"/>
              <a:buChar char="•"/>
            </a:pPr>
            <a:endParaRPr lang="en-GB" sz="1800" dirty="0">
              <a:solidFill>
                <a:srgbClr val="2D2A29"/>
              </a:solidFill>
            </a:endParaRPr>
          </a:p>
          <a:p>
            <a:pPr marL="171386" indent="-171386">
              <a:buFont typeface="Arial"/>
              <a:buChar char="•"/>
            </a:pPr>
            <a:r>
              <a:rPr lang="en-GB" sz="1800" dirty="0">
                <a:solidFill>
                  <a:srgbClr val="2D2A29"/>
                </a:solidFill>
              </a:rPr>
              <a:t>31% use an iPhone.</a:t>
            </a:r>
          </a:p>
        </p:txBody>
      </p:sp>
      <p:sp>
        <p:nvSpPr>
          <p:cNvPr id="6" name="Slide Number Placeholder 5"/>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27</a:t>
            </a:fld>
            <a:endParaRPr lang="en-US" dirty="0">
              <a:solidFill>
                <a:prstClr val="black">
                  <a:tint val="75000"/>
                </a:prstClr>
              </a:solidFill>
            </a:endParaRPr>
          </a:p>
        </p:txBody>
      </p:sp>
      <p:sp>
        <p:nvSpPr>
          <p:cNvPr id="17" name="Text Placeholder 4"/>
          <p:cNvSpPr txBox="1">
            <a:spLocks/>
          </p:cNvSpPr>
          <p:nvPr/>
        </p:nvSpPr>
        <p:spPr>
          <a:xfrm>
            <a:off x="529143" y="4310720"/>
            <a:ext cx="4643434" cy="2759994"/>
          </a:xfrm>
          <a:prstGeom prst="rect">
            <a:avLst/>
          </a:prstGeom>
        </p:spPr>
        <p:txBody>
          <a:bodyPr vert="horz" lIns="0" tIns="0" rIns="0" bIns="0" numCol="2" spcCol="359867"/>
          <a:lstStyle>
            <a:lvl1pPr marL="0" indent="0" algn="l" defTabSz="1678490" rtl="0" eaLnBrk="1" latinLnBrk="0" hangingPunct="1">
              <a:spcBef>
                <a:spcPct val="20000"/>
              </a:spcBef>
              <a:spcAft>
                <a:spcPts val="400"/>
              </a:spcAft>
              <a:buFont typeface="Arial"/>
              <a:buNone/>
              <a:defRPr sz="1150" b="0" i="0" kern="1200" baseline="0">
                <a:solidFill>
                  <a:schemeClr val="tx1"/>
                </a:solidFill>
                <a:latin typeface="Helvetica"/>
                <a:ea typeface="+mn-ea"/>
                <a:cs typeface="Helvetica"/>
              </a:defRPr>
            </a:lvl1pPr>
            <a:lvl2pPr marL="2727546" indent="-1049055" algn="l" defTabSz="1678490" rtl="0" eaLnBrk="1" latinLnBrk="0" hangingPunct="1">
              <a:spcBef>
                <a:spcPct val="20000"/>
              </a:spcBef>
              <a:buFont typeface="Arial"/>
              <a:buChar char="–"/>
              <a:defRPr sz="900" b="0" i="0" kern="1200">
                <a:solidFill>
                  <a:schemeClr val="tx1"/>
                </a:solidFill>
                <a:latin typeface="Helvetica"/>
                <a:ea typeface="+mn-ea"/>
                <a:cs typeface="Helvetica"/>
              </a:defRPr>
            </a:lvl2pPr>
            <a:lvl3pPr marL="4196225" indent="-839245" algn="l" defTabSz="1678490" rtl="0" eaLnBrk="1" latinLnBrk="0" hangingPunct="1">
              <a:spcBef>
                <a:spcPct val="20000"/>
              </a:spcBef>
              <a:buFont typeface="Arial"/>
              <a:buChar char="•"/>
              <a:defRPr sz="900" b="0" i="0" kern="1200">
                <a:solidFill>
                  <a:schemeClr val="tx1"/>
                </a:solidFill>
                <a:latin typeface="Helvetica"/>
                <a:ea typeface="+mn-ea"/>
                <a:cs typeface="Helvetica"/>
              </a:defRPr>
            </a:lvl3pPr>
            <a:lvl4pPr marL="5874714" indent="-839245" algn="l" defTabSz="1678490" rtl="0" eaLnBrk="1" latinLnBrk="0" hangingPunct="1">
              <a:spcBef>
                <a:spcPct val="20000"/>
              </a:spcBef>
              <a:buFont typeface="Arial"/>
              <a:buChar char="–"/>
              <a:defRPr sz="900" b="0" i="0" kern="1200">
                <a:solidFill>
                  <a:schemeClr val="tx1"/>
                </a:solidFill>
                <a:latin typeface="Helvetica"/>
                <a:ea typeface="+mn-ea"/>
                <a:cs typeface="Helvetica"/>
              </a:defRPr>
            </a:lvl4pPr>
            <a:lvl5pPr marL="7553204" indent="-839245" algn="l" defTabSz="1678490" rtl="0" eaLnBrk="1" latinLnBrk="0" hangingPunct="1">
              <a:spcBef>
                <a:spcPct val="20000"/>
              </a:spcBef>
              <a:buFont typeface="Arial"/>
              <a:buChar char="»"/>
              <a:defRPr sz="900" b="0" i="0" kern="1200">
                <a:solidFill>
                  <a:schemeClr val="tx1"/>
                </a:solidFill>
                <a:latin typeface="Helvetica"/>
                <a:ea typeface="+mn-ea"/>
                <a:cs typeface="Helvetica"/>
              </a:defRPr>
            </a:lvl5pPr>
            <a:lvl6pPr marL="9231695" indent="-839245" algn="l" defTabSz="1678490" rtl="0" eaLnBrk="1" latinLnBrk="0" hangingPunct="1">
              <a:spcBef>
                <a:spcPct val="20000"/>
              </a:spcBef>
              <a:buFont typeface="Arial"/>
              <a:buChar char="•"/>
              <a:defRPr sz="7300" kern="1200">
                <a:solidFill>
                  <a:schemeClr val="tx1"/>
                </a:solidFill>
                <a:latin typeface="+mn-lt"/>
                <a:ea typeface="+mn-ea"/>
                <a:cs typeface="+mn-cs"/>
              </a:defRPr>
            </a:lvl6pPr>
            <a:lvl7pPr marL="10910185" indent="-839245" algn="l" defTabSz="1678490" rtl="0" eaLnBrk="1" latinLnBrk="0" hangingPunct="1">
              <a:spcBef>
                <a:spcPct val="20000"/>
              </a:spcBef>
              <a:buFont typeface="Arial"/>
              <a:buChar char="•"/>
              <a:defRPr sz="7300" kern="1200">
                <a:solidFill>
                  <a:schemeClr val="tx1"/>
                </a:solidFill>
                <a:latin typeface="+mn-lt"/>
                <a:ea typeface="+mn-ea"/>
                <a:cs typeface="+mn-cs"/>
              </a:defRPr>
            </a:lvl7pPr>
            <a:lvl8pPr marL="12588675" indent="-839245" algn="l" defTabSz="1678490" rtl="0" eaLnBrk="1" latinLnBrk="0" hangingPunct="1">
              <a:spcBef>
                <a:spcPct val="20000"/>
              </a:spcBef>
              <a:buFont typeface="Arial"/>
              <a:buChar char="•"/>
              <a:defRPr sz="7300" kern="1200">
                <a:solidFill>
                  <a:schemeClr val="tx1"/>
                </a:solidFill>
                <a:latin typeface="+mn-lt"/>
                <a:ea typeface="+mn-ea"/>
                <a:cs typeface="+mn-cs"/>
              </a:defRPr>
            </a:lvl8pPr>
            <a:lvl9pPr marL="14267165" indent="-839245" algn="l" defTabSz="1678490" rtl="0" eaLnBrk="1" latinLnBrk="0" hangingPunct="1">
              <a:spcBef>
                <a:spcPct val="20000"/>
              </a:spcBef>
              <a:buFont typeface="Arial"/>
              <a:buChar char="•"/>
              <a:defRPr sz="7300" kern="1200">
                <a:solidFill>
                  <a:schemeClr val="tx1"/>
                </a:solidFill>
                <a:latin typeface="+mn-lt"/>
                <a:ea typeface="+mn-ea"/>
                <a:cs typeface="+mn-cs"/>
              </a:defRPr>
            </a:lvl9pPr>
          </a:lstStyle>
          <a:p>
            <a:pPr marL="171386" indent="-171386">
              <a:buFont typeface="Arial"/>
              <a:buChar char="•"/>
            </a:pPr>
            <a:r>
              <a:rPr lang="en-US" sz="1800" dirty="0">
                <a:solidFill>
                  <a:prstClr val="black"/>
                </a:solidFill>
              </a:rPr>
              <a:t>Mobile </a:t>
            </a:r>
            <a:r>
              <a:rPr lang="en-US" sz="1800" dirty="0" smtClean="0">
                <a:solidFill>
                  <a:prstClr val="black"/>
                </a:solidFill>
              </a:rPr>
              <a:t>content and commerce </a:t>
            </a:r>
            <a:r>
              <a:rPr lang="en-US" sz="1800" dirty="0">
                <a:solidFill>
                  <a:prstClr val="black"/>
                </a:solidFill>
              </a:rPr>
              <a:t>activities have grown significantly since 2011. </a:t>
            </a:r>
            <a:endParaRPr lang="en-US" sz="1800" dirty="0" smtClean="0">
              <a:solidFill>
                <a:prstClr val="black"/>
              </a:solidFill>
            </a:endParaRPr>
          </a:p>
          <a:p>
            <a:pPr marL="171386" indent="-171386">
              <a:buFont typeface="Arial"/>
              <a:buChar char="•"/>
            </a:pPr>
            <a:endParaRPr lang="en-US" sz="1800" dirty="0">
              <a:solidFill>
                <a:prstClr val="black"/>
              </a:solidFill>
            </a:endParaRPr>
          </a:p>
          <a:p>
            <a:pPr marL="171386" indent="-171386">
              <a:buFont typeface="Arial"/>
              <a:buChar char="•"/>
            </a:pPr>
            <a:r>
              <a:rPr lang="en-GB" sz="1800" dirty="0">
                <a:solidFill>
                  <a:srgbClr val="2D2A29"/>
                </a:solidFill>
              </a:rPr>
              <a:t>91% now engage in some form of mobile commerce.</a:t>
            </a:r>
          </a:p>
          <a:p>
            <a:endParaRPr lang="en-GB" sz="1400" dirty="0">
              <a:solidFill>
                <a:srgbClr val="2D2A29"/>
              </a:solidFill>
            </a:endParaRPr>
          </a:p>
        </p:txBody>
      </p:sp>
      <p:graphicFrame>
        <p:nvGraphicFramePr>
          <p:cNvPr id="11" name="Content Placeholder 3"/>
          <p:cNvGraphicFramePr>
            <a:graphicFrameLocks/>
          </p:cNvGraphicFramePr>
          <p:nvPr>
            <p:extLst>
              <p:ext uri="{D42A27DB-BD31-4B8C-83A1-F6EECF244321}">
                <p14:modId xmlns:p14="http://schemas.microsoft.com/office/powerpoint/2010/main" val="3025694638"/>
              </p:ext>
            </p:extLst>
          </p:nvPr>
        </p:nvGraphicFramePr>
        <p:xfrm>
          <a:off x="3894474" y="1415064"/>
          <a:ext cx="6339104" cy="27599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ontent Placeholder 4"/>
          <p:cNvGraphicFramePr>
            <a:graphicFrameLocks/>
          </p:cNvGraphicFramePr>
          <p:nvPr>
            <p:extLst>
              <p:ext uri="{D42A27DB-BD31-4B8C-83A1-F6EECF244321}">
                <p14:modId xmlns:p14="http://schemas.microsoft.com/office/powerpoint/2010/main" val="3446063234"/>
              </p:ext>
            </p:extLst>
          </p:nvPr>
        </p:nvGraphicFramePr>
        <p:xfrm>
          <a:off x="3894474" y="4310720"/>
          <a:ext cx="6339104" cy="270783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7128694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p:nvPr>
            <p:extLst>
              <p:ext uri="{D42A27DB-BD31-4B8C-83A1-F6EECF244321}">
                <p14:modId xmlns:p14="http://schemas.microsoft.com/office/powerpoint/2010/main" val="3042258246"/>
              </p:ext>
            </p:extLst>
          </p:nvPr>
        </p:nvGraphicFramePr>
        <p:xfrm>
          <a:off x="538216" y="1415065"/>
          <a:ext cx="4770963" cy="2759994"/>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28</a:t>
            </a:fld>
            <a:endParaRPr lang="en-US" dirty="0">
              <a:solidFill>
                <a:prstClr val="black">
                  <a:tint val="75000"/>
                </a:prstClr>
              </a:solidFill>
            </a:endParaRPr>
          </a:p>
        </p:txBody>
      </p:sp>
      <p:sp>
        <p:nvSpPr>
          <p:cNvPr id="11" name="Up Arrow 10"/>
          <p:cNvSpPr/>
          <p:nvPr/>
        </p:nvSpPr>
        <p:spPr>
          <a:xfrm>
            <a:off x="1581731" y="1784626"/>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
        <p:nvSpPr>
          <p:cNvPr id="22" name="Up Arrow 21"/>
          <p:cNvSpPr/>
          <p:nvPr/>
        </p:nvSpPr>
        <p:spPr>
          <a:xfrm>
            <a:off x="3126822" y="2129719"/>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
        <p:nvSpPr>
          <p:cNvPr id="33" name="Text Placeholder 1"/>
          <p:cNvSpPr txBox="1">
            <a:spLocks/>
          </p:cNvSpPr>
          <p:nvPr/>
        </p:nvSpPr>
        <p:spPr>
          <a:xfrm>
            <a:off x="5525970" y="1415063"/>
            <a:ext cx="4643434" cy="5558826"/>
          </a:xfrm>
          <a:prstGeom prst="rect">
            <a:avLst/>
          </a:prstGeom>
        </p:spPr>
        <p:txBody>
          <a:bodyPr vert="horz" lIns="0" tIns="0" rIns="0" bIns="0" numCol="1" spcCol="359867"/>
          <a:lstStyle>
            <a:lvl1pPr marL="0" indent="0" algn="l" defTabSz="1678490" rtl="0" eaLnBrk="1" latinLnBrk="0" hangingPunct="1">
              <a:spcBef>
                <a:spcPct val="20000"/>
              </a:spcBef>
              <a:spcAft>
                <a:spcPts val="400"/>
              </a:spcAft>
              <a:buFont typeface="Arial"/>
              <a:buNone/>
              <a:defRPr sz="1150" b="0" i="0" kern="1200" baseline="0">
                <a:solidFill>
                  <a:schemeClr val="tx1"/>
                </a:solidFill>
                <a:latin typeface="Helvetica"/>
                <a:ea typeface="+mn-ea"/>
                <a:cs typeface="Helvetica"/>
              </a:defRPr>
            </a:lvl1pPr>
            <a:lvl2pPr marL="2727546" indent="-1049055" algn="l" defTabSz="1678490" rtl="0" eaLnBrk="1" latinLnBrk="0" hangingPunct="1">
              <a:spcBef>
                <a:spcPct val="20000"/>
              </a:spcBef>
              <a:buFont typeface="Arial"/>
              <a:buChar char="–"/>
              <a:defRPr sz="900" b="0" i="0" kern="1200">
                <a:solidFill>
                  <a:schemeClr val="tx1"/>
                </a:solidFill>
                <a:latin typeface="Helvetica"/>
                <a:ea typeface="+mn-ea"/>
                <a:cs typeface="Helvetica"/>
              </a:defRPr>
            </a:lvl2pPr>
            <a:lvl3pPr marL="4196225" indent="-839245" algn="l" defTabSz="1678490" rtl="0" eaLnBrk="1" latinLnBrk="0" hangingPunct="1">
              <a:spcBef>
                <a:spcPct val="20000"/>
              </a:spcBef>
              <a:buFont typeface="Arial"/>
              <a:buChar char="•"/>
              <a:defRPr sz="900" b="0" i="0" kern="1200">
                <a:solidFill>
                  <a:schemeClr val="tx1"/>
                </a:solidFill>
                <a:latin typeface="Helvetica"/>
                <a:ea typeface="+mn-ea"/>
                <a:cs typeface="Helvetica"/>
              </a:defRPr>
            </a:lvl3pPr>
            <a:lvl4pPr marL="5874714" indent="-839245" algn="l" defTabSz="1678490" rtl="0" eaLnBrk="1" latinLnBrk="0" hangingPunct="1">
              <a:spcBef>
                <a:spcPct val="20000"/>
              </a:spcBef>
              <a:buFont typeface="Arial"/>
              <a:buChar char="–"/>
              <a:defRPr sz="900" b="0" i="0" kern="1200">
                <a:solidFill>
                  <a:schemeClr val="tx1"/>
                </a:solidFill>
                <a:latin typeface="Helvetica"/>
                <a:ea typeface="+mn-ea"/>
                <a:cs typeface="Helvetica"/>
              </a:defRPr>
            </a:lvl4pPr>
            <a:lvl5pPr marL="7553204" indent="-839245" algn="l" defTabSz="1678490" rtl="0" eaLnBrk="1" latinLnBrk="0" hangingPunct="1">
              <a:spcBef>
                <a:spcPct val="20000"/>
              </a:spcBef>
              <a:buFont typeface="Arial"/>
              <a:buChar char="»"/>
              <a:defRPr sz="900" b="0" i="0" kern="1200">
                <a:solidFill>
                  <a:schemeClr val="tx1"/>
                </a:solidFill>
                <a:latin typeface="Helvetica"/>
                <a:ea typeface="+mn-ea"/>
                <a:cs typeface="Helvetica"/>
              </a:defRPr>
            </a:lvl5pPr>
            <a:lvl6pPr marL="9231695" indent="-839245" algn="l" defTabSz="1678490" rtl="0" eaLnBrk="1" latinLnBrk="0" hangingPunct="1">
              <a:spcBef>
                <a:spcPct val="20000"/>
              </a:spcBef>
              <a:buFont typeface="Arial"/>
              <a:buChar char="•"/>
              <a:defRPr sz="7300" kern="1200">
                <a:solidFill>
                  <a:schemeClr val="tx1"/>
                </a:solidFill>
                <a:latin typeface="+mn-lt"/>
                <a:ea typeface="+mn-ea"/>
                <a:cs typeface="+mn-cs"/>
              </a:defRPr>
            </a:lvl6pPr>
            <a:lvl7pPr marL="10910185" indent="-839245" algn="l" defTabSz="1678490" rtl="0" eaLnBrk="1" latinLnBrk="0" hangingPunct="1">
              <a:spcBef>
                <a:spcPct val="20000"/>
              </a:spcBef>
              <a:buFont typeface="Arial"/>
              <a:buChar char="•"/>
              <a:defRPr sz="7300" kern="1200">
                <a:solidFill>
                  <a:schemeClr val="tx1"/>
                </a:solidFill>
                <a:latin typeface="+mn-lt"/>
                <a:ea typeface="+mn-ea"/>
                <a:cs typeface="+mn-cs"/>
              </a:defRPr>
            </a:lvl7pPr>
            <a:lvl8pPr marL="12588675" indent="-839245" algn="l" defTabSz="1678490" rtl="0" eaLnBrk="1" latinLnBrk="0" hangingPunct="1">
              <a:spcBef>
                <a:spcPct val="20000"/>
              </a:spcBef>
              <a:buFont typeface="Arial"/>
              <a:buChar char="•"/>
              <a:defRPr sz="7300" kern="1200">
                <a:solidFill>
                  <a:schemeClr val="tx1"/>
                </a:solidFill>
                <a:latin typeface="+mn-lt"/>
                <a:ea typeface="+mn-ea"/>
                <a:cs typeface="+mn-cs"/>
              </a:defRPr>
            </a:lvl8pPr>
            <a:lvl9pPr marL="14267165" indent="-839245" algn="l" defTabSz="1678490" rtl="0" eaLnBrk="1" latinLnBrk="0" hangingPunct="1">
              <a:spcBef>
                <a:spcPct val="20000"/>
              </a:spcBef>
              <a:buFont typeface="Arial"/>
              <a:buChar char="•"/>
              <a:defRPr sz="7300" kern="1200">
                <a:solidFill>
                  <a:schemeClr val="tx1"/>
                </a:solidFill>
                <a:latin typeface="+mn-lt"/>
                <a:ea typeface="+mn-ea"/>
                <a:cs typeface="+mn-cs"/>
              </a:defRPr>
            </a:lvl9pPr>
          </a:lstStyle>
          <a:p>
            <a:pPr marL="171386" indent="-171386">
              <a:buFont typeface="Arial"/>
              <a:buChar char="•"/>
            </a:pPr>
            <a:r>
              <a:rPr lang="en-GB" sz="1800" dirty="0">
                <a:solidFill>
                  <a:srgbClr val="2D2A29"/>
                </a:solidFill>
              </a:rPr>
              <a:t>Purchases via mobile phones has grown to </a:t>
            </a:r>
            <a:r>
              <a:rPr lang="en-GB" sz="1800" dirty="0" smtClean="0">
                <a:solidFill>
                  <a:srgbClr val="2D2A29"/>
                </a:solidFill>
              </a:rPr>
              <a:t>74%</a:t>
            </a:r>
          </a:p>
          <a:p>
            <a:pPr marL="171386" indent="-171386">
              <a:buFont typeface="Arial"/>
              <a:buChar char="•"/>
            </a:pPr>
            <a:endParaRPr lang="en-GB" sz="1800" dirty="0">
              <a:solidFill>
                <a:srgbClr val="2D2A29"/>
              </a:solidFill>
            </a:endParaRPr>
          </a:p>
          <a:p>
            <a:pPr marL="171386" indent="-171386">
              <a:buFont typeface="Arial"/>
              <a:buChar char="•"/>
            </a:pPr>
            <a:r>
              <a:rPr lang="en-GB" sz="1800" dirty="0" smtClean="0">
                <a:solidFill>
                  <a:srgbClr val="2D2A29"/>
                </a:solidFill>
              </a:rPr>
              <a:t>Mobile media users </a:t>
            </a:r>
            <a:r>
              <a:rPr lang="en-GB" sz="1800" dirty="0">
                <a:solidFill>
                  <a:srgbClr val="2D2A29"/>
                </a:solidFill>
              </a:rPr>
              <a:t>are also researching and banking </a:t>
            </a:r>
            <a:r>
              <a:rPr lang="en-GB" sz="1800" dirty="0" smtClean="0">
                <a:solidFill>
                  <a:srgbClr val="2D2A29"/>
                </a:solidFill>
              </a:rPr>
              <a:t>via mobile significantly </a:t>
            </a:r>
            <a:r>
              <a:rPr lang="en-GB" sz="1800" dirty="0">
                <a:solidFill>
                  <a:srgbClr val="2D2A29"/>
                </a:solidFill>
              </a:rPr>
              <a:t>more than in </a:t>
            </a:r>
            <a:r>
              <a:rPr lang="en-GB" sz="1800" dirty="0" smtClean="0">
                <a:solidFill>
                  <a:srgbClr val="2D2A29"/>
                </a:solidFill>
              </a:rPr>
              <a:t>2011</a:t>
            </a:r>
            <a:endParaRPr lang="en-GB" sz="1800" dirty="0">
              <a:solidFill>
                <a:srgbClr val="2D2A29"/>
              </a:solidFill>
            </a:endParaRPr>
          </a:p>
        </p:txBody>
      </p:sp>
      <p:sp>
        <p:nvSpPr>
          <p:cNvPr id="34" name="Text Placeholder 4"/>
          <p:cNvSpPr txBox="1">
            <a:spLocks/>
          </p:cNvSpPr>
          <p:nvPr/>
        </p:nvSpPr>
        <p:spPr>
          <a:xfrm>
            <a:off x="5525970" y="4310720"/>
            <a:ext cx="4643434" cy="2759994"/>
          </a:xfrm>
          <a:prstGeom prst="rect">
            <a:avLst/>
          </a:prstGeom>
        </p:spPr>
        <p:txBody>
          <a:bodyPr vert="horz" lIns="0" tIns="0" rIns="0" bIns="0" numCol="1" spcCol="359867"/>
          <a:lstStyle>
            <a:lvl1pPr marL="0" indent="0" algn="l" defTabSz="1678490" rtl="0" eaLnBrk="1" latinLnBrk="0" hangingPunct="1">
              <a:spcBef>
                <a:spcPct val="20000"/>
              </a:spcBef>
              <a:spcAft>
                <a:spcPts val="400"/>
              </a:spcAft>
              <a:buFont typeface="Arial"/>
              <a:buNone/>
              <a:defRPr sz="1150" b="0" i="0" kern="1200" baseline="0">
                <a:solidFill>
                  <a:schemeClr val="tx1"/>
                </a:solidFill>
                <a:latin typeface="Helvetica"/>
                <a:ea typeface="+mn-ea"/>
                <a:cs typeface="Helvetica"/>
              </a:defRPr>
            </a:lvl1pPr>
            <a:lvl2pPr marL="2727546" indent="-1049055" algn="l" defTabSz="1678490" rtl="0" eaLnBrk="1" latinLnBrk="0" hangingPunct="1">
              <a:spcBef>
                <a:spcPct val="20000"/>
              </a:spcBef>
              <a:buFont typeface="Arial"/>
              <a:buChar char="–"/>
              <a:defRPr sz="900" b="0" i="0" kern="1200">
                <a:solidFill>
                  <a:schemeClr val="tx1"/>
                </a:solidFill>
                <a:latin typeface="Helvetica"/>
                <a:ea typeface="+mn-ea"/>
                <a:cs typeface="Helvetica"/>
              </a:defRPr>
            </a:lvl2pPr>
            <a:lvl3pPr marL="4196225" indent="-839245" algn="l" defTabSz="1678490" rtl="0" eaLnBrk="1" latinLnBrk="0" hangingPunct="1">
              <a:spcBef>
                <a:spcPct val="20000"/>
              </a:spcBef>
              <a:buFont typeface="Arial"/>
              <a:buChar char="•"/>
              <a:defRPr sz="900" b="0" i="0" kern="1200">
                <a:solidFill>
                  <a:schemeClr val="tx1"/>
                </a:solidFill>
                <a:latin typeface="Helvetica"/>
                <a:ea typeface="+mn-ea"/>
                <a:cs typeface="Helvetica"/>
              </a:defRPr>
            </a:lvl3pPr>
            <a:lvl4pPr marL="5874714" indent="-839245" algn="l" defTabSz="1678490" rtl="0" eaLnBrk="1" latinLnBrk="0" hangingPunct="1">
              <a:spcBef>
                <a:spcPct val="20000"/>
              </a:spcBef>
              <a:buFont typeface="Arial"/>
              <a:buChar char="–"/>
              <a:defRPr sz="900" b="0" i="0" kern="1200">
                <a:solidFill>
                  <a:schemeClr val="tx1"/>
                </a:solidFill>
                <a:latin typeface="Helvetica"/>
                <a:ea typeface="+mn-ea"/>
                <a:cs typeface="Helvetica"/>
              </a:defRPr>
            </a:lvl4pPr>
            <a:lvl5pPr marL="7553204" indent="-839245" algn="l" defTabSz="1678490" rtl="0" eaLnBrk="1" latinLnBrk="0" hangingPunct="1">
              <a:spcBef>
                <a:spcPct val="20000"/>
              </a:spcBef>
              <a:buFont typeface="Arial"/>
              <a:buChar char="»"/>
              <a:defRPr sz="900" b="0" i="0" kern="1200">
                <a:solidFill>
                  <a:schemeClr val="tx1"/>
                </a:solidFill>
                <a:latin typeface="Helvetica"/>
                <a:ea typeface="+mn-ea"/>
                <a:cs typeface="Helvetica"/>
              </a:defRPr>
            </a:lvl5pPr>
            <a:lvl6pPr marL="9231695" indent="-839245" algn="l" defTabSz="1678490" rtl="0" eaLnBrk="1" latinLnBrk="0" hangingPunct="1">
              <a:spcBef>
                <a:spcPct val="20000"/>
              </a:spcBef>
              <a:buFont typeface="Arial"/>
              <a:buChar char="•"/>
              <a:defRPr sz="7300" kern="1200">
                <a:solidFill>
                  <a:schemeClr val="tx1"/>
                </a:solidFill>
                <a:latin typeface="+mn-lt"/>
                <a:ea typeface="+mn-ea"/>
                <a:cs typeface="+mn-cs"/>
              </a:defRPr>
            </a:lvl6pPr>
            <a:lvl7pPr marL="10910185" indent="-839245" algn="l" defTabSz="1678490" rtl="0" eaLnBrk="1" latinLnBrk="0" hangingPunct="1">
              <a:spcBef>
                <a:spcPct val="20000"/>
              </a:spcBef>
              <a:buFont typeface="Arial"/>
              <a:buChar char="•"/>
              <a:defRPr sz="7300" kern="1200">
                <a:solidFill>
                  <a:schemeClr val="tx1"/>
                </a:solidFill>
                <a:latin typeface="+mn-lt"/>
                <a:ea typeface="+mn-ea"/>
                <a:cs typeface="+mn-cs"/>
              </a:defRPr>
            </a:lvl7pPr>
            <a:lvl8pPr marL="12588675" indent="-839245" algn="l" defTabSz="1678490" rtl="0" eaLnBrk="1" latinLnBrk="0" hangingPunct="1">
              <a:spcBef>
                <a:spcPct val="20000"/>
              </a:spcBef>
              <a:buFont typeface="Arial"/>
              <a:buChar char="•"/>
              <a:defRPr sz="7300" kern="1200">
                <a:solidFill>
                  <a:schemeClr val="tx1"/>
                </a:solidFill>
                <a:latin typeface="+mn-lt"/>
                <a:ea typeface="+mn-ea"/>
                <a:cs typeface="+mn-cs"/>
              </a:defRPr>
            </a:lvl8pPr>
            <a:lvl9pPr marL="14267165" indent="-839245" algn="l" defTabSz="1678490" rtl="0" eaLnBrk="1" latinLnBrk="0" hangingPunct="1">
              <a:spcBef>
                <a:spcPct val="20000"/>
              </a:spcBef>
              <a:buFont typeface="Arial"/>
              <a:buChar char="•"/>
              <a:defRPr sz="7300" kern="1200">
                <a:solidFill>
                  <a:schemeClr val="tx1"/>
                </a:solidFill>
                <a:latin typeface="+mn-lt"/>
                <a:ea typeface="+mn-ea"/>
                <a:cs typeface="+mn-cs"/>
              </a:defRPr>
            </a:lvl9pPr>
          </a:lstStyle>
          <a:p>
            <a:pPr marL="171386" indent="-171386">
              <a:buFont typeface="Arial"/>
              <a:buChar char="•"/>
            </a:pPr>
            <a:r>
              <a:rPr lang="en-US" sz="1800" dirty="0">
                <a:solidFill>
                  <a:prstClr val="black"/>
                </a:solidFill>
              </a:rPr>
              <a:t>The smartphone platform appears to encourage stronger levels of research, banking and purchase</a:t>
            </a:r>
            <a:r>
              <a:rPr lang="en-US" sz="1800" dirty="0" smtClean="0">
                <a:solidFill>
                  <a:prstClr val="black"/>
                </a:solidFill>
              </a:rPr>
              <a:t>.</a:t>
            </a:r>
          </a:p>
          <a:p>
            <a:pPr marL="171386" indent="-171386">
              <a:buFont typeface="Arial"/>
              <a:buChar char="•"/>
            </a:pPr>
            <a:endParaRPr lang="en-GB" sz="1800" dirty="0">
              <a:solidFill>
                <a:srgbClr val="2D2A29"/>
              </a:solidFill>
            </a:endParaRPr>
          </a:p>
          <a:p>
            <a:pPr marL="171386" indent="-171386">
              <a:buFont typeface="Arial"/>
              <a:buChar char="•"/>
            </a:pPr>
            <a:r>
              <a:rPr lang="en-GB" sz="1800" dirty="0">
                <a:solidFill>
                  <a:srgbClr val="2D2A29"/>
                </a:solidFill>
              </a:rPr>
              <a:t>Smartphone owners offer a clear opportunity for brands and advertisers to engage with them, with their significantly higher usage of all forms of mobile </a:t>
            </a:r>
            <a:r>
              <a:rPr lang="en-GB" sz="1800" dirty="0" smtClean="0">
                <a:solidFill>
                  <a:srgbClr val="2D2A29"/>
                </a:solidFill>
              </a:rPr>
              <a:t>content and commerce</a:t>
            </a:r>
            <a:r>
              <a:rPr lang="en-GB" sz="1800" dirty="0">
                <a:solidFill>
                  <a:srgbClr val="2D2A29"/>
                </a:solidFill>
              </a:rPr>
              <a:t>.</a:t>
            </a:r>
          </a:p>
        </p:txBody>
      </p:sp>
      <p:sp>
        <p:nvSpPr>
          <p:cNvPr id="3" name="TextBox 2"/>
          <p:cNvSpPr txBox="1"/>
          <p:nvPr/>
        </p:nvSpPr>
        <p:spPr>
          <a:xfrm>
            <a:off x="7376218" y="4815248"/>
            <a:ext cx="184666" cy="1107996"/>
          </a:xfrm>
          <a:prstGeom prst="rect">
            <a:avLst/>
          </a:prstGeom>
          <a:noFill/>
        </p:spPr>
        <p:txBody>
          <a:bodyPr wrap="none" rtlCol="0">
            <a:spAutoFit/>
          </a:bodyPr>
          <a:lstStyle/>
          <a:p>
            <a:endParaRPr lang="en-US" dirty="0">
              <a:solidFill>
                <a:prstClr val="black"/>
              </a:solidFill>
            </a:endParaRPr>
          </a:p>
        </p:txBody>
      </p:sp>
      <p:sp>
        <p:nvSpPr>
          <p:cNvPr id="4" name="Title 3"/>
          <p:cNvSpPr>
            <a:spLocks noGrp="1"/>
          </p:cNvSpPr>
          <p:nvPr>
            <p:ph type="title"/>
          </p:nvPr>
        </p:nvSpPr>
        <p:spPr/>
        <p:txBody>
          <a:bodyPr/>
          <a:lstStyle/>
          <a:p>
            <a:r>
              <a:rPr lang="en-US" sz="2400" dirty="0"/>
              <a:t>All aspects of </a:t>
            </a:r>
            <a:r>
              <a:rPr lang="en-US" sz="2400" dirty="0" smtClean="0"/>
              <a:t>mobile content and commerce </a:t>
            </a:r>
            <a:r>
              <a:rPr lang="en-US" sz="2400" dirty="0"/>
              <a:t>are </a:t>
            </a:r>
            <a:r>
              <a:rPr lang="en-US" sz="2400" dirty="0" smtClean="0"/>
              <a:t>increasing </a:t>
            </a:r>
            <a:r>
              <a:rPr lang="en-US" sz="2400" dirty="0"/>
              <a:t>in the US.</a:t>
            </a:r>
          </a:p>
        </p:txBody>
      </p:sp>
      <p:sp>
        <p:nvSpPr>
          <p:cNvPr id="16" name="Up Arrow 15"/>
          <p:cNvSpPr/>
          <p:nvPr/>
        </p:nvSpPr>
        <p:spPr>
          <a:xfrm>
            <a:off x="4640164" y="2009412"/>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graphicFrame>
        <p:nvGraphicFramePr>
          <p:cNvPr id="18" name="Content Placeholder 4"/>
          <p:cNvGraphicFramePr>
            <a:graphicFrameLocks/>
          </p:cNvGraphicFramePr>
          <p:nvPr>
            <p:extLst>
              <p:ext uri="{D42A27DB-BD31-4B8C-83A1-F6EECF244321}">
                <p14:modId xmlns:p14="http://schemas.microsoft.com/office/powerpoint/2010/main" val="2977895269"/>
              </p:ext>
            </p:extLst>
          </p:nvPr>
        </p:nvGraphicFramePr>
        <p:xfrm>
          <a:off x="538216" y="4310719"/>
          <a:ext cx="4770963" cy="26910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7989825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4"/>
          <p:cNvGraphicFramePr>
            <a:graphicFrameLocks/>
          </p:cNvGraphicFramePr>
          <p:nvPr>
            <p:extLst>
              <p:ext uri="{D42A27DB-BD31-4B8C-83A1-F6EECF244321}">
                <p14:modId xmlns:p14="http://schemas.microsoft.com/office/powerpoint/2010/main" val="4133372806"/>
              </p:ext>
            </p:extLst>
          </p:nvPr>
        </p:nvGraphicFramePr>
        <p:xfrm>
          <a:off x="3545238" y="1415062"/>
          <a:ext cx="6698923" cy="5603490"/>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29</a:t>
            </a:fld>
            <a:endParaRPr lang="en-US" dirty="0">
              <a:solidFill>
                <a:prstClr val="black">
                  <a:tint val="75000"/>
                </a:prstClr>
              </a:solidFill>
            </a:endParaRPr>
          </a:p>
        </p:txBody>
      </p:sp>
      <p:sp>
        <p:nvSpPr>
          <p:cNvPr id="5" name="Text Placeholder 4"/>
          <p:cNvSpPr>
            <a:spLocks noGrp="1"/>
          </p:cNvSpPr>
          <p:nvPr>
            <p:ph type="body" sz="quarter" idx="16"/>
          </p:nvPr>
        </p:nvSpPr>
        <p:spPr>
          <a:xfrm>
            <a:off x="529140" y="1415062"/>
            <a:ext cx="4815179" cy="5603490"/>
          </a:xfrm>
          <a:prstGeom prst="rect">
            <a:avLst/>
          </a:prstGeom>
        </p:spPr>
        <p:txBody>
          <a:bodyPr numCol="2"/>
          <a:lstStyle/>
          <a:p>
            <a:pPr marL="171386" indent="-171386">
              <a:buFont typeface="Arial"/>
              <a:buChar char="•"/>
            </a:pPr>
            <a:r>
              <a:rPr lang="en-GB" sz="1600" dirty="0">
                <a:solidFill>
                  <a:srgbClr val="2D2A29"/>
                </a:solidFill>
              </a:rPr>
              <a:t>50% </a:t>
            </a:r>
            <a:r>
              <a:rPr lang="en-GB" sz="1600" dirty="0" smtClean="0">
                <a:solidFill>
                  <a:srgbClr val="2D2A29"/>
                </a:solidFill>
              </a:rPr>
              <a:t>mobile media users now </a:t>
            </a:r>
            <a:r>
              <a:rPr lang="en-GB" sz="1600" dirty="0">
                <a:solidFill>
                  <a:srgbClr val="2D2A29"/>
                </a:solidFill>
              </a:rPr>
              <a:t>use their </a:t>
            </a:r>
            <a:r>
              <a:rPr lang="en-GB" sz="1600" dirty="0" smtClean="0">
                <a:solidFill>
                  <a:srgbClr val="2D2A29"/>
                </a:solidFill>
              </a:rPr>
              <a:t>mobile to </a:t>
            </a:r>
            <a:r>
              <a:rPr lang="en-GB" sz="1600" dirty="0">
                <a:solidFill>
                  <a:srgbClr val="2D2A29"/>
                </a:solidFill>
              </a:rPr>
              <a:t>locate shops, significantly more than in 2011</a:t>
            </a:r>
            <a:r>
              <a:rPr lang="en-GB" sz="1600" dirty="0" smtClean="0">
                <a:solidFill>
                  <a:srgbClr val="2D2A29"/>
                </a:solidFill>
              </a:rPr>
              <a:t>.</a:t>
            </a:r>
          </a:p>
          <a:p>
            <a:pPr marL="171386" indent="-171386">
              <a:buFont typeface="Arial"/>
              <a:buChar char="•"/>
            </a:pPr>
            <a:endParaRPr lang="en-GB" sz="1600" dirty="0">
              <a:solidFill>
                <a:srgbClr val="2D2A29"/>
              </a:solidFill>
            </a:endParaRPr>
          </a:p>
          <a:p>
            <a:pPr marL="171386" indent="-171386">
              <a:buFont typeface="Arial"/>
              <a:buChar char="•"/>
            </a:pPr>
            <a:r>
              <a:rPr lang="en-GB" sz="1600" dirty="0">
                <a:solidFill>
                  <a:srgbClr val="2D2A29"/>
                </a:solidFill>
              </a:rPr>
              <a:t>Significantly more </a:t>
            </a:r>
            <a:r>
              <a:rPr lang="en-GB" sz="1600" dirty="0" smtClean="0">
                <a:solidFill>
                  <a:srgbClr val="2D2A29"/>
                </a:solidFill>
              </a:rPr>
              <a:t>users now engage via </a:t>
            </a:r>
            <a:r>
              <a:rPr lang="en-GB" sz="1600" dirty="0">
                <a:solidFill>
                  <a:srgbClr val="2D2A29"/>
                </a:solidFill>
              </a:rPr>
              <a:t>mobile to research products and check pricing</a:t>
            </a:r>
            <a:r>
              <a:rPr lang="en-GB" sz="1600" dirty="0" smtClean="0">
                <a:solidFill>
                  <a:srgbClr val="2D2A29"/>
                </a:solidFill>
              </a:rPr>
              <a:t>.</a:t>
            </a:r>
          </a:p>
          <a:p>
            <a:pPr marL="171386" indent="-171386">
              <a:buFont typeface="Arial"/>
              <a:buChar char="•"/>
            </a:pPr>
            <a:endParaRPr lang="en-GB" sz="1600" dirty="0">
              <a:solidFill>
                <a:srgbClr val="2D2A29"/>
              </a:solidFill>
            </a:endParaRPr>
          </a:p>
          <a:p>
            <a:pPr marL="171386" indent="-171386">
              <a:buFont typeface="Arial"/>
              <a:buChar char="•"/>
            </a:pPr>
            <a:r>
              <a:rPr lang="en-GB" sz="1600" dirty="0">
                <a:solidFill>
                  <a:srgbClr val="2D2A29"/>
                </a:solidFill>
              </a:rPr>
              <a:t>Use of mobile coupons and vouchers has also increased </a:t>
            </a:r>
            <a:r>
              <a:rPr lang="en-GB" sz="1600" dirty="0" smtClean="0">
                <a:solidFill>
                  <a:srgbClr val="2D2A29"/>
                </a:solidFill>
              </a:rPr>
              <a:t>significantly in the US, </a:t>
            </a:r>
            <a:r>
              <a:rPr lang="en-GB" sz="1600" dirty="0">
                <a:solidFill>
                  <a:srgbClr val="2D2A29"/>
                </a:solidFill>
              </a:rPr>
              <a:t>indicating that mobile as a purchase tool is on the rise. </a:t>
            </a:r>
          </a:p>
        </p:txBody>
      </p:sp>
      <p:sp>
        <p:nvSpPr>
          <p:cNvPr id="16" name="Title 15"/>
          <p:cNvSpPr>
            <a:spLocks noGrp="1"/>
          </p:cNvSpPr>
          <p:nvPr>
            <p:ph type="title"/>
          </p:nvPr>
        </p:nvSpPr>
        <p:spPr/>
        <p:txBody>
          <a:bodyPr/>
          <a:lstStyle/>
          <a:p>
            <a:r>
              <a:rPr lang="en-US" sz="2400" dirty="0"/>
              <a:t>Mobile </a:t>
            </a:r>
            <a:r>
              <a:rPr lang="en-US" sz="2400" dirty="0" smtClean="0"/>
              <a:t>has </a:t>
            </a:r>
            <a:r>
              <a:rPr lang="en-US" sz="2400" dirty="0"/>
              <a:t>a key role to play as a purchase tool.</a:t>
            </a:r>
          </a:p>
        </p:txBody>
      </p:sp>
      <p:sp>
        <p:nvSpPr>
          <p:cNvPr id="18" name="Up Arrow 17"/>
          <p:cNvSpPr/>
          <p:nvPr/>
        </p:nvSpPr>
        <p:spPr>
          <a:xfrm>
            <a:off x="4329594" y="2369480"/>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
        <p:nvSpPr>
          <p:cNvPr id="14" name="Up Arrow 13"/>
          <p:cNvSpPr/>
          <p:nvPr/>
        </p:nvSpPr>
        <p:spPr>
          <a:xfrm>
            <a:off x="9697248" y="3619805"/>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
        <p:nvSpPr>
          <p:cNvPr id="11" name="Up Arrow 10"/>
          <p:cNvSpPr/>
          <p:nvPr/>
        </p:nvSpPr>
        <p:spPr>
          <a:xfrm>
            <a:off x="5401442" y="2694600"/>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
        <p:nvSpPr>
          <p:cNvPr id="12" name="Up Arrow 11"/>
          <p:cNvSpPr/>
          <p:nvPr/>
        </p:nvSpPr>
        <p:spPr>
          <a:xfrm>
            <a:off x="7555298" y="2838616"/>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Tree>
    <p:extLst>
      <p:ext uri="{BB962C8B-B14F-4D97-AF65-F5344CB8AC3E}">
        <p14:creationId xmlns:p14="http://schemas.microsoft.com/office/powerpoint/2010/main" val="373578338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a:xfrm>
            <a:off x="320241" y="4412415"/>
            <a:ext cx="9732969" cy="554960"/>
          </a:xfrm>
        </p:spPr>
        <p:txBody>
          <a:bodyPr/>
          <a:lstStyle/>
          <a:p>
            <a:r>
              <a:rPr lang="en-GB" sz="2400" b="0" dirty="0" smtClean="0">
                <a:solidFill>
                  <a:schemeClr val="accent1"/>
                </a:solidFill>
              </a:rPr>
              <a:t/>
            </a:r>
            <a:br>
              <a:rPr lang="en-GB" sz="2400" b="0" dirty="0" smtClean="0">
                <a:solidFill>
                  <a:schemeClr val="accent1"/>
                </a:solidFill>
              </a:rPr>
            </a:br>
            <a:endParaRPr lang="en-GB" sz="2400" b="0" dirty="0">
              <a:solidFill>
                <a:schemeClr val="accent1"/>
              </a:solidFill>
            </a:endParaRPr>
          </a:p>
        </p:txBody>
      </p:sp>
      <p:sp>
        <p:nvSpPr>
          <p:cNvPr id="18435" name="Content Placeholder 2"/>
          <p:cNvSpPr>
            <a:spLocks noGrp="1"/>
          </p:cNvSpPr>
          <p:nvPr>
            <p:ph idx="1"/>
          </p:nvPr>
        </p:nvSpPr>
        <p:spPr>
          <a:xfrm>
            <a:off x="790243" y="2256132"/>
            <a:ext cx="9108154" cy="1715793"/>
          </a:xfrm>
        </p:spPr>
        <p:txBody>
          <a:bodyPr/>
          <a:lstStyle/>
          <a:p>
            <a:pPr algn="just">
              <a:spcBef>
                <a:spcPct val="0"/>
              </a:spcBef>
            </a:pPr>
            <a:r>
              <a:rPr lang="en-US" sz="1600" dirty="0" smtClean="0">
                <a:solidFill>
                  <a:srgbClr val="000000"/>
                </a:solidFill>
                <a:latin typeface="+mn-lt"/>
                <a:cs typeface="Arial" pitchFamily="34" charset="0"/>
              </a:rPr>
              <a:t>MEF </a:t>
            </a:r>
            <a:r>
              <a:rPr lang="en-US" sz="1600" dirty="0">
                <a:solidFill>
                  <a:srgbClr val="000000"/>
                </a:solidFill>
                <a:latin typeface="+mn-lt"/>
                <a:cs typeface="Arial" pitchFamily="34" charset="0"/>
              </a:rPr>
              <a:t>is the global community for mobile content and commerce. It is the leading trade organization for companies wishing to monetize their goods, services and digital products via the mobile connected device. MEF provides competitive advantage to its diverse membership, shapes industry growth, connects thought leaders and spearheads groundbreaking initiatives which explore and promote monetization opportunities.</a:t>
            </a:r>
          </a:p>
        </p:txBody>
      </p:sp>
      <p:pic>
        <p:nvPicPr>
          <p:cNvPr id="10" name="Picture 7" descr="C:\Users\sam.hill\Desktop\Blog Pictures\big MEF bann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2422"/>
            <a:ext cx="10688638" cy="15097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713" y="3571875"/>
            <a:ext cx="8215312"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00113" y="1550724"/>
            <a:ext cx="4072732" cy="584775"/>
          </a:xfrm>
          <a:prstGeom prst="rect">
            <a:avLst/>
          </a:prstGeom>
          <a:noFill/>
        </p:spPr>
        <p:txBody>
          <a:bodyPr wrap="square" rtlCol="0">
            <a:spAutoFit/>
          </a:bodyPr>
          <a:lstStyle/>
          <a:p>
            <a:r>
              <a:rPr lang="en-GB" sz="3200" dirty="0">
                <a:solidFill>
                  <a:schemeClr val="accent1"/>
                </a:solidFill>
              </a:rPr>
              <a:t>About MEF</a:t>
            </a:r>
            <a:endParaRPr lang="en-US" sz="3200" dirty="0"/>
          </a:p>
        </p:txBody>
      </p:sp>
    </p:spTree>
    <p:extLst>
      <p:ext uri="{BB962C8B-B14F-4D97-AF65-F5344CB8AC3E}">
        <p14:creationId xmlns:p14="http://schemas.microsoft.com/office/powerpoint/2010/main" val="323390462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ontent Placeholder 4"/>
          <p:cNvGraphicFramePr>
            <a:graphicFrameLocks/>
          </p:cNvGraphicFramePr>
          <p:nvPr>
            <p:extLst>
              <p:ext uri="{D42A27DB-BD31-4B8C-83A1-F6EECF244321}">
                <p14:modId xmlns:p14="http://schemas.microsoft.com/office/powerpoint/2010/main" val="3667994711"/>
              </p:ext>
            </p:extLst>
          </p:nvPr>
        </p:nvGraphicFramePr>
        <p:xfrm>
          <a:off x="3894473" y="4310721"/>
          <a:ext cx="6338012" cy="2707830"/>
        </p:xfrm>
        <a:graphic>
          <a:graphicData uri="http://schemas.openxmlformats.org/drawingml/2006/chart">
            <c:chart xmlns:c="http://schemas.openxmlformats.org/drawingml/2006/chart" xmlns:r="http://schemas.openxmlformats.org/officeDocument/2006/relationships" r:id="rId3"/>
          </a:graphicData>
        </a:graphic>
      </p:graphicFrame>
      <p:sp>
        <p:nvSpPr>
          <p:cNvPr id="31" name="Rectangle 30"/>
          <p:cNvSpPr/>
          <p:nvPr/>
        </p:nvSpPr>
        <p:spPr>
          <a:xfrm>
            <a:off x="3894472" y="1422586"/>
            <a:ext cx="6338013" cy="2752472"/>
          </a:xfrm>
          <a:prstGeom prst="rect">
            <a:avLst/>
          </a:prstGeom>
          <a:gradFill flip="none" rotWithShape="1">
            <a:gsLst>
              <a:gs pos="0">
                <a:schemeClr val="bg1">
                  <a:lumMod val="85000"/>
                </a:schemeClr>
              </a:gs>
              <a:gs pos="20000">
                <a:schemeClr val="bg1"/>
              </a:gs>
            </a:gsLst>
            <a:lin ang="16200000" scaled="0"/>
            <a:tileRect/>
          </a:gradFill>
          <a:ln w="63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5"/>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30</a:t>
            </a:fld>
            <a:endParaRPr lang="en-US" dirty="0">
              <a:solidFill>
                <a:prstClr val="black">
                  <a:tint val="75000"/>
                </a:prstClr>
              </a:solidFill>
            </a:endParaRPr>
          </a:p>
        </p:txBody>
      </p:sp>
      <p:sp>
        <p:nvSpPr>
          <p:cNvPr id="16" name="Title 15"/>
          <p:cNvSpPr>
            <a:spLocks noGrp="1"/>
          </p:cNvSpPr>
          <p:nvPr>
            <p:ph type="title"/>
          </p:nvPr>
        </p:nvSpPr>
        <p:spPr/>
        <p:txBody>
          <a:bodyPr/>
          <a:lstStyle/>
          <a:p>
            <a:r>
              <a:rPr lang="en-US" sz="2000" dirty="0"/>
              <a:t>At 74%, the US places </a:t>
            </a:r>
            <a:r>
              <a:rPr lang="en-US" sz="2000" dirty="0" smtClean="0"/>
              <a:t>third </a:t>
            </a:r>
            <a:r>
              <a:rPr lang="en-US" sz="2000" dirty="0"/>
              <a:t>in terms of goods purchased via mobile. </a:t>
            </a:r>
          </a:p>
        </p:txBody>
      </p:sp>
      <p:graphicFrame>
        <p:nvGraphicFramePr>
          <p:cNvPr id="32" name="Content Placeholder 4"/>
          <p:cNvGraphicFramePr>
            <a:graphicFrameLocks/>
          </p:cNvGraphicFramePr>
          <p:nvPr>
            <p:extLst>
              <p:ext uri="{D42A27DB-BD31-4B8C-83A1-F6EECF244321}">
                <p14:modId xmlns:p14="http://schemas.microsoft.com/office/powerpoint/2010/main" val="3936846140"/>
              </p:ext>
            </p:extLst>
          </p:nvPr>
        </p:nvGraphicFramePr>
        <p:xfrm>
          <a:off x="3909813" y="1899114"/>
          <a:ext cx="6243859" cy="2275944"/>
        </p:xfrm>
        <a:graphic>
          <a:graphicData uri="http://schemas.openxmlformats.org/drawingml/2006/chart">
            <c:chart xmlns:c="http://schemas.openxmlformats.org/drawingml/2006/chart" xmlns:r="http://schemas.openxmlformats.org/officeDocument/2006/relationships" r:id="rId4"/>
          </a:graphicData>
        </a:graphic>
      </p:graphicFrame>
      <p:grpSp>
        <p:nvGrpSpPr>
          <p:cNvPr id="33" name="Group 32"/>
          <p:cNvGrpSpPr/>
          <p:nvPr/>
        </p:nvGrpSpPr>
        <p:grpSpPr>
          <a:xfrm>
            <a:off x="3935711" y="1623956"/>
            <a:ext cx="6243859" cy="275157"/>
            <a:chOff x="3811910" y="1623956"/>
            <a:chExt cx="6243859" cy="275157"/>
          </a:xfrm>
        </p:grpSpPr>
        <p:grpSp>
          <p:nvGrpSpPr>
            <p:cNvPr id="34" name="Group 33"/>
            <p:cNvGrpSpPr/>
            <p:nvPr/>
          </p:nvGrpSpPr>
          <p:grpSpPr>
            <a:xfrm>
              <a:off x="3811910" y="1623956"/>
              <a:ext cx="6243859" cy="275157"/>
              <a:chOff x="3989719" y="4360181"/>
              <a:chExt cx="6243859" cy="275157"/>
            </a:xfrm>
          </p:grpSpPr>
          <p:sp>
            <p:nvSpPr>
              <p:cNvPr id="36" name="Right Arrow 35"/>
              <p:cNvSpPr/>
              <p:nvPr/>
            </p:nvSpPr>
            <p:spPr>
              <a:xfrm>
                <a:off x="7887843" y="4360181"/>
                <a:ext cx="2345735" cy="275157"/>
              </a:xfrm>
              <a:prstGeom prst="rightArrow">
                <a:avLst>
                  <a:gd name="adj1" fmla="val 100000"/>
                  <a:gd name="adj2"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prstClr val="white"/>
                    </a:solidFill>
                  </a:rPr>
                  <a:t>ABOVE AVERAGE</a:t>
                </a:r>
                <a:endParaRPr lang="en-US" sz="900" dirty="0">
                  <a:solidFill>
                    <a:prstClr val="white"/>
                  </a:solidFill>
                </a:endParaRPr>
              </a:p>
            </p:txBody>
          </p:sp>
          <p:sp>
            <p:nvSpPr>
              <p:cNvPr id="37" name="Left Arrow 36"/>
              <p:cNvSpPr/>
              <p:nvPr/>
            </p:nvSpPr>
            <p:spPr>
              <a:xfrm>
                <a:off x="3989719" y="4360181"/>
                <a:ext cx="2517741" cy="275157"/>
              </a:xfrm>
              <a:prstGeom prst="leftArrow">
                <a:avLst>
                  <a:gd name="adj1" fmla="val 100000"/>
                  <a:gd name="adj2" fmla="val 50000"/>
                </a:avLst>
              </a:prstGeom>
              <a:solidFill>
                <a:srgbClr val="9E0F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prstClr val="white"/>
                    </a:solidFill>
                  </a:rPr>
                  <a:t>BELOW AVERAGE</a:t>
                </a:r>
              </a:p>
            </p:txBody>
          </p:sp>
        </p:grpSp>
        <p:sp>
          <p:nvSpPr>
            <p:cNvPr id="35" name="Rectangle 34"/>
            <p:cNvSpPr/>
            <p:nvPr/>
          </p:nvSpPr>
          <p:spPr>
            <a:xfrm>
              <a:off x="6329651" y="1623956"/>
              <a:ext cx="1380383" cy="2751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rgbClr val="FFFFFF"/>
                  </a:solidFill>
                </a:rPr>
                <a:t>GLOBAL SCORE</a:t>
              </a:r>
              <a:r>
                <a:rPr lang="en-US" sz="900" dirty="0" smtClean="0">
                  <a:solidFill>
                    <a:srgbClr val="FFFFFF"/>
                  </a:solidFill>
                </a:rPr>
                <a:t>: 70</a:t>
              </a:r>
              <a:r>
                <a:rPr lang="en-US" sz="900" dirty="0">
                  <a:solidFill>
                    <a:srgbClr val="FFFFFF"/>
                  </a:solidFill>
                </a:rPr>
                <a:t>%</a:t>
              </a:r>
            </a:p>
          </p:txBody>
        </p:sp>
      </p:grpSp>
      <p:sp>
        <p:nvSpPr>
          <p:cNvPr id="38" name="Rectangle 37"/>
          <p:cNvSpPr/>
          <p:nvPr/>
        </p:nvSpPr>
        <p:spPr>
          <a:xfrm>
            <a:off x="8254591" y="2137759"/>
            <a:ext cx="613803" cy="1979014"/>
          </a:xfrm>
          <a:prstGeom prst="rect">
            <a:avLst/>
          </a:prstGeom>
          <a:noFill/>
          <a:ln w="63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5" name="Text Placeholder 4"/>
          <p:cNvSpPr txBox="1">
            <a:spLocks/>
          </p:cNvSpPr>
          <p:nvPr/>
        </p:nvSpPr>
        <p:spPr>
          <a:xfrm>
            <a:off x="529143" y="3122051"/>
            <a:ext cx="4643434" cy="3948663"/>
          </a:xfrm>
          <a:prstGeom prst="rect">
            <a:avLst/>
          </a:prstGeom>
        </p:spPr>
        <p:txBody>
          <a:bodyPr vert="horz" lIns="0" tIns="0" rIns="0" bIns="0" numCol="2" spcCol="359867"/>
          <a:lstStyle>
            <a:lvl1pPr marL="0" indent="0" algn="l" defTabSz="1678490" rtl="0" eaLnBrk="1" latinLnBrk="0" hangingPunct="1">
              <a:spcBef>
                <a:spcPct val="20000"/>
              </a:spcBef>
              <a:spcAft>
                <a:spcPts val="400"/>
              </a:spcAft>
              <a:buFont typeface="Arial"/>
              <a:buNone/>
              <a:defRPr sz="1150" b="0" i="0" kern="1200" baseline="0">
                <a:solidFill>
                  <a:schemeClr val="tx1"/>
                </a:solidFill>
                <a:latin typeface="Helvetica"/>
                <a:ea typeface="+mn-ea"/>
                <a:cs typeface="Helvetica"/>
              </a:defRPr>
            </a:lvl1pPr>
            <a:lvl2pPr marL="2727546" indent="-1049055" algn="l" defTabSz="1678490" rtl="0" eaLnBrk="1" latinLnBrk="0" hangingPunct="1">
              <a:spcBef>
                <a:spcPct val="20000"/>
              </a:spcBef>
              <a:buFont typeface="Arial"/>
              <a:buChar char="–"/>
              <a:defRPr sz="900" b="0" i="0" kern="1200">
                <a:solidFill>
                  <a:schemeClr val="tx1"/>
                </a:solidFill>
                <a:latin typeface="Helvetica"/>
                <a:ea typeface="+mn-ea"/>
                <a:cs typeface="Helvetica"/>
              </a:defRPr>
            </a:lvl2pPr>
            <a:lvl3pPr marL="4196225" indent="-839245" algn="l" defTabSz="1678490" rtl="0" eaLnBrk="1" latinLnBrk="0" hangingPunct="1">
              <a:spcBef>
                <a:spcPct val="20000"/>
              </a:spcBef>
              <a:buFont typeface="Arial"/>
              <a:buChar char="•"/>
              <a:defRPr sz="900" b="0" i="0" kern="1200">
                <a:solidFill>
                  <a:schemeClr val="tx1"/>
                </a:solidFill>
                <a:latin typeface="Helvetica"/>
                <a:ea typeface="+mn-ea"/>
                <a:cs typeface="Helvetica"/>
              </a:defRPr>
            </a:lvl3pPr>
            <a:lvl4pPr marL="5874714" indent="-839245" algn="l" defTabSz="1678490" rtl="0" eaLnBrk="1" latinLnBrk="0" hangingPunct="1">
              <a:spcBef>
                <a:spcPct val="20000"/>
              </a:spcBef>
              <a:buFont typeface="Arial"/>
              <a:buChar char="–"/>
              <a:defRPr sz="900" b="0" i="0" kern="1200">
                <a:solidFill>
                  <a:schemeClr val="tx1"/>
                </a:solidFill>
                <a:latin typeface="Helvetica"/>
                <a:ea typeface="+mn-ea"/>
                <a:cs typeface="Helvetica"/>
              </a:defRPr>
            </a:lvl4pPr>
            <a:lvl5pPr marL="7553204" indent="-839245" algn="l" defTabSz="1678490" rtl="0" eaLnBrk="1" latinLnBrk="0" hangingPunct="1">
              <a:spcBef>
                <a:spcPct val="20000"/>
              </a:spcBef>
              <a:buFont typeface="Arial"/>
              <a:buChar char="»"/>
              <a:defRPr sz="900" b="0" i="0" kern="1200">
                <a:solidFill>
                  <a:schemeClr val="tx1"/>
                </a:solidFill>
                <a:latin typeface="Helvetica"/>
                <a:ea typeface="+mn-ea"/>
                <a:cs typeface="Helvetica"/>
              </a:defRPr>
            </a:lvl5pPr>
            <a:lvl6pPr marL="9231695" indent="-839245" algn="l" defTabSz="1678490" rtl="0" eaLnBrk="1" latinLnBrk="0" hangingPunct="1">
              <a:spcBef>
                <a:spcPct val="20000"/>
              </a:spcBef>
              <a:buFont typeface="Arial"/>
              <a:buChar char="•"/>
              <a:defRPr sz="7300" kern="1200">
                <a:solidFill>
                  <a:schemeClr val="tx1"/>
                </a:solidFill>
                <a:latin typeface="+mn-lt"/>
                <a:ea typeface="+mn-ea"/>
                <a:cs typeface="+mn-cs"/>
              </a:defRPr>
            </a:lvl6pPr>
            <a:lvl7pPr marL="10910185" indent="-839245" algn="l" defTabSz="1678490" rtl="0" eaLnBrk="1" latinLnBrk="0" hangingPunct="1">
              <a:spcBef>
                <a:spcPct val="20000"/>
              </a:spcBef>
              <a:buFont typeface="Arial"/>
              <a:buChar char="•"/>
              <a:defRPr sz="7300" kern="1200">
                <a:solidFill>
                  <a:schemeClr val="tx1"/>
                </a:solidFill>
                <a:latin typeface="+mn-lt"/>
                <a:ea typeface="+mn-ea"/>
                <a:cs typeface="+mn-cs"/>
              </a:defRPr>
            </a:lvl7pPr>
            <a:lvl8pPr marL="12588675" indent="-839245" algn="l" defTabSz="1678490" rtl="0" eaLnBrk="1" latinLnBrk="0" hangingPunct="1">
              <a:spcBef>
                <a:spcPct val="20000"/>
              </a:spcBef>
              <a:buFont typeface="Arial"/>
              <a:buChar char="•"/>
              <a:defRPr sz="7300" kern="1200">
                <a:solidFill>
                  <a:schemeClr val="tx1"/>
                </a:solidFill>
                <a:latin typeface="+mn-lt"/>
                <a:ea typeface="+mn-ea"/>
                <a:cs typeface="+mn-cs"/>
              </a:defRPr>
            </a:lvl8pPr>
            <a:lvl9pPr marL="14267165" indent="-839245" algn="l" defTabSz="1678490" rtl="0" eaLnBrk="1" latinLnBrk="0" hangingPunct="1">
              <a:spcBef>
                <a:spcPct val="20000"/>
              </a:spcBef>
              <a:buFont typeface="Arial"/>
              <a:buChar char="•"/>
              <a:defRPr sz="7300" kern="1200">
                <a:solidFill>
                  <a:schemeClr val="tx1"/>
                </a:solidFill>
                <a:latin typeface="+mn-lt"/>
                <a:ea typeface="+mn-ea"/>
                <a:cs typeface="+mn-cs"/>
              </a:defRPr>
            </a:lvl9pPr>
          </a:lstStyle>
          <a:p>
            <a:pPr marL="171386" indent="-171386">
              <a:buFont typeface="Arial"/>
              <a:buChar char="•"/>
            </a:pPr>
            <a:r>
              <a:rPr lang="en-US" sz="1600" dirty="0">
                <a:solidFill>
                  <a:prstClr val="black"/>
                </a:solidFill>
              </a:rPr>
              <a:t>Purchase of all types of goods has increased significantly. </a:t>
            </a:r>
            <a:endParaRPr lang="en-GB" sz="1600" dirty="0">
              <a:solidFill>
                <a:srgbClr val="2D2A29"/>
              </a:solidFill>
            </a:endParaRPr>
          </a:p>
          <a:p>
            <a:pPr marL="171386" indent="-171386">
              <a:buFont typeface="Arial"/>
              <a:buChar char="•"/>
            </a:pPr>
            <a:r>
              <a:rPr lang="en-GB" sz="1600" dirty="0" smtClean="0">
                <a:solidFill>
                  <a:srgbClr val="2D2A29"/>
                </a:solidFill>
              </a:rPr>
              <a:t>51% mobile media users now </a:t>
            </a:r>
            <a:r>
              <a:rPr lang="en-GB" sz="1600" dirty="0">
                <a:solidFill>
                  <a:srgbClr val="2D2A29"/>
                </a:solidFill>
              </a:rPr>
              <a:t>purchase physical and perishable goods in the US</a:t>
            </a:r>
          </a:p>
          <a:p>
            <a:pPr marL="171386" indent="-171386">
              <a:buFont typeface="Arial"/>
              <a:buChar char="•"/>
            </a:pPr>
            <a:r>
              <a:rPr lang="en-GB" sz="1600" dirty="0">
                <a:solidFill>
                  <a:srgbClr val="2D2A29"/>
                </a:solidFill>
              </a:rPr>
              <a:t>A clear opportunity to develop the market in terms of both type of goods offered, and </a:t>
            </a:r>
            <a:r>
              <a:rPr lang="en-GB" sz="1600" dirty="0" smtClean="0">
                <a:solidFill>
                  <a:srgbClr val="2D2A29"/>
                </a:solidFill>
              </a:rPr>
              <a:t>new revenue streams  </a:t>
            </a:r>
            <a:endParaRPr lang="en-GB" sz="1600" dirty="0">
              <a:solidFill>
                <a:srgbClr val="2D2A29"/>
              </a:solidFill>
            </a:endParaRPr>
          </a:p>
        </p:txBody>
      </p:sp>
      <p:sp>
        <p:nvSpPr>
          <p:cNvPr id="51" name="Up Arrow 50"/>
          <p:cNvSpPr/>
          <p:nvPr/>
        </p:nvSpPr>
        <p:spPr>
          <a:xfrm>
            <a:off x="5955469" y="4768940"/>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grpSp>
        <p:nvGrpSpPr>
          <p:cNvPr id="2" name="Group 1"/>
          <p:cNvGrpSpPr/>
          <p:nvPr/>
        </p:nvGrpSpPr>
        <p:grpSpPr>
          <a:xfrm>
            <a:off x="52916" y="1386446"/>
            <a:ext cx="2381132" cy="1452943"/>
            <a:chOff x="158741" y="1979014"/>
            <a:chExt cx="2793861" cy="1704785"/>
          </a:xfrm>
        </p:grpSpPr>
        <p:sp>
          <p:nvSpPr>
            <p:cNvPr id="55" name="Rectangular Callout 54"/>
            <p:cNvSpPr/>
            <p:nvPr/>
          </p:nvSpPr>
          <p:spPr>
            <a:xfrm>
              <a:off x="698466" y="1979014"/>
              <a:ext cx="1650918" cy="1693274"/>
            </a:xfrm>
            <a:prstGeom prst="wedgeRectCallout">
              <a:avLst/>
            </a:prstGeom>
            <a:solidFill>
              <a:srgbClr val="008CD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6" name="Rectangle 55"/>
            <p:cNvSpPr/>
            <p:nvPr/>
          </p:nvSpPr>
          <p:spPr>
            <a:xfrm>
              <a:off x="158741" y="2275414"/>
              <a:ext cx="2793861" cy="1408385"/>
            </a:xfrm>
            <a:prstGeom prst="rect">
              <a:avLst/>
            </a:prstGeom>
          </p:spPr>
          <p:txBody>
            <a:bodyPr wrap="square" numCol="1">
              <a:spAutoFit/>
            </a:bodyPr>
            <a:lstStyle/>
            <a:p>
              <a:pPr algn="ctr"/>
              <a:r>
                <a:rPr lang="en-GB" sz="1400" b="1" dirty="0" smtClean="0">
                  <a:solidFill>
                    <a:prstClr val="white"/>
                  </a:solidFill>
                  <a:latin typeface="Eurostile"/>
                  <a:cs typeface="Eurostile"/>
                </a:rPr>
                <a:t>USA</a:t>
              </a:r>
              <a:br>
                <a:rPr lang="en-GB" sz="1400" b="1" dirty="0" smtClean="0">
                  <a:solidFill>
                    <a:prstClr val="white"/>
                  </a:solidFill>
                  <a:latin typeface="Eurostile"/>
                  <a:cs typeface="Eurostile"/>
                </a:rPr>
              </a:br>
              <a:r>
                <a:rPr lang="en-GB" sz="1400" b="1" dirty="0" smtClean="0">
                  <a:solidFill>
                    <a:prstClr val="white"/>
                  </a:solidFill>
                  <a:latin typeface="Eurostile"/>
                  <a:cs typeface="Eurostile"/>
                </a:rPr>
                <a:t>purchase </a:t>
              </a:r>
            </a:p>
            <a:p>
              <a:pPr algn="ctr"/>
              <a:r>
                <a:rPr lang="en-GB" sz="1400" b="1" dirty="0" smtClean="0">
                  <a:solidFill>
                    <a:prstClr val="white"/>
                  </a:solidFill>
                  <a:latin typeface="Eurostile"/>
                  <a:cs typeface="Eurostile"/>
                </a:rPr>
                <a:t>average:</a:t>
              </a:r>
            </a:p>
            <a:p>
              <a:pPr algn="ctr"/>
              <a:r>
                <a:rPr lang="en-GB" sz="3000" b="1" dirty="0" smtClean="0">
                  <a:solidFill>
                    <a:prstClr val="white"/>
                  </a:solidFill>
                  <a:latin typeface="Eurostile"/>
                  <a:cs typeface="Eurostile"/>
                </a:rPr>
                <a:t>74%</a:t>
              </a:r>
              <a:endParaRPr lang="en-GB" sz="3000" dirty="0">
                <a:solidFill>
                  <a:prstClr val="white"/>
                </a:solidFill>
                <a:latin typeface="Eurostile"/>
                <a:cs typeface="Eurostile"/>
              </a:endParaRPr>
            </a:p>
          </p:txBody>
        </p:sp>
      </p:grpSp>
      <p:sp>
        <p:nvSpPr>
          <p:cNvPr id="21" name="Up Arrow 20"/>
          <p:cNvSpPr/>
          <p:nvPr/>
        </p:nvSpPr>
        <p:spPr>
          <a:xfrm>
            <a:off x="7204240" y="5088874"/>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
        <p:nvSpPr>
          <p:cNvPr id="26" name="Up Arrow 25"/>
          <p:cNvSpPr/>
          <p:nvPr/>
        </p:nvSpPr>
        <p:spPr>
          <a:xfrm>
            <a:off x="4715986" y="4624924"/>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
        <p:nvSpPr>
          <p:cNvPr id="27" name="Up Arrow 26"/>
          <p:cNvSpPr/>
          <p:nvPr/>
        </p:nvSpPr>
        <p:spPr>
          <a:xfrm>
            <a:off x="9662887" y="5662914"/>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Tree>
    <p:extLst>
      <p:ext uri="{BB962C8B-B14F-4D97-AF65-F5344CB8AC3E}">
        <p14:creationId xmlns:p14="http://schemas.microsoft.com/office/powerpoint/2010/main" val="416301254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545241" y="4477471"/>
            <a:ext cx="6688337" cy="2550944"/>
          </a:xfrm>
          <a:prstGeom prst="rect">
            <a:avLst/>
          </a:prstGeom>
          <a:gradFill flip="none" rotWithShape="1">
            <a:gsLst>
              <a:gs pos="0">
                <a:schemeClr val="bg1">
                  <a:lumMod val="85000"/>
                </a:schemeClr>
              </a:gs>
              <a:gs pos="20000">
                <a:schemeClr val="bg1"/>
              </a:gs>
            </a:gsLst>
            <a:lin ang="16200000" scaled="0"/>
            <a:tileRect/>
          </a:gradFill>
          <a:ln w="63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aphicFrame>
        <p:nvGraphicFramePr>
          <p:cNvPr id="54" name="Content Placeholder 4"/>
          <p:cNvGraphicFramePr>
            <a:graphicFrameLocks/>
          </p:cNvGraphicFramePr>
          <p:nvPr>
            <p:extLst>
              <p:ext uri="{D42A27DB-BD31-4B8C-83A1-F6EECF244321}">
                <p14:modId xmlns:p14="http://schemas.microsoft.com/office/powerpoint/2010/main" val="983876769"/>
              </p:ext>
            </p:extLst>
          </p:nvPr>
        </p:nvGraphicFramePr>
        <p:xfrm>
          <a:off x="3545240" y="4688254"/>
          <a:ext cx="6688337" cy="2340162"/>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p:cNvSpPr txBox="1"/>
          <p:nvPr/>
        </p:nvSpPr>
        <p:spPr>
          <a:xfrm>
            <a:off x="5323153" y="4591071"/>
            <a:ext cx="3016101" cy="246221"/>
          </a:xfrm>
          <a:prstGeom prst="rect">
            <a:avLst/>
          </a:prstGeom>
          <a:noFill/>
        </p:spPr>
        <p:txBody>
          <a:bodyPr wrap="square" rtlCol="0">
            <a:spAutoFit/>
          </a:bodyPr>
          <a:lstStyle/>
          <a:p>
            <a:pPr algn="ctr"/>
            <a:r>
              <a:rPr lang="en-US" sz="1000" b="1" dirty="0" smtClean="0">
                <a:solidFill>
                  <a:prstClr val="black"/>
                </a:solidFill>
              </a:rPr>
              <a:t>PHYSICAL GOODS</a:t>
            </a:r>
            <a:endParaRPr lang="en-US" sz="1000" b="1" dirty="0">
              <a:solidFill>
                <a:prstClr val="black"/>
              </a:solidFill>
            </a:endParaRPr>
          </a:p>
        </p:txBody>
      </p:sp>
      <p:sp>
        <p:nvSpPr>
          <p:cNvPr id="6" name="Slide Number Placeholder 5"/>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31</a:t>
            </a:fld>
            <a:endParaRPr lang="en-US" dirty="0">
              <a:solidFill>
                <a:prstClr val="black">
                  <a:tint val="75000"/>
                </a:prstClr>
              </a:solidFill>
            </a:endParaRPr>
          </a:p>
        </p:txBody>
      </p:sp>
      <p:sp>
        <p:nvSpPr>
          <p:cNvPr id="5" name="Text Placeholder 4"/>
          <p:cNvSpPr>
            <a:spLocks noGrp="1"/>
          </p:cNvSpPr>
          <p:nvPr>
            <p:ph type="body" sz="quarter" idx="16"/>
          </p:nvPr>
        </p:nvSpPr>
        <p:spPr>
          <a:xfrm>
            <a:off x="529140" y="1415062"/>
            <a:ext cx="4794013" cy="2212960"/>
          </a:xfrm>
          <a:prstGeom prst="rect">
            <a:avLst/>
          </a:prstGeom>
        </p:spPr>
        <p:txBody>
          <a:bodyPr numCol="2"/>
          <a:lstStyle/>
          <a:p>
            <a:pPr marL="171386" indent="-171386">
              <a:buFont typeface="Arial"/>
              <a:buChar char="•"/>
            </a:pPr>
            <a:r>
              <a:rPr lang="en-US" sz="1800" dirty="0"/>
              <a:t>The US </a:t>
            </a:r>
            <a:r>
              <a:rPr lang="en-US" sz="1800" dirty="0" smtClean="0"/>
              <a:t>perhaps surprisingly places </a:t>
            </a:r>
            <a:r>
              <a:rPr lang="en-US" sz="1800" b="1" i="1" u="sng" dirty="0" smtClean="0"/>
              <a:t>only in </a:t>
            </a:r>
            <a:r>
              <a:rPr lang="en-US" sz="1800" b="1" i="1" u="sng" dirty="0"/>
              <a:t>the top 4 </a:t>
            </a:r>
            <a:r>
              <a:rPr lang="en-US" sz="1800" dirty="0"/>
              <a:t>for both digital and physical goods purchase.</a:t>
            </a:r>
            <a:endParaRPr lang="en-GB" sz="1800" dirty="0">
              <a:solidFill>
                <a:srgbClr val="2D2A29"/>
              </a:solidFill>
            </a:endParaRPr>
          </a:p>
        </p:txBody>
      </p:sp>
      <p:sp>
        <p:nvSpPr>
          <p:cNvPr id="16" name="Title 15"/>
          <p:cNvSpPr>
            <a:spLocks noGrp="1"/>
          </p:cNvSpPr>
          <p:nvPr>
            <p:ph type="title"/>
          </p:nvPr>
        </p:nvSpPr>
        <p:spPr/>
        <p:txBody>
          <a:bodyPr/>
          <a:lstStyle/>
          <a:p>
            <a:r>
              <a:rPr lang="en-US" sz="2000" dirty="0" smtClean="0"/>
              <a:t>The is above average for both digital and </a:t>
            </a:r>
            <a:r>
              <a:rPr lang="en-US" sz="2000" dirty="0"/>
              <a:t>physical goods purchase.</a:t>
            </a:r>
          </a:p>
        </p:txBody>
      </p:sp>
      <p:grpSp>
        <p:nvGrpSpPr>
          <p:cNvPr id="41" name="Group 40"/>
          <p:cNvGrpSpPr/>
          <p:nvPr/>
        </p:nvGrpSpPr>
        <p:grpSpPr>
          <a:xfrm>
            <a:off x="3811910" y="4924589"/>
            <a:ext cx="6243859" cy="275157"/>
            <a:chOff x="3811910" y="1623956"/>
            <a:chExt cx="6243859" cy="275157"/>
          </a:xfrm>
        </p:grpSpPr>
        <p:grpSp>
          <p:nvGrpSpPr>
            <p:cNvPr id="42" name="Group 41"/>
            <p:cNvGrpSpPr/>
            <p:nvPr/>
          </p:nvGrpSpPr>
          <p:grpSpPr>
            <a:xfrm>
              <a:off x="3811910" y="1623956"/>
              <a:ext cx="6243859" cy="275157"/>
              <a:chOff x="3989719" y="4360181"/>
              <a:chExt cx="6243859" cy="275157"/>
            </a:xfrm>
          </p:grpSpPr>
          <p:sp>
            <p:nvSpPr>
              <p:cNvPr id="44" name="Right Arrow 43"/>
              <p:cNvSpPr/>
              <p:nvPr/>
            </p:nvSpPr>
            <p:spPr>
              <a:xfrm>
                <a:off x="7887843" y="4360181"/>
                <a:ext cx="2345735" cy="275157"/>
              </a:xfrm>
              <a:prstGeom prst="rightArrow">
                <a:avLst>
                  <a:gd name="adj1" fmla="val 100000"/>
                  <a:gd name="adj2"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prstClr val="white"/>
                    </a:solidFill>
                  </a:rPr>
                  <a:t>ABOVE AVERAGE</a:t>
                </a:r>
                <a:endParaRPr lang="en-US" sz="900" dirty="0">
                  <a:solidFill>
                    <a:prstClr val="white"/>
                  </a:solidFill>
                </a:endParaRPr>
              </a:p>
            </p:txBody>
          </p:sp>
          <p:sp>
            <p:nvSpPr>
              <p:cNvPr id="45" name="Left Arrow 44"/>
              <p:cNvSpPr/>
              <p:nvPr/>
            </p:nvSpPr>
            <p:spPr>
              <a:xfrm>
                <a:off x="3989719" y="4360181"/>
                <a:ext cx="2517741" cy="275157"/>
              </a:xfrm>
              <a:prstGeom prst="leftArrow">
                <a:avLst>
                  <a:gd name="adj1" fmla="val 100000"/>
                  <a:gd name="adj2" fmla="val 50000"/>
                </a:avLst>
              </a:prstGeom>
              <a:solidFill>
                <a:srgbClr val="9E0F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prstClr val="white"/>
                    </a:solidFill>
                  </a:rPr>
                  <a:t>BELOW AVERAGE</a:t>
                </a:r>
              </a:p>
            </p:txBody>
          </p:sp>
        </p:grpSp>
        <p:sp>
          <p:nvSpPr>
            <p:cNvPr id="43" name="Rectangle 42"/>
            <p:cNvSpPr/>
            <p:nvPr/>
          </p:nvSpPr>
          <p:spPr>
            <a:xfrm>
              <a:off x="6329651" y="1623956"/>
              <a:ext cx="1380383" cy="2751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rgbClr val="FFFFFF"/>
                  </a:solidFill>
                </a:rPr>
                <a:t>GLOBAL </a:t>
              </a:r>
              <a:r>
                <a:rPr lang="en-US" sz="900" dirty="0" smtClean="0">
                  <a:solidFill>
                    <a:srgbClr val="FFFFFF"/>
                  </a:solidFill>
                </a:rPr>
                <a:t>SCORE: 27%</a:t>
              </a:r>
              <a:endParaRPr lang="en-US" sz="900" dirty="0">
                <a:solidFill>
                  <a:srgbClr val="FFFFFF"/>
                </a:solidFill>
              </a:endParaRPr>
            </a:p>
          </p:txBody>
        </p:sp>
      </p:grpSp>
      <p:sp>
        <p:nvSpPr>
          <p:cNvPr id="47" name="Rectangle 46"/>
          <p:cNvSpPr/>
          <p:nvPr/>
        </p:nvSpPr>
        <p:spPr>
          <a:xfrm>
            <a:off x="3545241" y="1422586"/>
            <a:ext cx="6688337" cy="2550944"/>
          </a:xfrm>
          <a:prstGeom prst="rect">
            <a:avLst/>
          </a:prstGeom>
          <a:gradFill flip="none" rotWithShape="1">
            <a:gsLst>
              <a:gs pos="0">
                <a:schemeClr val="bg1">
                  <a:lumMod val="85000"/>
                </a:schemeClr>
              </a:gs>
              <a:gs pos="20000">
                <a:schemeClr val="bg1"/>
              </a:gs>
            </a:gsLst>
            <a:lin ang="16200000" scaled="0"/>
            <a:tileRect/>
          </a:gradFill>
          <a:ln w="63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nvGrpSpPr>
          <p:cNvPr id="48" name="Group 47"/>
          <p:cNvGrpSpPr/>
          <p:nvPr/>
        </p:nvGrpSpPr>
        <p:grpSpPr>
          <a:xfrm>
            <a:off x="3811910" y="1878824"/>
            <a:ext cx="6243859" cy="275157"/>
            <a:chOff x="3811910" y="1623956"/>
            <a:chExt cx="6243859" cy="275157"/>
          </a:xfrm>
        </p:grpSpPr>
        <p:grpSp>
          <p:nvGrpSpPr>
            <p:cNvPr id="49" name="Group 48"/>
            <p:cNvGrpSpPr/>
            <p:nvPr/>
          </p:nvGrpSpPr>
          <p:grpSpPr>
            <a:xfrm>
              <a:off x="3811910" y="1623956"/>
              <a:ext cx="6243859" cy="275157"/>
              <a:chOff x="3989719" y="4360181"/>
              <a:chExt cx="6243859" cy="275157"/>
            </a:xfrm>
          </p:grpSpPr>
          <p:sp>
            <p:nvSpPr>
              <p:cNvPr id="51" name="Right Arrow 50"/>
              <p:cNvSpPr/>
              <p:nvPr/>
            </p:nvSpPr>
            <p:spPr>
              <a:xfrm>
                <a:off x="7887843" y="4360181"/>
                <a:ext cx="2345735" cy="275157"/>
              </a:xfrm>
              <a:prstGeom prst="rightArrow">
                <a:avLst>
                  <a:gd name="adj1" fmla="val 100000"/>
                  <a:gd name="adj2"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prstClr val="white"/>
                    </a:solidFill>
                  </a:rPr>
                  <a:t>ABOVE AVERAGE</a:t>
                </a:r>
                <a:endParaRPr lang="en-US" sz="900" dirty="0">
                  <a:solidFill>
                    <a:prstClr val="white"/>
                  </a:solidFill>
                </a:endParaRPr>
              </a:p>
            </p:txBody>
          </p:sp>
          <p:sp>
            <p:nvSpPr>
              <p:cNvPr id="52" name="Left Arrow 51"/>
              <p:cNvSpPr/>
              <p:nvPr/>
            </p:nvSpPr>
            <p:spPr>
              <a:xfrm>
                <a:off x="3989719" y="4360181"/>
                <a:ext cx="2517741" cy="275157"/>
              </a:xfrm>
              <a:prstGeom prst="leftArrow">
                <a:avLst>
                  <a:gd name="adj1" fmla="val 100000"/>
                  <a:gd name="adj2" fmla="val 50000"/>
                </a:avLst>
              </a:prstGeom>
              <a:solidFill>
                <a:srgbClr val="9E0F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prstClr val="white"/>
                    </a:solidFill>
                  </a:rPr>
                  <a:t>BELOW AVERAGE</a:t>
                </a:r>
              </a:p>
            </p:txBody>
          </p:sp>
        </p:grpSp>
        <p:sp>
          <p:nvSpPr>
            <p:cNvPr id="50" name="Rectangle 49"/>
            <p:cNvSpPr/>
            <p:nvPr/>
          </p:nvSpPr>
          <p:spPr>
            <a:xfrm>
              <a:off x="6329651" y="1623956"/>
              <a:ext cx="1380383" cy="2751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rgbClr val="FFFFFF"/>
                  </a:solidFill>
                </a:rPr>
                <a:t>GLOBAL </a:t>
              </a:r>
              <a:r>
                <a:rPr lang="en-US" sz="900" dirty="0" smtClean="0">
                  <a:solidFill>
                    <a:srgbClr val="FFFFFF"/>
                  </a:solidFill>
                </a:rPr>
                <a:t>SCORE: 54%</a:t>
              </a:r>
              <a:endParaRPr lang="en-US" sz="900" dirty="0">
                <a:solidFill>
                  <a:srgbClr val="FFFFFF"/>
                </a:solidFill>
              </a:endParaRPr>
            </a:p>
          </p:txBody>
        </p:sp>
      </p:grpSp>
      <p:graphicFrame>
        <p:nvGraphicFramePr>
          <p:cNvPr id="53" name="Content Placeholder 4"/>
          <p:cNvGraphicFramePr>
            <a:graphicFrameLocks/>
          </p:cNvGraphicFramePr>
          <p:nvPr>
            <p:extLst>
              <p:ext uri="{D42A27DB-BD31-4B8C-83A1-F6EECF244321}">
                <p14:modId xmlns:p14="http://schemas.microsoft.com/office/powerpoint/2010/main" val="3585942506"/>
              </p:ext>
            </p:extLst>
          </p:nvPr>
        </p:nvGraphicFramePr>
        <p:xfrm>
          <a:off x="4071583" y="2389245"/>
          <a:ext cx="5941856" cy="1408151"/>
        </p:xfrm>
        <a:graphic>
          <a:graphicData uri="http://schemas.openxmlformats.org/drawingml/2006/chart">
            <c:chart xmlns:c="http://schemas.openxmlformats.org/drawingml/2006/chart" xmlns:r="http://schemas.openxmlformats.org/officeDocument/2006/relationships" r:id="rId4"/>
          </a:graphicData>
        </a:graphic>
      </p:graphicFrame>
      <p:sp>
        <p:nvSpPr>
          <p:cNvPr id="57" name="TextBox 56"/>
          <p:cNvSpPr txBox="1"/>
          <p:nvPr/>
        </p:nvSpPr>
        <p:spPr>
          <a:xfrm>
            <a:off x="5323153" y="1500845"/>
            <a:ext cx="3016101" cy="246221"/>
          </a:xfrm>
          <a:prstGeom prst="rect">
            <a:avLst/>
          </a:prstGeom>
          <a:noFill/>
        </p:spPr>
        <p:txBody>
          <a:bodyPr wrap="square" rtlCol="0">
            <a:spAutoFit/>
          </a:bodyPr>
          <a:lstStyle/>
          <a:p>
            <a:pPr algn="ctr"/>
            <a:r>
              <a:rPr lang="en-US" sz="1000" b="1" dirty="0" smtClean="0">
                <a:solidFill>
                  <a:prstClr val="black"/>
                </a:solidFill>
              </a:rPr>
              <a:t>DIGITAL PRODUCTS</a:t>
            </a:r>
            <a:endParaRPr lang="en-US" sz="1000" b="1" dirty="0">
              <a:solidFill>
                <a:prstClr val="black"/>
              </a:solidFill>
            </a:endParaRPr>
          </a:p>
        </p:txBody>
      </p:sp>
      <p:sp>
        <p:nvSpPr>
          <p:cNvPr id="66" name="Rectangle 65"/>
          <p:cNvSpPr/>
          <p:nvPr/>
        </p:nvSpPr>
        <p:spPr>
          <a:xfrm>
            <a:off x="7688868" y="2396359"/>
            <a:ext cx="454853" cy="1231663"/>
          </a:xfrm>
          <a:prstGeom prst="rect">
            <a:avLst/>
          </a:prstGeom>
          <a:noFill/>
          <a:ln w="63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6" name="Rectangle 25"/>
          <p:cNvSpPr/>
          <p:nvPr/>
        </p:nvSpPr>
        <p:spPr>
          <a:xfrm>
            <a:off x="8296922" y="5429060"/>
            <a:ext cx="454853" cy="1471032"/>
          </a:xfrm>
          <a:prstGeom prst="rect">
            <a:avLst/>
          </a:prstGeom>
          <a:noFill/>
          <a:ln w="63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19862519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4"/>
          <p:cNvGraphicFramePr>
            <a:graphicFrameLocks/>
          </p:cNvGraphicFramePr>
          <p:nvPr>
            <p:extLst>
              <p:ext uri="{D42A27DB-BD31-4B8C-83A1-F6EECF244321}">
                <p14:modId xmlns:p14="http://schemas.microsoft.com/office/powerpoint/2010/main" val="4122968447"/>
              </p:ext>
            </p:extLst>
          </p:nvPr>
        </p:nvGraphicFramePr>
        <p:xfrm>
          <a:off x="529140" y="4310718"/>
          <a:ext cx="6348181" cy="2704026"/>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32</a:t>
            </a:fld>
            <a:endParaRPr lang="en-US" dirty="0">
              <a:solidFill>
                <a:prstClr val="black">
                  <a:tint val="75000"/>
                </a:prstClr>
              </a:solidFill>
            </a:endParaRPr>
          </a:p>
        </p:txBody>
      </p:sp>
      <p:sp>
        <p:nvSpPr>
          <p:cNvPr id="5" name="Text Placeholder 4"/>
          <p:cNvSpPr>
            <a:spLocks noGrp="1"/>
          </p:cNvSpPr>
          <p:nvPr>
            <p:ph type="body" sz="quarter" idx="16"/>
          </p:nvPr>
        </p:nvSpPr>
        <p:spPr>
          <a:xfrm>
            <a:off x="6970287" y="1415062"/>
            <a:ext cx="4804596" cy="3468436"/>
          </a:xfrm>
          <a:prstGeom prst="rect">
            <a:avLst/>
          </a:prstGeom>
        </p:spPr>
        <p:txBody>
          <a:bodyPr numCol="2"/>
          <a:lstStyle/>
          <a:p>
            <a:pPr marL="171386" indent="-171386">
              <a:buFont typeface="Arial"/>
              <a:buChar char="•"/>
            </a:pPr>
            <a:r>
              <a:rPr lang="en-GB" sz="1800" dirty="0">
                <a:solidFill>
                  <a:srgbClr val="2D2A29"/>
                </a:solidFill>
              </a:rPr>
              <a:t>With purchase digital goods stronger than that of virtual goods</a:t>
            </a:r>
            <a:r>
              <a:rPr lang="en-GB" sz="1800" dirty="0" smtClean="0">
                <a:solidFill>
                  <a:srgbClr val="2D2A29"/>
                </a:solidFill>
              </a:rPr>
              <a:t>.</a:t>
            </a:r>
            <a:endParaRPr lang="en-GB" sz="1800" dirty="0">
              <a:solidFill>
                <a:srgbClr val="2D2A29"/>
              </a:solidFill>
            </a:endParaRPr>
          </a:p>
          <a:p>
            <a:pPr marL="171386" indent="-171386">
              <a:buFont typeface="Arial"/>
              <a:buChar char="•"/>
            </a:pPr>
            <a:r>
              <a:rPr lang="en-GB" sz="1800" dirty="0">
                <a:solidFill>
                  <a:srgbClr val="2D2A29"/>
                </a:solidFill>
              </a:rPr>
              <a:t>At 23%, the US has one of the strongest levels of purchasing both good types, level with the UK. </a:t>
            </a:r>
          </a:p>
        </p:txBody>
      </p:sp>
      <p:sp>
        <p:nvSpPr>
          <p:cNvPr id="16" name="Title 15"/>
          <p:cNvSpPr>
            <a:spLocks noGrp="1"/>
          </p:cNvSpPr>
          <p:nvPr>
            <p:ph type="title"/>
          </p:nvPr>
        </p:nvSpPr>
        <p:spPr/>
        <p:txBody>
          <a:bodyPr/>
          <a:lstStyle/>
          <a:p>
            <a:r>
              <a:rPr lang="en-US" sz="2000" dirty="0"/>
              <a:t>66% of </a:t>
            </a:r>
            <a:r>
              <a:rPr lang="en-US" sz="2000" dirty="0" smtClean="0"/>
              <a:t>US mobile media users </a:t>
            </a:r>
            <a:r>
              <a:rPr lang="en-US" sz="2000" dirty="0"/>
              <a:t>have purchased either a digital or virtual good. </a:t>
            </a:r>
          </a:p>
        </p:txBody>
      </p:sp>
      <p:sp>
        <p:nvSpPr>
          <p:cNvPr id="21" name="Text Placeholder 4"/>
          <p:cNvSpPr txBox="1">
            <a:spLocks/>
          </p:cNvSpPr>
          <p:nvPr/>
        </p:nvSpPr>
        <p:spPr>
          <a:xfrm>
            <a:off x="6970289" y="4310720"/>
            <a:ext cx="4643434" cy="2759994"/>
          </a:xfrm>
          <a:prstGeom prst="rect">
            <a:avLst/>
          </a:prstGeom>
        </p:spPr>
        <p:txBody>
          <a:bodyPr vert="horz" lIns="0" tIns="0" rIns="0" bIns="0" numCol="2" spcCol="359867"/>
          <a:lstStyle>
            <a:lvl1pPr marL="0" indent="0" algn="l" defTabSz="1678490" rtl="0" eaLnBrk="1" latinLnBrk="0" hangingPunct="1">
              <a:spcBef>
                <a:spcPct val="20000"/>
              </a:spcBef>
              <a:spcAft>
                <a:spcPts val="400"/>
              </a:spcAft>
              <a:buFont typeface="Arial"/>
              <a:buNone/>
              <a:defRPr sz="1150" b="0" i="0" kern="1200" baseline="0">
                <a:solidFill>
                  <a:schemeClr val="tx1"/>
                </a:solidFill>
                <a:latin typeface="Helvetica"/>
                <a:ea typeface="+mn-ea"/>
                <a:cs typeface="Helvetica"/>
              </a:defRPr>
            </a:lvl1pPr>
            <a:lvl2pPr marL="2727546" indent="-1049055" algn="l" defTabSz="1678490" rtl="0" eaLnBrk="1" latinLnBrk="0" hangingPunct="1">
              <a:spcBef>
                <a:spcPct val="20000"/>
              </a:spcBef>
              <a:buFont typeface="Arial"/>
              <a:buChar char="–"/>
              <a:defRPr sz="900" b="0" i="0" kern="1200">
                <a:solidFill>
                  <a:schemeClr val="tx1"/>
                </a:solidFill>
                <a:latin typeface="Helvetica"/>
                <a:ea typeface="+mn-ea"/>
                <a:cs typeface="Helvetica"/>
              </a:defRPr>
            </a:lvl2pPr>
            <a:lvl3pPr marL="4196225" indent="-839245" algn="l" defTabSz="1678490" rtl="0" eaLnBrk="1" latinLnBrk="0" hangingPunct="1">
              <a:spcBef>
                <a:spcPct val="20000"/>
              </a:spcBef>
              <a:buFont typeface="Arial"/>
              <a:buChar char="•"/>
              <a:defRPr sz="900" b="0" i="0" kern="1200">
                <a:solidFill>
                  <a:schemeClr val="tx1"/>
                </a:solidFill>
                <a:latin typeface="Helvetica"/>
                <a:ea typeface="+mn-ea"/>
                <a:cs typeface="Helvetica"/>
              </a:defRPr>
            </a:lvl3pPr>
            <a:lvl4pPr marL="5874714" indent="-839245" algn="l" defTabSz="1678490" rtl="0" eaLnBrk="1" latinLnBrk="0" hangingPunct="1">
              <a:spcBef>
                <a:spcPct val="20000"/>
              </a:spcBef>
              <a:buFont typeface="Arial"/>
              <a:buChar char="–"/>
              <a:defRPr sz="900" b="0" i="0" kern="1200">
                <a:solidFill>
                  <a:schemeClr val="tx1"/>
                </a:solidFill>
                <a:latin typeface="Helvetica"/>
                <a:ea typeface="+mn-ea"/>
                <a:cs typeface="Helvetica"/>
              </a:defRPr>
            </a:lvl4pPr>
            <a:lvl5pPr marL="7553204" indent="-839245" algn="l" defTabSz="1678490" rtl="0" eaLnBrk="1" latinLnBrk="0" hangingPunct="1">
              <a:spcBef>
                <a:spcPct val="20000"/>
              </a:spcBef>
              <a:buFont typeface="Arial"/>
              <a:buChar char="»"/>
              <a:defRPr sz="900" b="0" i="0" kern="1200">
                <a:solidFill>
                  <a:schemeClr val="tx1"/>
                </a:solidFill>
                <a:latin typeface="Helvetica"/>
                <a:ea typeface="+mn-ea"/>
                <a:cs typeface="Helvetica"/>
              </a:defRPr>
            </a:lvl5pPr>
            <a:lvl6pPr marL="9231695" indent="-839245" algn="l" defTabSz="1678490" rtl="0" eaLnBrk="1" latinLnBrk="0" hangingPunct="1">
              <a:spcBef>
                <a:spcPct val="20000"/>
              </a:spcBef>
              <a:buFont typeface="Arial"/>
              <a:buChar char="•"/>
              <a:defRPr sz="7300" kern="1200">
                <a:solidFill>
                  <a:schemeClr val="tx1"/>
                </a:solidFill>
                <a:latin typeface="+mn-lt"/>
                <a:ea typeface="+mn-ea"/>
                <a:cs typeface="+mn-cs"/>
              </a:defRPr>
            </a:lvl6pPr>
            <a:lvl7pPr marL="10910185" indent="-839245" algn="l" defTabSz="1678490" rtl="0" eaLnBrk="1" latinLnBrk="0" hangingPunct="1">
              <a:spcBef>
                <a:spcPct val="20000"/>
              </a:spcBef>
              <a:buFont typeface="Arial"/>
              <a:buChar char="•"/>
              <a:defRPr sz="7300" kern="1200">
                <a:solidFill>
                  <a:schemeClr val="tx1"/>
                </a:solidFill>
                <a:latin typeface="+mn-lt"/>
                <a:ea typeface="+mn-ea"/>
                <a:cs typeface="+mn-cs"/>
              </a:defRPr>
            </a:lvl7pPr>
            <a:lvl8pPr marL="12588675" indent="-839245" algn="l" defTabSz="1678490" rtl="0" eaLnBrk="1" latinLnBrk="0" hangingPunct="1">
              <a:spcBef>
                <a:spcPct val="20000"/>
              </a:spcBef>
              <a:buFont typeface="Arial"/>
              <a:buChar char="•"/>
              <a:defRPr sz="7300" kern="1200">
                <a:solidFill>
                  <a:schemeClr val="tx1"/>
                </a:solidFill>
                <a:latin typeface="+mn-lt"/>
                <a:ea typeface="+mn-ea"/>
                <a:cs typeface="+mn-cs"/>
              </a:defRPr>
            </a:lvl8pPr>
            <a:lvl9pPr marL="14267165" indent="-839245" algn="l" defTabSz="1678490" rtl="0" eaLnBrk="1" latinLnBrk="0" hangingPunct="1">
              <a:spcBef>
                <a:spcPct val="20000"/>
              </a:spcBef>
              <a:buFont typeface="Arial"/>
              <a:buChar char="•"/>
              <a:defRPr sz="7300" kern="1200">
                <a:solidFill>
                  <a:schemeClr val="tx1"/>
                </a:solidFill>
                <a:latin typeface="+mn-lt"/>
                <a:ea typeface="+mn-ea"/>
                <a:cs typeface="+mn-cs"/>
              </a:defRPr>
            </a:lvl9pPr>
          </a:lstStyle>
          <a:p>
            <a:pPr marL="171386" indent="-171386">
              <a:buFont typeface="Arial"/>
              <a:buChar char="•"/>
            </a:pPr>
            <a:endParaRPr lang="en-US" sz="1800" dirty="0" smtClean="0">
              <a:solidFill>
                <a:prstClr val="black"/>
              </a:solidFill>
            </a:endParaRPr>
          </a:p>
          <a:p>
            <a:pPr marL="171386" indent="-171386">
              <a:buFont typeface="Arial"/>
              <a:buChar char="•"/>
            </a:pPr>
            <a:endParaRPr lang="en-US" sz="1800" dirty="0">
              <a:solidFill>
                <a:prstClr val="black"/>
              </a:solidFill>
            </a:endParaRPr>
          </a:p>
          <a:p>
            <a:pPr marL="171386" indent="-171386">
              <a:buFont typeface="Arial"/>
              <a:buChar char="•"/>
            </a:pPr>
            <a:r>
              <a:rPr lang="en-US" sz="1800" dirty="0" smtClean="0">
                <a:solidFill>
                  <a:prstClr val="black"/>
                </a:solidFill>
              </a:rPr>
              <a:t>47</a:t>
            </a:r>
            <a:r>
              <a:rPr lang="en-US" sz="1800" dirty="0">
                <a:solidFill>
                  <a:prstClr val="black"/>
                </a:solidFill>
              </a:rPr>
              <a:t>% pay for purchases via their mobile phone using a card</a:t>
            </a:r>
            <a:r>
              <a:rPr lang="en-US" sz="1800" dirty="0" smtClean="0">
                <a:solidFill>
                  <a:prstClr val="black"/>
                </a:solidFill>
              </a:rPr>
              <a:t>.</a:t>
            </a:r>
            <a:endParaRPr lang="en-US" sz="1800" dirty="0">
              <a:solidFill>
                <a:prstClr val="black"/>
              </a:solidFill>
            </a:endParaRPr>
          </a:p>
        </p:txBody>
      </p:sp>
      <p:sp>
        <p:nvSpPr>
          <p:cNvPr id="19" name="Up Arrow 18"/>
          <p:cNvSpPr/>
          <p:nvPr/>
        </p:nvSpPr>
        <p:spPr>
          <a:xfrm>
            <a:off x="3944735" y="4739482"/>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graphicFrame>
        <p:nvGraphicFramePr>
          <p:cNvPr id="10" name="Content Placeholder 3"/>
          <p:cNvGraphicFramePr>
            <a:graphicFrameLocks/>
          </p:cNvGraphicFramePr>
          <p:nvPr>
            <p:extLst>
              <p:ext uri="{D42A27DB-BD31-4B8C-83A1-F6EECF244321}">
                <p14:modId xmlns:p14="http://schemas.microsoft.com/office/powerpoint/2010/main" val="3894989799"/>
              </p:ext>
            </p:extLst>
          </p:nvPr>
        </p:nvGraphicFramePr>
        <p:xfrm>
          <a:off x="529140" y="1415065"/>
          <a:ext cx="6348181" cy="2759994"/>
        </p:xfrm>
        <a:graphic>
          <a:graphicData uri="http://schemas.openxmlformats.org/drawingml/2006/chart">
            <c:chart xmlns:c="http://schemas.openxmlformats.org/drawingml/2006/chart" xmlns:r="http://schemas.openxmlformats.org/officeDocument/2006/relationships" r:id="rId4"/>
          </a:graphicData>
        </a:graphic>
      </p:graphicFrame>
      <p:sp>
        <p:nvSpPr>
          <p:cNvPr id="14" name="Up Arrow 13"/>
          <p:cNvSpPr/>
          <p:nvPr/>
        </p:nvSpPr>
        <p:spPr>
          <a:xfrm flipV="1">
            <a:off x="1899600" y="5398344"/>
            <a:ext cx="144016" cy="144016"/>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Tree>
    <p:extLst>
      <p:ext uri="{BB962C8B-B14F-4D97-AF65-F5344CB8AC3E}">
        <p14:creationId xmlns:p14="http://schemas.microsoft.com/office/powerpoint/2010/main" val="2843940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33</a:t>
            </a:fld>
            <a:endParaRPr lang="en-US" dirty="0">
              <a:solidFill>
                <a:prstClr val="black">
                  <a:tint val="75000"/>
                </a:prstClr>
              </a:solidFill>
            </a:endParaRPr>
          </a:p>
        </p:txBody>
      </p:sp>
      <p:sp>
        <p:nvSpPr>
          <p:cNvPr id="5" name="Text Placeholder 4"/>
          <p:cNvSpPr>
            <a:spLocks noGrp="1"/>
          </p:cNvSpPr>
          <p:nvPr>
            <p:ph type="body" sz="quarter" idx="16"/>
          </p:nvPr>
        </p:nvSpPr>
        <p:spPr>
          <a:xfrm>
            <a:off x="529140" y="1415062"/>
            <a:ext cx="4794013" cy="2382333"/>
          </a:xfrm>
          <a:prstGeom prst="rect">
            <a:avLst/>
          </a:prstGeom>
        </p:spPr>
        <p:txBody>
          <a:bodyPr numCol="2"/>
          <a:lstStyle/>
          <a:p>
            <a:pPr marL="171386" indent="-171386">
              <a:buFont typeface="Arial"/>
              <a:buChar char="•"/>
            </a:pPr>
            <a:r>
              <a:rPr lang="en-GB" sz="2000" dirty="0" smtClean="0">
                <a:solidFill>
                  <a:srgbClr val="2D2A29"/>
                </a:solidFill>
              </a:rPr>
              <a:t>Whereas </a:t>
            </a:r>
            <a:r>
              <a:rPr lang="en-GB" sz="2000" b="1" i="1" u="sng" dirty="0" smtClean="0">
                <a:solidFill>
                  <a:srgbClr val="2D2A29"/>
                </a:solidFill>
              </a:rPr>
              <a:t>global </a:t>
            </a:r>
            <a:r>
              <a:rPr lang="en-GB" sz="2000" dirty="0" smtClean="0">
                <a:solidFill>
                  <a:srgbClr val="2D2A29"/>
                </a:solidFill>
              </a:rPr>
              <a:t>ranking </a:t>
            </a:r>
            <a:r>
              <a:rPr lang="en-GB" sz="2000" dirty="0">
                <a:solidFill>
                  <a:srgbClr val="2D2A29"/>
                </a:solidFill>
              </a:rPr>
              <a:t>in terms of airtime payments reflects market </a:t>
            </a:r>
            <a:r>
              <a:rPr lang="en-GB" sz="2000" b="1" i="1" u="sng" dirty="0">
                <a:solidFill>
                  <a:srgbClr val="2D2A29"/>
                </a:solidFill>
              </a:rPr>
              <a:t>maturity </a:t>
            </a:r>
            <a:r>
              <a:rPr lang="en-GB" sz="2000" dirty="0" smtClean="0">
                <a:solidFill>
                  <a:srgbClr val="2D2A29"/>
                </a:solidFill>
              </a:rPr>
              <a:t>levels.</a:t>
            </a:r>
            <a:endParaRPr lang="en-GB" sz="2000" dirty="0">
              <a:solidFill>
                <a:srgbClr val="2D2A29"/>
              </a:solidFill>
            </a:endParaRPr>
          </a:p>
        </p:txBody>
      </p:sp>
      <p:sp>
        <p:nvSpPr>
          <p:cNvPr id="16" name="Title 15"/>
          <p:cNvSpPr>
            <a:spLocks noGrp="1"/>
          </p:cNvSpPr>
          <p:nvPr>
            <p:ph type="title"/>
          </p:nvPr>
        </p:nvSpPr>
        <p:spPr/>
        <p:txBody>
          <a:bodyPr/>
          <a:lstStyle/>
          <a:p>
            <a:r>
              <a:rPr lang="en-US" sz="2000" dirty="0"/>
              <a:t>At 47% the US </a:t>
            </a:r>
            <a:r>
              <a:rPr lang="en-US" sz="2000" dirty="0" smtClean="0"/>
              <a:t>leads the world in card payments via mobile </a:t>
            </a:r>
            <a:endParaRPr lang="en-US" sz="2000" dirty="0"/>
          </a:p>
        </p:txBody>
      </p:sp>
      <p:sp>
        <p:nvSpPr>
          <p:cNvPr id="35" name="Rectangle 34"/>
          <p:cNvSpPr/>
          <p:nvPr/>
        </p:nvSpPr>
        <p:spPr>
          <a:xfrm>
            <a:off x="3545241" y="4477471"/>
            <a:ext cx="6688337" cy="2550944"/>
          </a:xfrm>
          <a:prstGeom prst="rect">
            <a:avLst/>
          </a:prstGeom>
          <a:gradFill flip="none" rotWithShape="1">
            <a:gsLst>
              <a:gs pos="0">
                <a:schemeClr val="bg1">
                  <a:lumMod val="85000"/>
                </a:schemeClr>
              </a:gs>
              <a:gs pos="20000">
                <a:schemeClr val="bg1"/>
              </a:gs>
            </a:gsLst>
            <a:lin ang="16200000" scaled="0"/>
            <a:tileRect/>
          </a:gradFill>
          <a:ln w="63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nvGrpSpPr>
          <p:cNvPr id="36" name="Group 35"/>
          <p:cNvGrpSpPr/>
          <p:nvPr/>
        </p:nvGrpSpPr>
        <p:grpSpPr>
          <a:xfrm>
            <a:off x="3811910" y="4933709"/>
            <a:ext cx="6243859" cy="275157"/>
            <a:chOff x="3811910" y="1623956"/>
            <a:chExt cx="6243859" cy="275157"/>
          </a:xfrm>
        </p:grpSpPr>
        <p:grpSp>
          <p:nvGrpSpPr>
            <p:cNvPr id="37" name="Group 36"/>
            <p:cNvGrpSpPr/>
            <p:nvPr/>
          </p:nvGrpSpPr>
          <p:grpSpPr>
            <a:xfrm>
              <a:off x="3811910" y="1623956"/>
              <a:ext cx="6243859" cy="275157"/>
              <a:chOff x="3989719" y="4360181"/>
              <a:chExt cx="6243859" cy="275157"/>
            </a:xfrm>
          </p:grpSpPr>
          <p:sp>
            <p:nvSpPr>
              <p:cNvPr id="39" name="Right Arrow 38"/>
              <p:cNvSpPr/>
              <p:nvPr/>
            </p:nvSpPr>
            <p:spPr>
              <a:xfrm>
                <a:off x="7887843" y="4360181"/>
                <a:ext cx="2345735" cy="275157"/>
              </a:xfrm>
              <a:prstGeom prst="rightArrow">
                <a:avLst>
                  <a:gd name="adj1" fmla="val 100000"/>
                  <a:gd name="adj2"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prstClr val="white"/>
                    </a:solidFill>
                  </a:rPr>
                  <a:t>ABOVE AVERAGE</a:t>
                </a:r>
                <a:endParaRPr lang="en-US" sz="900" dirty="0">
                  <a:solidFill>
                    <a:prstClr val="white"/>
                  </a:solidFill>
                </a:endParaRPr>
              </a:p>
            </p:txBody>
          </p:sp>
          <p:sp>
            <p:nvSpPr>
              <p:cNvPr id="40" name="Left Arrow 39"/>
              <p:cNvSpPr/>
              <p:nvPr/>
            </p:nvSpPr>
            <p:spPr>
              <a:xfrm>
                <a:off x="3989719" y="4360181"/>
                <a:ext cx="2517741" cy="275157"/>
              </a:xfrm>
              <a:prstGeom prst="leftArrow">
                <a:avLst>
                  <a:gd name="adj1" fmla="val 100000"/>
                  <a:gd name="adj2" fmla="val 50000"/>
                </a:avLst>
              </a:prstGeom>
              <a:solidFill>
                <a:srgbClr val="9E0F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prstClr val="white"/>
                    </a:solidFill>
                  </a:rPr>
                  <a:t>BELOW AVERAGE</a:t>
                </a:r>
              </a:p>
            </p:txBody>
          </p:sp>
        </p:grpSp>
        <p:sp>
          <p:nvSpPr>
            <p:cNvPr id="38" name="Rectangle 37"/>
            <p:cNvSpPr/>
            <p:nvPr/>
          </p:nvSpPr>
          <p:spPr>
            <a:xfrm>
              <a:off x="6329651" y="1623956"/>
              <a:ext cx="1380383" cy="2751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rgbClr val="FFFFFF"/>
                  </a:solidFill>
                </a:rPr>
                <a:t>GLOBAL </a:t>
              </a:r>
              <a:r>
                <a:rPr lang="en-US" sz="900" dirty="0" smtClean="0">
                  <a:solidFill>
                    <a:srgbClr val="FFFFFF"/>
                  </a:solidFill>
                </a:rPr>
                <a:t>SCORE: 14%</a:t>
              </a:r>
              <a:endParaRPr lang="en-US" sz="900" dirty="0">
                <a:solidFill>
                  <a:srgbClr val="FFFFFF"/>
                </a:solidFill>
              </a:endParaRPr>
            </a:p>
          </p:txBody>
        </p:sp>
      </p:grpSp>
      <p:sp>
        <p:nvSpPr>
          <p:cNvPr id="41" name="TextBox 40"/>
          <p:cNvSpPr txBox="1"/>
          <p:nvPr/>
        </p:nvSpPr>
        <p:spPr>
          <a:xfrm>
            <a:off x="5323153" y="4591071"/>
            <a:ext cx="3016101" cy="246221"/>
          </a:xfrm>
          <a:prstGeom prst="rect">
            <a:avLst/>
          </a:prstGeom>
          <a:noFill/>
        </p:spPr>
        <p:txBody>
          <a:bodyPr wrap="square" rtlCol="0">
            <a:spAutoFit/>
          </a:bodyPr>
          <a:lstStyle/>
          <a:p>
            <a:pPr algn="ctr"/>
            <a:r>
              <a:rPr lang="en-US" sz="1000" b="1" dirty="0" smtClean="0">
                <a:solidFill>
                  <a:prstClr val="black"/>
                </a:solidFill>
              </a:rPr>
              <a:t>PAYMENT BY AIRTIME</a:t>
            </a:r>
            <a:endParaRPr lang="en-US" sz="1000" b="1" dirty="0">
              <a:solidFill>
                <a:prstClr val="black"/>
              </a:solidFill>
            </a:endParaRPr>
          </a:p>
        </p:txBody>
      </p:sp>
      <p:sp>
        <p:nvSpPr>
          <p:cNvPr id="42" name="Rectangle 41"/>
          <p:cNvSpPr/>
          <p:nvPr/>
        </p:nvSpPr>
        <p:spPr>
          <a:xfrm>
            <a:off x="3545241" y="1422586"/>
            <a:ext cx="6688337" cy="2550944"/>
          </a:xfrm>
          <a:prstGeom prst="rect">
            <a:avLst/>
          </a:prstGeom>
          <a:gradFill flip="none" rotWithShape="1">
            <a:gsLst>
              <a:gs pos="0">
                <a:schemeClr val="bg1">
                  <a:lumMod val="85000"/>
                </a:schemeClr>
              </a:gs>
              <a:gs pos="20000">
                <a:schemeClr val="bg1"/>
              </a:gs>
            </a:gsLst>
            <a:lin ang="16200000" scaled="0"/>
            <a:tileRect/>
          </a:gradFill>
          <a:ln w="63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nvGrpSpPr>
          <p:cNvPr id="43" name="Group 42"/>
          <p:cNvGrpSpPr/>
          <p:nvPr/>
        </p:nvGrpSpPr>
        <p:grpSpPr>
          <a:xfrm>
            <a:off x="3811910" y="1878824"/>
            <a:ext cx="6243859" cy="275157"/>
            <a:chOff x="3811910" y="1623956"/>
            <a:chExt cx="6243859" cy="275157"/>
          </a:xfrm>
        </p:grpSpPr>
        <p:grpSp>
          <p:nvGrpSpPr>
            <p:cNvPr id="44" name="Group 43"/>
            <p:cNvGrpSpPr/>
            <p:nvPr/>
          </p:nvGrpSpPr>
          <p:grpSpPr>
            <a:xfrm>
              <a:off x="3811910" y="1623956"/>
              <a:ext cx="6243859" cy="275157"/>
              <a:chOff x="3989719" y="4360181"/>
              <a:chExt cx="6243859" cy="275157"/>
            </a:xfrm>
          </p:grpSpPr>
          <p:sp>
            <p:nvSpPr>
              <p:cNvPr id="46" name="Right Arrow 45"/>
              <p:cNvSpPr/>
              <p:nvPr/>
            </p:nvSpPr>
            <p:spPr>
              <a:xfrm>
                <a:off x="7887843" y="4360181"/>
                <a:ext cx="2345735" cy="275157"/>
              </a:xfrm>
              <a:prstGeom prst="rightArrow">
                <a:avLst>
                  <a:gd name="adj1" fmla="val 100000"/>
                  <a:gd name="adj2"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prstClr val="white"/>
                    </a:solidFill>
                  </a:rPr>
                  <a:t>ABOVE AVERAGE</a:t>
                </a:r>
                <a:endParaRPr lang="en-US" sz="900" dirty="0">
                  <a:solidFill>
                    <a:prstClr val="white"/>
                  </a:solidFill>
                </a:endParaRPr>
              </a:p>
            </p:txBody>
          </p:sp>
          <p:sp>
            <p:nvSpPr>
              <p:cNvPr id="47" name="Left Arrow 46"/>
              <p:cNvSpPr/>
              <p:nvPr/>
            </p:nvSpPr>
            <p:spPr>
              <a:xfrm>
                <a:off x="3989719" y="4360181"/>
                <a:ext cx="2517741" cy="275157"/>
              </a:xfrm>
              <a:prstGeom prst="leftArrow">
                <a:avLst>
                  <a:gd name="adj1" fmla="val 100000"/>
                  <a:gd name="adj2" fmla="val 50000"/>
                </a:avLst>
              </a:prstGeom>
              <a:solidFill>
                <a:srgbClr val="9E0F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prstClr val="white"/>
                    </a:solidFill>
                  </a:rPr>
                  <a:t>BELOW AVERAGE</a:t>
                </a:r>
              </a:p>
            </p:txBody>
          </p:sp>
        </p:grpSp>
        <p:sp>
          <p:nvSpPr>
            <p:cNvPr id="45" name="Rectangle 44"/>
            <p:cNvSpPr/>
            <p:nvPr/>
          </p:nvSpPr>
          <p:spPr>
            <a:xfrm>
              <a:off x="6329651" y="1623956"/>
              <a:ext cx="1380383" cy="2751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rgbClr val="FFFFFF"/>
                  </a:solidFill>
                </a:rPr>
                <a:t>GLOBAL </a:t>
              </a:r>
              <a:r>
                <a:rPr lang="en-US" sz="900" dirty="0" smtClean="0">
                  <a:solidFill>
                    <a:srgbClr val="FFFFFF"/>
                  </a:solidFill>
                </a:rPr>
                <a:t>SCORE: 27%</a:t>
              </a:r>
              <a:endParaRPr lang="en-US" sz="900" dirty="0">
                <a:solidFill>
                  <a:srgbClr val="FFFFFF"/>
                </a:solidFill>
              </a:endParaRPr>
            </a:p>
          </p:txBody>
        </p:sp>
      </p:grpSp>
      <p:sp>
        <p:nvSpPr>
          <p:cNvPr id="49" name="TextBox 48"/>
          <p:cNvSpPr txBox="1"/>
          <p:nvPr/>
        </p:nvSpPr>
        <p:spPr>
          <a:xfrm>
            <a:off x="5323153" y="1500845"/>
            <a:ext cx="3016101" cy="246221"/>
          </a:xfrm>
          <a:prstGeom prst="rect">
            <a:avLst/>
          </a:prstGeom>
          <a:noFill/>
        </p:spPr>
        <p:txBody>
          <a:bodyPr wrap="square" rtlCol="0">
            <a:spAutoFit/>
          </a:bodyPr>
          <a:lstStyle/>
          <a:p>
            <a:pPr algn="ctr"/>
            <a:r>
              <a:rPr lang="en-US" sz="1000" b="1" dirty="0" smtClean="0">
                <a:solidFill>
                  <a:prstClr val="black"/>
                </a:solidFill>
              </a:rPr>
              <a:t>PAYMENT BY CARD</a:t>
            </a:r>
            <a:endParaRPr lang="en-US" sz="1000" b="1" dirty="0">
              <a:solidFill>
                <a:prstClr val="black"/>
              </a:solidFill>
            </a:endParaRPr>
          </a:p>
        </p:txBody>
      </p:sp>
      <p:graphicFrame>
        <p:nvGraphicFramePr>
          <p:cNvPr id="50" name="Content Placeholder 4"/>
          <p:cNvGraphicFramePr>
            <a:graphicFrameLocks/>
          </p:cNvGraphicFramePr>
          <p:nvPr>
            <p:extLst>
              <p:ext uri="{D42A27DB-BD31-4B8C-83A1-F6EECF244321}">
                <p14:modId xmlns:p14="http://schemas.microsoft.com/office/powerpoint/2010/main" val="152267251"/>
              </p:ext>
            </p:extLst>
          </p:nvPr>
        </p:nvGraphicFramePr>
        <p:xfrm>
          <a:off x="3598197" y="2389245"/>
          <a:ext cx="6688338" cy="1408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1" name="Content Placeholder 4"/>
          <p:cNvGraphicFramePr>
            <a:graphicFrameLocks/>
          </p:cNvGraphicFramePr>
          <p:nvPr>
            <p:extLst>
              <p:ext uri="{D42A27DB-BD31-4B8C-83A1-F6EECF244321}">
                <p14:modId xmlns:p14="http://schemas.microsoft.com/office/powerpoint/2010/main" val="3825738769"/>
              </p:ext>
            </p:extLst>
          </p:nvPr>
        </p:nvGraphicFramePr>
        <p:xfrm>
          <a:off x="3811910" y="5415926"/>
          <a:ext cx="6243859" cy="1408151"/>
        </p:xfrm>
        <a:graphic>
          <a:graphicData uri="http://schemas.openxmlformats.org/drawingml/2006/chart">
            <c:chart xmlns:c="http://schemas.openxmlformats.org/drawingml/2006/chart" xmlns:r="http://schemas.openxmlformats.org/officeDocument/2006/relationships" r:id="rId4"/>
          </a:graphicData>
        </a:graphic>
      </p:graphicFrame>
      <p:sp>
        <p:nvSpPr>
          <p:cNvPr id="23" name="Rectangle 22"/>
          <p:cNvSpPr/>
          <p:nvPr/>
        </p:nvSpPr>
        <p:spPr>
          <a:xfrm>
            <a:off x="9651859" y="2389245"/>
            <a:ext cx="459481" cy="1238777"/>
          </a:xfrm>
          <a:prstGeom prst="rect">
            <a:avLst/>
          </a:prstGeom>
          <a:noFill/>
          <a:ln w="63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5" name="Rectangle 24"/>
          <p:cNvSpPr/>
          <p:nvPr/>
        </p:nvSpPr>
        <p:spPr>
          <a:xfrm>
            <a:off x="7011985" y="5894710"/>
            <a:ext cx="459481" cy="768642"/>
          </a:xfrm>
          <a:prstGeom prst="rect">
            <a:avLst/>
          </a:prstGeom>
          <a:noFill/>
          <a:ln w="63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88997814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4"/>
          <p:cNvGraphicFramePr>
            <a:graphicFrameLocks/>
          </p:cNvGraphicFramePr>
          <p:nvPr>
            <p:extLst>
              <p:ext uri="{D42A27DB-BD31-4B8C-83A1-F6EECF244321}">
                <p14:modId xmlns:p14="http://schemas.microsoft.com/office/powerpoint/2010/main" val="1342412655"/>
              </p:ext>
            </p:extLst>
          </p:nvPr>
        </p:nvGraphicFramePr>
        <p:xfrm>
          <a:off x="538214" y="1415063"/>
          <a:ext cx="6339107" cy="5558826"/>
        </p:xfrm>
        <a:graphic>
          <a:graphicData uri="http://schemas.openxmlformats.org/drawingml/2006/chart">
            <c:chart xmlns:c="http://schemas.openxmlformats.org/drawingml/2006/chart" xmlns:r="http://schemas.openxmlformats.org/officeDocument/2006/relationships" r:id="rId3"/>
          </a:graphicData>
        </a:graphic>
      </p:graphicFrame>
      <p:sp>
        <p:nvSpPr>
          <p:cNvPr id="16" name="Title 15"/>
          <p:cNvSpPr>
            <a:spLocks noGrp="1"/>
          </p:cNvSpPr>
          <p:nvPr>
            <p:ph type="title"/>
          </p:nvPr>
        </p:nvSpPr>
        <p:spPr>
          <a:xfrm>
            <a:off x="529140" y="640084"/>
            <a:ext cx="9571617" cy="275761"/>
          </a:xfrm>
        </p:spPr>
        <p:txBody>
          <a:bodyPr/>
          <a:lstStyle/>
          <a:p>
            <a:r>
              <a:rPr lang="en-US" sz="2000" dirty="0"/>
              <a:t>Significantly more </a:t>
            </a:r>
            <a:r>
              <a:rPr lang="en-US" sz="2000" dirty="0" smtClean="0"/>
              <a:t>mobile media users </a:t>
            </a:r>
            <a:r>
              <a:rPr lang="en-US" sz="2000" dirty="0"/>
              <a:t>are now willing to spend high in relation to their income when purchasing goods on their mobile phone.</a:t>
            </a:r>
          </a:p>
        </p:txBody>
      </p:sp>
      <p:sp>
        <p:nvSpPr>
          <p:cNvPr id="4" name="Text Placeholder 3"/>
          <p:cNvSpPr>
            <a:spLocks noGrp="1"/>
          </p:cNvSpPr>
          <p:nvPr>
            <p:ph type="body" sz="quarter" idx="15"/>
          </p:nvPr>
        </p:nvSpPr>
        <p:spPr>
          <a:xfrm>
            <a:off x="7005823" y="1415063"/>
            <a:ext cx="5952940" cy="5558826"/>
          </a:xfrm>
        </p:spPr>
        <p:txBody>
          <a:bodyPr numCol="2"/>
          <a:lstStyle/>
          <a:p>
            <a:pPr marL="171386" indent="-171386">
              <a:buFont typeface="Arial"/>
              <a:buChar char="•"/>
            </a:pPr>
            <a:r>
              <a:rPr lang="en-GB" sz="1800" dirty="0"/>
              <a:t>It would appear that </a:t>
            </a:r>
            <a:r>
              <a:rPr lang="en-GB" sz="1800" dirty="0" smtClean="0"/>
              <a:t>consumers </a:t>
            </a:r>
            <a:r>
              <a:rPr lang="en-GB" sz="1800" dirty="0"/>
              <a:t>have migrated up the value chain, with </a:t>
            </a:r>
            <a:r>
              <a:rPr lang="en-GB" sz="1800" dirty="0" smtClean="0"/>
              <a:t>more </a:t>
            </a:r>
            <a:r>
              <a:rPr lang="en-GB" sz="1800" dirty="0"/>
              <a:t>now willing to spend </a:t>
            </a:r>
            <a:r>
              <a:rPr lang="en-GB" sz="1800" b="1" i="1" u="sng" dirty="0" smtClean="0"/>
              <a:t>at higher levels</a:t>
            </a:r>
            <a:r>
              <a:rPr lang="en-GB" sz="1800" dirty="0" smtClean="0"/>
              <a:t>.</a:t>
            </a:r>
          </a:p>
          <a:p>
            <a:pPr marL="171386" indent="-171386">
              <a:buFont typeface="Arial"/>
              <a:buChar char="•"/>
            </a:pPr>
            <a:endParaRPr lang="en-GB" sz="1800" dirty="0"/>
          </a:p>
          <a:p>
            <a:pPr marL="171386" indent="-171386">
              <a:buFont typeface="Arial"/>
              <a:buChar char="•"/>
            </a:pPr>
            <a:r>
              <a:rPr lang="en-GB" sz="1800" dirty="0"/>
              <a:t>This offers a clear opportunity to increase revenue within the market, especially given the US </a:t>
            </a:r>
            <a:r>
              <a:rPr lang="en-GB" sz="1800" dirty="0" smtClean="0"/>
              <a:t>mobile media users </a:t>
            </a:r>
            <a:r>
              <a:rPr lang="en-GB" sz="1800" dirty="0"/>
              <a:t>appetite for physical goods and the overall </a:t>
            </a:r>
            <a:r>
              <a:rPr lang="en-GB" sz="1800" b="1" i="1" u="sng" dirty="0"/>
              <a:t>increase in commerce </a:t>
            </a:r>
            <a:r>
              <a:rPr lang="en-GB" sz="1800" dirty="0"/>
              <a:t>activity</a:t>
            </a:r>
            <a:r>
              <a:rPr lang="en-GB" sz="1800" dirty="0" smtClean="0"/>
              <a:t>.</a:t>
            </a:r>
            <a:endParaRPr lang="en-GB" sz="1800" dirty="0"/>
          </a:p>
        </p:txBody>
      </p:sp>
      <p:sp>
        <p:nvSpPr>
          <p:cNvPr id="6" name="Slide Number Placeholder 5"/>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34</a:t>
            </a:fld>
            <a:endParaRPr lang="en-US" dirty="0">
              <a:solidFill>
                <a:prstClr val="black">
                  <a:tint val="75000"/>
                </a:prstClr>
              </a:solidFill>
            </a:endParaRPr>
          </a:p>
        </p:txBody>
      </p:sp>
      <p:sp>
        <p:nvSpPr>
          <p:cNvPr id="11" name="Up Arrow 10"/>
          <p:cNvSpPr/>
          <p:nvPr/>
        </p:nvSpPr>
        <p:spPr>
          <a:xfrm>
            <a:off x="1994770" y="3872829"/>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
        <p:nvSpPr>
          <p:cNvPr id="14" name="Up Arrow 13"/>
          <p:cNvSpPr>
            <a:spLocks noChangeAspect="1"/>
          </p:cNvSpPr>
          <p:nvPr/>
        </p:nvSpPr>
        <p:spPr>
          <a:xfrm flipV="1">
            <a:off x="6061310" y="2559181"/>
            <a:ext cx="144002" cy="14400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Tree>
    <p:extLst>
      <p:ext uri="{BB962C8B-B14F-4D97-AF65-F5344CB8AC3E}">
        <p14:creationId xmlns:p14="http://schemas.microsoft.com/office/powerpoint/2010/main" val="147829032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4"/>
          <p:cNvGraphicFramePr>
            <a:graphicFrameLocks/>
          </p:cNvGraphicFramePr>
          <p:nvPr>
            <p:extLst>
              <p:ext uri="{D42A27DB-BD31-4B8C-83A1-F6EECF244321}">
                <p14:modId xmlns:p14="http://schemas.microsoft.com/office/powerpoint/2010/main" val="1771303114"/>
              </p:ext>
            </p:extLst>
          </p:nvPr>
        </p:nvGraphicFramePr>
        <p:xfrm>
          <a:off x="3545240" y="1415063"/>
          <a:ext cx="6688337" cy="5558823"/>
        </p:xfrm>
        <a:graphic>
          <a:graphicData uri="http://schemas.openxmlformats.org/drawingml/2006/chart">
            <c:chart xmlns:c="http://schemas.openxmlformats.org/drawingml/2006/chart" xmlns:r="http://schemas.openxmlformats.org/officeDocument/2006/relationships" r:id="rId3"/>
          </a:graphicData>
        </a:graphic>
      </p:graphicFrame>
      <p:sp>
        <p:nvSpPr>
          <p:cNvPr id="16" name="Title 15"/>
          <p:cNvSpPr>
            <a:spLocks noGrp="1"/>
          </p:cNvSpPr>
          <p:nvPr>
            <p:ph type="title"/>
          </p:nvPr>
        </p:nvSpPr>
        <p:spPr/>
        <p:txBody>
          <a:bodyPr/>
          <a:lstStyle/>
          <a:p>
            <a:r>
              <a:rPr lang="en-US" sz="2000" dirty="0"/>
              <a:t>Consumers are using their mobile phone to manage their daily finances significantly more.</a:t>
            </a:r>
          </a:p>
        </p:txBody>
      </p:sp>
      <p:sp>
        <p:nvSpPr>
          <p:cNvPr id="5" name="Text Placeholder 4"/>
          <p:cNvSpPr>
            <a:spLocks noGrp="1"/>
          </p:cNvSpPr>
          <p:nvPr>
            <p:ph type="body" sz="quarter" idx="15"/>
          </p:nvPr>
        </p:nvSpPr>
        <p:spPr>
          <a:prstGeom prst="rect">
            <a:avLst/>
          </a:prstGeom>
        </p:spPr>
        <p:txBody>
          <a:bodyPr numCol="2"/>
          <a:lstStyle/>
          <a:p>
            <a:pPr marL="171386" indent="-171386">
              <a:buFont typeface="Arial"/>
              <a:buChar char="•"/>
            </a:pPr>
            <a:r>
              <a:rPr lang="en-GB" sz="1800" dirty="0">
                <a:solidFill>
                  <a:srgbClr val="2D2A29"/>
                </a:solidFill>
              </a:rPr>
              <a:t>41% now use their mobile to check their bank balance. 42% now use their phone to pay bills</a:t>
            </a:r>
            <a:r>
              <a:rPr lang="en-GB" sz="1800" dirty="0" smtClean="0">
                <a:solidFill>
                  <a:srgbClr val="2D2A29"/>
                </a:solidFill>
              </a:rPr>
              <a:t>.</a:t>
            </a:r>
          </a:p>
          <a:p>
            <a:pPr marL="171386" indent="-171386">
              <a:buFont typeface="Arial"/>
              <a:buChar char="•"/>
            </a:pPr>
            <a:endParaRPr lang="en-GB" sz="1800" dirty="0">
              <a:solidFill>
                <a:srgbClr val="2D2A29"/>
              </a:solidFill>
            </a:endParaRPr>
          </a:p>
          <a:p>
            <a:pPr marL="171386" indent="-171386">
              <a:buFont typeface="Arial"/>
              <a:buChar char="•"/>
            </a:pPr>
            <a:r>
              <a:rPr lang="en-GB" sz="1800" dirty="0">
                <a:solidFill>
                  <a:srgbClr val="2D2A29"/>
                </a:solidFill>
              </a:rPr>
              <a:t>Applications for credit/loans has grown dramatically since 2011. </a:t>
            </a:r>
            <a:endParaRPr lang="en-GB" sz="1800" dirty="0" smtClean="0">
              <a:solidFill>
                <a:srgbClr val="2D2A29"/>
              </a:solidFill>
            </a:endParaRPr>
          </a:p>
          <a:p>
            <a:pPr marL="171386" indent="-171386">
              <a:buFont typeface="Arial"/>
              <a:buChar char="•"/>
            </a:pPr>
            <a:endParaRPr lang="en-GB" sz="1800" dirty="0">
              <a:solidFill>
                <a:srgbClr val="2D2A29"/>
              </a:solidFill>
            </a:endParaRPr>
          </a:p>
          <a:p>
            <a:pPr marL="171386" indent="-171386">
              <a:buFont typeface="Arial"/>
              <a:buChar char="•"/>
            </a:pPr>
            <a:r>
              <a:rPr lang="en-GB" sz="1800" dirty="0">
                <a:solidFill>
                  <a:srgbClr val="2D2A29"/>
                </a:solidFill>
              </a:rPr>
              <a:t>The maturity of the US consumer means that </a:t>
            </a:r>
            <a:r>
              <a:rPr lang="en-GB" sz="1800" b="1" i="1" u="sng" dirty="0">
                <a:solidFill>
                  <a:srgbClr val="2D2A29"/>
                </a:solidFill>
              </a:rPr>
              <a:t>a clear opportunity for financial and utilities brands </a:t>
            </a:r>
            <a:r>
              <a:rPr lang="en-GB" sz="1800" dirty="0">
                <a:solidFill>
                  <a:srgbClr val="2D2A29"/>
                </a:solidFill>
              </a:rPr>
              <a:t>exists. </a:t>
            </a:r>
          </a:p>
        </p:txBody>
      </p:sp>
      <p:sp>
        <p:nvSpPr>
          <p:cNvPr id="6" name="Slide Number Placeholder 5"/>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35</a:t>
            </a:fld>
            <a:endParaRPr lang="en-US" dirty="0">
              <a:solidFill>
                <a:prstClr val="black">
                  <a:tint val="75000"/>
                </a:prstClr>
              </a:solidFill>
            </a:endParaRPr>
          </a:p>
        </p:txBody>
      </p:sp>
      <p:sp>
        <p:nvSpPr>
          <p:cNvPr id="20" name="Up Arrow 19"/>
          <p:cNvSpPr/>
          <p:nvPr/>
        </p:nvSpPr>
        <p:spPr>
          <a:xfrm>
            <a:off x="4455484" y="2966840"/>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
        <p:nvSpPr>
          <p:cNvPr id="21" name="Up Arrow 20"/>
          <p:cNvSpPr/>
          <p:nvPr/>
        </p:nvSpPr>
        <p:spPr>
          <a:xfrm>
            <a:off x="5742388" y="2966840"/>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
        <p:nvSpPr>
          <p:cNvPr id="23" name="Up Arrow 22"/>
          <p:cNvSpPr/>
          <p:nvPr/>
        </p:nvSpPr>
        <p:spPr>
          <a:xfrm>
            <a:off x="7067797" y="4195425"/>
            <a:ext cx="144016" cy="1440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defTabSz="1678490"/>
            <a:endParaRPr lang="en-GB" sz="1000" dirty="0">
              <a:solidFill>
                <a:prstClr val="white"/>
              </a:solidFill>
            </a:endParaRPr>
          </a:p>
        </p:txBody>
      </p:sp>
    </p:spTree>
    <p:extLst>
      <p:ext uri="{BB962C8B-B14F-4D97-AF65-F5344CB8AC3E}">
        <p14:creationId xmlns:p14="http://schemas.microsoft.com/office/powerpoint/2010/main" val="9942994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3"/>
          <p:cNvGraphicFramePr>
            <a:graphicFrameLocks/>
          </p:cNvGraphicFramePr>
          <p:nvPr>
            <p:extLst>
              <p:ext uri="{D42A27DB-BD31-4B8C-83A1-F6EECF244321}">
                <p14:modId xmlns:p14="http://schemas.microsoft.com/office/powerpoint/2010/main" val="2612025124"/>
              </p:ext>
            </p:extLst>
          </p:nvPr>
        </p:nvGraphicFramePr>
        <p:xfrm>
          <a:off x="529140" y="1415064"/>
          <a:ext cx="6339104" cy="2707831"/>
        </p:xfrm>
        <a:graphic>
          <a:graphicData uri="http://schemas.openxmlformats.org/drawingml/2006/chart">
            <c:chart xmlns:c="http://schemas.openxmlformats.org/drawingml/2006/chart" xmlns:r="http://schemas.openxmlformats.org/officeDocument/2006/relationships" r:id="rId3"/>
          </a:graphicData>
        </a:graphic>
      </p:graphicFrame>
      <p:sp>
        <p:nvSpPr>
          <p:cNvPr id="16" name="Title 15"/>
          <p:cNvSpPr>
            <a:spLocks noGrp="1"/>
          </p:cNvSpPr>
          <p:nvPr>
            <p:ph type="title"/>
          </p:nvPr>
        </p:nvSpPr>
        <p:spPr/>
        <p:txBody>
          <a:bodyPr/>
          <a:lstStyle/>
          <a:p>
            <a:r>
              <a:rPr lang="en-US" sz="2000" dirty="0"/>
              <a:t>Despite the </a:t>
            </a:r>
            <a:r>
              <a:rPr lang="en-US" sz="2000" dirty="0" smtClean="0"/>
              <a:t>US market </a:t>
            </a:r>
            <a:r>
              <a:rPr lang="en-US" sz="2000" dirty="0"/>
              <a:t>maturity, games are still by far the most </a:t>
            </a:r>
            <a:r>
              <a:rPr lang="en-US" sz="2000" dirty="0" smtClean="0"/>
              <a:t>favored </a:t>
            </a:r>
            <a:r>
              <a:rPr lang="en-US" sz="2000" dirty="0"/>
              <a:t>app genre.</a:t>
            </a:r>
          </a:p>
        </p:txBody>
      </p:sp>
      <p:sp>
        <p:nvSpPr>
          <p:cNvPr id="5" name="Text Placeholder 4"/>
          <p:cNvSpPr>
            <a:spLocks noGrp="1"/>
          </p:cNvSpPr>
          <p:nvPr>
            <p:ph type="body" sz="quarter" idx="15"/>
          </p:nvPr>
        </p:nvSpPr>
        <p:spPr>
          <a:xfrm>
            <a:off x="7005823" y="1415064"/>
            <a:ext cx="4643434" cy="2759994"/>
          </a:xfrm>
          <a:prstGeom prst="rect">
            <a:avLst/>
          </a:prstGeom>
        </p:spPr>
        <p:txBody>
          <a:bodyPr numCol="2"/>
          <a:lstStyle/>
          <a:p>
            <a:pPr marL="171386" indent="-171386">
              <a:buFont typeface="Arial"/>
              <a:buChar char="•"/>
            </a:pPr>
            <a:r>
              <a:rPr lang="en-GB" sz="1600" dirty="0">
                <a:solidFill>
                  <a:srgbClr val="2D2A29"/>
                </a:solidFill>
              </a:rPr>
              <a:t>Music and </a:t>
            </a:r>
            <a:r>
              <a:rPr lang="en-GB" sz="1600" dirty="0" smtClean="0">
                <a:solidFill>
                  <a:srgbClr val="2D2A29"/>
                </a:solidFill>
              </a:rPr>
              <a:t>social networking </a:t>
            </a:r>
            <a:r>
              <a:rPr lang="en-GB" sz="1600" dirty="0">
                <a:solidFill>
                  <a:srgbClr val="2D2A29"/>
                </a:solidFill>
              </a:rPr>
              <a:t>the next most </a:t>
            </a:r>
            <a:r>
              <a:rPr lang="en-GB" sz="1600" dirty="0" smtClean="0">
                <a:solidFill>
                  <a:srgbClr val="2D2A29"/>
                </a:solidFill>
              </a:rPr>
              <a:t>favored genre of app </a:t>
            </a:r>
            <a:endParaRPr lang="en-GB" sz="1600" dirty="0">
              <a:solidFill>
                <a:srgbClr val="2D2A29"/>
              </a:solidFill>
            </a:endParaRPr>
          </a:p>
        </p:txBody>
      </p:sp>
      <p:sp>
        <p:nvSpPr>
          <p:cNvPr id="6" name="Slide Number Placeholder 5"/>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36</a:t>
            </a:fld>
            <a:endParaRPr lang="en-US" dirty="0">
              <a:solidFill>
                <a:prstClr val="black">
                  <a:tint val="75000"/>
                </a:prstClr>
              </a:solidFill>
            </a:endParaRPr>
          </a:p>
        </p:txBody>
      </p:sp>
      <p:sp>
        <p:nvSpPr>
          <p:cNvPr id="24" name="Text Placeholder 4"/>
          <p:cNvSpPr txBox="1">
            <a:spLocks/>
          </p:cNvSpPr>
          <p:nvPr/>
        </p:nvSpPr>
        <p:spPr>
          <a:xfrm>
            <a:off x="7005823" y="4310720"/>
            <a:ext cx="4643434" cy="2759994"/>
          </a:xfrm>
          <a:prstGeom prst="rect">
            <a:avLst/>
          </a:prstGeom>
        </p:spPr>
        <p:txBody>
          <a:bodyPr vert="horz" lIns="0" tIns="0" rIns="0" bIns="0" numCol="2" spcCol="359867"/>
          <a:lstStyle>
            <a:lvl1pPr marL="0" indent="0" algn="l" defTabSz="1678490" rtl="0" eaLnBrk="1" latinLnBrk="0" hangingPunct="1">
              <a:spcBef>
                <a:spcPct val="20000"/>
              </a:spcBef>
              <a:spcAft>
                <a:spcPts val="400"/>
              </a:spcAft>
              <a:buFont typeface="Arial"/>
              <a:buNone/>
              <a:defRPr sz="1150" b="0" i="0" kern="1200" baseline="0">
                <a:solidFill>
                  <a:schemeClr val="tx1"/>
                </a:solidFill>
                <a:latin typeface="Helvetica"/>
                <a:ea typeface="+mn-ea"/>
                <a:cs typeface="Helvetica"/>
              </a:defRPr>
            </a:lvl1pPr>
            <a:lvl2pPr marL="2727546" indent="-1049055" algn="l" defTabSz="1678490" rtl="0" eaLnBrk="1" latinLnBrk="0" hangingPunct="1">
              <a:spcBef>
                <a:spcPct val="20000"/>
              </a:spcBef>
              <a:buFont typeface="Arial"/>
              <a:buChar char="–"/>
              <a:defRPr sz="900" b="0" i="0" kern="1200">
                <a:solidFill>
                  <a:schemeClr val="tx1"/>
                </a:solidFill>
                <a:latin typeface="Helvetica"/>
                <a:ea typeface="+mn-ea"/>
                <a:cs typeface="Helvetica"/>
              </a:defRPr>
            </a:lvl2pPr>
            <a:lvl3pPr marL="4196225" indent="-839245" algn="l" defTabSz="1678490" rtl="0" eaLnBrk="1" latinLnBrk="0" hangingPunct="1">
              <a:spcBef>
                <a:spcPct val="20000"/>
              </a:spcBef>
              <a:buFont typeface="Arial"/>
              <a:buChar char="•"/>
              <a:defRPr sz="900" b="0" i="0" kern="1200">
                <a:solidFill>
                  <a:schemeClr val="tx1"/>
                </a:solidFill>
                <a:latin typeface="Helvetica"/>
                <a:ea typeface="+mn-ea"/>
                <a:cs typeface="Helvetica"/>
              </a:defRPr>
            </a:lvl3pPr>
            <a:lvl4pPr marL="5874714" indent="-839245" algn="l" defTabSz="1678490" rtl="0" eaLnBrk="1" latinLnBrk="0" hangingPunct="1">
              <a:spcBef>
                <a:spcPct val="20000"/>
              </a:spcBef>
              <a:buFont typeface="Arial"/>
              <a:buChar char="–"/>
              <a:defRPr sz="900" b="0" i="0" kern="1200">
                <a:solidFill>
                  <a:schemeClr val="tx1"/>
                </a:solidFill>
                <a:latin typeface="Helvetica"/>
                <a:ea typeface="+mn-ea"/>
                <a:cs typeface="Helvetica"/>
              </a:defRPr>
            </a:lvl4pPr>
            <a:lvl5pPr marL="7553204" indent="-839245" algn="l" defTabSz="1678490" rtl="0" eaLnBrk="1" latinLnBrk="0" hangingPunct="1">
              <a:spcBef>
                <a:spcPct val="20000"/>
              </a:spcBef>
              <a:buFont typeface="Arial"/>
              <a:buChar char="»"/>
              <a:defRPr sz="900" b="0" i="0" kern="1200">
                <a:solidFill>
                  <a:schemeClr val="tx1"/>
                </a:solidFill>
                <a:latin typeface="Helvetica"/>
                <a:ea typeface="+mn-ea"/>
                <a:cs typeface="Helvetica"/>
              </a:defRPr>
            </a:lvl5pPr>
            <a:lvl6pPr marL="9231695" indent="-839245" algn="l" defTabSz="1678490" rtl="0" eaLnBrk="1" latinLnBrk="0" hangingPunct="1">
              <a:spcBef>
                <a:spcPct val="20000"/>
              </a:spcBef>
              <a:buFont typeface="Arial"/>
              <a:buChar char="•"/>
              <a:defRPr sz="7300" kern="1200">
                <a:solidFill>
                  <a:schemeClr val="tx1"/>
                </a:solidFill>
                <a:latin typeface="+mn-lt"/>
                <a:ea typeface="+mn-ea"/>
                <a:cs typeface="+mn-cs"/>
              </a:defRPr>
            </a:lvl6pPr>
            <a:lvl7pPr marL="10910185" indent="-839245" algn="l" defTabSz="1678490" rtl="0" eaLnBrk="1" latinLnBrk="0" hangingPunct="1">
              <a:spcBef>
                <a:spcPct val="20000"/>
              </a:spcBef>
              <a:buFont typeface="Arial"/>
              <a:buChar char="•"/>
              <a:defRPr sz="7300" kern="1200">
                <a:solidFill>
                  <a:schemeClr val="tx1"/>
                </a:solidFill>
                <a:latin typeface="+mn-lt"/>
                <a:ea typeface="+mn-ea"/>
                <a:cs typeface="+mn-cs"/>
              </a:defRPr>
            </a:lvl7pPr>
            <a:lvl8pPr marL="12588675" indent="-839245" algn="l" defTabSz="1678490" rtl="0" eaLnBrk="1" latinLnBrk="0" hangingPunct="1">
              <a:spcBef>
                <a:spcPct val="20000"/>
              </a:spcBef>
              <a:buFont typeface="Arial"/>
              <a:buChar char="•"/>
              <a:defRPr sz="7300" kern="1200">
                <a:solidFill>
                  <a:schemeClr val="tx1"/>
                </a:solidFill>
                <a:latin typeface="+mn-lt"/>
                <a:ea typeface="+mn-ea"/>
                <a:cs typeface="+mn-cs"/>
              </a:defRPr>
            </a:lvl8pPr>
            <a:lvl9pPr marL="14267165" indent="-839245" algn="l" defTabSz="1678490" rtl="0" eaLnBrk="1" latinLnBrk="0" hangingPunct="1">
              <a:spcBef>
                <a:spcPct val="20000"/>
              </a:spcBef>
              <a:buFont typeface="Arial"/>
              <a:buChar char="•"/>
              <a:defRPr sz="7300" kern="1200">
                <a:solidFill>
                  <a:schemeClr val="tx1"/>
                </a:solidFill>
                <a:latin typeface="+mn-lt"/>
                <a:ea typeface="+mn-ea"/>
                <a:cs typeface="+mn-cs"/>
              </a:defRPr>
            </a:lvl9pPr>
          </a:lstStyle>
          <a:p>
            <a:pPr marL="171386" indent="-171386">
              <a:buFont typeface="Arial"/>
              <a:buChar char="•"/>
            </a:pPr>
            <a:r>
              <a:rPr lang="en-US" sz="1600" dirty="0" smtClean="0">
                <a:solidFill>
                  <a:prstClr val="black"/>
                </a:solidFill>
              </a:rPr>
              <a:t>Same usage pattern </a:t>
            </a:r>
            <a:r>
              <a:rPr lang="en-US" sz="1600" dirty="0">
                <a:solidFill>
                  <a:prstClr val="black"/>
                </a:solidFill>
              </a:rPr>
              <a:t>evident </a:t>
            </a:r>
            <a:r>
              <a:rPr lang="en-US" sz="1600" dirty="0" smtClean="0">
                <a:solidFill>
                  <a:prstClr val="black"/>
                </a:solidFill>
              </a:rPr>
              <a:t>across device types</a:t>
            </a:r>
          </a:p>
          <a:p>
            <a:pPr marL="171386" indent="-171386">
              <a:buFont typeface="Arial"/>
              <a:buChar char="•"/>
            </a:pPr>
            <a:endParaRPr lang="en-US" sz="1600" dirty="0">
              <a:solidFill>
                <a:prstClr val="black"/>
              </a:solidFill>
            </a:endParaRPr>
          </a:p>
          <a:p>
            <a:pPr marL="171386" indent="-171386">
              <a:buFont typeface="Arial"/>
              <a:buChar char="•"/>
            </a:pPr>
            <a:r>
              <a:rPr lang="en-GB" sz="1600" dirty="0">
                <a:solidFill>
                  <a:srgbClr val="2D2A29"/>
                </a:solidFill>
              </a:rPr>
              <a:t>News, navigation weather and sports apps are used more by feature phone owners</a:t>
            </a:r>
            <a:r>
              <a:rPr lang="en-GB" sz="1600" dirty="0" smtClean="0">
                <a:solidFill>
                  <a:srgbClr val="2D2A29"/>
                </a:solidFill>
              </a:rPr>
              <a:t>.</a:t>
            </a:r>
            <a:endParaRPr lang="en-GB" sz="1600" dirty="0">
              <a:solidFill>
                <a:srgbClr val="2D2A29"/>
              </a:solidFill>
            </a:endParaRPr>
          </a:p>
        </p:txBody>
      </p:sp>
      <p:graphicFrame>
        <p:nvGraphicFramePr>
          <p:cNvPr id="13" name="Chart 12"/>
          <p:cNvGraphicFramePr/>
          <p:nvPr>
            <p:extLst>
              <p:ext uri="{D42A27DB-BD31-4B8C-83A1-F6EECF244321}">
                <p14:modId xmlns:p14="http://schemas.microsoft.com/office/powerpoint/2010/main" val="223885831"/>
              </p:ext>
            </p:extLst>
          </p:nvPr>
        </p:nvGraphicFramePr>
        <p:xfrm>
          <a:off x="529140" y="4310719"/>
          <a:ext cx="6339104" cy="270783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9042129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37</a:t>
            </a:fld>
            <a:endParaRPr lang="en-US" dirty="0">
              <a:solidFill>
                <a:prstClr val="black">
                  <a:tint val="75000"/>
                </a:prstClr>
              </a:solidFill>
            </a:endParaRPr>
          </a:p>
        </p:txBody>
      </p:sp>
      <p:sp>
        <p:nvSpPr>
          <p:cNvPr id="5" name="Text Placeholder 4"/>
          <p:cNvSpPr>
            <a:spLocks noGrp="1"/>
          </p:cNvSpPr>
          <p:nvPr>
            <p:ph type="body" sz="quarter" idx="16"/>
          </p:nvPr>
        </p:nvSpPr>
        <p:spPr>
          <a:xfrm>
            <a:off x="529140" y="1415062"/>
            <a:ext cx="4794013" cy="3842737"/>
          </a:xfrm>
          <a:prstGeom prst="rect">
            <a:avLst/>
          </a:prstGeom>
        </p:spPr>
        <p:txBody>
          <a:bodyPr numCol="2"/>
          <a:lstStyle/>
          <a:p>
            <a:pPr marL="171386" indent="-171386">
              <a:buFont typeface="Arial"/>
              <a:buChar char="•"/>
            </a:pPr>
            <a:r>
              <a:rPr lang="en-GB" sz="1800" dirty="0">
                <a:solidFill>
                  <a:srgbClr val="2D2A29"/>
                </a:solidFill>
              </a:rPr>
              <a:t>Catalogues, health and lifestyle apps are most appealing to women</a:t>
            </a:r>
            <a:r>
              <a:rPr lang="en-GB" sz="1800" dirty="0" smtClean="0">
                <a:solidFill>
                  <a:srgbClr val="2D2A29"/>
                </a:solidFill>
              </a:rPr>
              <a:t>.</a:t>
            </a:r>
          </a:p>
          <a:p>
            <a:pPr marL="171386" indent="-171386">
              <a:buFont typeface="Arial"/>
              <a:buChar char="•"/>
            </a:pPr>
            <a:endParaRPr lang="en-GB" sz="1800" dirty="0">
              <a:solidFill>
                <a:srgbClr val="2D2A29"/>
              </a:solidFill>
            </a:endParaRPr>
          </a:p>
          <a:p>
            <a:pPr marL="171386" indent="-171386">
              <a:buFont typeface="Arial"/>
              <a:buChar char="•"/>
            </a:pPr>
            <a:r>
              <a:rPr lang="en-GB" sz="1800" dirty="0">
                <a:solidFill>
                  <a:srgbClr val="2D2A29"/>
                </a:solidFill>
              </a:rPr>
              <a:t>Business, navigation and utilities </a:t>
            </a:r>
            <a:r>
              <a:rPr lang="en-GB" sz="1800" dirty="0" smtClean="0">
                <a:solidFill>
                  <a:srgbClr val="2D2A29"/>
                </a:solidFill>
              </a:rPr>
              <a:t>favored </a:t>
            </a:r>
            <a:r>
              <a:rPr lang="en-GB" sz="1800" dirty="0">
                <a:solidFill>
                  <a:srgbClr val="2D2A29"/>
                </a:solidFill>
              </a:rPr>
              <a:t>by males.</a:t>
            </a:r>
          </a:p>
        </p:txBody>
      </p:sp>
      <p:sp>
        <p:nvSpPr>
          <p:cNvPr id="16" name="Title 15"/>
          <p:cNvSpPr>
            <a:spLocks noGrp="1"/>
          </p:cNvSpPr>
          <p:nvPr>
            <p:ph type="title"/>
          </p:nvPr>
        </p:nvSpPr>
        <p:spPr/>
        <p:txBody>
          <a:bodyPr/>
          <a:lstStyle/>
          <a:p>
            <a:r>
              <a:rPr lang="en-GB" sz="2000" dirty="0"/>
              <a:t>Different genres of applications are used by different profiles of users</a:t>
            </a:r>
            <a:r>
              <a:rPr lang="en-US" sz="2000" dirty="0"/>
              <a:t>.</a:t>
            </a:r>
          </a:p>
        </p:txBody>
      </p:sp>
      <p:graphicFrame>
        <p:nvGraphicFramePr>
          <p:cNvPr id="8" name="Chart 7"/>
          <p:cNvGraphicFramePr>
            <a:graphicFrameLocks/>
          </p:cNvGraphicFramePr>
          <p:nvPr>
            <p:extLst>
              <p:ext uri="{D42A27DB-BD31-4B8C-83A1-F6EECF244321}">
                <p14:modId xmlns:p14="http://schemas.microsoft.com/office/powerpoint/2010/main" val="4097738260"/>
              </p:ext>
            </p:extLst>
          </p:nvPr>
        </p:nvGraphicFramePr>
        <p:xfrm>
          <a:off x="3545240" y="1415063"/>
          <a:ext cx="6688337" cy="55532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334976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29140" y="1422585"/>
            <a:ext cx="9008755" cy="5595966"/>
          </a:xfrm>
          <a:prstGeom prst="rect">
            <a:avLst/>
          </a:prstGeom>
          <a:gradFill flip="none" rotWithShape="1">
            <a:gsLst>
              <a:gs pos="0">
                <a:schemeClr val="bg1">
                  <a:lumMod val="85000"/>
                </a:schemeClr>
              </a:gs>
              <a:gs pos="20000">
                <a:schemeClr val="bg1"/>
              </a:gs>
            </a:gsLst>
            <a:lin ang="16200000" scaled="0"/>
            <a:tileRect/>
          </a:gradFill>
          <a:ln w="63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5"/>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38</a:t>
            </a:fld>
            <a:endParaRPr lang="en-US" dirty="0">
              <a:solidFill>
                <a:prstClr val="black">
                  <a:tint val="75000"/>
                </a:prstClr>
              </a:solidFill>
            </a:endParaRPr>
          </a:p>
        </p:txBody>
      </p:sp>
      <p:sp>
        <p:nvSpPr>
          <p:cNvPr id="16" name="Title 15"/>
          <p:cNvSpPr>
            <a:spLocks noGrp="1"/>
          </p:cNvSpPr>
          <p:nvPr>
            <p:ph type="title"/>
          </p:nvPr>
        </p:nvSpPr>
        <p:spPr/>
        <p:txBody>
          <a:bodyPr/>
          <a:lstStyle/>
          <a:p>
            <a:r>
              <a:rPr lang="en-US" sz="2000" dirty="0" smtClean="0"/>
              <a:t>Convenience and Entertainment are key drivers </a:t>
            </a:r>
            <a:r>
              <a:rPr lang="en-US" sz="2000" dirty="0"/>
              <a:t>of purchases via mobile phones.</a:t>
            </a:r>
          </a:p>
        </p:txBody>
      </p:sp>
      <p:pic>
        <p:nvPicPr>
          <p:cNvPr id="3" name="Picture 2"/>
          <p:cNvPicPr>
            <a:picLocks noChangeAspect="1"/>
          </p:cNvPicPr>
          <p:nvPr/>
        </p:nvPicPr>
        <p:blipFill>
          <a:blip r:embed="rId3"/>
          <a:stretch>
            <a:fillRect/>
          </a:stretch>
        </p:blipFill>
        <p:spPr>
          <a:xfrm>
            <a:off x="1224922" y="1997612"/>
            <a:ext cx="8073823" cy="4326856"/>
          </a:xfrm>
          <a:prstGeom prst="rect">
            <a:avLst/>
          </a:prstGeom>
        </p:spPr>
      </p:pic>
    </p:spTree>
    <p:extLst>
      <p:ext uri="{BB962C8B-B14F-4D97-AF65-F5344CB8AC3E}">
        <p14:creationId xmlns:p14="http://schemas.microsoft.com/office/powerpoint/2010/main" val="115498762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www.blogcdn.com/www.engadget.com/media/2010/01/zz7401-27-10ipade132b0.jpg"/>
          <p:cNvPicPr>
            <a:picLocks noChangeAspect="1" noChangeArrowheads="1"/>
          </p:cNvPicPr>
          <p:nvPr/>
        </p:nvPicPr>
        <p:blipFill>
          <a:blip r:embed="rId3">
            <a:extLst>
              <a:ext uri="{28A0092B-C50C-407E-A947-70E740481C1C}">
                <a14:useLocalDpi xmlns:a14="http://schemas.microsoft.com/office/drawing/2010/main" val="0"/>
              </a:ext>
            </a:extLst>
          </a:blip>
          <a:srcRect r="3432"/>
          <a:stretch>
            <a:fillRect/>
          </a:stretch>
        </p:blipFill>
        <p:spPr bwMode="auto">
          <a:xfrm>
            <a:off x="5774835" y="3193203"/>
            <a:ext cx="1796285" cy="212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encrypted-tbn1.google.com/images?q=tbn:ANd9GcQu8qFfENCRjbZsGjVLNdR9ZUEvZPkVUkXvxCoxWPpWXtwusuk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3385" y="3781425"/>
            <a:ext cx="1840821" cy="173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http://2.bp.blogspot.com/-3WCESZv84Y4/Th9AVoyOlGI/AAAAAAAAARg/S6F54iq_qx4/s1600/htcdream_narrowweb__300x537%252C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0805" y="4094794"/>
            <a:ext cx="660617" cy="111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Kindle Fire photo"/>
          <p:cNvPicPr>
            <a:picLocks noChangeAspect="1" noChangeArrowheads="1"/>
          </p:cNvPicPr>
          <p:nvPr/>
        </p:nvPicPr>
        <p:blipFill>
          <a:blip r:embed="rId6">
            <a:extLst>
              <a:ext uri="{28A0092B-C50C-407E-A947-70E740481C1C}">
                <a14:useLocalDpi xmlns:a14="http://schemas.microsoft.com/office/drawing/2010/main" val="0"/>
              </a:ext>
            </a:extLst>
          </a:blip>
          <a:srcRect l="8810" r="10342"/>
          <a:stretch>
            <a:fillRect/>
          </a:stretch>
        </p:blipFill>
        <p:spPr bwMode="auto">
          <a:xfrm>
            <a:off x="7418956" y="3277237"/>
            <a:ext cx="1310100" cy="212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48657" y="3210710"/>
            <a:ext cx="4152981" cy="211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s://encrypted-tbn3.google.com/images?q=tbn:ANd9GcTLVC5v736g-LUR4a1HH5MVce_Mv7XoW4k1-UGfNubqLwk7yhyj"/>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8751" y="5533836"/>
            <a:ext cx="1736904" cy="84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rcRect l="23994" b="12860"/>
          <a:stretch>
            <a:fillRect/>
          </a:stretch>
        </p:blipFill>
        <p:spPr bwMode="auto">
          <a:xfrm>
            <a:off x="0" y="168063"/>
            <a:ext cx="7335450" cy="739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927406" y="4537710"/>
            <a:ext cx="2404944" cy="25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TextBox 4"/>
          <p:cNvSpPr txBox="1">
            <a:spLocks noChangeArrowheads="1"/>
          </p:cNvSpPr>
          <p:nvPr/>
        </p:nvSpPr>
        <p:spPr bwMode="auto">
          <a:xfrm>
            <a:off x="3071129" y="336126"/>
            <a:ext cx="7491324" cy="65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74" tIns="52138" rIns="104274" bIns="52138">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defTabSz="1042873" eaLnBrk="1" fontAlgn="base" hangingPunct="1">
              <a:spcBef>
                <a:spcPct val="0"/>
              </a:spcBef>
              <a:spcAft>
                <a:spcPct val="0"/>
              </a:spcAft>
            </a:pPr>
            <a:r>
              <a:rPr lang="en-US" sz="3600" b="1" dirty="0">
                <a:solidFill>
                  <a:srgbClr val="FFFFFF"/>
                </a:solidFill>
              </a:rPr>
              <a:t>Multi-tasking over Multiscreens</a:t>
            </a:r>
          </a:p>
        </p:txBody>
      </p:sp>
      <p:sp>
        <p:nvSpPr>
          <p:cNvPr id="11" name="TextBox 19"/>
          <p:cNvSpPr txBox="1">
            <a:spLocks noChangeArrowheads="1"/>
          </p:cNvSpPr>
          <p:nvPr/>
        </p:nvSpPr>
        <p:spPr bwMode="auto">
          <a:xfrm>
            <a:off x="5904732" y="1512570"/>
            <a:ext cx="7990499" cy="158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74" tIns="52138" rIns="104274" bIns="52138">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defTabSz="1042873" eaLnBrk="1" fontAlgn="base" hangingPunct="1">
              <a:spcBef>
                <a:spcPct val="0"/>
              </a:spcBef>
              <a:spcAft>
                <a:spcPct val="0"/>
              </a:spcAft>
            </a:pPr>
            <a:r>
              <a:rPr lang="en-US" sz="3200" b="1" dirty="0">
                <a:solidFill>
                  <a:srgbClr val="FFFFFF"/>
                </a:solidFill>
              </a:rPr>
              <a:t>Native digital folk </a:t>
            </a:r>
          </a:p>
          <a:p>
            <a:pPr defTabSz="1042873" eaLnBrk="1" fontAlgn="base" hangingPunct="1">
              <a:spcBef>
                <a:spcPct val="0"/>
              </a:spcBef>
              <a:spcAft>
                <a:spcPct val="0"/>
              </a:spcAft>
            </a:pPr>
            <a:r>
              <a:rPr lang="en-US" sz="3200" b="1" dirty="0">
                <a:solidFill>
                  <a:srgbClr val="FFFFFF"/>
                </a:solidFill>
              </a:rPr>
              <a:t>switch screens </a:t>
            </a:r>
          </a:p>
          <a:p>
            <a:pPr defTabSz="1042873" eaLnBrk="1" fontAlgn="base" hangingPunct="1">
              <a:spcBef>
                <a:spcPct val="0"/>
              </a:spcBef>
              <a:spcAft>
                <a:spcPct val="0"/>
              </a:spcAft>
            </a:pPr>
            <a:r>
              <a:rPr lang="en-US" sz="3200" b="1" dirty="0">
                <a:solidFill>
                  <a:srgbClr val="FFFFFF"/>
                </a:solidFill>
              </a:rPr>
              <a:t>27 times per hour</a:t>
            </a:r>
          </a:p>
        </p:txBody>
      </p:sp>
    </p:spTree>
    <p:extLst>
      <p:ext uri="{BB962C8B-B14F-4D97-AF65-F5344CB8AC3E}">
        <p14:creationId xmlns:p14="http://schemas.microsoft.com/office/powerpoint/2010/main" val="2414589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a:xfrm>
            <a:off x="320241" y="4412415"/>
            <a:ext cx="9732969" cy="554960"/>
          </a:xfrm>
        </p:spPr>
        <p:txBody>
          <a:bodyPr/>
          <a:lstStyle/>
          <a:p>
            <a:r>
              <a:rPr lang="en-GB" sz="2400" b="0" dirty="0" smtClean="0">
                <a:solidFill>
                  <a:schemeClr val="accent1"/>
                </a:solidFill>
              </a:rPr>
              <a:t/>
            </a:r>
            <a:br>
              <a:rPr lang="en-GB" sz="2400" b="0" dirty="0" smtClean="0">
                <a:solidFill>
                  <a:schemeClr val="accent1"/>
                </a:solidFill>
              </a:rPr>
            </a:br>
            <a:endParaRPr lang="en-GB" sz="2400" b="0" dirty="0">
              <a:solidFill>
                <a:schemeClr val="accent1"/>
              </a:solidFill>
            </a:endParaRPr>
          </a:p>
        </p:txBody>
      </p:sp>
      <p:pic>
        <p:nvPicPr>
          <p:cNvPr id="10" name="Picture 7" descr="C:\Users\sam.hill\Desktop\Blog Pictures\big MEF bann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2422"/>
            <a:ext cx="10688638" cy="15097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85850" y="3835314"/>
            <a:ext cx="7429499" cy="584775"/>
          </a:xfrm>
          <a:prstGeom prst="rect">
            <a:avLst/>
          </a:prstGeom>
          <a:noFill/>
        </p:spPr>
        <p:txBody>
          <a:bodyPr wrap="square" rtlCol="0">
            <a:spAutoFit/>
          </a:bodyPr>
          <a:lstStyle/>
          <a:p>
            <a:r>
              <a:rPr lang="en-GB" sz="3200" dirty="0" smtClean="0">
                <a:solidFill>
                  <a:schemeClr val="accent1"/>
                </a:solidFill>
              </a:rPr>
              <a:t>Three cool things you may not know…</a:t>
            </a:r>
            <a:endParaRPr lang="en-US" sz="3200" dirty="0"/>
          </a:p>
        </p:txBody>
      </p:sp>
    </p:spTree>
    <p:extLst>
      <p:ext uri="{BB962C8B-B14F-4D97-AF65-F5344CB8AC3E}">
        <p14:creationId xmlns:p14="http://schemas.microsoft.com/office/powerpoint/2010/main" val="397472670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350721" y="1660318"/>
            <a:ext cx="9732969" cy="714269"/>
          </a:xfrm>
          <a:prstGeom prst="rect">
            <a:avLst/>
          </a:prstGeom>
          <a:noFill/>
          <a:ln w="9525">
            <a:noFill/>
            <a:miter lim="800000"/>
            <a:headEnd/>
            <a:tailEnd/>
          </a:ln>
        </p:spPr>
        <p:txBody>
          <a:bodyPr lIns="0" tIns="0" rIns="0" bIns="0"/>
          <a:lstStyle/>
          <a:p>
            <a:pPr eaLnBrk="0" hangingPunct="0">
              <a:defRPr/>
            </a:pPr>
            <a:endParaRPr lang="en-GB" sz="2400" dirty="0">
              <a:solidFill>
                <a:prstClr val="black"/>
              </a:solidFill>
              <a:latin typeface="Helvetica" pitchFamily="34" charset="0"/>
              <a:cs typeface="Helvetica" pitchFamily="34" charset="0"/>
            </a:endParaRPr>
          </a:p>
        </p:txBody>
      </p:sp>
      <p:pic>
        <p:nvPicPr>
          <p:cNvPr id="10" name="Picture 7" descr="C:\Users\sam.hill\Desktop\Blog Pictures\big MEF bann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2422"/>
            <a:ext cx="10688638" cy="150972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sz="2800" dirty="0" smtClean="0"/>
              <a:t>Second Screen: Distraction or Interaction?</a:t>
            </a:r>
            <a:endParaRPr lang="en-US" sz="2800" dirty="0"/>
          </a:p>
        </p:txBody>
      </p:sp>
      <p:sp>
        <p:nvSpPr>
          <p:cNvPr id="5" name="TextBox 4"/>
          <p:cNvSpPr txBox="1"/>
          <p:nvPr/>
        </p:nvSpPr>
        <p:spPr>
          <a:xfrm>
            <a:off x="350721" y="6905603"/>
            <a:ext cx="7643054" cy="461665"/>
          </a:xfrm>
          <a:prstGeom prst="rect">
            <a:avLst/>
          </a:prstGeom>
          <a:noFill/>
        </p:spPr>
        <p:txBody>
          <a:bodyPr wrap="none" rtlCol="0">
            <a:spAutoFit/>
          </a:bodyPr>
          <a:lstStyle/>
          <a:p>
            <a:r>
              <a:rPr lang="en-US" sz="2400" dirty="0" smtClean="0">
                <a:solidFill>
                  <a:prstClr val="black"/>
                </a:solidFill>
              </a:rPr>
              <a:t>Nielsen, 2011; </a:t>
            </a:r>
            <a:r>
              <a:rPr lang="en-US" sz="2400" dirty="0"/>
              <a:t>8,000 users between the ages of 13-64 </a:t>
            </a:r>
            <a:endParaRPr lang="en-US" sz="2400" dirty="0">
              <a:solidFill>
                <a:prstClr val="black"/>
              </a:solidFill>
            </a:endParaRPr>
          </a:p>
        </p:txBody>
      </p:sp>
      <p:pic>
        <p:nvPicPr>
          <p:cNvPr id="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92845" y="2374587"/>
            <a:ext cx="8465455" cy="435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716611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Lack of need is a barrier to purchase, </a:t>
            </a:r>
            <a:r>
              <a:rPr lang="en-US" sz="2000" dirty="0" smtClean="0"/>
              <a:t>concerns </a:t>
            </a:r>
            <a:r>
              <a:rPr lang="en-US" sz="2000" dirty="0"/>
              <a:t>about trust and safety of information.</a:t>
            </a:r>
          </a:p>
        </p:txBody>
      </p:sp>
      <p:sp>
        <p:nvSpPr>
          <p:cNvPr id="6" name="Slide Number Placeholder 5"/>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41</a:t>
            </a:fld>
            <a:endParaRPr lang="en-US" dirty="0">
              <a:solidFill>
                <a:prstClr val="black">
                  <a:tint val="75000"/>
                </a:prstClr>
              </a:solidFill>
            </a:endParaRPr>
          </a:p>
        </p:txBody>
      </p:sp>
      <p:graphicFrame>
        <p:nvGraphicFramePr>
          <p:cNvPr id="9" name="Content Placeholder 4"/>
          <p:cNvGraphicFramePr>
            <a:graphicFrameLocks/>
          </p:cNvGraphicFramePr>
          <p:nvPr>
            <p:extLst>
              <p:ext uri="{D42A27DB-BD31-4B8C-83A1-F6EECF244321}">
                <p14:modId xmlns:p14="http://schemas.microsoft.com/office/powerpoint/2010/main" val="3412654551"/>
              </p:ext>
            </p:extLst>
          </p:nvPr>
        </p:nvGraphicFramePr>
        <p:xfrm>
          <a:off x="930627" y="1415064"/>
          <a:ext cx="8656286" cy="55813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583177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schwartz\Documents\GARY ID\pleaserobme.jpg"/>
          <p:cNvPicPr>
            <a:picLocks noChangeAspect="1" noChangeArrowheads="1"/>
          </p:cNvPicPr>
          <p:nvPr/>
        </p:nvPicPr>
        <p:blipFill>
          <a:blip r:embed="rId3">
            <a:extLst>
              <a:ext uri="{28A0092B-C50C-407E-A947-70E740481C1C}">
                <a14:useLocalDpi xmlns:a14="http://schemas.microsoft.com/office/drawing/2010/main" val="0"/>
              </a:ext>
            </a:extLst>
          </a:blip>
          <a:srcRect t="2769" b="3470"/>
          <a:stretch>
            <a:fillRect/>
          </a:stretch>
        </p:blipFill>
        <p:spPr bwMode="auto">
          <a:xfrm>
            <a:off x="124330" y="420158"/>
            <a:ext cx="10124515" cy="450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30095" y="3245725"/>
            <a:ext cx="6858543" cy="431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8143" y="3245725"/>
            <a:ext cx="6903079" cy="44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dicenews.files.wordpress.com/2012/03/girls-around-m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3391" y="84031"/>
            <a:ext cx="2226800" cy="210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18311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additive="base">
                                        <p:cTn id="19" dur="500" fill="hold"/>
                                        <p:tgtEl>
                                          <p:spTgt spid="4098"/>
                                        </p:tgtEl>
                                        <p:attrNameLst>
                                          <p:attrName>ppt_x</p:attrName>
                                        </p:attrNameLst>
                                      </p:cBhvr>
                                      <p:tavLst>
                                        <p:tav tm="0">
                                          <p:val>
                                            <p:strVal val="0-#ppt_w/2"/>
                                          </p:val>
                                        </p:tav>
                                        <p:tav tm="100000">
                                          <p:val>
                                            <p:strVal val="#ppt_x"/>
                                          </p:val>
                                        </p:tav>
                                      </p:tavLst>
                                    </p:anim>
                                    <p:anim calcmode="lin" valueType="num">
                                      <p:cBhvr additive="base">
                                        <p:cTn id="20"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4"/>
          <p:cNvGraphicFramePr>
            <a:graphicFrameLocks/>
          </p:cNvGraphicFramePr>
          <p:nvPr>
            <p:extLst>
              <p:ext uri="{D42A27DB-BD31-4B8C-83A1-F6EECF244321}">
                <p14:modId xmlns:p14="http://schemas.microsoft.com/office/powerpoint/2010/main" val="790348553"/>
              </p:ext>
            </p:extLst>
          </p:nvPr>
        </p:nvGraphicFramePr>
        <p:xfrm>
          <a:off x="1056770" y="1415065"/>
          <a:ext cx="8690529" cy="5603486"/>
        </p:xfrm>
        <a:graphic>
          <a:graphicData uri="http://schemas.openxmlformats.org/drawingml/2006/chart">
            <c:chart xmlns:c="http://schemas.openxmlformats.org/drawingml/2006/chart" xmlns:r="http://schemas.openxmlformats.org/officeDocument/2006/relationships" r:id="rId3"/>
          </a:graphicData>
        </a:graphic>
      </p:graphicFrame>
      <p:sp>
        <p:nvSpPr>
          <p:cNvPr id="16" name="Title 15"/>
          <p:cNvSpPr>
            <a:spLocks noGrp="1"/>
          </p:cNvSpPr>
          <p:nvPr>
            <p:ph type="title"/>
          </p:nvPr>
        </p:nvSpPr>
        <p:spPr/>
        <p:txBody>
          <a:bodyPr/>
          <a:lstStyle/>
          <a:p>
            <a:r>
              <a:rPr lang="en-US" sz="2000" dirty="0"/>
              <a:t>At 33%, trust is a key barrier to overcome to encourage greater purchase of goods via mobile.</a:t>
            </a:r>
          </a:p>
        </p:txBody>
      </p:sp>
      <p:sp>
        <p:nvSpPr>
          <p:cNvPr id="6" name="Slide Number Placeholder 5"/>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43</a:t>
            </a:fld>
            <a:endParaRPr lang="en-US" dirty="0">
              <a:solidFill>
                <a:prstClr val="black">
                  <a:tint val="75000"/>
                </a:prstClr>
              </a:solidFill>
            </a:endParaRPr>
          </a:p>
        </p:txBody>
      </p:sp>
      <p:sp>
        <p:nvSpPr>
          <p:cNvPr id="13" name="TextBox 12"/>
          <p:cNvSpPr txBox="1"/>
          <p:nvPr/>
        </p:nvSpPr>
        <p:spPr>
          <a:xfrm>
            <a:off x="3545242" y="5692941"/>
            <a:ext cx="6729576" cy="474638"/>
          </a:xfrm>
          <a:prstGeom prst="rect">
            <a:avLst/>
          </a:prstGeom>
          <a:noFill/>
        </p:spPr>
        <p:txBody>
          <a:bodyPr wrap="square" lIns="104287" tIns="52144" rIns="104287" bIns="52144" rtlCol="0">
            <a:spAutoFit/>
          </a:bodyPr>
          <a:lstStyle/>
          <a:p>
            <a:pPr algn="ctr"/>
            <a:r>
              <a:rPr lang="en-US" sz="1200" b="1" dirty="0">
                <a:solidFill>
                  <a:srgbClr val="2D2A29"/>
                </a:solidFill>
              </a:rPr>
              <a:t>TRUST Combined</a:t>
            </a:r>
          </a:p>
          <a:p>
            <a:pPr algn="ctr"/>
            <a:r>
              <a:rPr lang="en-US" sz="1200" dirty="0" smtClean="0">
                <a:solidFill>
                  <a:srgbClr val="2D2A29"/>
                </a:solidFill>
              </a:rPr>
              <a:t>(</a:t>
            </a:r>
            <a:r>
              <a:rPr lang="en-GB" sz="1200" dirty="0">
                <a:solidFill>
                  <a:srgbClr val="2D2A29"/>
                </a:solidFill>
              </a:rPr>
              <a:t>I don’t trust the security/I don't trust the service provider/Payment systems are not </a:t>
            </a:r>
            <a:r>
              <a:rPr lang="en-GB" sz="1200" dirty="0" smtClean="0">
                <a:solidFill>
                  <a:srgbClr val="2D2A29"/>
                </a:solidFill>
              </a:rPr>
              <a:t>secure)</a:t>
            </a:r>
            <a:endParaRPr lang="en-US" sz="1200" dirty="0">
              <a:solidFill>
                <a:srgbClr val="2D2A29"/>
              </a:solidFill>
            </a:endParaRPr>
          </a:p>
        </p:txBody>
      </p:sp>
    </p:spTree>
    <p:extLst>
      <p:ext uri="{BB962C8B-B14F-4D97-AF65-F5344CB8AC3E}">
        <p14:creationId xmlns:p14="http://schemas.microsoft.com/office/powerpoint/2010/main" val="379877945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350721" y="1660318"/>
            <a:ext cx="9732969" cy="714269"/>
          </a:xfrm>
          <a:prstGeom prst="rect">
            <a:avLst/>
          </a:prstGeom>
          <a:noFill/>
          <a:ln w="9525">
            <a:noFill/>
            <a:miter lim="800000"/>
            <a:headEnd/>
            <a:tailEnd/>
          </a:ln>
        </p:spPr>
        <p:txBody>
          <a:bodyPr lIns="0" tIns="0" rIns="0" bIns="0"/>
          <a:lstStyle/>
          <a:p>
            <a:pPr eaLnBrk="0" hangingPunct="0">
              <a:defRPr/>
            </a:pPr>
            <a:endParaRPr lang="en-GB" sz="2400" dirty="0">
              <a:latin typeface="Helvetica" pitchFamily="34" charset="0"/>
              <a:cs typeface="Helvetica" pitchFamily="34" charset="0"/>
            </a:endParaRPr>
          </a:p>
        </p:txBody>
      </p:sp>
      <p:pic>
        <p:nvPicPr>
          <p:cNvPr id="10" name="Picture 7" descr="C:\Users\sam.hill\Desktop\Blog Pictures\big MEF bann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2422"/>
            <a:ext cx="10688638" cy="1509727"/>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942975" y="2097291"/>
            <a:ext cx="9140716" cy="5031831"/>
          </a:xfrm>
        </p:spPr>
        <p:txBody>
          <a:bodyPr/>
          <a:lstStyle/>
          <a:p>
            <a:pPr defTabSz="1042873" fontAlgn="base">
              <a:spcBef>
                <a:spcPct val="0"/>
              </a:spcBef>
              <a:spcAft>
                <a:spcPct val="0"/>
              </a:spcAft>
              <a:defRPr/>
            </a:pPr>
            <a:r>
              <a:rPr lang="en-US" sz="2800" dirty="0" smtClean="0"/>
              <a:t>1) The </a:t>
            </a:r>
            <a:r>
              <a:rPr lang="en-US" sz="2800" dirty="0"/>
              <a:t>phone is a data collector: </a:t>
            </a:r>
          </a:p>
          <a:p>
            <a:pPr marL="1469224" lvl="2" indent="0" defTabSz="1042873" fontAlgn="base">
              <a:spcBef>
                <a:spcPct val="0"/>
              </a:spcBef>
              <a:spcAft>
                <a:spcPct val="0"/>
              </a:spcAft>
              <a:buNone/>
              <a:defRPr/>
            </a:pPr>
            <a:r>
              <a:rPr lang="en-US" sz="2800" dirty="0" smtClean="0"/>
              <a:t>- Personalization </a:t>
            </a:r>
            <a:r>
              <a:rPr lang="en-US" sz="2800" dirty="0"/>
              <a:t>by design bundled with camera, microphone, gyroscope, compass, wallets and location features.</a:t>
            </a:r>
          </a:p>
          <a:p>
            <a:pPr marL="586543" indent="-586543" defTabSz="1042873" fontAlgn="base">
              <a:spcBef>
                <a:spcPct val="0"/>
              </a:spcBef>
              <a:spcAft>
                <a:spcPct val="0"/>
              </a:spcAft>
              <a:buFont typeface="+mj-lt"/>
              <a:buAutoNum type="arabicPeriod"/>
              <a:defRPr/>
            </a:pPr>
            <a:endParaRPr lang="en-US" sz="2800" dirty="0"/>
          </a:p>
          <a:p>
            <a:pPr defTabSz="1042873" fontAlgn="base">
              <a:spcBef>
                <a:spcPct val="0"/>
              </a:spcBef>
              <a:spcAft>
                <a:spcPct val="0"/>
              </a:spcAft>
              <a:defRPr/>
            </a:pPr>
            <a:r>
              <a:rPr lang="en-US" sz="2800" dirty="0" smtClean="0"/>
              <a:t>2) The </a:t>
            </a:r>
            <a:r>
              <a:rPr lang="en-US" sz="2800" dirty="0"/>
              <a:t>phone is a data publisher:</a:t>
            </a:r>
          </a:p>
          <a:p>
            <a:pPr marL="1469224" lvl="2" indent="0" defTabSz="1042873" fontAlgn="base">
              <a:spcBef>
                <a:spcPct val="0"/>
              </a:spcBef>
              <a:spcAft>
                <a:spcPct val="0"/>
              </a:spcAft>
              <a:buNone/>
              <a:defRPr/>
            </a:pPr>
            <a:r>
              <a:rPr lang="en-US" sz="2800" dirty="0" smtClean="0"/>
              <a:t>- Social </a:t>
            </a:r>
            <a:r>
              <a:rPr lang="en-US" sz="2800" dirty="0"/>
              <a:t>by design makes sharing information seem natural and easy</a:t>
            </a:r>
            <a:r>
              <a:rPr lang="en-US" sz="2800" dirty="0" smtClean="0"/>
              <a:t>.</a:t>
            </a:r>
          </a:p>
          <a:p>
            <a:pPr marL="0" lvl="1" indent="0" defTabSz="1042873" fontAlgn="base">
              <a:spcBef>
                <a:spcPct val="0"/>
              </a:spcBef>
              <a:spcAft>
                <a:spcPct val="0"/>
              </a:spcAft>
              <a:buNone/>
              <a:defRPr/>
            </a:pPr>
            <a:endParaRPr lang="en-US" sz="2800" dirty="0"/>
          </a:p>
          <a:p>
            <a:r>
              <a:rPr lang="en-US" sz="2400" dirty="0" smtClean="0"/>
              <a:t>How valuable:  People report a lost phone within 24 minutes, lost keys within 24 hours</a:t>
            </a:r>
            <a:endParaRPr lang="en-US" sz="2400" dirty="0"/>
          </a:p>
        </p:txBody>
      </p:sp>
      <p:sp>
        <p:nvSpPr>
          <p:cNvPr id="4" name="Title 3"/>
          <p:cNvSpPr>
            <a:spLocks noGrp="1"/>
          </p:cNvSpPr>
          <p:nvPr>
            <p:ph type="title"/>
          </p:nvPr>
        </p:nvSpPr>
        <p:spPr/>
        <p:txBody>
          <a:bodyPr/>
          <a:lstStyle/>
          <a:p>
            <a:r>
              <a:rPr lang="en-US" sz="2800" dirty="0" smtClean="0"/>
              <a:t>Why the concerns:</a:t>
            </a:r>
            <a:endParaRPr lang="en-US" sz="2800" dirty="0"/>
          </a:p>
        </p:txBody>
      </p:sp>
    </p:spTree>
    <p:extLst>
      <p:ext uri="{BB962C8B-B14F-4D97-AF65-F5344CB8AC3E}">
        <p14:creationId xmlns:p14="http://schemas.microsoft.com/office/powerpoint/2010/main" val="411550555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Summary </a:t>
            </a:r>
            <a:r>
              <a:rPr lang="en-US" sz="2800" dirty="0"/>
              <a:t>of Findings</a:t>
            </a:r>
          </a:p>
        </p:txBody>
      </p:sp>
      <p:sp>
        <p:nvSpPr>
          <p:cNvPr id="6" name="Slide Number Placeholder 5"/>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45</a:t>
            </a:fld>
            <a:endParaRPr lang="en-US" dirty="0">
              <a:solidFill>
                <a:prstClr val="black">
                  <a:tint val="75000"/>
                </a:prstClr>
              </a:solidFill>
            </a:endParaRPr>
          </a:p>
        </p:txBody>
      </p:sp>
      <p:sp>
        <p:nvSpPr>
          <p:cNvPr id="4" name="Text Placeholder 3"/>
          <p:cNvSpPr>
            <a:spLocks noGrp="1"/>
          </p:cNvSpPr>
          <p:nvPr>
            <p:ph type="body" sz="quarter" idx="16"/>
          </p:nvPr>
        </p:nvSpPr>
        <p:spPr>
          <a:xfrm>
            <a:off x="529141" y="1415063"/>
            <a:ext cx="4254289" cy="5558826"/>
          </a:xfrm>
        </p:spPr>
        <p:txBody>
          <a:bodyPr/>
          <a:lstStyle/>
          <a:p>
            <a:pPr marL="171450" indent="-171450">
              <a:spcBef>
                <a:spcPct val="0"/>
              </a:spcBef>
              <a:buFont typeface="Arial"/>
              <a:buChar char="•"/>
            </a:pPr>
            <a:r>
              <a:rPr lang="en-GB" sz="1800" dirty="0" smtClean="0"/>
              <a:t>91</a:t>
            </a:r>
            <a:r>
              <a:rPr lang="en-GB" sz="1800" dirty="0"/>
              <a:t>% of mobile media users have </a:t>
            </a:r>
            <a:r>
              <a:rPr lang="en-GB" sz="1800" b="1" i="1" u="sng" dirty="0"/>
              <a:t>conducted mobile </a:t>
            </a:r>
            <a:r>
              <a:rPr lang="en-GB" sz="1800" b="1" i="1" u="sng" dirty="0" smtClean="0"/>
              <a:t>content and commerce </a:t>
            </a:r>
            <a:r>
              <a:rPr lang="en-GB" sz="1800" dirty="0"/>
              <a:t>in the US </a:t>
            </a:r>
            <a:r>
              <a:rPr lang="en-GB" sz="1800" dirty="0" smtClean="0"/>
              <a:t>significantly </a:t>
            </a:r>
            <a:r>
              <a:rPr lang="en-GB" sz="1800" dirty="0"/>
              <a:t>more than in 2011.</a:t>
            </a:r>
          </a:p>
          <a:p>
            <a:pPr>
              <a:spcBef>
                <a:spcPct val="0"/>
              </a:spcBef>
            </a:pPr>
            <a:endParaRPr lang="en-GB" sz="1800" dirty="0"/>
          </a:p>
          <a:p>
            <a:pPr marL="171450" indent="-171450">
              <a:spcBef>
                <a:spcPct val="0"/>
              </a:spcBef>
              <a:buFont typeface="Arial"/>
              <a:buChar char="•"/>
            </a:pPr>
            <a:r>
              <a:rPr lang="en-GB" sz="1800" dirty="0"/>
              <a:t>At 74%, the </a:t>
            </a:r>
            <a:r>
              <a:rPr lang="en-GB" sz="1800" b="1" i="1" u="sng" dirty="0"/>
              <a:t>US has the 3rd strongest levels of purchase via mobile</a:t>
            </a:r>
            <a:r>
              <a:rPr lang="en-GB" sz="1800" dirty="0"/>
              <a:t>, half of  consumers now purchase physical and perishable goods via their </a:t>
            </a:r>
            <a:r>
              <a:rPr lang="en-GB" sz="1800" dirty="0" smtClean="0"/>
              <a:t>mobile. </a:t>
            </a:r>
          </a:p>
          <a:p>
            <a:pPr>
              <a:spcBef>
                <a:spcPct val="0"/>
              </a:spcBef>
            </a:pPr>
            <a:endParaRPr lang="en-GB" sz="1800" dirty="0"/>
          </a:p>
          <a:p>
            <a:pPr marL="171450" indent="-171450">
              <a:spcBef>
                <a:spcPct val="0"/>
              </a:spcBef>
              <a:buFont typeface="Arial"/>
              <a:buChar char="•"/>
            </a:pPr>
            <a:r>
              <a:rPr lang="en-GB" sz="1800" b="1" i="1" u="sng" dirty="0"/>
              <a:t>Convenience</a:t>
            </a:r>
            <a:r>
              <a:rPr lang="en-GB" sz="1800" dirty="0"/>
              <a:t> is the key motivator behind purchasing via mobile, with </a:t>
            </a:r>
            <a:r>
              <a:rPr lang="en-GB" sz="1800" b="1" i="1" u="sng" dirty="0" smtClean="0"/>
              <a:t>entertainment</a:t>
            </a:r>
            <a:r>
              <a:rPr lang="en-GB" sz="1800" dirty="0" smtClean="0"/>
              <a:t> and </a:t>
            </a:r>
            <a:r>
              <a:rPr lang="en-GB" sz="1800" b="1" i="1" u="sng" dirty="0"/>
              <a:t>best deals</a:t>
            </a:r>
            <a:r>
              <a:rPr lang="en-GB" sz="1800" dirty="0"/>
              <a:t> also playing a role.</a:t>
            </a:r>
          </a:p>
          <a:p>
            <a:pPr marL="171450" indent="-171450">
              <a:spcBef>
                <a:spcPct val="0"/>
              </a:spcBef>
              <a:buFont typeface="Arial"/>
              <a:buChar char="•"/>
            </a:pPr>
            <a:endParaRPr lang="en-GB" sz="1800" dirty="0"/>
          </a:p>
          <a:p>
            <a:pPr marL="171450" indent="-171450">
              <a:spcBef>
                <a:spcPct val="0"/>
              </a:spcBef>
              <a:buFont typeface="Arial"/>
              <a:buChar char="•"/>
            </a:pPr>
            <a:r>
              <a:rPr lang="en-GB" sz="1800" b="1" i="1" u="sng" dirty="0"/>
              <a:t>Lack of need and trust</a:t>
            </a:r>
            <a:r>
              <a:rPr lang="en-GB" sz="1800" dirty="0"/>
              <a:t> are the </a:t>
            </a:r>
            <a:r>
              <a:rPr lang="en-GB" sz="1800" b="1" i="1" u="sng" dirty="0"/>
              <a:t>key barriers</a:t>
            </a:r>
            <a:r>
              <a:rPr lang="en-GB" sz="1800" dirty="0"/>
              <a:t> to overcome in order to encourage more purchase via the mobile </a:t>
            </a:r>
            <a:r>
              <a:rPr lang="en-GB" sz="1800" dirty="0" smtClean="0"/>
              <a:t>platform</a:t>
            </a:r>
            <a:endParaRPr lang="en-GB" sz="1800" dirty="0"/>
          </a:p>
        </p:txBody>
      </p:sp>
      <p:sp>
        <p:nvSpPr>
          <p:cNvPr id="13" name="Rectangle 12"/>
          <p:cNvSpPr/>
          <p:nvPr/>
        </p:nvSpPr>
        <p:spPr>
          <a:xfrm>
            <a:off x="6155530" y="2763152"/>
            <a:ext cx="2850460" cy="615553"/>
          </a:xfrm>
          <a:prstGeom prst="rect">
            <a:avLst/>
          </a:prstGeom>
        </p:spPr>
        <p:txBody>
          <a:bodyPr wrap="none">
            <a:spAutoFit/>
          </a:bodyPr>
          <a:lstStyle/>
          <a:p>
            <a:r>
              <a:rPr lang="en-GB" sz="3400" dirty="0" smtClean="0">
                <a:solidFill>
                  <a:srgbClr val="008CD2"/>
                </a:solidFill>
                <a:latin typeface="Eurostile Bold"/>
                <a:cs typeface="Eurostile Bold"/>
              </a:rPr>
              <a:t>entertainment</a:t>
            </a:r>
            <a:endParaRPr lang="en-US" sz="3400" dirty="0">
              <a:solidFill>
                <a:srgbClr val="008CD2"/>
              </a:solidFill>
            </a:endParaRPr>
          </a:p>
        </p:txBody>
      </p:sp>
      <p:sp>
        <p:nvSpPr>
          <p:cNvPr id="14" name="TextBox 13"/>
          <p:cNvSpPr txBox="1"/>
          <p:nvPr/>
        </p:nvSpPr>
        <p:spPr>
          <a:xfrm>
            <a:off x="9069561" y="3162684"/>
            <a:ext cx="2698617" cy="461665"/>
          </a:xfrm>
          <a:prstGeom prst="rect">
            <a:avLst/>
          </a:prstGeom>
          <a:noFill/>
        </p:spPr>
        <p:txBody>
          <a:bodyPr wrap="square" rtlCol="0">
            <a:spAutoFit/>
          </a:bodyPr>
          <a:lstStyle/>
          <a:p>
            <a:r>
              <a:rPr lang="en-GB" sz="2400" dirty="0" smtClean="0">
                <a:solidFill>
                  <a:srgbClr val="008CD2"/>
                </a:solidFill>
                <a:latin typeface="Eurostile Bold"/>
                <a:cs typeface="Eurostile Bold"/>
              </a:rPr>
              <a:t>banking</a:t>
            </a:r>
            <a:endParaRPr lang="en-GB" sz="2400" dirty="0">
              <a:solidFill>
                <a:srgbClr val="008CD2"/>
              </a:solidFill>
              <a:latin typeface="Eurostile Bold"/>
              <a:cs typeface="Eurostile Bold"/>
            </a:endParaRPr>
          </a:p>
        </p:txBody>
      </p:sp>
      <p:sp>
        <p:nvSpPr>
          <p:cNvPr id="15" name="Rectangle 14"/>
          <p:cNvSpPr/>
          <p:nvPr/>
        </p:nvSpPr>
        <p:spPr>
          <a:xfrm>
            <a:off x="5697493" y="3909118"/>
            <a:ext cx="4070345" cy="923330"/>
          </a:xfrm>
          <a:prstGeom prst="rect">
            <a:avLst/>
          </a:prstGeom>
        </p:spPr>
        <p:txBody>
          <a:bodyPr wrap="none">
            <a:spAutoFit/>
          </a:bodyPr>
          <a:lstStyle/>
          <a:p>
            <a:r>
              <a:rPr lang="en-GB" sz="5400" dirty="0" smtClean="0">
                <a:solidFill>
                  <a:srgbClr val="008CD2"/>
                </a:solidFill>
                <a:latin typeface="Eurostile Bold"/>
                <a:cs typeface="Eurostile Bold"/>
              </a:rPr>
              <a:t>convenience</a:t>
            </a:r>
            <a:endParaRPr lang="en-US" sz="5400" dirty="0">
              <a:solidFill>
                <a:srgbClr val="008CD2"/>
              </a:solidFill>
            </a:endParaRPr>
          </a:p>
        </p:txBody>
      </p:sp>
      <p:sp>
        <p:nvSpPr>
          <p:cNvPr id="16" name="Rectangle 15"/>
          <p:cNvSpPr/>
          <p:nvPr/>
        </p:nvSpPr>
        <p:spPr>
          <a:xfrm>
            <a:off x="5566042" y="3343566"/>
            <a:ext cx="4106129" cy="707886"/>
          </a:xfrm>
          <a:prstGeom prst="rect">
            <a:avLst/>
          </a:prstGeom>
        </p:spPr>
        <p:txBody>
          <a:bodyPr wrap="square">
            <a:spAutoFit/>
          </a:bodyPr>
          <a:lstStyle/>
          <a:p>
            <a:r>
              <a:rPr lang="en-GB" sz="4000" b="1" dirty="0" smtClean="0">
                <a:solidFill>
                  <a:srgbClr val="008CD2"/>
                </a:solidFill>
                <a:latin typeface="Eurostile Bold"/>
                <a:cs typeface="Eurostile Bold"/>
              </a:rPr>
              <a:t>74% purchase</a:t>
            </a:r>
            <a:endParaRPr lang="en-US" sz="4000" dirty="0">
              <a:solidFill>
                <a:srgbClr val="008CD2"/>
              </a:solidFill>
            </a:endParaRPr>
          </a:p>
        </p:txBody>
      </p:sp>
      <p:sp>
        <p:nvSpPr>
          <p:cNvPr id="20" name="Rectangle 19"/>
          <p:cNvSpPr/>
          <p:nvPr/>
        </p:nvSpPr>
        <p:spPr>
          <a:xfrm>
            <a:off x="7286606" y="4578156"/>
            <a:ext cx="2730235" cy="615553"/>
          </a:xfrm>
          <a:prstGeom prst="rect">
            <a:avLst/>
          </a:prstGeom>
        </p:spPr>
        <p:txBody>
          <a:bodyPr wrap="none">
            <a:spAutoFit/>
          </a:bodyPr>
          <a:lstStyle/>
          <a:p>
            <a:r>
              <a:rPr lang="en-GB" sz="3400" dirty="0" smtClean="0">
                <a:solidFill>
                  <a:srgbClr val="008CD2"/>
                </a:solidFill>
                <a:latin typeface="Eurostile Bold"/>
                <a:cs typeface="Eurostile Bold"/>
              </a:rPr>
              <a:t>m-commerce</a:t>
            </a:r>
            <a:endParaRPr lang="en-US" sz="3400" dirty="0">
              <a:solidFill>
                <a:srgbClr val="008CD2"/>
              </a:solidFill>
            </a:endParaRPr>
          </a:p>
        </p:txBody>
      </p:sp>
    </p:spTree>
    <p:extLst>
      <p:ext uri="{BB962C8B-B14F-4D97-AF65-F5344CB8AC3E}">
        <p14:creationId xmlns:p14="http://schemas.microsoft.com/office/powerpoint/2010/main" val="128152029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z="2000" dirty="0" smtClean="0"/>
              <a:t>Opportunities in Mobile Content &amp; Commerce</a:t>
            </a:r>
            <a:endParaRPr lang="en-US" sz="2000" dirty="0"/>
          </a:p>
        </p:txBody>
      </p:sp>
      <p:sp>
        <p:nvSpPr>
          <p:cNvPr id="6" name="Slide Number Placeholder 5"/>
          <p:cNvSpPr>
            <a:spLocks noGrp="1"/>
          </p:cNvSpPr>
          <p:nvPr>
            <p:ph type="sldNum" sz="quarter" idx="4"/>
          </p:nvPr>
        </p:nvSpPr>
        <p:spPr>
          <a:prstGeom prst="rect">
            <a:avLst/>
          </a:prstGeom>
        </p:spPr>
        <p:txBody>
          <a:bodyPr/>
          <a:lstStyle/>
          <a:p>
            <a:fld id="{6D042B3C-7BA4-2B49-9B60-B48C21BBDF81}" type="slidenum">
              <a:rPr lang="en-US" smtClean="0">
                <a:solidFill>
                  <a:prstClr val="black">
                    <a:tint val="75000"/>
                  </a:prstClr>
                </a:solidFill>
              </a:rPr>
              <a:pPr/>
              <a:t>46</a:t>
            </a:fld>
            <a:endParaRPr lang="en-US" dirty="0">
              <a:solidFill>
                <a:prstClr val="black">
                  <a:tint val="75000"/>
                </a:prstClr>
              </a:solidFill>
            </a:endParaRPr>
          </a:p>
        </p:txBody>
      </p:sp>
      <p:sp>
        <p:nvSpPr>
          <p:cNvPr id="11" name="Text Placeholder 10"/>
          <p:cNvSpPr>
            <a:spLocks noGrp="1"/>
          </p:cNvSpPr>
          <p:nvPr>
            <p:ph type="body" sz="quarter" idx="16"/>
          </p:nvPr>
        </p:nvSpPr>
        <p:spPr>
          <a:xfrm>
            <a:off x="529140" y="1415063"/>
            <a:ext cx="4815179" cy="5558826"/>
          </a:xfrm>
        </p:spPr>
        <p:txBody>
          <a:bodyPr/>
          <a:lstStyle/>
          <a:p>
            <a:pPr marL="171450" indent="-171450">
              <a:spcBef>
                <a:spcPct val="0"/>
              </a:spcBef>
              <a:buFont typeface="Arial"/>
              <a:buChar char="•"/>
            </a:pPr>
            <a:r>
              <a:rPr lang="en-GB" sz="1800" dirty="0" smtClean="0">
                <a:solidFill>
                  <a:srgbClr val="000000"/>
                </a:solidFill>
              </a:rPr>
              <a:t>Smartphone </a:t>
            </a:r>
            <a:r>
              <a:rPr lang="en-GB" sz="1800" dirty="0">
                <a:solidFill>
                  <a:srgbClr val="000000"/>
                </a:solidFill>
              </a:rPr>
              <a:t>owners offer a clear opportunity to drive revenue, they conduct all forms of mobile </a:t>
            </a:r>
            <a:r>
              <a:rPr lang="en-GB" sz="1800" dirty="0" smtClean="0">
                <a:solidFill>
                  <a:srgbClr val="000000"/>
                </a:solidFill>
              </a:rPr>
              <a:t>content and commerce </a:t>
            </a:r>
            <a:r>
              <a:rPr lang="en-GB" sz="1800" dirty="0">
                <a:solidFill>
                  <a:srgbClr val="000000"/>
                </a:solidFill>
              </a:rPr>
              <a:t>significantly more than feature phone owners.</a:t>
            </a:r>
          </a:p>
          <a:p>
            <a:pPr marL="171450" indent="-171450">
              <a:spcBef>
                <a:spcPct val="0"/>
              </a:spcBef>
              <a:buFont typeface="Arial"/>
              <a:buChar char="•"/>
            </a:pPr>
            <a:endParaRPr lang="en-GB" sz="1800" dirty="0">
              <a:solidFill>
                <a:srgbClr val="000000"/>
              </a:solidFill>
            </a:endParaRPr>
          </a:p>
          <a:p>
            <a:pPr marL="171450" indent="-171450">
              <a:spcBef>
                <a:spcPct val="0"/>
              </a:spcBef>
              <a:buFont typeface="Arial"/>
              <a:buChar char="•"/>
            </a:pPr>
            <a:r>
              <a:rPr lang="en-GB" sz="1800" b="1" i="1" u="sng" dirty="0">
                <a:solidFill>
                  <a:srgbClr val="000000"/>
                </a:solidFill>
              </a:rPr>
              <a:t>Mobile has a clear role to play as a purchase tool</a:t>
            </a:r>
            <a:r>
              <a:rPr lang="en-GB" sz="1800" dirty="0">
                <a:solidFill>
                  <a:srgbClr val="000000"/>
                </a:solidFill>
              </a:rPr>
              <a:t> - in both driving footfall to bricks and mortar, and as a stand alone purchase tool. </a:t>
            </a:r>
          </a:p>
          <a:p>
            <a:pPr marL="171450" indent="-171450">
              <a:spcBef>
                <a:spcPct val="0"/>
              </a:spcBef>
              <a:buFont typeface="Arial"/>
              <a:buChar char="•"/>
            </a:pPr>
            <a:endParaRPr lang="en-GB" sz="1800" dirty="0">
              <a:solidFill>
                <a:srgbClr val="000000"/>
              </a:solidFill>
            </a:endParaRPr>
          </a:p>
          <a:p>
            <a:pPr marL="171450" indent="-171450">
              <a:spcBef>
                <a:spcPct val="0"/>
              </a:spcBef>
              <a:buFont typeface="Arial"/>
              <a:buChar char="•"/>
            </a:pPr>
            <a:r>
              <a:rPr lang="en-GB" sz="1800" b="1" i="1" u="sng" dirty="0" smtClean="0">
                <a:solidFill>
                  <a:srgbClr val="000000"/>
                </a:solidFill>
              </a:rPr>
              <a:t>Mobile banking </a:t>
            </a:r>
            <a:r>
              <a:rPr lang="en-GB" sz="1800" b="1" i="1" u="sng" dirty="0">
                <a:solidFill>
                  <a:srgbClr val="000000"/>
                </a:solidFill>
              </a:rPr>
              <a:t>is a key growth opportunity </a:t>
            </a:r>
            <a:r>
              <a:rPr lang="en-GB" sz="1800" dirty="0">
                <a:solidFill>
                  <a:srgbClr val="000000"/>
                </a:solidFill>
              </a:rPr>
              <a:t>for financial institutions and utilities brands. </a:t>
            </a:r>
          </a:p>
          <a:p>
            <a:pPr>
              <a:spcBef>
                <a:spcPct val="0"/>
              </a:spcBef>
            </a:pPr>
            <a:endParaRPr lang="en-GB" sz="1800" dirty="0">
              <a:solidFill>
                <a:srgbClr val="000000"/>
              </a:solidFill>
            </a:endParaRPr>
          </a:p>
          <a:p>
            <a:pPr marL="171450" indent="-171450">
              <a:spcBef>
                <a:spcPct val="0"/>
              </a:spcBef>
              <a:buFont typeface="Arial"/>
              <a:buChar char="•"/>
            </a:pPr>
            <a:r>
              <a:rPr lang="en-GB" sz="1800" dirty="0">
                <a:solidFill>
                  <a:srgbClr val="000000"/>
                </a:solidFill>
              </a:rPr>
              <a:t>The proportion of consumers who are willing to </a:t>
            </a:r>
            <a:r>
              <a:rPr lang="en-GB" sz="1800" b="1" i="1" u="sng" dirty="0">
                <a:solidFill>
                  <a:srgbClr val="000000"/>
                </a:solidFill>
              </a:rPr>
              <a:t>spend high in comparison to their income on mobile purchases has increased significantly</a:t>
            </a:r>
            <a:r>
              <a:rPr lang="en-GB" sz="1800" dirty="0">
                <a:solidFill>
                  <a:srgbClr val="000000"/>
                </a:solidFill>
              </a:rPr>
              <a:t>. </a:t>
            </a:r>
            <a:endParaRPr lang="en-GB" sz="1400" dirty="0">
              <a:solidFill>
                <a:srgbClr val="000000"/>
              </a:solidFill>
            </a:endParaRPr>
          </a:p>
        </p:txBody>
      </p:sp>
      <p:pic>
        <p:nvPicPr>
          <p:cNvPr id="2" name="Picture 1"/>
          <p:cNvPicPr>
            <a:picLocks noChangeAspect="1"/>
          </p:cNvPicPr>
          <p:nvPr/>
        </p:nvPicPr>
        <p:blipFill>
          <a:blip r:embed="rId3"/>
          <a:stretch>
            <a:fillRect/>
          </a:stretch>
        </p:blipFill>
        <p:spPr>
          <a:xfrm>
            <a:off x="6214595" y="2150467"/>
            <a:ext cx="3690915" cy="3822239"/>
          </a:xfrm>
          <a:prstGeom prst="rect">
            <a:avLst/>
          </a:prstGeom>
        </p:spPr>
      </p:pic>
    </p:spTree>
    <p:extLst>
      <p:ext uri="{BB962C8B-B14F-4D97-AF65-F5344CB8AC3E}">
        <p14:creationId xmlns:p14="http://schemas.microsoft.com/office/powerpoint/2010/main" val="241085112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350721" y="1660318"/>
            <a:ext cx="9732969" cy="714269"/>
          </a:xfrm>
          <a:prstGeom prst="rect">
            <a:avLst/>
          </a:prstGeom>
          <a:noFill/>
          <a:ln w="9525">
            <a:noFill/>
            <a:miter lim="800000"/>
            <a:headEnd/>
            <a:tailEnd/>
          </a:ln>
        </p:spPr>
        <p:txBody>
          <a:bodyPr lIns="0" tIns="0" rIns="0" bIns="0"/>
          <a:lstStyle/>
          <a:p>
            <a:pPr eaLnBrk="0" hangingPunct="0">
              <a:defRPr/>
            </a:pPr>
            <a:endParaRPr lang="en-GB" sz="2400" dirty="0">
              <a:latin typeface="Helvetica" pitchFamily="34" charset="0"/>
              <a:cs typeface="Helvetica" pitchFamily="34" charset="0"/>
            </a:endParaRPr>
          </a:p>
        </p:txBody>
      </p:sp>
      <p:pic>
        <p:nvPicPr>
          <p:cNvPr id="10" name="Picture 7" descr="C:\Users\sam.hill\Desktop\Blog Pictures\big MEF bann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2422"/>
            <a:ext cx="10688638" cy="1509727"/>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486185" y="2374587"/>
            <a:ext cx="9732970" cy="4761849"/>
          </a:xfrm>
        </p:spPr>
        <p:txBody>
          <a:bodyPr/>
          <a:lstStyle/>
          <a:p>
            <a:pPr marL="571500" indent="-571500">
              <a:buFont typeface="Arial" pitchFamily="34" charset="0"/>
              <a:buChar char="•"/>
            </a:pPr>
            <a:r>
              <a:rPr lang="en-US" sz="4000" dirty="0" smtClean="0"/>
              <a:t>BlackBerry 10 – merging work/play</a:t>
            </a:r>
            <a:r>
              <a:rPr lang="en-US" sz="4000" dirty="0"/>
              <a:t>	</a:t>
            </a:r>
          </a:p>
          <a:p>
            <a:pPr marL="571500" indent="-571500">
              <a:buFont typeface="Arial" pitchFamily="34" charset="0"/>
              <a:buChar char="•"/>
            </a:pPr>
            <a:r>
              <a:rPr lang="en-US" sz="4000" dirty="0"/>
              <a:t>By 2014, there will be more than 70 billion mobile app downloads from app stores every year. </a:t>
            </a:r>
            <a:endParaRPr lang="en-US" sz="4000" dirty="0" smtClean="0"/>
          </a:p>
          <a:p>
            <a:pPr marL="571500" indent="-571500">
              <a:buFont typeface="Arial" pitchFamily="34" charset="0"/>
              <a:buChar char="•"/>
            </a:pPr>
            <a:endParaRPr lang="en-US" sz="4000" dirty="0" smtClean="0"/>
          </a:p>
          <a:p>
            <a:pPr marL="571500" indent="-571500">
              <a:buFont typeface="Arial" pitchFamily="34" charset="0"/>
              <a:buChar char="•"/>
            </a:pPr>
            <a:r>
              <a:rPr lang="en-US" sz="4000" dirty="0"/>
              <a:t>Samsung F8000 – truly interactive TV</a:t>
            </a:r>
          </a:p>
          <a:p>
            <a:pPr marL="571500" indent="-571500">
              <a:buFont typeface="Arial" pitchFamily="34" charset="0"/>
              <a:buChar char="•"/>
            </a:pPr>
            <a:endParaRPr lang="en-US" sz="4000" dirty="0" smtClean="0"/>
          </a:p>
        </p:txBody>
      </p:sp>
      <p:sp>
        <p:nvSpPr>
          <p:cNvPr id="4" name="Title 3"/>
          <p:cNvSpPr>
            <a:spLocks noGrp="1"/>
          </p:cNvSpPr>
          <p:nvPr>
            <p:ph type="title"/>
          </p:nvPr>
        </p:nvSpPr>
        <p:spPr/>
        <p:txBody>
          <a:bodyPr/>
          <a:lstStyle/>
          <a:p>
            <a:r>
              <a:rPr lang="en-US" sz="2800" dirty="0" smtClean="0"/>
              <a:t>What are three cool things you should know:</a:t>
            </a:r>
            <a:endParaRPr lang="en-US" sz="2800" dirty="0"/>
          </a:p>
        </p:txBody>
      </p:sp>
    </p:spTree>
    <p:extLst>
      <p:ext uri="{BB962C8B-B14F-4D97-AF65-F5344CB8AC3E}">
        <p14:creationId xmlns:p14="http://schemas.microsoft.com/office/powerpoint/2010/main" val="84199488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64428" y="2095704"/>
            <a:ext cx="8424863" cy="769441"/>
          </a:xfrm>
          <a:prstGeom prst="rect">
            <a:avLst/>
          </a:prstGeom>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sz="4400" b="1" i="0" u="none" strike="noStrike" kern="0" cap="none" spc="0" normalizeH="0" baseline="0" noProof="0" dirty="0" smtClean="0">
                <a:ln>
                  <a:noFill/>
                </a:ln>
                <a:solidFill>
                  <a:sysClr val="windowText" lastClr="000000"/>
                </a:solidFill>
                <a:effectLst/>
                <a:uLnTx/>
                <a:uFillTx/>
                <a:latin typeface="Arial" charset="0"/>
                <a:ea typeface="ＭＳ Ｐゴシック" pitchFamily="-112" charset="-128"/>
              </a:rPr>
              <a:t>Questions</a:t>
            </a:r>
            <a:endParaRPr kumimoji="0" lang="en-US" sz="4400" b="1" i="0" u="none" strike="noStrike" kern="0" cap="none" spc="0" normalizeH="0" baseline="0" noProof="0" dirty="0">
              <a:ln>
                <a:noFill/>
              </a:ln>
              <a:solidFill>
                <a:srgbClr val="5F574F"/>
              </a:solidFill>
              <a:effectLst/>
              <a:uLnTx/>
              <a:uFillTx/>
              <a:latin typeface="Arial"/>
              <a:ea typeface="ＭＳ Ｐゴシック" pitchFamily="-112" charset="-128"/>
              <a:cs typeface="ヒラギノ角ゴ Pro W3" charset="-128"/>
            </a:endParaRPr>
          </a:p>
        </p:txBody>
      </p:sp>
      <p:pic>
        <p:nvPicPr>
          <p:cNvPr id="4" name="Picture 7" descr="C:\Users\sam.hill\Desktop\Blog Pictures\big MEF bann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2818"/>
            <a:ext cx="10688638" cy="15097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92403" y="4080419"/>
            <a:ext cx="5109204" cy="1246495"/>
          </a:xfrm>
          <a:prstGeom prst="rect">
            <a:avLst/>
          </a:prstGeom>
        </p:spPr>
        <p:txBody>
          <a:bodyPr wrap="none">
            <a:spAutoFit/>
          </a:bodyPr>
          <a:lstStyle/>
          <a:p>
            <a:r>
              <a:rPr lang="en-GB" sz="7300" dirty="0" smtClean="0">
                <a:solidFill>
                  <a:srgbClr val="008CD2"/>
                </a:solidFill>
                <a:latin typeface="Eurostile Bold"/>
                <a:cs typeface="Eurostile Bold"/>
              </a:rPr>
              <a:t>convenience</a:t>
            </a:r>
            <a:endParaRPr lang="en-US" sz="7300" dirty="0">
              <a:solidFill>
                <a:srgbClr val="008CD2"/>
              </a:solidFill>
              <a:latin typeface="Arial"/>
            </a:endParaRPr>
          </a:p>
        </p:txBody>
      </p:sp>
      <p:sp>
        <p:nvSpPr>
          <p:cNvPr id="6" name="TextBox 5"/>
          <p:cNvSpPr txBox="1"/>
          <p:nvPr/>
        </p:nvSpPr>
        <p:spPr>
          <a:xfrm>
            <a:off x="2814892" y="4058782"/>
            <a:ext cx="2501328" cy="461665"/>
          </a:xfrm>
          <a:prstGeom prst="rect">
            <a:avLst/>
          </a:prstGeom>
          <a:noFill/>
        </p:spPr>
        <p:txBody>
          <a:bodyPr wrap="square" rtlCol="0">
            <a:spAutoFit/>
          </a:bodyPr>
          <a:lstStyle/>
          <a:p>
            <a:r>
              <a:rPr lang="en-GB" sz="2400" dirty="0" smtClean="0">
                <a:solidFill>
                  <a:srgbClr val="008CD2"/>
                </a:solidFill>
                <a:latin typeface="Eurostile Bold"/>
                <a:cs typeface="Eurostile Bold"/>
              </a:rPr>
              <a:t>growth markets</a:t>
            </a:r>
            <a:endParaRPr lang="en-GB" sz="2400" dirty="0">
              <a:solidFill>
                <a:srgbClr val="008CD2"/>
              </a:solidFill>
              <a:latin typeface="Eurostile Bold"/>
              <a:cs typeface="Eurostile Bold"/>
            </a:endParaRPr>
          </a:p>
        </p:txBody>
      </p:sp>
      <p:sp>
        <p:nvSpPr>
          <p:cNvPr id="7" name="Rectangle 6"/>
          <p:cNvSpPr/>
          <p:nvPr/>
        </p:nvSpPr>
        <p:spPr>
          <a:xfrm>
            <a:off x="4698223" y="5001137"/>
            <a:ext cx="3066865" cy="553998"/>
          </a:xfrm>
          <a:prstGeom prst="rect">
            <a:avLst/>
          </a:prstGeom>
        </p:spPr>
        <p:txBody>
          <a:bodyPr wrap="none">
            <a:spAutoFit/>
          </a:bodyPr>
          <a:lstStyle/>
          <a:p>
            <a:r>
              <a:rPr lang="en-GB" sz="3000" dirty="0" smtClean="0">
                <a:solidFill>
                  <a:srgbClr val="008CD2"/>
                </a:solidFill>
                <a:latin typeface="Eurostile Bold"/>
                <a:cs typeface="Eurostile Bold"/>
              </a:rPr>
              <a:t>product research</a:t>
            </a:r>
            <a:endParaRPr lang="en-US" sz="3000" dirty="0">
              <a:solidFill>
                <a:srgbClr val="008CD2"/>
              </a:solidFill>
              <a:latin typeface="Arial"/>
            </a:endParaRPr>
          </a:p>
        </p:txBody>
      </p:sp>
      <p:sp>
        <p:nvSpPr>
          <p:cNvPr id="8" name="Rectangle 7"/>
          <p:cNvSpPr/>
          <p:nvPr/>
        </p:nvSpPr>
        <p:spPr>
          <a:xfrm>
            <a:off x="3502775" y="3549303"/>
            <a:ext cx="4106129" cy="707886"/>
          </a:xfrm>
          <a:prstGeom prst="rect">
            <a:avLst/>
          </a:prstGeom>
        </p:spPr>
        <p:txBody>
          <a:bodyPr wrap="square">
            <a:spAutoFit/>
          </a:bodyPr>
          <a:lstStyle/>
          <a:p>
            <a:r>
              <a:rPr lang="en-GB" sz="4000" b="1" dirty="0">
                <a:solidFill>
                  <a:srgbClr val="008CD2"/>
                </a:solidFill>
                <a:latin typeface="Eurostile Bold"/>
                <a:cs typeface="Eurostile Bold"/>
              </a:rPr>
              <a:t>entertainment</a:t>
            </a:r>
            <a:endParaRPr lang="en-US" sz="4000" dirty="0">
              <a:solidFill>
                <a:srgbClr val="008CD2"/>
              </a:solidFill>
              <a:latin typeface="Arial"/>
            </a:endParaRPr>
          </a:p>
        </p:txBody>
      </p:sp>
      <p:sp>
        <p:nvSpPr>
          <p:cNvPr id="9" name="Rectangle 8"/>
          <p:cNvSpPr/>
          <p:nvPr/>
        </p:nvSpPr>
        <p:spPr>
          <a:xfrm>
            <a:off x="5437059" y="5527731"/>
            <a:ext cx="2521079" cy="400110"/>
          </a:xfrm>
          <a:prstGeom prst="rect">
            <a:avLst/>
          </a:prstGeom>
        </p:spPr>
        <p:txBody>
          <a:bodyPr wrap="square">
            <a:spAutoFit/>
          </a:bodyPr>
          <a:lstStyle/>
          <a:p>
            <a:r>
              <a:rPr lang="en-GB" sz="2000" b="1" dirty="0" smtClean="0">
                <a:solidFill>
                  <a:srgbClr val="008CD2"/>
                </a:solidFill>
                <a:latin typeface="Eurostile Bold"/>
                <a:cs typeface="Eurostile Bold"/>
              </a:rPr>
              <a:t>consumer trust</a:t>
            </a:r>
            <a:endParaRPr lang="en-US" sz="2000" b="1" dirty="0">
              <a:solidFill>
                <a:srgbClr val="008CD2"/>
              </a:solidFill>
              <a:latin typeface="Arial"/>
            </a:endParaRPr>
          </a:p>
        </p:txBody>
      </p:sp>
      <p:sp>
        <p:nvSpPr>
          <p:cNvPr id="12" name="Rectangle 11"/>
          <p:cNvSpPr/>
          <p:nvPr/>
        </p:nvSpPr>
        <p:spPr>
          <a:xfrm>
            <a:off x="3835903" y="5519855"/>
            <a:ext cx="1677772" cy="461665"/>
          </a:xfrm>
          <a:prstGeom prst="rect">
            <a:avLst/>
          </a:prstGeom>
        </p:spPr>
        <p:txBody>
          <a:bodyPr wrap="square">
            <a:spAutoFit/>
          </a:bodyPr>
          <a:lstStyle/>
          <a:p>
            <a:r>
              <a:rPr lang="en-GB" sz="2400" b="1" dirty="0" smtClean="0">
                <a:solidFill>
                  <a:srgbClr val="008CD2"/>
                </a:solidFill>
                <a:latin typeface="Eurostile Bold"/>
                <a:cs typeface="Eurostile Bold"/>
              </a:rPr>
              <a:t>banking</a:t>
            </a:r>
            <a:endParaRPr lang="en-GB" sz="2400" b="1" dirty="0">
              <a:solidFill>
                <a:srgbClr val="008CD2"/>
              </a:solidFill>
              <a:latin typeface="Eurostile Bold"/>
              <a:cs typeface="Eurostile Bold"/>
            </a:endParaRPr>
          </a:p>
        </p:txBody>
      </p:sp>
    </p:spTree>
    <p:extLst>
      <p:ext uri="{BB962C8B-B14F-4D97-AF65-F5344CB8AC3E}">
        <p14:creationId xmlns:p14="http://schemas.microsoft.com/office/powerpoint/2010/main" val="225370425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ChangeArrowheads="1"/>
          </p:cNvSpPr>
          <p:nvPr/>
        </p:nvSpPr>
        <p:spPr bwMode="auto">
          <a:xfrm>
            <a:off x="356533" y="5138137"/>
            <a:ext cx="10269257" cy="2567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spAutoFit/>
          </a:bodyPr>
          <a:lstStyle/>
          <a:p>
            <a:pPr algn="ctr"/>
            <a:endParaRPr lang="en-US" sz="1400" b="1" dirty="0"/>
          </a:p>
          <a:p>
            <a:pPr algn="ctr"/>
            <a:endParaRPr lang="en-GB" sz="1400" b="1" dirty="0" smtClean="0"/>
          </a:p>
          <a:p>
            <a:pPr algn="ctr"/>
            <a:endParaRPr lang="en-GB" sz="1400" b="1" dirty="0"/>
          </a:p>
          <a:p>
            <a:pPr algn="ctr"/>
            <a:r>
              <a:rPr lang="en-US" sz="1400" b="1" dirty="0" smtClean="0"/>
              <a:t>Marjorie DeHey </a:t>
            </a:r>
            <a:r>
              <a:rPr lang="en-US" sz="1400" dirty="0" smtClean="0"/>
              <a:t>– </a:t>
            </a:r>
            <a:r>
              <a:rPr lang="en-US" sz="1400" dirty="0"/>
              <a:t>MEF </a:t>
            </a:r>
            <a:r>
              <a:rPr lang="en-US" sz="1400" dirty="0" smtClean="0"/>
              <a:t>GM, North America – </a:t>
            </a:r>
            <a:r>
              <a:rPr lang="en-US" sz="1400" u="sng" dirty="0" smtClean="0"/>
              <a:t>marjorie</a:t>
            </a:r>
            <a:r>
              <a:rPr lang="en-US" sz="1400" dirty="0" smtClean="0">
                <a:hlinkClick r:id="rId3"/>
              </a:rPr>
              <a:t>@mefmobile.org</a:t>
            </a:r>
            <a:endParaRPr lang="en-US" sz="1400" dirty="0"/>
          </a:p>
          <a:p>
            <a:pPr algn="ctr"/>
            <a:endParaRPr lang="en-US" sz="1400" dirty="0"/>
          </a:p>
          <a:p>
            <a:endParaRPr lang="en-US" sz="1400" dirty="0" smtClean="0"/>
          </a:p>
          <a:p>
            <a:r>
              <a:rPr lang="en-US" sz="1400" dirty="0" smtClean="0"/>
              <a:t>Thank you to Gary Schwartz, CEO of Impulse Mobile and Author of </a:t>
            </a:r>
            <a:r>
              <a:rPr lang="en-US" sz="1400" i="1" dirty="0" smtClean="0"/>
              <a:t>The Impulse Economy </a:t>
            </a:r>
            <a:r>
              <a:rPr lang="en-US" sz="1400" dirty="0" smtClean="0"/>
              <a:t>and </a:t>
            </a:r>
            <a:r>
              <a:rPr lang="en-US" sz="1400" i="1" dirty="0" smtClean="0"/>
              <a:t>Fast Shopper, Slow Store </a:t>
            </a:r>
            <a:r>
              <a:rPr lang="en-US" sz="1400" dirty="0" smtClean="0"/>
              <a:t> for his contribution</a:t>
            </a:r>
            <a:endParaRPr lang="en-US" sz="1400" i="1" dirty="0"/>
          </a:p>
          <a:p>
            <a:endParaRPr lang="en-US" sz="1400" dirty="0" smtClean="0"/>
          </a:p>
          <a:p>
            <a:endParaRPr lang="en-US" sz="1400" dirty="0"/>
          </a:p>
          <a:p>
            <a:pPr algn="ctr"/>
            <a:r>
              <a:rPr lang="en-US" sz="2000" b="1" dirty="0" smtClean="0">
                <a:solidFill>
                  <a:srgbClr val="0070C0"/>
                </a:solidFill>
              </a:rPr>
              <a:t>Follow Us on Twitter</a:t>
            </a:r>
            <a:r>
              <a:rPr lang="en-US" sz="2000" b="1" dirty="0">
                <a:solidFill>
                  <a:srgbClr val="0070C0"/>
                </a:solidFill>
              </a:rPr>
              <a:t>: @MEF</a:t>
            </a:r>
          </a:p>
        </p:txBody>
      </p:sp>
      <p:sp>
        <p:nvSpPr>
          <p:cNvPr id="9" name="Rectangle 2"/>
          <p:cNvSpPr>
            <a:spLocks noChangeArrowheads="1"/>
          </p:cNvSpPr>
          <p:nvPr/>
        </p:nvSpPr>
        <p:spPr bwMode="auto">
          <a:xfrm>
            <a:off x="1098550" y="5435793"/>
            <a:ext cx="878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For more information</a:t>
            </a:r>
            <a:r>
              <a:rPr kumimoji="0" lang="en-US" sz="1800" b="0" i="0" u="none" strike="noStrike" kern="0" cap="none" spc="0" normalizeH="0" noProof="0" dirty="0" smtClean="0">
                <a:ln>
                  <a:noFill/>
                </a:ln>
                <a:solidFill>
                  <a:sysClr val="windowText" lastClr="000000"/>
                </a:solidFill>
                <a:effectLst/>
                <a:uLnTx/>
                <a:uFillTx/>
              </a:rPr>
              <a:t> on MEF please contact:</a:t>
            </a: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6" name="Rectangle 5"/>
          <p:cNvSpPr/>
          <p:nvPr/>
        </p:nvSpPr>
        <p:spPr>
          <a:xfrm>
            <a:off x="636108" y="1910284"/>
            <a:ext cx="9437532" cy="2800767"/>
          </a:xfrm>
          <a:prstGeom prst="rect">
            <a:avLst/>
          </a:prstGeom>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sz="4400" b="1" i="0" u="none" strike="noStrike" kern="0" cap="none" spc="0" normalizeH="0" baseline="0" noProof="0" dirty="0" smtClean="0">
                <a:ln>
                  <a:noFill/>
                </a:ln>
                <a:effectLst/>
                <a:uLnTx/>
                <a:uFillTx/>
                <a:latin typeface="Arial" charset="0"/>
                <a:ea typeface="ＭＳ Ｐゴシック" pitchFamily="-112" charset="-128"/>
              </a:rPr>
              <a:t>Thank You</a:t>
            </a: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en-GB" sz="4400" b="0" i="0" u="none" strike="noStrike" kern="0" cap="none" spc="0" normalizeH="0" baseline="0" noProof="0" dirty="0" smtClean="0">
              <a:ln>
                <a:noFill/>
              </a:ln>
              <a:solidFill>
                <a:sysClr val="windowText" lastClr="000000"/>
              </a:solidFill>
              <a:effectLst/>
              <a:uLnTx/>
              <a:uFillTx/>
              <a:latin typeface="Arial" charset="0"/>
              <a:ea typeface="ＭＳ Ｐゴシック" pitchFamily="-112" charset="-128"/>
            </a:endParaRPr>
          </a:p>
          <a:p>
            <a:pPr marL="0" marR="0" lvl="0" indent="0" algn="ctr" defTabSz="914400" eaLnBrk="0" fontAlgn="auto" latinLnBrk="0" hangingPunct="0">
              <a:lnSpc>
                <a:spcPct val="100000"/>
              </a:lnSpc>
              <a:spcBef>
                <a:spcPts val="0"/>
              </a:spcBef>
              <a:spcAft>
                <a:spcPts val="0"/>
              </a:spcAft>
              <a:buClrTx/>
              <a:buSzTx/>
              <a:buFontTx/>
              <a:buNone/>
              <a:tabLst/>
              <a:defRPr/>
            </a:pPr>
            <a:r>
              <a:rPr lang="en-GB" sz="4400" kern="0" dirty="0" smtClean="0">
                <a:solidFill>
                  <a:schemeClr val="accent1"/>
                </a:solidFill>
                <a:latin typeface="Arial" charset="0"/>
                <a:ea typeface="ＭＳ Ｐゴシック" pitchFamily="-112" charset="-128"/>
                <a:cs typeface="ヒラギノ角ゴ Pro W3" charset="-128"/>
              </a:rPr>
              <a:t>Download the Executive Summary </a:t>
            </a:r>
            <a:r>
              <a:rPr lang="en-GB" sz="4400" kern="0" dirty="0" smtClean="0">
                <a:solidFill>
                  <a:schemeClr val="accent1"/>
                </a:solidFill>
                <a:latin typeface="Arial" charset="0"/>
                <a:ea typeface="ＭＳ Ｐゴシック" pitchFamily="-112" charset="-128"/>
                <a:cs typeface="ヒラギノ角ゴ Pro W3" charset="-128"/>
                <a:hlinkClick r:id="rId4"/>
              </a:rPr>
              <a:t>www.mefmobile.org</a:t>
            </a:r>
            <a:r>
              <a:rPr lang="en-GB" sz="4400" kern="0" dirty="0" smtClean="0">
                <a:solidFill>
                  <a:schemeClr val="accent1"/>
                </a:solidFill>
                <a:latin typeface="Arial" charset="0"/>
                <a:ea typeface="ＭＳ Ｐゴシック" pitchFamily="-112" charset="-128"/>
                <a:cs typeface="ヒラギノ角ゴ Pro W3" charset="-128"/>
              </a:rPr>
              <a:t> </a:t>
            </a:r>
            <a:endParaRPr kumimoji="0" lang="en-US" sz="4400" b="0" i="0" u="none" strike="noStrike" kern="0" cap="none" spc="0" normalizeH="0" baseline="0" noProof="0" dirty="0">
              <a:ln>
                <a:noFill/>
              </a:ln>
              <a:solidFill>
                <a:schemeClr val="accent1"/>
              </a:solidFill>
              <a:effectLst/>
              <a:uLnTx/>
              <a:uFillTx/>
              <a:latin typeface="Arial"/>
              <a:ea typeface="ＭＳ Ｐゴシック" pitchFamily="-112" charset="-128"/>
              <a:cs typeface="ヒラギノ角ゴ Pro W3" charset="-128"/>
            </a:endParaRPr>
          </a:p>
        </p:txBody>
      </p:sp>
      <p:pic>
        <p:nvPicPr>
          <p:cNvPr id="7" name="Picture 7" descr="C:\Users\sam.hill\Desktop\Blog Pictures\big MEF banner.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 y="-2818"/>
            <a:ext cx="10688638" cy="1509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21012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allpaperstock.net/apollo-11---rocket-in-the-sky_wallpapers_14434_1920x1200.jpg"/>
          <p:cNvPicPr>
            <a:picLocks noChangeAspect="1" noChangeArrowheads="1"/>
          </p:cNvPicPr>
          <p:nvPr/>
        </p:nvPicPr>
        <p:blipFill>
          <a:blip r:embed="rId3">
            <a:extLst>
              <a:ext uri="{28A0092B-C50C-407E-A947-70E740481C1C}">
                <a14:useLocalDpi xmlns:a14="http://schemas.microsoft.com/office/drawing/2010/main" val="0"/>
              </a:ext>
            </a:extLst>
          </a:blip>
          <a:srcRect l="-218" r="16188"/>
          <a:stretch>
            <a:fillRect/>
          </a:stretch>
        </p:blipFill>
        <p:spPr bwMode="auto">
          <a:xfrm>
            <a:off x="-89072" y="0"/>
            <a:ext cx="10777710"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0399" y="1260475"/>
            <a:ext cx="2204532" cy="401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3"/>
          <p:cNvSpPr txBox="1">
            <a:spLocks noChangeArrowheads="1"/>
          </p:cNvSpPr>
          <p:nvPr/>
        </p:nvSpPr>
        <p:spPr bwMode="auto">
          <a:xfrm>
            <a:off x="1157936" y="5819193"/>
            <a:ext cx="8372766" cy="139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74" tIns="52138" rIns="104274" bIns="52138">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defTabSz="1042873" eaLnBrk="1" fontAlgn="base" hangingPunct="1">
              <a:spcBef>
                <a:spcPct val="0"/>
              </a:spcBef>
              <a:spcAft>
                <a:spcPct val="0"/>
              </a:spcAft>
            </a:pPr>
            <a:r>
              <a:rPr lang="en-US" sz="2100" b="1" dirty="0">
                <a:solidFill>
                  <a:srgbClr val="FFFFFF"/>
                </a:solidFill>
              </a:rPr>
              <a:t>{AGC (Apollo Guidance Computer) had 2kb memory, 32kb of read only memory (storage), CPU 1.024 MHz. Samsung Galaxy II S has 1 GB memory (1 048 576 kb), 32 GB storage (33 554 423 kb), CPU Dual-core 1.2 GHz (1200 MHz x 2)}</a:t>
            </a:r>
          </a:p>
        </p:txBody>
      </p:sp>
      <p:grpSp>
        <p:nvGrpSpPr>
          <p:cNvPr id="7" name="Group 6"/>
          <p:cNvGrpSpPr>
            <a:grpSpLocks/>
          </p:cNvGrpSpPr>
          <p:nvPr/>
        </p:nvGrpSpPr>
        <p:grpSpPr bwMode="auto">
          <a:xfrm>
            <a:off x="673609" y="3756922"/>
            <a:ext cx="5917719" cy="800219"/>
            <a:chOff x="576291" y="3406929"/>
            <a:chExt cx="5062509" cy="725497"/>
          </a:xfrm>
        </p:grpSpPr>
        <p:sp>
          <p:nvSpPr>
            <p:cNvPr id="18439" name="TextBox 4"/>
            <p:cNvSpPr txBox="1">
              <a:spLocks noChangeArrowheads="1"/>
            </p:cNvSpPr>
            <p:nvPr/>
          </p:nvSpPr>
          <p:spPr bwMode="auto">
            <a:xfrm>
              <a:off x="576291" y="3406929"/>
              <a:ext cx="4313145" cy="72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defTabSz="1042873" eaLnBrk="1" fontAlgn="base" hangingPunct="1">
                <a:spcBef>
                  <a:spcPct val="0"/>
                </a:spcBef>
                <a:spcAft>
                  <a:spcPct val="0"/>
                </a:spcAft>
              </a:pPr>
              <a:r>
                <a:rPr lang="en-US" sz="4600" b="1" dirty="0">
                  <a:solidFill>
                    <a:srgbClr val="FFFFFF"/>
                  </a:solidFill>
                </a:rPr>
                <a:t>2000x  raw speed</a:t>
              </a:r>
            </a:p>
          </p:txBody>
        </p:sp>
        <p:sp>
          <p:nvSpPr>
            <p:cNvPr id="6" name="Right Arrow 5"/>
            <p:cNvSpPr/>
            <p:nvPr/>
          </p:nvSpPr>
          <p:spPr>
            <a:xfrm>
              <a:off x="5149853" y="3630723"/>
              <a:ext cx="488947" cy="48409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42873" fontAlgn="base">
                <a:spcBef>
                  <a:spcPct val="0"/>
                </a:spcBef>
                <a:spcAft>
                  <a:spcPct val="0"/>
                </a:spcAft>
                <a:defRPr/>
              </a:pPr>
              <a:endParaRPr lang="en-US" sz="2100" dirty="0">
                <a:solidFill>
                  <a:srgbClr val="FFFFFF"/>
                </a:solidFill>
              </a:endParaRPr>
            </a:p>
          </p:txBody>
        </p:sp>
      </p:grpSp>
      <p:sp>
        <p:nvSpPr>
          <p:cNvPr id="8" name="TextBox 7"/>
          <p:cNvSpPr txBox="1">
            <a:spLocks noChangeArrowheads="1"/>
          </p:cNvSpPr>
          <p:nvPr/>
        </p:nvSpPr>
        <p:spPr bwMode="auto">
          <a:xfrm>
            <a:off x="528639" y="336128"/>
            <a:ext cx="10160000" cy="81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4" tIns="52138" rIns="104274" bIns="52138">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defTabSz="1042873" eaLnBrk="1" fontAlgn="base" hangingPunct="1">
              <a:spcBef>
                <a:spcPct val="0"/>
              </a:spcBef>
              <a:spcAft>
                <a:spcPct val="0"/>
              </a:spcAft>
            </a:pPr>
            <a:r>
              <a:rPr lang="en-US" sz="4600" b="1" dirty="0" smtClean="0">
                <a:solidFill>
                  <a:srgbClr val="FFFFFF"/>
                </a:solidFill>
              </a:rPr>
              <a:t>1.  Faster than the computer that </a:t>
            </a:r>
            <a:r>
              <a:rPr lang="en-US" sz="4600" b="1" dirty="0">
                <a:solidFill>
                  <a:srgbClr val="FFFFFF"/>
                </a:solidFill>
              </a:rPr>
              <a:t>. . </a:t>
            </a:r>
          </a:p>
        </p:txBody>
      </p:sp>
    </p:spTree>
    <p:extLst>
      <p:ext uri="{BB962C8B-B14F-4D97-AF65-F5344CB8AC3E}">
        <p14:creationId xmlns:p14="http://schemas.microsoft.com/office/powerpoint/2010/main" val="2830019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itle 1"/>
          <p:cNvSpPr txBox="1">
            <a:spLocks/>
          </p:cNvSpPr>
          <p:nvPr/>
        </p:nvSpPr>
        <p:spPr bwMode="auto">
          <a:xfrm>
            <a:off x="350721" y="1660318"/>
            <a:ext cx="9732969" cy="714269"/>
          </a:xfrm>
          <a:prstGeom prst="rect">
            <a:avLst/>
          </a:prstGeom>
          <a:noFill/>
          <a:ln w="9525">
            <a:noFill/>
            <a:miter lim="800000"/>
            <a:headEnd/>
            <a:tailEnd/>
          </a:ln>
        </p:spPr>
        <p:txBody>
          <a:bodyPr lIns="0" tIns="0" rIns="0" bIns="0"/>
          <a:lstStyle/>
          <a:p>
            <a:pPr eaLnBrk="0" hangingPunct="0">
              <a:defRPr/>
            </a:pPr>
            <a:endParaRPr lang="en-GB" sz="2400" dirty="0">
              <a:latin typeface="Helvetica" pitchFamily="34" charset="0"/>
              <a:cs typeface="Helvetica" pitchFamily="34" charset="0"/>
            </a:endParaRPr>
          </a:p>
        </p:txBody>
      </p:sp>
      <p:pic>
        <p:nvPicPr>
          <p:cNvPr id="10" name="Picture 7" descr="C:\Users\sam.hill\Desktop\Blog Pictures\big MEF bann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2422"/>
            <a:ext cx="10688638" cy="1509727"/>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486185" y="2622568"/>
            <a:ext cx="9732970" cy="3521057"/>
          </a:xfrm>
        </p:spPr>
        <p:txBody>
          <a:bodyPr/>
          <a:lstStyle/>
          <a:p>
            <a:r>
              <a:rPr lang="en-US" sz="3200" dirty="0" smtClean="0"/>
              <a:t>According to a study by InMobi:</a:t>
            </a:r>
          </a:p>
          <a:p>
            <a:r>
              <a:rPr lang="en-US" sz="3200" dirty="0"/>
              <a:t>	</a:t>
            </a:r>
            <a:endParaRPr lang="en-US" sz="3200" dirty="0" smtClean="0"/>
          </a:p>
          <a:p>
            <a:r>
              <a:rPr lang="en-US" sz="3200" dirty="0"/>
              <a:t>	</a:t>
            </a:r>
            <a:r>
              <a:rPr lang="en-US" sz="3200" dirty="0" smtClean="0"/>
              <a:t>TV usage: 141 </a:t>
            </a:r>
            <a:r>
              <a:rPr lang="en-US" sz="3200" dirty="0"/>
              <a:t>minutes a </a:t>
            </a:r>
            <a:r>
              <a:rPr lang="en-US" sz="3200" dirty="0" smtClean="0"/>
              <a:t>day</a:t>
            </a:r>
          </a:p>
          <a:p>
            <a:r>
              <a:rPr lang="en-US" sz="3200" dirty="0" smtClean="0"/>
              <a:t>	</a:t>
            </a:r>
          </a:p>
          <a:p>
            <a:r>
              <a:rPr lang="en-US" sz="3200" dirty="0"/>
              <a:t>	</a:t>
            </a:r>
            <a:r>
              <a:rPr lang="en-US" sz="3200" dirty="0" smtClean="0"/>
              <a:t>Phone media usage: 144 minutes</a:t>
            </a:r>
          </a:p>
          <a:p>
            <a:endParaRPr lang="en-US" dirty="0"/>
          </a:p>
        </p:txBody>
      </p:sp>
      <p:sp>
        <p:nvSpPr>
          <p:cNvPr id="4" name="Title 3"/>
          <p:cNvSpPr>
            <a:spLocks noGrp="1"/>
          </p:cNvSpPr>
          <p:nvPr>
            <p:ph type="title"/>
          </p:nvPr>
        </p:nvSpPr>
        <p:spPr>
          <a:xfrm>
            <a:off x="486185" y="1542332"/>
            <a:ext cx="9732970" cy="700806"/>
          </a:xfrm>
        </p:spPr>
        <p:txBody>
          <a:bodyPr/>
          <a:lstStyle/>
          <a:p>
            <a:r>
              <a:rPr lang="en-US" sz="3200" dirty="0" smtClean="0">
                <a:solidFill>
                  <a:schemeClr val="accent1"/>
                </a:solidFill>
              </a:rPr>
              <a:t>2.  The “second screen is now the “first screen”</a:t>
            </a:r>
            <a:endParaRPr lang="en-US" sz="3200" dirty="0">
              <a:solidFill>
                <a:schemeClr val="accent1"/>
              </a:solidFill>
            </a:endParaRPr>
          </a:p>
        </p:txBody>
      </p:sp>
      <p:sp>
        <p:nvSpPr>
          <p:cNvPr id="5" name="TextBox 4"/>
          <p:cNvSpPr txBox="1"/>
          <p:nvPr/>
        </p:nvSpPr>
        <p:spPr>
          <a:xfrm>
            <a:off x="350721" y="6905603"/>
            <a:ext cx="1965603" cy="461665"/>
          </a:xfrm>
          <a:prstGeom prst="rect">
            <a:avLst/>
          </a:prstGeom>
          <a:noFill/>
        </p:spPr>
        <p:txBody>
          <a:bodyPr wrap="none" rtlCol="0">
            <a:spAutoFit/>
          </a:bodyPr>
          <a:lstStyle/>
          <a:p>
            <a:r>
              <a:rPr lang="en-US" sz="2400" dirty="0" smtClean="0"/>
              <a:t>Inmobi, 2012</a:t>
            </a:r>
            <a:endParaRPr lang="en-US" sz="2400" dirty="0"/>
          </a:p>
        </p:txBody>
      </p:sp>
    </p:spTree>
    <p:extLst>
      <p:ext uri="{BB962C8B-B14F-4D97-AF65-F5344CB8AC3E}">
        <p14:creationId xmlns:p14="http://schemas.microsoft.com/office/powerpoint/2010/main" val="179212369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itle 1"/>
          <p:cNvSpPr txBox="1">
            <a:spLocks/>
          </p:cNvSpPr>
          <p:nvPr/>
        </p:nvSpPr>
        <p:spPr bwMode="auto">
          <a:xfrm>
            <a:off x="350721" y="1660318"/>
            <a:ext cx="9732969" cy="714269"/>
          </a:xfrm>
          <a:prstGeom prst="rect">
            <a:avLst/>
          </a:prstGeom>
          <a:noFill/>
          <a:ln w="9525">
            <a:noFill/>
            <a:miter lim="800000"/>
            <a:headEnd/>
            <a:tailEnd/>
          </a:ln>
        </p:spPr>
        <p:txBody>
          <a:bodyPr lIns="0" tIns="0" rIns="0" bIns="0"/>
          <a:lstStyle/>
          <a:p>
            <a:pPr eaLnBrk="0" hangingPunct="0">
              <a:defRPr/>
            </a:pPr>
            <a:endParaRPr lang="en-GB" sz="2400" dirty="0">
              <a:latin typeface="Helvetica" pitchFamily="34" charset="0"/>
              <a:cs typeface="Helvetica" pitchFamily="34" charset="0"/>
            </a:endParaRPr>
          </a:p>
        </p:txBody>
      </p:sp>
      <p:pic>
        <p:nvPicPr>
          <p:cNvPr id="10" name="Picture 7" descr="C:\Users\sam.hill\Desktop\Blog Pictures\big MEF bann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2422"/>
            <a:ext cx="10688638" cy="1509727"/>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486185" y="2374587"/>
            <a:ext cx="9732970" cy="4761849"/>
          </a:xfrm>
        </p:spPr>
        <p:txBody>
          <a:bodyPr/>
          <a:lstStyle/>
          <a:p>
            <a:endParaRPr lang="en-US"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422"/>
            <a:ext cx="10688637" cy="7550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17431976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itle 1"/>
          <p:cNvSpPr txBox="1">
            <a:spLocks/>
          </p:cNvSpPr>
          <p:nvPr/>
        </p:nvSpPr>
        <p:spPr bwMode="auto">
          <a:xfrm>
            <a:off x="350721" y="1660318"/>
            <a:ext cx="9732969" cy="714269"/>
          </a:xfrm>
          <a:prstGeom prst="rect">
            <a:avLst/>
          </a:prstGeom>
          <a:noFill/>
          <a:ln w="9525">
            <a:noFill/>
            <a:miter lim="800000"/>
            <a:headEnd/>
            <a:tailEnd/>
          </a:ln>
        </p:spPr>
        <p:txBody>
          <a:bodyPr lIns="0" tIns="0" rIns="0" bIns="0"/>
          <a:lstStyle/>
          <a:p>
            <a:pPr eaLnBrk="0" hangingPunct="0">
              <a:defRPr/>
            </a:pPr>
            <a:endParaRPr lang="en-GB" sz="2400" dirty="0">
              <a:solidFill>
                <a:prstClr val="black"/>
              </a:solidFill>
              <a:latin typeface="Helvetica" pitchFamily="34" charset="0"/>
              <a:cs typeface="Helvetica" pitchFamily="34" charset="0"/>
            </a:endParaRPr>
          </a:p>
        </p:txBody>
      </p:sp>
      <p:pic>
        <p:nvPicPr>
          <p:cNvPr id="10" name="Picture 7" descr="C:\Users\sam.hill\Desktop\Blog Pictures\big MEF bann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2422"/>
            <a:ext cx="10688638" cy="150972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sz="2400" dirty="0" smtClean="0"/>
              <a:t>2.5)  Both Bill Gates and Steven Jobs were college dropouts – tuition in 2030 is estimated to be $130,428</a:t>
            </a:r>
            <a:r>
              <a:rPr lang="en-US" sz="2400" i="1" dirty="0" smtClean="0"/>
              <a:t> </a:t>
            </a:r>
            <a:r>
              <a:rPr lang="en-US" sz="2400" i="1" dirty="0"/>
              <a:t>a </a:t>
            </a:r>
            <a:r>
              <a:rPr lang="en-US" sz="2400" i="1" dirty="0" smtClean="0"/>
              <a:t>year*</a:t>
            </a:r>
            <a:endParaRPr lang="en-US" sz="2400" dirty="0"/>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719" y="2374587"/>
            <a:ext cx="9868435" cy="478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86185" y="7170079"/>
            <a:ext cx="9405332" cy="400110"/>
          </a:xfrm>
          <a:prstGeom prst="rect">
            <a:avLst/>
          </a:prstGeom>
          <a:noFill/>
        </p:spPr>
        <p:txBody>
          <a:bodyPr wrap="none" rtlCol="0">
            <a:spAutoFit/>
          </a:bodyPr>
          <a:lstStyle/>
          <a:p>
            <a:r>
              <a:rPr lang="en-US" sz="2000" dirty="0">
                <a:hlinkClick r:id="rId5"/>
              </a:rPr>
              <a:t>http://tech.fortune.cnn.com/2011/10/24/steve-jobs-walter-isaacson</a:t>
            </a:r>
            <a:r>
              <a:rPr lang="en-US" sz="2000" dirty="0" smtClean="0">
                <a:hlinkClick r:id="rId5"/>
              </a:rPr>
              <a:t>/</a:t>
            </a:r>
            <a:r>
              <a:rPr lang="en-US" sz="2000" dirty="0" smtClean="0"/>
              <a:t>; *</a:t>
            </a:r>
            <a:r>
              <a:rPr lang="en-US" sz="2000" dirty="0"/>
              <a:t>CNBC</a:t>
            </a:r>
            <a:r>
              <a:rPr lang="en-US" sz="2000" dirty="0" smtClean="0"/>
              <a:t>, 2012</a:t>
            </a:r>
            <a:endParaRPr lang="en-US" sz="2000" dirty="0"/>
          </a:p>
        </p:txBody>
      </p:sp>
    </p:spTree>
    <p:extLst>
      <p:ext uri="{BB962C8B-B14F-4D97-AF65-F5344CB8AC3E}">
        <p14:creationId xmlns:p14="http://schemas.microsoft.com/office/powerpoint/2010/main" val="28141090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itle 1"/>
          <p:cNvSpPr txBox="1">
            <a:spLocks/>
          </p:cNvSpPr>
          <p:nvPr/>
        </p:nvSpPr>
        <p:spPr bwMode="auto">
          <a:xfrm>
            <a:off x="350721" y="1660318"/>
            <a:ext cx="9732969" cy="714269"/>
          </a:xfrm>
          <a:prstGeom prst="rect">
            <a:avLst/>
          </a:prstGeom>
          <a:noFill/>
          <a:ln w="9525">
            <a:noFill/>
            <a:miter lim="800000"/>
            <a:headEnd/>
            <a:tailEnd/>
          </a:ln>
        </p:spPr>
        <p:txBody>
          <a:bodyPr lIns="0" tIns="0" rIns="0" bIns="0"/>
          <a:lstStyle/>
          <a:p>
            <a:pPr eaLnBrk="0" hangingPunct="0">
              <a:defRPr/>
            </a:pPr>
            <a:endParaRPr lang="en-GB" sz="2400" dirty="0">
              <a:solidFill>
                <a:prstClr val="black"/>
              </a:solidFill>
              <a:latin typeface="Helvetica" pitchFamily="34" charset="0"/>
              <a:cs typeface="Helvetica" pitchFamily="34" charset="0"/>
            </a:endParaRPr>
          </a:p>
        </p:txBody>
      </p:sp>
      <p:pic>
        <p:nvPicPr>
          <p:cNvPr id="10" name="Picture 7" descr="C:\Users\sam.hill\Desktop\Blog Pictures\big MEF bann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2422"/>
            <a:ext cx="10688638" cy="150972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sz="2800" dirty="0" smtClean="0"/>
              <a:t>3)  Monetization is truly here</a:t>
            </a:r>
            <a:endParaRPr lang="en-US" sz="2800" dirty="0"/>
          </a:p>
        </p:txBody>
      </p:sp>
      <p:sp>
        <p:nvSpPr>
          <p:cNvPr id="5" name="TextBox 4"/>
          <p:cNvSpPr txBox="1"/>
          <p:nvPr/>
        </p:nvSpPr>
        <p:spPr>
          <a:xfrm>
            <a:off x="350721" y="6905603"/>
            <a:ext cx="5233677" cy="461665"/>
          </a:xfrm>
          <a:prstGeom prst="rect">
            <a:avLst/>
          </a:prstGeom>
          <a:noFill/>
        </p:spPr>
        <p:txBody>
          <a:bodyPr wrap="none" rtlCol="0">
            <a:spAutoFit/>
          </a:bodyPr>
          <a:lstStyle/>
          <a:p>
            <a:r>
              <a:rPr lang="en-US" sz="2400" dirty="0" smtClean="0">
                <a:solidFill>
                  <a:prstClr val="black"/>
                </a:solidFill>
              </a:rPr>
              <a:t>MEF, 2012; 9500 Global Consumers </a:t>
            </a:r>
            <a:endParaRPr lang="en-US" sz="2400" dirty="0">
              <a:solidFill>
                <a:prstClr val="black"/>
              </a:solidFill>
            </a:endParaRPr>
          </a:p>
        </p:txBody>
      </p:sp>
      <p:pic>
        <p:nvPicPr>
          <p:cNvPr id="12" name="Content Placeholder 11"/>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485775" y="2639213"/>
            <a:ext cx="9732963" cy="3754449"/>
          </a:xfrm>
          <a:prstGeom prst="rect">
            <a:avLst/>
          </a:prstGeom>
        </p:spPr>
      </p:pic>
    </p:spTree>
    <p:extLst>
      <p:ext uri="{BB962C8B-B14F-4D97-AF65-F5344CB8AC3E}">
        <p14:creationId xmlns:p14="http://schemas.microsoft.com/office/powerpoint/2010/main" val="294637948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Default Theme">
  <a:themeElements>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6_Custom Design">
  <a:themeElements>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_MEF">
  <a:themeElements>
    <a:clrScheme name="MEF 1">
      <a:dk1>
        <a:srgbClr val="000000"/>
      </a:dk1>
      <a:lt1>
        <a:srgbClr val="FFFFFF"/>
      </a:lt1>
      <a:dk2>
        <a:srgbClr val="0099CC"/>
      </a:dk2>
      <a:lt2>
        <a:srgbClr val="A6A6A6"/>
      </a:lt2>
      <a:accent1>
        <a:srgbClr val="2C1B86"/>
      </a:accent1>
      <a:accent2>
        <a:srgbClr val="005AA9"/>
      </a:accent2>
      <a:accent3>
        <a:srgbClr val="FFFFFF"/>
      </a:accent3>
      <a:accent4>
        <a:srgbClr val="000000"/>
      </a:accent4>
      <a:accent5>
        <a:srgbClr val="ACABC3"/>
      </a:accent5>
      <a:accent6>
        <a:srgbClr val="005199"/>
      </a:accent6>
      <a:hlink>
        <a:srgbClr val="0088D1"/>
      </a:hlink>
      <a:folHlink>
        <a:srgbClr val="99CCFF"/>
      </a:folHlink>
    </a:clrScheme>
    <a:fontScheme name="ME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F 1">
        <a:dk1>
          <a:srgbClr val="000000"/>
        </a:dk1>
        <a:lt1>
          <a:srgbClr val="FFFFFF"/>
        </a:lt1>
        <a:dk2>
          <a:srgbClr val="0099CC"/>
        </a:dk2>
        <a:lt2>
          <a:srgbClr val="A6A6A6"/>
        </a:lt2>
        <a:accent1>
          <a:srgbClr val="2C1B86"/>
        </a:accent1>
        <a:accent2>
          <a:srgbClr val="005AA9"/>
        </a:accent2>
        <a:accent3>
          <a:srgbClr val="FFFFFF"/>
        </a:accent3>
        <a:accent4>
          <a:srgbClr val="000000"/>
        </a:accent4>
        <a:accent5>
          <a:srgbClr val="ACABC3"/>
        </a:accent5>
        <a:accent6>
          <a:srgbClr val="005199"/>
        </a:accent6>
        <a:hlink>
          <a:srgbClr val="0088D1"/>
        </a:hlink>
        <a:folHlink>
          <a:srgbClr val="99CCF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Theme">
  <a:themeElements>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5_Default Theme">
  <a:themeElements>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7_Custom Design">
  <a:themeElements>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6_Default Theme">
  <a:themeElements>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Default Theme">
  <a:themeElements>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Default Theme">
  <a:themeElements>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Custom Design">
  <a:themeElements>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Default Theme">
  <a:themeElements>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Custom Design">
  <a:themeElements>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MEF colours">
    <a:dk1>
      <a:sysClr val="windowText" lastClr="000000"/>
    </a:dk1>
    <a:lt1>
      <a:sysClr val="window" lastClr="FFFFFF"/>
    </a:lt1>
    <a:dk2>
      <a:srgbClr val="000000"/>
    </a:dk2>
    <a:lt2>
      <a:srgbClr val="FFFFFF"/>
    </a:lt2>
    <a:accent1>
      <a:srgbClr val="008CD2"/>
    </a:accent1>
    <a:accent2>
      <a:srgbClr val="82C8E6"/>
    </a:accent2>
    <a:accent3>
      <a:srgbClr val="FFC800"/>
    </a:accent3>
    <a:accent4>
      <a:srgbClr val="009600"/>
    </a:accent4>
    <a:accent5>
      <a:srgbClr val="EC008C"/>
    </a:accent5>
    <a:accent6>
      <a:srgbClr val="FF6400"/>
    </a:accent6>
    <a:hlink>
      <a:srgbClr val="000000"/>
    </a:hlink>
    <a:folHlink>
      <a:srgbClr val="C83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Default Theme.thmx</Template>
  <TotalTime>10360</TotalTime>
  <Words>3454</Words>
  <Application>Microsoft Macintosh PowerPoint</Application>
  <PresentationFormat>Custom</PresentationFormat>
  <Paragraphs>403</Paragraphs>
  <Slides>49</Slides>
  <Notes>49</Notes>
  <HiddenSlides>0</HiddenSlides>
  <MMClips>0</MMClips>
  <ScaleCrop>false</ScaleCrop>
  <HeadingPairs>
    <vt:vector size="4" baseType="variant">
      <vt:variant>
        <vt:lpstr>Theme</vt:lpstr>
      </vt:variant>
      <vt:variant>
        <vt:i4>16</vt:i4>
      </vt:variant>
      <vt:variant>
        <vt:lpstr>Slide Titles</vt:lpstr>
      </vt:variant>
      <vt:variant>
        <vt:i4>49</vt:i4>
      </vt:variant>
    </vt:vector>
  </HeadingPairs>
  <TitlesOfParts>
    <vt:vector size="65" baseType="lpstr">
      <vt:lpstr>Custom Design</vt:lpstr>
      <vt:lpstr>1_Custom Design</vt:lpstr>
      <vt:lpstr>2_Custom Design</vt:lpstr>
      <vt:lpstr>1_Default Theme</vt:lpstr>
      <vt:lpstr>3_Custom Design</vt:lpstr>
      <vt:lpstr>Default Theme</vt:lpstr>
      <vt:lpstr>4_Custom Design</vt:lpstr>
      <vt:lpstr>2_Default Theme</vt:lpstr>
      <vt:lpstr>5_Custom Design</vt:lpstr>
      <vt:lpstr>3_Default Theme</vt:lpstr>
      <vt:lpstr>6_Custom Design</vt:lpstr>
      <vt:lpstr>1_MEF</vt:lpstr>
      <vt:lpstr>4_Default Theme</vt:lpstr>
      <vt:lpstr>5_Default Theme</vt:lpstr>
      <vt:lpstr>7_Custom Design</vt:lpstr>
      <vt:lpstr>6_Default Theme</vt:lpstr>
      <vt:lpstr>PowerPoint Presentation</vt:lpstr>
      <vt:lpstr> </vt:lpstr>
      <vt:lpstr> </vt:lpstr>
      <vt:lpstr> </vt:lpstr>
      <vt:lpstr>PowerPoint Presentation</vt:lpstr>
      <vt:lpstr>2.  The “second screen is now the “first screen”</vt:lpstr>
      <vt:lpstr>PowerPoint Presentation</vt:lpstr>
      <vt:lpstr>2.5)  Both Bill Gates and Steven Jobs were college dropouts – tuition in 2030 is estimated to be $130,428 a year*</vt:lpstr>
      <vt:lpstr>3)  Monetization is truly here</vt:lpstr>
      <vt:lpstr>PowerPoint Presentation</vt:lpstr>
      <vt:lpstr>MEF Global Consumer Survey 2012</vt:lpstr>
      <vt:lpstr>Device penetration for the Mobile Media Users differs greatly between markets</vt:lpstr>
      <vt:lpstr>In 2012, globally 88% of Mobile Media Users have engaged in mobile content &amp; commerce activity</vt:lpstr>
      <vt:lpstr>Growth markets are a key driver behind the overall global increase in the number of mobile content and commerce users</vt:lpstr>
      <vt:lpstr>Mobile as an engagement engine. Growth driven by Pre-Purchase Research and Banking</vt:lpstr>
      <vt:lpstr>PowerPoint Presentation</vt:lpstr>
      <vt:lpstr>Research leads to revenue</vt:lpstr>
      <vt:lpstr>Global purchase behavior trends</vt:lpstr>
      <vt:lpstr>Growth Markets are showing above global average penetration for mobile  purchases.</vt:lpstr>
      <vt:lpstr>Cards and operator payments are the major payments methods </vt:lpstr>
      <vt:lpstr>  Globally, 33% users now check their bank balance via their mobile, up from 22% in 2011</vt:lpstr>
      <vt:lpstr>Globally - convenience and entertainment are the key reasons globally consumers purchase via their mobile</vt:lpstr>
      <vt:lpstr>  Consumer Trust and Lack of Need key barriers to further purchase via mobile devices</vt:lpstr>
      <vt:lpstr>PowerPoint Presentation</vt:lpstr>
      <vt:lpstr>Executive Summary</vt:lpstr>
      <vt:lpstr>US Consumers Prefer Payment Via Credit Cards</vt:lpstr>
      <vt:lpstr>95% of mobile media users in the USA use a smartphone to access the mobile web.</vt:lpstr>
      <vt:lpstr>All aspects of mobile content and commerce are increasing in the US.</vt:lpstr>
      <vt:lpstr>Mobile has a key role to play as a purchase tool.</vt:lpstr>
      <vt:lpstr>At 74%, the US places third in terms of goods purchased via mobile. </vt:lpstr>
      <vt:lpstr>The is above average for both digital and physical goods purchase.</vt:lpstr>
      <vt:lpstr>66% of US mobile media users have purchased either a digital or virtual good. </vt:lpstr>
      <vt:lpstr>At 47% the US leads the world in card payments via mobile </vt:lpstr>
      <vt:lpstr>Significantly more mobile media users are now willing to spend high in relation to their income when purchasing goods on their mobile phone.</vt:lpstr>
      <vt:lpstr>Consumers are using their mobile phone to manage their daily finances significantly more.</vt:lpstr>
      <vt:lpstr>Despite the US market maturity, games are still by far the most favored app genre.</vt:lpstr>
      <vt:lpstr>Different genres of applications are used by different profiles of users.</vt:lpstr>
      <vt:lpstr>Convenience and Entertainment are key drivers of purchases via mobile phones.</vt:lpstr>
      <vt:lpstr>PowerPoint Presentation</vt:lpstr>
      <vt:lpstr>Second Screen: Distraction or Interaction?</vt:lpstr>
      <vt:lpstr>Lack of need is a barrier to purchase, concerns about trust and safety of information.</vt:lpstr>
      <vt:lpstr>PowerPoint Presentation</vt:lpstr>
      <vt:lpstr>At 33%, trust is a key barrier to overcome to encourage greater purchase of goods via mobile.</vt:lpstr>
      <vt:lpstr>Why the concerns:</vt:lpstr>
      <vt:lpstr>Summary of Findings</vt:lpstr>
      <vt:lpstr>Opportunities in Mobile Content &amp; Commerce</vt:lpstr>
      <vt:lpstr>What are three cool things you should know:</vt:lpstr>
      <vt:lpstr>PowerPoint Presentation</vt:lpstr>
      <vt:lpstr>PowerPoint Presentation</vt:lpstr>
    </vt:vector>
  </TitlesOfParts>
  <Company>Carpenter Newby Limited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gayle carpenter Carpenter</dc:creator>
  <cp:lastModifiedBy>Shirley Bailes</cp:lastModifiedBy>
  <cp:revision>864</cp:revision>
  <cp:lastPrinted>2013-02-12T06:56:55Z</cp:lastPrinted>
  <dcterms:created xsi:type="dcterms:W3CDTF">2012-10-04T09:28:13Z</dcterms:created>
  <dcterms:modified xsi:type="dcterms:W3CDTF">2013-02-13T14:31:05Z</dcterms:modified>
</cp:coreProperties>
</file>