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GB"/>
              <a:t>Jenkins - one of the puzzling things about ebooks is that they are created using web technology while at the same time ignoring the spreadable qualities of web technology - how can we bust books out of their silos - how can I bust my books out of their silos?  with MoN - 2009 - it's over</a:t>
            </a:r>
          </a:p>
          <a:p>
            <a:pPr rtl="0" lvl="0">
              <a:buClr>
                <a:srgbClr val="000000"/>
              </a:buClr>
              <a:buSzPct val="100000"/>
              <a:buFont typeface="Arial"/>
              <a:buNone/>
            </a:pPr>
            <a:r>
              <a:rPr lang="en-GB"/>
              <a:t>one of the puzzling things about ebooks is that they are created using web technology while at the same time ignoring the spreadable qualities of web technology - how can we bust books out of their silos - how can I bust my books out of their silos?  with MoN - 2009 - it's over</a:t>
            </a:r>
          </a:p>
          <a:p>
            <a:pPr>
              <a:buNone/>
            </a:pPr>
            <a:r>
              <a:rPr lang="en-GB"/>
              <a:t>new business models, new players - collaborations between technologists and artists - writers, visual artists, sound artists, game designers - there are countless examples of new forms of stories out there, that have nothing to do with publishing.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GB"/>
              <a:t>Hugh McGuire's article on TOC - http://toc.oreilly.com/2013/02/a-publishers-job-is-to-provide-a-good-api-for-books.html A Publisher's Jo is to provide a good API for books - books are data, what are the useful ways we can think about books as data - useful for readers - semantic map of my novel - a digital timeline of my novel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GB"/>
              <a:t>my digital fiction projects success because they are spreadable - back in 2002 I had this strong feeling, a longing, waiting for the future to arrive - dreaming of the devices we might have - the future is here, it's now, and there are endless creative possibilities.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sz="1800" lang="en-GB"/>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GB"/>
              <a:t>works across all devices and platforms, from smartphones to tablets - desktop prototype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4" name="Shape 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0" marL="0">
              <a:lnSpc>
                <a:spcPct val="115000"/>
              </a:lnSpc>
              <a:buNone/>
            </a:pPr>
            <a:r>
              <a:rPr lang="en-GB"/>
              <a:t>We had over 500 respondents; 67% female, 33% male; 45% between the ages of 35 and 55; 35% are aspiring writers, 33% traditionally published writers, 15% both traditionally and self-published; and 9% self-published only.  By far the greatest number of people agree with the statement ‘I want my work to be read by lots of people’ (39%), with only 20% agreeing that the statement that most accurately describes their aspirations as a writer is ‘I want to make money from my writing’.  </a:t>
            </a:r>
          </a:p>
          <a:p>
            <a:pPr rtl="0" lvl="0" indent="0" marL="0">
              <a:lnSpc>
                <a:spcPct val="115000"/>
              </a:lnSpc>
              <a:buNone/>
            </a:pPr>
            <a:r>
              <a:rPr lang="en-GB"/>
              <a:t>- reflects the current disconnect between publishers and writers on the digital front; while publishers focus on digital workflows, ebooks, and digital marketing, they aren’t putting much thought into working with writers to develop what digital transformation might offer to writers and readers.  Agents also need to be thinking hard about new opportunities for their writers, beyond the crucial, but seemingly endless, arguments about ebook rights and royalties.  </a:t>
            </a:r>
          </a:p>
          <a:p>
            <a:r>
              <a:t/>
            </a:r>
          </a:p>
          <a:p>
            <a: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8" name="Shape 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Clr>
                <a:srgbClr val="000000"/>
              </a:buClr>
              <a:buSzPct val="100000"/>
              <a:buFont typeface="Arial"/>
              <a:buNone/>
            </a:pPr>
            <a:r>
              <a:rPr lang="en-GB"/>
              <a:t>the most recent of which is 'The Mistress of Nothing' which, to my astonishment, was rather successful - published in numerous territories and languages, here in the US with S&amp;S, and in Canada it won the GG in 2009.</a:t>
            </a:r>
          </a:p>
          <a:p>
            <a: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GB"/>
              <a:t>since 2002 - teaching online - year-long fellowship - must collaborate - new hybrid forms - collaborative - sometimes networked - lots of projects - show 3 now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GB"/>
              <a:t>2007 - 5 weeks - no rules - bananaman - answer to question:  No.  Not really.  Yes.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sz="1400" lang="en-GB"/>
              <a:t>man falling - started in a blog, commentpress widget - 100 contributors - 5 epis + 1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sz="1400" lang="en-GB"/>
              <a:t>4 episodes - 5 languages - 2009 audience began to talk back - as a literary writer, this was a revelation; as a digital writer, it redefined my notion of interactivity - audience grows and grows - Australia - AASL best website - Mozilla Hackasaurus/Hive NYC - The Space</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474"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9" name="Shape 9"/>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693"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http://www.digitalfiction.co.uk/prototype/" Type="http://schemas.openxmlformats.org/officeDocument/2006/relationships/hyperlink" TargetMode="External"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2.png" Type="http://schemas.openxmlformats.org/officeDocument/2006/relationships/image" Id="rId4"/><Relationship Target="www.thewritingplatform.com"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474" cx="7772400"/>
          </a:xfrm>
          <a:prstGeom prst="rect">
            <a:avLst/>
          </a:prstGeom>
        </p:spPr>
        <p:txBody>
          <a:bodyPr bIns="91425" rIns="91425" lIns="91425" tIns="91425" anchor="b" anchorCtr="0">
            <a:noAutofit/>
          </a:bodyPr>
          <a:lstStyle/>
          <a:p>
            <a:pPr algn="l">
              <a:buNone/>
            </a:pPr>
            <a:r>
              <a:rPr lang="en-GB"/>
              <a:t>kate pullinger</a:t>
            </a:r>
          </a:p>
        </p:txBody>
      </p:sp>
      <p:sp>
        <p:nvSpPr>
          <p:cNvPr id="24" name="Shape 24"/>
          <p:cNvSpPr txBox="1"/>
          <p:nvPr>
            <p:ph idx="1" type="subTitle"/>
          </p:nvPr>
        </p:nvSpPr>
        <p:spPr>
          <a:xfrm>
            <a:off y="3786737" x="685800"/>
            <a:ext cy="1046317" cx="7772400"/>
          </a:xfrm>
          <a:prstGeom prst="rect">
            <a:avLst/>
          </a:prstGeom>
        </p:spPr>
        <p:txBody>
          <a:bodyPr bIns="91425" rIns="91425" lIns="91425" tIns="91425" anchor="t" anchorCtr="0">
            <a:noAutofit/>
          </a:bodyPr>
          <a:lstStyle/>
          <a:p>
            <a:pPr algn="l" rtl="0" lvl="0" indent="0" marL="457200">
              <a:buNone/>
            </a:pPr>
            <a:r>
              <a:rPr lang="en-GB"/>
              <a:t>way beyond the book:  </a:t>
            </a:r>
          </a:p>
          <a:p>
            <a:pPr algn="l" indent="0" marL="457200">
              <a:buNone/>
            </a:pPr>
            <a:r>
              <a:rPr lang="en-GB"/>
              <a:t>opportunities for writers in the digital age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spreadable media </a:t>
            </a:r>
          </a:p>
        </p:txBody>
      </p:sp>
      <p:sp>
        <p:nvSpPr>
          <p:cNvPr id="86" name="Shape 8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36666"/>
              <a:buFont typeface="Arial"/>
              <a:buNone/>
            </a:pPr>
            <a:r>
              <a:rPr lang="en-GB"/>
              <a:t>online works can have large, diverse audiences</a:t>
            </a:r>
          </a:p>
          <a:p>
            <a:r>
              <a:t/>
            </a:r>
          </a:p>
          <a:p>
            <a:pPr rtl="0" lvl="0">
              <a:buClr>
                <a:srgbClr val="000000"/>
              </a:buClr>
              <a:buSzPct val="36666"/>
              <a:buFont typeface="Arial"/>
              <a:buNone/>
            </a:pPr>
            <a:r>
              <a:rPr lang="en-GB"/>
              <a:t>an emerging market, colliding - or not - with an old market in extreme transition </a:t>
            </a:r>
          </a:p>
          <a:p>
            <a:r>
              <a:t/>
            </a:r>
          </a:p>
          <a:p>
            <a:pPr rtl="0" lvl="0">
              <a:buClr>
                <a:srgbClr val="000000"/>
              </a:buClr>
              <a:buSzPct val="36666"/>
              <a:buFont typeface="Arial"/>
              <a:buNone/>
            </a:pPr>
            <a:r>
              <a:rPr lang="en-GB"/>
              <a:t>as digitisation transforms our industry at the same time as transforming the art of storytelling itself, what new forms will emerge?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6">
                                            <p:txEl>
                                              <p:pRg st="0" end="0"/>
                                            </p:txEl>
                                          </p:spTgt>
                                        </p:tgtEl>
                                        <p:attrNameLst>
                                          <p:attrName>style.visibility</p:attrName>
                                        </p:attrNameLst>
                                      </p:cBhvr>
                                      <p:to>
                                        <p:strVal val="visible"/>
                                      </p:to>
                                    </p:set>
                                    <p:animEffect transition="in" filter="fade">
                                      <p:cBhvr>
                                        <p:cTn dur="1000"/>
                                        <p:tgtEl>
                                          <p:spTgt spid="86">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6">
                                            <p:txEl>
                                              <p:pRg st="1" end="1"/>
                                            </p:txEl>
                                          </p:spTgt>
                                        </p:tgtEl>
                                        <p:attrNameLst>
                                          <p:attrName>style.visibility</p:attrName>
                                        </p:attrNameLst>
                                      </p:cBhvr>
                                      <p:to>
                                        <p:strVal val="visible"/>
                                      </p:to>
                                    </p:set>
                                    <p:animEffect transition="in" filter="fade">
                                      <p:cBhvr>
                                        <p:cTn dur="1000"/>
                                        <p:tgtEl>
                                          <p:spTgt spid="86">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6">
                                            <p:txEl>
                                              <p:pRg st="2" end="2"/>
                                            </p:txEl>
                                          </p:spTgt>
                                        </p:tgtEl>
                                        <p:attrNameLst>
                                          <p:attrName>style.visibility</p:attrName>
                                        </p:attrNameLst>
                                      </p:cBhvr>
                                      <p:to>
                                        <p:strVal val="visible"/>
                                      </p:to>
                                    </p:set>
                                    <p:animEffect transition="in" filter="fade">
                                      <p:cBhvr>
                                        <p:cTn dur="1000"/>
                                        <p:tgtEl>
                                          <p:spTgt spid="86">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6">
                                            <p:txEl>
                                              <p:pRg st="3" end="3"/>
                                            </p:txEl>
                                          </p:spTgt>
                                        </p:tgtEl>
                                        <p:attrNameLst>
                                          <p:attrName>style.visibility</p:attrName>
                                        </p:attrNameLst>
                                      </p:cBhvr>
                                      <p:to>
                                        <p:strVal val="visible"/>
                                      </p:to>
                                    </p:set>
                                    <p:animEffect transition="in" filter="fade">
                                      <p:cBhvr>
                                        <p:cTn dur="1000"/>
                                        <p:tgtEl>
                                          <p:spTgt spid="86">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6">
                                            <p:txEl>
                                              <p:pRg st="4" end="4"/>
                                            </p:txEl>
                                          </p:spTgt>
                                        </p:tgtEl>
                                        <p:attrNameLst>
                                          <p:attrName>style.visibility</p:attrName>
                                        </p:attrNameLst>
                                      </p:cBhvr>
                                      <p:to>
                                        <p:strVal val="visible"/>
                                      </p:to>
                                    </p:set>
                                    <p:animEffect transition="in" filter="fade">
                                      <p:cBhvr>
                                        <p:cTn dur="1000"/>
                                        <p:tgtEl>
                                          <p:spTgt spid="86">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
</a:t>
            </a:r>
            <a:r>
              <a:rPr lang="en-GB"/>
              <a:t>key questions:</a:t>
            </a:r>
          </a:p>
        </p:txBody>
      </p:sp>
      <p:sp>
        <p:nvSpPr>
          <p:cNvPr id="92" name="Shape 9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GB"/>
              <a:t>will my book publisher ever be interested in my digital fiction?</a:t>
            </a:r>
          </a:p>
          <a:p>
            <a:r>
              <a:t/>
            </a:r>
          </a:p>
          <a:p>
            <a:pPr rtl="0" lvl="0">
              <a:buNone/>
            </a:pPr>
            <a:r>
              <a:rPr lang="en-GB"/>
              <a:t>will books ever become webby?</a:t>
            </a:r>
          </a:p>
          <a:p>
            <a:r>
              <a:t/>
            </a:r>
          </a:p>
          <a:p>
            <a:pPr rtl="0" lvl="0">
              <a:buNone/>
            </a:pPr>
            <a:r>
              <a:rPr lang="en-GB"/>
              <a:t>what new and exciting forms will emerge through collaboration?</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2">
                                            <p:txEl>
                                              <p:pRg st="0" end="0"/>
                                            </p:txEl>
                                          </p:spTgt>
                                        </p:tgtEl>
                                        <p:attrNameLst>
                                          <p:attrName>style.visibility</p:attrName>
                                        </p:attrNameLst>
                                      </p:cBhvr>
                                      <p:to>
                                        <p:strVal val="visible"/>
                                      </p:to>
                                    </p:set>
                                    <p:animEffect transition="in" filter="fade">
                                      <p:cBhvr>
                                        <p:cTn dur="1000"/>
                                        <p:tgtEl>
                                          <p:spTgt spid="9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2">
                                            <p:txEl>
                                              <p:pRg st="1" end="1"/>
                                            </p:txEl>
                                          </p:spTgt>
                                        </p:tgtEl>
                                        <p:attrNameLst>
                                          <p:attrName>style.visibility</p:attrName>
                                        </p:attrNameLst>
                                      </p:cBhvr>
                                      <p:to>
                                        <p:strVal val="visible"/>
                                      </p:to>
                                    </p:set>
                                    <p:animEffect transition="in" filter="fade">
                                      <p:cBhvr>
                                        <p:cTn dur="1000"/>
                                        <p:tgtEl>
                                          <p:spTgt spid="9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2">
                                            <p:txEl>
                                              <p:pRg st="2" end="2"/>
                                            </p:txEl>
                                          </p:spTgt>
                                        </p:tgtEl>
                                        <p:attrNameLst>
                                          <p:attrName>style.visibility</p:attrName>
                                        </p:attrNameLst>
                                      </p:cBhvr>
                                      <p:to>
                                        <p:strVal val="visible"/>
                                      </p:to>
                                    </p:set>
                                    <p:animEffect transition="in" filter="fade">
                                      <p:cBhvr>
                                        <p:cTn dur="1000"/>
                                        <p:tgtEl>
                                          <p:spTgt spid="92">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2">
                                            <p:txEl>
                                              <p:pRg st="3" end="3"/>
                                            </p:txEl>
                                          </p:spTgt>
                                        </p:tgtEl>
                                        <p:attrNameLst>
                                          <p:attrName>style.visibility</p:attrName>
                                        </p:attrNameLst>
                                      </p:cBhvr>
                                      <p:to>
                                        <p:strVal val="visible"/>
                                      </p:to>
                                    </p:set>
                                    <p:animEffect transition="in" filter="fade">
                                      <p:cBhvr>
                                        <p:cTn dur="1000"/>
                                        <p:tgtEl>
                                          <p:spTgt spid="92">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2">
                                            <p:txEl>
                                              <p:pRg st="4" end="4"/>
                                            </p:txEl>
                                          </p:spTgt>
                                        </p:tgtEl>
                                        <p:attrNameLst>
                                          <p:attrName>style.visibility</p:attrName>
                                        </p:attrNameLst>
                                      </p:cBhvr>
                                      <p:to>
                                        <p:strVal val="visible"/>
                                      </p:to>
                                    </p:set>
                                    <p:animEffect transition="in" filter="fade">
                                      <p:cBhvr>
                                        <p:cTn dur="1000"/>
                                        <p:tgtEl>
                                          <p:spTgt spid="92">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2">
                                            <p:txEl>
                                              <p:pRg st="5" end="5"/>
                                            </p:txEl>
                                          </p:spTgt>
                                        </p:tgtEl>
                                        <p:attrNameLst>
                                          <p:attrName>style.visibility</p:attrName>
                                        </p:attrNameLst>
                                      </p:cBhvr>
                                      <p:to>
                                        <p:strVal val="visible"/>
                                      </p:to>
                                    </p:set>
                                    <p:animEffect transition="in" filter="fade">
                                      <p:cBhvr>
                                        <p:cTn dur="1000"/>
                                        <p:tgtEl>
                                          <p:spTgt spid="92">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exhortations</a:t>
            </a:r>
          </a:p>
        </p:txBody>
      </p:sp>
      <p:sp>
        <p:nvSpPr>
          <p:cNvPr id="98" name="Shape 9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GB"/>
              <a:t>grab a technologist and hug him or her</a:t>
            </a:r>
          </a:p>
          <a:p>
            <a:r>
              <a:t/>
            </a:r>
          </a:p>
          <a:p>
            <a:pPr rtl="0" lvl="0">
              <a:buNone/>
            </a:pPr>
            <a:r>
              <a:rPr lang="en-GB"/>
              <a:t>make your work spreadable</a:t>
            </a:r>
          </a:p>
          <a:p>
            <a:r>
              <a:t/>
            </a:r>
          </a:p>
          <a:p>
            <a:pPr>
              <a:buNone/>
            </a:pPr>
            <a:r>
              <a:rPr lang="en-GB"/>
              <a:t>look at what's out there, and start thinking beyond the book</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8">
                                            <p:txEl>
                                              <p:pRg st="0" end="0"/>
                                            </p:txEl>
                                          </p:spTgt>
                                        </p:tgtEl>
                                        <p:attrNameLst>
                                          <p:attrName>style.visibility</p:attrName>
                                        </p:attrNameLst>
                                      </p:cBhvr>
                                      <p:to>
                                        <p:strVal val="visible"/>
                                      </p:to>
                                    </p:set>
                                    <p:animEffect transition="in" filter="fade">
                                      <p:cBhvr>
                                        <p:cTn dur="1000"/>
                                        <p:tgtEl>
                                          <p:spTgt spid="98">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8">
                                            <p:txEl>
                                              <p:pRg st="1" end="1"/>
                                            </p:txEl>
                                          </p:spTgt>
                                        </p:tgtEl>
                                        <p:attrNameLst>
                                          <p:attrName>style.visibility</p:attrName>
                                        </p:attrNameLst>
                                      </p:cBhvr>
                                      <p:to>
                                        <p:strVal val="visible"/>
                                      </p:to>
                                    </p:set>
                                    <p:animEffect transition="in" filter="fade">
                                      <p:cBhvr>
                                        <p:cTn dur="1000"/>
                                        <p:tgtEl>
                                          <p:spTgt spid="98">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8">
                                            <p:txEl>
                                              <p:pRg st="2" end="2"/>
                                            </p:txEl>
                                          </p:spTgt>
                                        </p:tgtEl>
                                        <p:attrNameLst>
                                          <p:attrName>style.visibility</p:attrName>
                                        </p:attrNameLst>
                                      </p:cBhvr>
                                      <p:to>
                                        <p:strVal val="visible"/>
                                      </p:to>
                                    </p:set>
                                    <p:animEffect transition="in" filter="fade">
                                      <p:cBhvr>
                                        <p:cTn dur="1000"/>
                                        <p:tgtEl>
                                          <p:spTgt spid="98">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8">
                                            <p:txEl>
                                              <p:pRg st="3" end="3"/>
                                            </p:txEl>
                                          </p:spTgt>
                                        </p:tgtEl>
                                        <p:attrNameLst>
                                          <p:attrName>style.visibility</p:attrName>
                                        </p:attrNameLst>
                                      </p:cBhvr>
                                      <p:to>
                                        <p:strVal val="visible"/>
                                      </p:to>
                                    </p:set>
                                    <p:animEffect transition="in" filter="fade">
                                      <p:cBhvr>
                                        <p:cTn dur="1000"/>
                                        <p:tgtEl>
                                          <p:spTgt spid="98">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8">
                                            <p:txEl>
                                              <p:pRg st="4" end="4"/>
                                            </p:txEl>
                                          </p:spTgt>
                                        </p:tgtEl>
                                        <p:attrNameLst>
                                          <p:attrName>style.visibility</p:attrName>
                                        </p:attrNameLst>
                                      </p:cBhvr>
                                      <p:to>
                                        <p:strVal val="visible"/>
                                      </p:to>
                                    </p:set>
                                    <p:animEffect transition="in" filter="fade">
                                      <p:cBhvr>
                                        <p:cTn dur="1000"/>
                                        <p:tgtEl>
                                          <p:spTgt spid="98">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Our Stuff and Our Things</a:t>
            </a:r>
          </a:p>
        </p:txBody>
      </p:sp>
      <p:sp>
        <p:nvSpPr>
          <p:cNvPr id="104" name="Shape 104"/>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105" name="Shape 105"/>
          <p:cNvSpPr/>
          <p:nvPr/>
        </p:nvSpPr>
        <p:spPr>
          <a:xfrm>
            <a:off y="0" x="-120450"/>
            <a:ext cy="7527851" cx="9144000"/>
          </a:xfrm>
          <a:prstGeom prst="rect">
            <a:avLst/>
          </a:prstGeom>
          <a:blipFill>
            <a:blip r:embed="rId3"/>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Duel</a:t>
            </a:r>
          </a:p>
        </p:txBody>
      </p:sp>
      <p:sp>
        <p:nvSpPr>
          <p:cNvPr id="111" name="Shape 111"/>
          <p:cNvSpPr txBox="1"/>
          <p:nvPr>
            <p:ph idx="1" type="body"/>
          </p:nvPr>
        </p:nvSpPr>
        <p:spPr>
          <a:xfrm>
            <a:off y="1600200" x="457200"/>
            <a:ext cy="4967700" cx="8229600"/>
          </a:xfrm>
          <a:prstGeom prst="rect">
            <a:avLst/>
          </a:prstGeom>
        </p:spPr>
        <p:txBody>
          <a:bodyPr bIns="91425" rIns="91425" lIns="91425" tIns="91425" anchor="t" anchorCtr="0">
            <a:noAutofit/>
          </a:bodyPr>
          <a:lstStyle/>
          <a:p>
            <a:pPr algn="r" rtl="0" lvl="0">
              <a:buNone/>
            </a:pPr>
            <a:r>
              <a:rPr lang="en-GB"/>
              <a:t>
</a:t>
            </a:r>
          </a:p>
          <a:p>
            <a:r>
              <a:t/>
            </a:r>
          </a:p>
          <a:p>
            <a:pPr algn="r">
              <a:buNone/>
            </a:pPr>
            <a:r>
              <a:rPr u="sng" lang="en-GB">
                <a:solidFill>
                  <a:schemeClr val="hlink"/>
                </a:solidFill>
                <a:hlinkClick r:id="rId3"/>
              </a:rPr>
              <a:t>prototype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kate pullinger</a:t>
            </a:r>
          </a:p>
        </p:txBody>
      </p:sp>
      <p:sp>
        <p:nvSpPr>
          <p:cNvPr id="117" name="Shape 117"/>
          <p:cNvSpPr txBox="1"/>
          <p:nvPr>
            <p:ph idx="1" type="body"/>
          </p:nvPr>
        </p:nvSpPr>
        <p:spPr>
          <a:xfrm>
            <a:off y="1600200" x="457200"/>
            <a:ext cy="4967700" cx="8229600"/>
          </a:xfrm>
          <a:prstGeom prst="rect">
            <a:avLst/>
          </a:prstGeom>
        </p:spPr>
        <p:txBody>
          <a:bodyPr bIns="91425" rIns="91425" lIns="91425" tIns="91425" anchor="t" anchorCtr="0">
            <a:noAutofit/>
          </a:bodyPr>
          <a:lstStyle/>
          <a:p>
            <a:pPr algn="r" rtl="0" lvl="0">
              <a:buNone/>
            </a:pPr>
            <a:r>
              <a:rPr lang="en-GB"/>
              <a:t>
</a:t>
            </a:r>
            <a:r>
              <a:rPr lang="en-GB"/>
              <a:t>http://www.katepullinger.com</a:t>
            </a:r>
          </a:p>
          <a:p>
            <a:r>
              <a:t/>
            </a:r>
          </a:p>
          <a:p>
            <a:r>
              <a:t/>
            </a:r>
          </a:p>
          <a:p>
            <a:pPr algn="r">
              <a:buNone/>
            </a:pPr>
            <a:r>
              <a:rPr lang="en-GB"/>
              <a:t>thank you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ctrTitle"/>
          </p:nvPr>
        </p:nvSpPr>
        <p:spPr>
          <a:xfrm>
            <a:off y="1175398" x="685800"/>
            <a:ext cy="1546500" cx="7772400"/>
          </a:xfrm>
          <a:prstGeom prst="rect">
            <a:avLst/>
          </a:prstGeom>
        </p:spPr>
        <p:txBody>
          <a:bodyPr bIns="91425" rIns="91425" lIns="91425" tIns="91425" anchor="b" anchorCtr="0">
            <a:noAutofit/>
          </a:bodyPr>
          <a:lstStyle/>
          <a:p>
            <a:pPr algn="l">
              <a:buNone/>
            </a:pPr>
            <a:r>
              <a:rPr u="sng" sz="3600" lang="en-GB">
                <a:solidFill>
                  <a:schemeClr val="hlink"/>
                </a:solidFill>
                <a:hlinkClick r:id="rId3"/>
              </a:rPr>
              <a:t>www.thewritingplatform.com</a:t>
            </a:r>
            <a:r>
              <a:rPr sz="3600" lang="en-GB"/>
              <a:t> </a:t>
            </a:r>
          </a:p>
        </p:txBody>
      </p:sp>
      <p:sp>
        <p:nvSpPr>
          <p:cNvPr id="30" name="Shape 30"/>
          <p:cNvSpPr txBox="1"/>
          <p:nvPr>
            <p:ph idx="1" type="subTitle"/>
          </p:nvPr>
        </p:nvSpPr>
        <p:spPr>
          <a:xfrm>
            <a:off y="3786737" x="685800"/>
            <a:ext cy="1046400" cx="7772400"/>
          </a:xfrm>
          <a:prstGeom prst="rect">
            <a:avLst/>
          </a:prstGeom>
        </p:spPr>
        <p:txBody>
          <a:bodyPr bIns="91425" rIns="91425" lIns="91425" tIns="91425" anchor="t" anchorCtr="0">
            <a:noAutofit/>
          </a:bodyPr>
          <a:lstStyle/>
          <a:p/>
        </p:txBody>
      </p:sp>
      <p:sp>
        <p:nvSpPr>
          <p:cNvPr id="31" name="Shape 31"/>
          <p:cNvSpPr/>
          <p:nvPr/>
        </p:nvSpPr>
        <p:spPr>
          <a:xfrm>
            <a:off y="3786737" x="6076950"/>
            <a:ext cy="2381250" cx="2381250"/>
          </a:xfrm>
          <a:prstGeom prst="rect">
            <a:avLst/>
          </a:prstGeom>
          <a:blipFill>
            <a:blip r:embed="rId4"/>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p:spPr>
        <p:txBody>
          <a:bodyPr bIns="91425" rIns="91425" lIns="91425" tIns="91425" anchor="b" anchorCtr="0">
            <a:noAutofit/>
          </a:bodyPr>
          <a:lstStyle/>
          <a:p/>
        </p:txBody>
      </p:sp>
      <p:sp>
        <p:nvSpPr>
          <p:cNvPr id="37" name="Shape 37"/>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38" name="Shape 38"/>
          <p:cNvSpPr/>
          <p:nvPr/>
        </p:nvSpPr>
        <p:spPr>
          <a:xfrm>
            <a:off y="0" x="0"/>
            <a:ext cy="6858000" cx="9144000"/>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books!</a:t>
            </a:r>
          </a:p>
        </p:txBody>
      </p:sp>
      <p:sp>
        <p:nvSpPr>
          <p:cNvPr id="44" name="Shape 4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GB"/>
              <a:t>seven novels</a:t>
            </a:r>
          </a:p>
          <a:p>
            <a:pPr rtl="0" lvl="0">
              <a:buNone/>
            </a:pPr>
            <a:r>
              <a:rPr lang="en-GB"/>
              <a:t>three story collections</a:t>
            </a:r>
          </a:p>
        </p:txBody>
      </p:sp>
      <p:sp>
        <p:nvSpPr>
          <p:cNvPr id="45" name="Shape 45"/>
          <p:cNvSpPr/>
          <p:nvPr/>
        </p:nvSpPr>
        <p:spPr>
          <a:xfrm>
            <a:off y="2207625" x="5494987"/>
            <a:ext cy="3752850" cx="2428875"/>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sp>
        <p:nvSpPr>
          <p:cNvPr id="50" name="Shape 5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the mistress of nothing </a:t>
            </a:r>
          </a:p>
        </p:txBody>
      </p:sp>
      <p:sp>
        <p:nvSpPr>
          <p:cNvPr id="51" name="Shape 51"/>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52" name="Shape 52"/>
          <p:cNvSpPr/>
          <p:nvPr/>
        </p:nvSpPr>
        <p:spPr>
          <a:xfrm>
            <a:off y="1856647" x="4983410"/>
            <a:ext cy="4454804" cx="2893670"/>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digital fiction!</a:t>
            </a:r>
          </a:p>
        </p:txBody>
      </p:sp>
      <p:sp>
        <p:nvSpPr>
          <p:cNvPr id="58" name="Shape 58"/>
          <p:cNvSpPr txBox="1"/>
          <p:nvPr>
            <p:ph idx="1" type="body"/>
          </p:nvPr>
        </p:nvSpPr>
        <p:spPr>
          <a:xfrm>
            <a:off y="1600200" x="457200"/>
            <a:ext cy="1719900" cx="8229600"/>
          </a:xfrm>
          <a:prstGeom prst="rect">
            <a:avLst/>
          </a:prstGeom>
        </p:spPr>
        <p:txBody>
          <a:bodyPr bIns="91425" rIns="91425" lIns="91425" tIns="91425" anchor="t" anchorCtr="0">
            <a:noAutofit/>
          </a:bodyPr>
          <a:lstStyle/>
          <a:p>
            <a:pPr rtl="0" lvl="0">
              <a:buNone/>
            </a:pPr>
            <a:r>
              <a:rPr lang="en-GB"/>
              <a:t>works that combine text with images, video, sound effects, music, animation, and games</a:t>
            </a:r>
          </a:p>
          <a:p>
            <a:r>
              <a:t/>
            </a:r>
          </a:p>
        </p:txBody>
      </p:sp>
      <p:sp>
        <p:nvSpPr>
          <p:cNvPr id="59" name="Shape 59"/>
          <p:cNvSpPr txBox="1"/>
          <p:nvPr/>
        </p:nvSpPr>
        <p:spPr>
          <a:xfrm>
            <a:off y="3416912" x="494792"/>
            <a:ext cy="919200" cx="7105200"/>
          </a:xfrm>
          <a:prstGeom prst="rect">
            <a:avLst/>
          </a:prstGeom>
          <a:noFill/>
        </p:spPr>
        <p:txBody>
          <a:bodyPr bIns="91425" rIns="91425" lIns="91425" tIns="91425" anchor="t" anchorCtr="0">
            <a:noAutofit/>
          </a:bodyPr>
          <a:lstStyle/>
          <a:p>
            <a:pPr>
              <a:buNone/>
            </a:pPr>
            <a:r>
              <a:rPr sz="3000" lang="en-GB"/>
              <a:t>existing in parallel to my work as a literary novelist and short story writer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8">
                                            <p:txEl>
                                              <p:pRg st="0" end="0"/>
                                            </p:txEl>
                                          </p:spTgt>
                                        </p:tgtEl>
                                        <p:attrNameLst>
                                          <p:attrName>style.visibility</p:attrName>
                                        </p:attrNameLst>
                                      </p:cBhvr>
                                      <p:to>
                                        <p:strVal val="visible"/>
                                      </p:to>
                                    </p:set>
                                    <p:animEffect transition="in" filter="fade">
                                      <p:cBhvr>
                                        <p:cTn dur="1000"/>
                                        <p:tgtEl>
                                          <p:spTgt spid="58">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8">
                                            <p:txEl>
                                              <p:pRg st="1" end="1"/>
                                            </p:txEl>
                                          </p:spTgt>
                                        </p:tgtEl>
                                        <p:attrNameLst>
                                          <p:attrName>style.visibility</p:attrName>
                                        </p:attrNameLst>
                                      </p:cBhvr>
                                      <p:to>
                                        <p:strVal val="visible"/>
                                      </p:to>
                                    </p:set>
                                    <p:animEffect transition="in" filter="fade">
                                      <p:cBhvr>
                                        <p:cTn dur="1000"/>
                                        <p:tgtEl>
                                          <p:spTgt spid="58">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9">
                                            <p:txEl>
                                              <p:pRg st="0" end="0"/>
                                            </p:txEl>
                                          </p:spTgt>
                                        </p:tgtEl>
                                        <p:attrNameLst>
                                          <p:attrName>style.visibility</p:attrName>
                                        </p:attrNameLst>
                                      </p:cBhvr>
                                      <p:to>
                                        <p:strVal val="visible"/>
                                      </p:to>
                                    </p:set>
                                    <p:animEffect transition="in" filter="fade">
                                      <p:cBhvr>
                                        <p:cTn dur="1000"/>
                                        <p:tgtEl>
                                          <p:spTgt spid="59">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A Million Penguins </a:t>
            </a:r>
          </a:p>
        </p:txBody>
      </p:sp>
      <p:sp>
        <p:nvSpPr>
          <p:cNvPr id="65" name="Shape 65"/>
          <p:cNvSpPr txBox="1"/>
          <p:nvPr>
            <p:ph idx="1" type="body"/>
          </p:nvPr>
        </p:nvSpPr>
        <p:spPr>
          <a:xfrm>
            <a:off y="1600200" x="457200"/>
            <a:ext cy="4967700" cx="8229600"/>
          </a:xfrm>
          <a:prstGeom prst="rect">
            <a:avLst/>
          </a:prstGeom>
        </p:spPr>
        <p:txBody>
          <a:bodyPr bIns="91425" rIns="91425" lIns="91425" tIns="91425" anchor="t" anchorCtr="0">
            <a:noAutofit/>
          </a:bodyPr>
          <a:lstStyle/>
          <a:p>
            <a:pPr algn="r" indent="0" marL="457200">
              <a:buNone/>
            </a:pPr>
            <a:r>
              <a:rPr lang="en-GB"/>
              <a:t>
</a:t>
            </a:r>
            <a:r>
              <a:rPr lang="en-GB"/>
              <a:t>can a community write a novel?  </a:t>
            </a:r>
          </a:p>
        </p:txBody>
      </p:sp>
      <p:sp>
        <p:nvSpPr>
          <p:cNvPr id="66" name="Shape 66"/>
          <p:cNvSpPr/>
          <p:nvPr/>
        </p:nvSpPr>
        <p:spPr>
          <a:xfrm>
            <a:off y="3777200" x="5039975"/>
            <a:ext cy="971550" cx="2876550"/>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Flight Paths: A Networked Novel</a:t>
            </a:r>
          </a:p>
        </p:txBody>
      </p:sp>
      <p:sp>
        <p:nvSpPr>
          <p:cNvPr id="72" name="Shape 72"/>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73" name="Shape 73"/>
          <p:cNvSpPr/>
          <p:nvPr/>
        </p:nvSpPr>
        <p:spPr>
          <a:xfrm>
            <a:off y="2527422" x="2374013"/>
            <a:ext cy="3113254" cx="4145827"/>
          </a:xfrm>
          <a:prstGeom prst="rect">
            <a:avLst/>
          </a:prstGeom>
          <a:blipFill>
            <a:blip r:embed="rId3"/>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GB"/>
              <a:t>Inanimate Alice</a:t>
            </a:r>
          </a:p>
        </p:txBody>
      </p:sp>
      <p:sp>
        <p:nvSpPr>
          <p:cNvPr id="79" name="Shape 79"/>
          <p:cNvSpPr txBox="1"/>
          <p:nvPr>
            <p:ph idx="1" type="body"/>
          </p:nvPr>
        </p:nvSpPr>
        <p:spPr>
          <a:xfrm rot="5764">
            <a:off y="1459620" x="457383"/>
            <a:ext cy="5268907" cx="8229611"/>
          </a:xfrm>
          <a:prstGeom prst="rect">
            <a:avLst/>
          </a:prstGeom>
        </p:spPr>
        <p:txBody>
          <a:bodyPr bIns="91425" rIns="91425" lIns="91425" tIns="91425" anchor="t" anchorCtr="0">
            <a:noAutofit/>
          </a:bodyPr>
          <a:lstStyle/>
          <a:p/>
        </p:txBody>
      </p:sp>
      <p:sp>
        <p:nvSpPr>
          <p:cNvPr id="80" name="Shape 80"/>
          <p:cNvSpPr/>
          <p:nvPr/>
        </p:nvSpPr>
        <p:spPr>
          <a:xfrm>
            <a:off y="1419515" x="1404307"/>
            <a:ext cy="5111509" cx="6335384"/>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