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Layouts/slideLayout15.xml" ContentType="application/vnd.openxmlformats-officedocument.presentationml.slideLayout+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notesSlides/notesSlide20.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0" r:id="rId1"/>
    <p:sldMasterId id="2147483651" r:id="rId2"/>
  </p:sldMasterIdLst>
  <p:notesMasterIdLst>
    <p:notesMasterId r:id="rId40"/>
  </p:notesMasterIdLst>
  <p:sldIdLst>
    <p:sldId id="259"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300" r:id="rId36"/>
    <p:sldId id="301" r:id="rId37"/>
    <p:sldId id="299" r:id="rId38"/>
    <p:sldId id="302" r:id="rId39"/>
  </p:sldIdLst>
  <p:sldSz cx="24384000" cy="13716000"/>
  <p:notesSz cx="6858000" cy="9144000"/>
  <p:defaultTextStyle>
    <a:defPPr>
      <a:defRPr lang="en-US"/>
    </a:defPPr>
    <a:lvl1pPr algn="l" rtl="0" fontAlgn="base">
      <a:spcBef>
        <a:spcPct val="0"/>
      </a:spcBef>
      <a:spcAft>
        <a:spcPct val="0"/>
      </a:spcAft>
      <a:defRPr sz="1200" kern="1200">
        <a:solidFill>
          <a:srgbClr val="000000"/>
        </a:solidFill>
        <a:latin typeface="Gill Sans" pitchFamily="-84" charset="0"/>
        <a:ea typeface="ヒラギノ角ゴ ProN W3" pitchFamily="-84" charset="-128"/>
        <a:cs typeface="+mn-cs"/>
        <a:sym typeface="Gill Sans" pitchFamily="-84" charset="0"/>
      </a:defRPr>
    </a:lvl1pPr>
    <a:lvl2pPr marL="457200" algn="l" rtl="0" fontAlgn="base">
      <a:spcBef>
        <a:spcPct val="0"/>
      </a:spcBef>
      <a:spcAft>
        <a:spcPct val="0"/>
      </a:spcAft>
      <a:defRPr sz="1200" kern="1200">
        <a:solidFill>
          <a:srgbClr val="000000"/>
        </a:solidFill>
        <a:latin typeface="Gill Sans" pitchFamily="-84" charset="0"/>
        <a:ea typeface="ヒラギノ角ゴ ProN W3" pitchFamily="-84" charset="-128"/>
        <a:cs typeface="+mn-cs"/>
        <a:sym typeface="Gill Sans" pitchFamily="-84" charset="0"/>
      </a:defRPr>
    </a:lvl2pPr>
    <a:lvl3pPr marL="914400" algn="l" rtl="0" fontAlgn="base">
      <a:spcBef>
        <a:spcPct val="0"/>
      </a:spcBef>
      <a:spcAft>
        <a:spcPct val="0"/>
      </a:spcAft>
      <a:defRPr sz="1200" kern="1200">
        <a:solidFill>
          <a:srgbClr val="000000"/>
        </a:solidFill>
        <a:latin typeface="Gill Sans" pitchFamily="-84" charset="0"/>
        <a:ea typeface="ヒラギノ角ゴ ProN W3" pitchFamily="-84" charset="-128"/>
        <a:cs typeface="+mn-cs"/>
        <a:sym typeface="Gill Sans" pitchFamily="-84" charset="0"/>
      </a:defRPr>
    </a:lvl3pPr>
    <a:lvl4pPr marL="1371600" algn="l" rtl="0" fontAlgn="base">
      <a:spcBef>
        <a:spcPct val="0"/>
      </a:spcBef>
      <a:spcAft>
        <a:spcPct val="0"/>
      </a:spcAft>
      <a:defRPr sz="1200" kern="1200">
        <a:solidFill>
          <a:srgbClr val="000000"/>
        </a:solidFill>
        <a:latin typeface="Gill Sans" pitchFamily="-84" charset="0"/>
        <a:ea typeface="ヒラギノ角ゴ ProN W3" pitchFamily="-84" charset="-128"/>
        <a:cs typeface="+mn-cs"/>
        <a:sym typeface="Gill Sans" pitchFamily="-84" charset="0"/>
      </a:defRPr>
    </a:lvl4pPr>
    <a:lvl5pPr marL="1828800" algn="l" rtl="0" fontAlgn="base">
      <a:spcBef>
        <a:spcPct val="0"/>
      </a:spcBef>
      <a:spcAft>
        <a:spcPct val="0"/>
      </a:spcAft>
      <a:defRPr sz="1200" kern="1200">
        <a:solidFill>
          <a:srgbClr val="000000"/>
        </a:solidFill>
        <a:latin typeface="Gill Sans" pitchFamily="-84" charset="0"/>
        <a:ea typeface="ヒラギノ角ゴ ProN W3" pitchFamily="-84" charset="-128"/>
        <a:cs typeface="+mn-cs"/>
        <a:sym typeface="Gill Sans" pitchFamily="-84" charset="0"/>
      </a:defRPr>
    </a:lvl5pPr>
    <a:lvl6pPr marL="2286000" algn="l" defTabSz="914400" rtl="0" eaLnBrk="1" latinLnBrk="0" hangingPunct="1">
      <a:defRPr sz="1200" kern="1200">
        <a:solidFill>
          <a:srgbClr val="000000"/>
        </a:solidFill>
        <a:latin typeface="Gill Sans" pitchFamily="-84" charset="0"/>
        <a:ea typeface="ヒラギノ角ゴ ProN W3" pitchFamily="-84" charset="-128"/>
        <a:cs typeface="+mn-cs"/>
        <a:sym typeface="Gill Sans" pitchFamily="-84" charset="0"/>
      </a:defRPr>
    </a:lvl6pPr>
    <a:lvl7pPr marL="2743200" algn="l" defTabSz="914400" rtl="0" eaLnBrk="1" latinLnBrk="0" hangingPunct="1">
      <a:defRPr sz="1200" kern="1200">
        <a:solidFill>
          <a:srgbClr val="000000"/>
        </a:solidFill>
        <a:latin typeface="Gill Sans" pitchFamily="-84" charset="0"/>
        <a:ea typeface="ヒラギノ角ゴ ProN W3" pitchFamily="-84" charset="-128"/>
        <a:cs typeface="+mn-cs"/>
        <a:sym typeface="Gill Sans" pitchFamily="-84" charset="0"/>
      </a:defRPr>
    </a:lvl7pPr>
    <a:lvl8pPr marL="3200400" algn="l" defTabSz="914400" rtl="0" eaLnBrk="1" latinLnBrk="0" hangingPunct="1">
      <a:defRPr sz="1200" kern="1200">
        <a:solidFill>
          <a:srgbClr val="000000"/>
        </a:solidFill>
        <a:latin typeface="Gill Sans" pitchFamily="-84" charset="0"/>
        <a:ea typeface="ヒラギノ角ゴ ProN W3" pitchFamily="-84" charset="-128"/>
        <a:cs typeface="+mn-cs"/>
        <a:sym typeface="Gill Sans" pitchFamily="-84" charset="0"/>
      </a:defRPr>
    </a:lvl8pPr>
    <a:lvl9pPr marL="3657600" algn="l" defTabSz="914400" rtl="0" eaLnBrk="1" latinLnBrk="0" hangingPunct="1">
      <a:defRPr sz="1200" kern="1200">
        <a:solidFill>
          <a:srgbClr val="000000"/>
        </a:solidFill>
        <a:latin typeface="Gill Sans" pitchFamily="-84" charset="0"/>
        <a:ea typeface="ヒラギノ角ゴ ProN W3" pitchFamily="-84" charset="-128"/>
        <a:cs typeface="+mn-cs"/>
        <a:sym typeface="Gill Sans" pitchFamily="-84"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16" autoAdjust="0"/>
    <p:restoredTop sz="94678" autoAdjust="0"/>
  </p:normalViewPr>
  <p:slideViewPr>
    <p:cSldViewPr>
      <p:cViewPr varScale="1">
        <p:scale>
          <a:sx n="71" d="100"/>
          <a:sy n="71" d="100"/>
        </p:scale>
        <p:origin x="-128" y="-192"/>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D1853A-A855-47C1-AEE2-75C82030733B}" type="datetimeFigureOut">
              <a:rPr lang="en-US" smtClean="0"/>
              <a:pPr/>
              <a:t>2/12/13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694625-04C8-49F9-BBE7-A376D00201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pringerlink.com/journals/all/a/?target=export" TargetMode="External"/><Relationship Id="rId4" Type="http://schemas.openxmlformats.org/officeDocument/2006/relationships/hyperlink" Target="http://www.springer.com/?referer=springer.com&amp;SGWID=1-148802-3020-0-0" TargetMode="External"/><Relationship Id="rId5" Type="http://schemas.openxmlformats.org/officeDocument/2006/relationships/hyperlink" Target="http://www.springeropen.com/journals"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not just about the catalog</a:t>
            </a:r>
            <a:r>
              <a:rPr lang="en-US" baseline="0" dirty="0" smtClean="0"/>
              <a:t>.  Libraries provide access to resources through additional systems.</a:t>
            </a:r>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two results appears</a:t>
            </a:r>
            <a:r>
              <a:rPr lang="en-US" baseline="0" dirty="0" smtClean="0"/>
              <a:t> to be the conference proceedings from the 2010 and 2011 conference.</a:t>
            </a:r>
          </a:p>
          <a:p>
            <a:endParaRPr lang="en-US" baseline="0" dirty="0" smtClean="0"/>
          </a:p>
          <a:p>
            <a:r>
              <a:rPr lang="en-US" baseline="0" dirty="0" smtClean="0"/>
              <a:t>Perfect!  Exactly what Richard was looking for.  Recent proceedings so he can read about current research on the topic.</a:t>
            </a:r>
          </a:p>
          <a:p>
            <a:endParaRPr lang="en-US" baseline="0" dirty="0" smtClean="0"/>
          </a:p>
          <a:p>
            <a:r>
              <a:rPr lang="en-US" baseline="0" dirty="0" smtClean="0"/>
              <a:t>Richard clicks on the link for the second record (the 2011 proceedings).</a:t>
            </a:r>
          </a:p>
        </p:txBody>
      </p:sp>
      <p:sp>
        <p:nvSpPr>
          <p:cNvPr id="4" name="Slide Number Placeholder 3"/>
          <p:cNvSpPr>
            <a:spLocks noGrp="1"/>
          </p:cNvSpPr>
          <p:nvPr>
            <p:ph type="sldNum" sz="quarter" idx="10"/>
          </p:nvPr>
        </p:nvSpPr>
        <p:spPr/>
        <p:txBody>
          <a:bodyPr/>
          <a:lstStyle/>
          <a:p>
            <a:fld id="{C14FE85E-F42D-4B19-86E5-393E24640A8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Richard</a:t>
            </a:r>
            <a:r>
              <a:rPr lang="en-US" baseline="0" dirty="0" smtClean="0"/>
              <a:t> is presented with the catalog record for the 2011 proceedings.  The keywords from Richard’s search appear in red.</a:t>
            </a:r>
          </a:p>
          <a:p>
            <a:endParaRPr lang="en-US" baseline="0" dirty="0" smtClean="0"/>
          </a:p>
          <a:p>
            <a:r>
              <a:rPr lang="en-US" baseline="0" dirty="0" smtClean="0"/>
              <a:t>The record was retrieved because the name of the conference appeared as the “author” (and also appeared as part of the “title”).</a:t>
            </a:r>
          </a:p>
          <a:p>
            <a:endParaRPr lang="en-US" baseline="0" dirty="0" smtClean="0"/>
          </a:p>
          <a:p>
            <a:r>
              <a:rPr lang="en-US" baseline="0" dirty="0" smtClean="0"/>
              <a:t>This record provides a link to the full text, a note about the Springer package as well as information about the resource, including series, subjects, editor, ISBN and OCLC record #.</a:t>
            </a:r>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Clicking</a:t>
            </a:r>
            <a:r>
              <a:rPr lang="en-US" baseline="0" dirty="0" smtClean="0"/>
              <a:t> on the “</a:t>
            </a:r>
            <a:r>
              <a:rPr lang="en-US" baseline="0" dirty="0" err="1" smtClean="0"/>
              <a:t>SpringerLink</a:t>
            </a:r>
            <a:r>
              <a:rPr lang="en-US" baseline="0" dirty="0" smtClean="0"/>
              <a:t> Connect to this title online” link gets Richard to the full-text of the proceedings on the Springer website.  From here he can review the table of contents and read any individual papers he is interested in.  He is also able to save a PDF of the proceedings that he can use later.</a:t>
            </a:r>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library</a:t>
            </a:r>
            <a:r>
              <a:rPr lang="en-US" baseline="0" dirty="0" smtClean="0"/>
              <a:t> catalog was able to provide access to the conference proceedings because Springer made a catalog record available for the library to download and add to the catalog.</a:t>
            </a:r>
          </a:p>
          <a:p>
            <a:endParaRPr lang="en-US" baseline="0" dirty="0" smtClean="0"/>
          </a:p>
          <a:p>
            <a:r>
              <a:rPr lang="en-US" baseline="0" dirty="0" smtClean="0"/>
              <a:t>The library can directly download MARC records from this Springer website and load them into their local catalog.</a:t>
            </a:r>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a:t>
            </a:r>
            <a:r>
              <a:rPr lang="en-US" baseline="0" dirty="0" smtClean="0"/>
              <a:t> the MARC catalog record that Springer makes available for download.  This is the record that was originally downloaded into our library catalog.  Even though the use of numeric MARC field labels may be different, the elements in this record should be familiar to many of you.</a:t>
            </a:r>
          </a:p>
          <a:p>
            <a:endParaRPr lang="en-US" baseline="0" dirty="0" smtClean="0"/>
          </a:p>
          <a:p>
            <a:r>
              <a:rPr lang="en-US" baseline="0" dirty="0" smtClean="0"/>
              <a:t>Later changes were made to that record (</a:t>
            </a:r>
            <a:r>
              <a:rPr lang="en-US" baseline="0" dirty="0" err="1" smtClean="0"/>
              <a:t>ie</a:t>
            </a:r>
            <a:r>
              <a:rPr lang="en-US" baseline="0" dirty="0" smtClean="0"/>
              <a:t>, conference author, subject terms) to provide better, more specific access.  A revised version of the record (which included these changes) was later downloaded from OCLC and overlaid the Springer record.  The record currently in the catalog is a revised (better) version of the record than what was originally downloaded.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citation is often referred to as the “source” and the individual services or referred to as “targets”</a:t>
            </a:r>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to be confused with the computer</a:t>
            </a:r>
            <a:r>
              <a:rPr lang="en-US" baseline="0" dirty="0" smtClean="0"/>
              <a:t> science/expert system definition of a knowledge base.</a:t>
            </a:r>
          </a:p>
          <a:p>
            <a:endParaRPr lang="en-US" baseline="0" dirty="0" smtClean="0"/>
          </a:p>
          <a:p>
            <a:r>
              <a:rPr lang="en-US" baseline="0" dirty="0" smtClean="0"/>
              <a:t>A knowledgebase is typically presented in the form of a spreadsheet that lists information about all of the electronic resources a library licenses on behalf of their customers.  Generally includes:</a:t>
            </a:r>
          </a:p>
          <a:p>
            <a:pPr>
              <a:buFont typeface="Arial" pitchFamily="34" charset="0"/>
              <a:buChar char="•"/>
            </a:pPr>
            <a:r>
              <a:rPr lang="en-US" baseline="0" dirty="0" smtClean="0"/>
              <a:t> title (either journal or book)</a:t>
            </a:r>
          </a:p>
          <a:p>
            <a:pPr>
              <a:buFont typeface="Arial" pitchFamily="34" charset="0"/>
              <a:buChar char="•"/>
            </a:pPr>
            <a:r>
              <a:rPr lang="en-US" baseline="0" dirty="0" smtClean="0"/>
              <a:t> book author</a:t>
            </a:r>
          </a:p>
          <a:p>
            <a:pPr>
              <a:buFont typeface="Arial" pitchFamily="34" charset="0"/>
              <a:buChar char="•"/>
            </a:pPr>
            <a:r>
              <a:rPr lang="en-US" baseline="0" dirty="0" smtClean="0"/>
              <a:t> identifiers (ISBN, ISSN)</a:t>
            </a:r>
          </a:p>
          <a:p>
            <a:pPr>
              <a:buFont typeface="Arial" pitchFamily="34" charset="0"/>
              <a:buChar char="•"/>
            </a:pPr>
            <a:r>
              <a:rPr lang="en-US" baseline="0" dirty="0" smtClean="0"/>
              <a:t> journal coverage</a:t>
            </a:r>
          </a:p>
          <a:p>
            <a:pPr>
              <a:buFont typeface="Arial" pitchFamily="34" charset="0"/>
              <a:buChar char="•"/>
            </a:pPr>
            <a:r>
              <a:rPr lang="en-US" baseline="0" dirty="0" smtClean="0"/>
              <a:t> resource provider (</a:t>
            </a:r>
            <a:r>
              <a:rPr lang="en-US" baseline="0" dirty="0" err="1" smtClean="0"/>
              <a:t>ie</a:t>
            </a:r>
            <a:r>
              <a:rPr lang="en-US" baseline="0" dirty="0" smtClean="0"/>
              <a:t>, online publisher or content provider)</a:t>
            </a:r>
          </a:p>
          <a:p>
            <a:pPr>
              <a:buFont typeface="Arial" pitchFamily="34" charset="0"/>
              <a:buChar char="•"/>
            </a:pPr>
            <a:r>
              <a:rPr lang="en-US" baseline="0" dirty="0" smtClean="0"/>
              <a:t> URL </a:t>
            </a:r>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HEAVY ANIMATION</a:t>
            </a:r>
          </a:p>
          <a:p>
            <a:endParaRPr lang="en-US" sz="1000" dirty="0"/>
          </a:p>
          <a:p>
            <a:pPr>
              <a:buFont typeface="Arial" pitchFamily="34" charset="0"/>
              <a:buChar char="•"/>
            </a:pPr>
            <a:r>
              <a:rPr lang="en-US" sz="1000" dirty="0"/>
              <a:t> User starts in Web of Science, identifies an article they’re interested in.  In this case, the user is in Web of Sciences and finds an article with the title “Improving Group Attention” which is published in the Sept 2011 issue of “Group Decision and Negotiation” (a Springer Journal)</a:t>
            </a:r>
          </a:p>
          <a:p>
            <a:pPr>
              <a:buFont typeface="Arial" pitchFamily="34" charset="0"/>
              <a:buChar char="•"/>
            </a:pPr>
            <a:endParaRPr lang="en-US" sz="1000" dirty="0"/>
          </a:p>
          <a:p>
            <a:pPr>
              <a:buFont typeface="Arial" pitchFamily="34" charset="0"/>
              <a:buChar char="•"/>
            </a:pPr>
            <a:r>
              <a:rPr lang="en-US" sz="1000" dirty="0"/>
              <a:t> User click on purple “Check for Full-Text” button.  This sends an </a:t>
            </a:r>
            <a:r>
              <a:rPr lang="en-US" sz="1000" dirty="0" err="1"/>
              <a:t>OpenURL</a:t>
            </a:r>
            <a:r>
              <a:rPr lang="en-US" sz="1000" dirty="0"/>
              <a:t> from Web of Science to the link resolver (</a:t>
            </a:r>
            <a:r>
              <a:rPr lang="en-US" sz="1000" dirty="0" err="1"/>
              <a:t>resolver.lib</a:t>
            </a:r>
            <a:r>
              <a:rPr lang="en-US" sz="1000" dirty="0"/>
              <a:t>).  This is part of the </a:t>
            </a:r>
            <a:r>
              <a:rPr lang="en-US" sz="1000" dirty="0" err="1"/>
              <a:t>OpenURL</a:t>
            </a:r>
            <a:r>
              <a:rPr lang="en-US" sz="1000" dirty="0"/>
              <a:t> that is sent by </a:t>
            </a:r>
            <a:r>
              <a:rPr lang="en-US" sz="1000" dirty="0" err="1"/>
              <a:t>WoS</a:t>
            </a:r>
            <a:r>
              <a:rPr lang="en-US" sz="1000" dirty="0"/>
              <a:t>.  Notice the citation elements in the URL (including date, ISSN, article </a:t>
            </a:r>
            <a:r>
              <a:rPr lang="en-US" sz="1000" dirty="0" err="1"/>
              <a:t>DOI</a:t>
            </a:r>
            <a:r>
              <a:rPr lang="en-US" sz="1000" dirty="0"/>
              <a:t>).  We will look at a complete </a:t>
            </a:r>
            <a:r>
              <a:rPr lang="en-US" sz="1000" dirty="0" err="1"/>
              <a:t>OpenURL</a:t>
            </a:r>
            <a:r>
              <a:rPr lang="en-US" sz="1000" dirty="0"/>
              <a:t> in a minute.</a:t>
            </a:r>
          </a:p>
          <a:p>
            <a:pPr>
              <a:buFont typeface="Arial" pitchFamily="34" charset="0"/>
              <a:buChar char="•"/>
            </a:pPr>
            <a:endParaRPr lang="en-US" sz="1000" dirty="0"/>
          </a:p>
          <a:p>
            <a:pPr>
              <a:buFont typeface="Arial" pitchFamily="34" charset="0"/>
              <a:buChar char="•"/>
            </a:pPr>
            <a:r>
              <a:rPr lang="en-US" sz="1000" dirty="0"/>
              <a:t> Resolver parses the citation elements, checks the ISSN and date against the KB and identifies the Springer version as having the full-text.  The data about Springer journal titles are provided by Springer to Serials Solutions (actually Serials Solutions grabs the metadata (title/ISSN/dates/links) from the Springer download site on a monthly basis (see note below).  UW Libraries staff then profile their specific subscriptions against the Serials Solutions KB.</a:t>
            </a:r>
          </a:p>
          <a:p>
            <a:pPr>
              <a:buFont typeface="Arial" pitchFamily="34" charset="0"/>
              <a:buChar char="•"/>
            </a:pPr>
            <a:endParaRPr lang="en-US" sz="1000" dirty="0"/>
          </a:p>
          <a:p>
            <a:pPr>
              <a:buFont typeface="Arial" pitchFamily="34" charset="0"/>
              <a:buChar char="•"/>
            </a:pPr>
            <a:r>
              <a:rPr lang="en-US" sz="1000" dirty="0"/>
              <a:t> Link resolver knows the rules to create a target URL and sends user session to the full-text of that article </a:t>
            </a:r>
          </a:p>
          <a:p>
            <a:pPr>
              <a:buFont typeface="Arial" pitchFamily="34" charset="0"/>
              <a:buChar char="•"/>
            </a:pPr>
            <a:endParaRPr lang="en-US" sz="1000" dirty="0"/>
          </a:p>
          <a:p>
            <a:pPr>
              <a:buFont typeface="Arial" pitchFamily="34" charset="0"/>
              <a:buNone/>
            </a:pPr>
            <a:r>
              <a:rPr lang="en-US" sz="1000" dirty="0"/>
              <a:t>NOTE FROM LEE </a:t>
            </a:r>
            <a:r>
              <a:rPr lang="en-US" sz="1000" dirty="0" err="1"/>
              <a:t>DEITESFELD</a:t>
            </a:r>
            <a:r>
              <a:rPr lang="en-US" sz="1000" dirty="0"/>
              <a:t>/</a:t>
            </a:r>
            <a:r>
              <a:rPr lang="en-US" sz="1000" dirty="0" err="1"/>
              <a:t>SERSOL</a:t>
            </a:r>
            <a:r>
              <a:rPr lang="en-US" sz="1000" dirty="0"/>
              <a:t>: </a:t>
            </a:r>
            <a:r>
              <a:rPr lang="en-US" sz="1000" i="1" dirty="0"/>
              <a:t>For journals, we go to the </a:t>
            </a:r>
            <a:r>
              <a:rPr lang="en-US" sz="1000" i="1" dirty="0" err="1"/>
              <a:t>SpringerLINK</a:t>
            </a:r>
            <a:r>
              <a:rPr lang="en-US" sz="1000" i="1" dirty="0"/>
              <a:t> platform (</a:t>
            </a:r>
            <a:r>
              <a:rPr lang="en-US" sz="1000" i="1" dirty="0" err="1">
                <a:hlinkClick r:id="rId3"/>
              </a:rPr>
              <a:t>http://www.springerlink.com/journals/all/a/?target=export</a:t>
            </a:r>
            <a:r>
              <a:rPr lang="en-US" sz="1000" i="1" dirty="0"/>
              <a:t>), and download a CSV file. For </a:t>
            </a:r>
            <a:r>
              <a:rPr lang="en-US" sz="1000" i="1" dirty="0" err="1"/>
              <a:t>ebooks</a:t>
            </a:r>
            <a:r>
              <a:rPr lang="en-US" sz="1000" i="1" dirty="0"/>
              <a:t>/book series, we go to the Springer “downloader tool” (</a:t>
            </a:r>
            <a:r>
              <a:rPr lang="en-US" sz="1000" i="1" dirty="0">
                <a:hlinkClick r:id="rId4"/>
              </a:rPr>
              <a:t>http://</a:t>
            </a:r>
            <a:r>
              <a:rPr lang="en-US" sz="1000" i="1" dirty="0" err="1">
                <a:hlinkClick r:id="rId4"/>
              </a:rPr>
              <a:t>www.springer.com</a:t>
            </a:r>
            <a:r>
              <a:rPr lang="en-US" sz="1000" i="1" dirty="0">
                <a:hlinkClick r:id="rId4"/>
              </a:rPr>
              <a:t>/?</a:t>
            </a:r>
            <a:r>
              <a:rPr lang="en-US" sz="1000" i="1" dirty="0" err="1">
                <a:hlinkClick r:id="rId4"/>
              </a:rPr>
              <a:t>referer</a:t>
            </a:r>
            <a:r>
              <a:rPr lang="en-US" sz="1000" i="1" dirty="0">
                <a:hlinkClick r:id="rId4"/>
              </a:rPr>
              <a:t>=</a:t>
            </a:r>
            <a:r>
              <a:rPr lang="en-US" sz="1000" i="1" dirty="0" err="1">
                <a:hlinkClick r:id="rId4"/>
              </a:rPr>
              <a:t>springer.com&amp;SGWID</a:t>
            </a:r>
            <a:r>
              <a:rPr lang="en-US" sz="1000" i="1" dirty="0">
                <a:hlinkClick r:id="rId4"/>
              </a:rPr>
              <a:t>=1-148802-3020-0-0</a:t>
            </a:r>
            <a:r>
              <a:rPr lang="en-US" sz="1000" i="1" dirty="0"/>
              <a:t>), and download an Excel file. And, in the rare case with </a:t>
            </a:r>
            <a:r>
              <a:rPr lang="en-US" sz="1000" i="1" dirty="0" err="1"/>
              <a:t>SpringerOpen</a:t>
            </a:r>
            <a:r>
              <a:rPr lang="en-US" sz="1000" i="1" dirty="0"/>
              <a:t> (</a:t>
            </a:r>
            <a:r>
              <a:rPr lang="en-US" sz="1000" i="1" dirty="0" err="1">
                <a:hlinkClick r:id="rId5"/>
              </a:rPr>
              <a:t>http://www.springeropen.com/journals</a:t>
            </a:r>
            <a:r>
              <a:rPr lang="en-US" sz="1000" i="1" dirty="0"/>
              <a:t>), we actually have software that scrapes the </a:t>
            </a:r>
            <a:r>
              <a:rPr lang="en-US" sz="1000" i="1" dirty="0" err="1"/>
              <a:t>SpringerOpen</a:t>
            </a:r>
            <a:r>
              <a:rPr lang="en-US" sz="1000" i="1" dirty="0"/>
              <a:t> website for title-level metadata. </a:t>
            </a:r>
          </a:p>
        </p:txBody>
      </p:sp>
      <p:sp>
        <p:nvSpPr>
          <p:cNvPr id="4" name="Slide Number Placeholder 3"/>
          <p:cNvSpPr>
            <a:spLocks noGrp="1"/>
          </p:cNvSpPr>
          <p:nvPr>
            <p:ph type="sldNum" sz="quarter" idx="10"/>
          </p:nvPr>
        </p:nvSpPr>
        <p:spPr/>
        <p:txBody>
          <a:bodyPr/>
          <a:lstStyle/>
          <a:p>
            <a:fld id="{C14FE85E-F42D-4B19-86E5-393E24640A8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 of the link resolver steps we just walked through</a:t>
            </a:r>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ANIMATION.  This is the </a:t>
            </a:r>
            <a:r>
              <a:rPr lang="en-US" dirty="0" err="1" smtClean="0"/>
              <a:t>openURL</a:t>
            </a:r>
            <a:r>
              <a:rPr lang="en-US" dirty="0" smtClean="0"/>
              <a:t> sent by Web</a:t>
            </a:r>
            <a:r>
              <a:rPr lang="en-US" baseline="0" dirty="0" smtClean="0"/>
              <a:t> of Science (note </a:t>
            </a:r>
            <a:r>
              <a:rPr lang="en-US" dirty="0" err="1" smtClean="0"/>
              <a:t>sid</a:t>
            </a:r>
            <a:r>
              <a:rPr lang="en-US" dirty="0" smtClean="0"/>
              <a:t>/www.isinet.com:WoK).</a:t>
            </a:r>
          </a:p>
          <a:p>
            <a:endParaRPr lang="en-US" dirty="0"/>
          </a:p>
          <a:p>
            <a:r>
              <a:rPr lang="en-US" dirty="0" smtClean="0"/>
              <a:t>Look</a:t>
            </a:r>
            <a:r>
              <a:rPr lang="en-US" baseline="0" dirty="0" smtClean="0"/>
              <a:t>s like a lot of complication until you format it to see that the </a:t>
            </a:r>
            <a:r>
              <a:rPr lang="en-US" baseline="0" dirty="0" err="1" smtClean="0"/>
              <a:t>OpenURL</a:t>
            </a:r>
            <a:r>
              <a:rPr lang="en-US" baseline="0" dirty="0" smtClean="0"/>
              <a:t> essentially consists of two elements:</a:t>
            </a:r>
          </a:p>
          <a:p>
            <a:pPr marL="228587" indent="-228587">
              <a:buFont typeface="+mj-lt"/>
              <a:buAutoNum type="arabicPeriod"/>
            </a:pPr>
            <a:r>
              <a:rPr lang="en-US" baseline="0" dirty="0" smtClean="0"/>
              <a:t>Link resolver address (in this case, </a:t>
            </a:r>
            <a:r>
              <a:rPr lang="en-US" dirty="0" smtClean="0"/>
              <a:t>ql3dq7xx6q.search.serialssolutions.com)</a:t>
            </a:r>
          </a:p>
          <a:p>
            <a:pPr marL="228587" indent="-228587">
              <a:buFont typeface="+mj-lt"/>
              <a:buAutoNum type="arabicPeriod"/>
            </a:pPr>
            <a:r>
              <a:rPr lang="en-US" dirty="0" smtClean="0"/>
              <a:t>Citation elements</a:t>
            </a:r>
          </a:p>
          <a:p>
            <a:pPr marL="228587" indent="-228587"/>
            <a:endParaRPr lang="en-US" dirty="0" smtClean="0"/>
          </a:p>
          <a:p>
            <a:pPr marL="228587" indent="-228587"/>
            <a:r>
              <a:rPr lang="en-US" dirty="0" smtClean="0"/>
              <a:t>In order for link resolvers to function properly, citation metadata coming from a source must be accurate.  In most cases, this data is originally coming from you, the publisher.</a:t>
            </a:r>
          </a:p>
        </p:txBody>
      </p:sp>
      <p:sp>
        <p:nvSpPr>
          <p:cNvPr id="4" name="Slide Number Placeholder 3"/>
          <p:cNvSpPr>
            <a:spLocks noGrp="1"/>
          </p:cNvSpPr>
          <p:nvPr>
            <p:ph type="sldNum" sz="quarter" idx="10"/>
          </p:nvPr>
        </p:nvSpPr>
        <p:spPr/>
        <p:txBody>
          <a:bodyPr/>
          <a:lstStyle/>
          <a:p>
            <a:fld id="{C14FE85E-F42D-4B19-86E5-393E24640A8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a:t>
            </a:r>
            <a:r>
              <a:rPr lang="en-US" baseline="0" dirty="0" smtClean="0"/>
              <a:t> BY LINE ANIMATION.  CLICK AT THE END TO KEEP THIS SLIDE ON.  DON’T READ EACH BULLET...JUST THERE FOR BACKGROUND</a:t>
            </a:r>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next three slides are examples illustrating why libraries use link resolvers.  In general they provide better or additional access to a resource than what the library is able to supply through the traditional library catalog or from it’s physical collection.</a:t>
            </a:r>
            <a:endParaRPr lang="en-US" dirty="0" smtClean="0"/>
          </a:p>
          <a:p>
            <a:endParaRPr lang="en-US" dirty="0" smtClean="0"/>
          </a:p>
          <a:p>
            <a:r>
              <a:rPr lang="en-US" dirty="0" smtClean="0"/>
              <a:t>ANIMATION.  </a:t>
            </a:r>
          </a:p>
          <a:p>
            <a:endParaRPr lang="en-US" dirty="0" smtClean="0"/>
          </a:p>
          <a:p>
            <a:r>
              <a:rPr lang="en-US" dirty="0" smtClean="0"/>
              <a:t>Without</a:t>
            </a:r>
            <a:r>
              <a:rPr lang="en-US" baseline="0" dirty="0" smtClean="0"/>
              <a:t> the link resolver, the user has drill down through the library catalog and then through the journal website to get to the article full-text.</a:t>
            </a:r>
          </a:p>
          <a:p>
            <a:endParaRPr lang="en-US" dirty="0" smtClean="0"/>
          </a:p>
          <a:p>
            <a:r>
              <a:rPr lang="en-US" dirty="0" smtClean="0"/>
              <a:t>Click through the drill-down process.  SEVEN clicks to get to the full-text article</a:t>
            </a:r>
            <a:r>
              <a:rPr lang="en-US" baseline="0" dirty="0" smtClean="0"/>
              <a:t> through the library catalog.</a:t>
            </a:r>
          </a:p>
          <a:p>
            <a:endParaRPr lang="en-US" baseline="0" dirty="0" smtClean="0"/>
          </a:p>
          <a:p>
            <a:r>
              <a:rPr lang="en-US" baseline="0" dirty="0" smtClean="0"/>
              <a:t>On a side note, there are still some library staff who attempt to show users this method for getting to a full-text article.  In cases where link resolution fails, this may be what the user has to do.</a:t>
            </a:r>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2">
                    <a:lumMod val="75000"/>
                  </a:schemeClr>
                </a:solidFill>
              </a:rPr>
              <a:t>ANIMATION.</a:t>
            </a:r>
          </a:p>
          <a:p>
            <a:endParaRPr lang="en-US" dirty="0" smtClean="0">
              <a:solidFill>
                <a:schemeClr val="tx2">
                  <a:lumMod val="75000"/>
                </a:schemeClr>
              </a:solidFill>
            </a:endParaRPr>
          </a:p>
          <a:p>
            <a:r>
              <a:rPr lang="en-US" dirty="0" smtClean="0">
                <a:solidFill>
                  <a:schemeClr val="tx2">
                    <a:lumMod val="75000"/>
                  </a:schemeClr>
                </a:solidFill>
              </a:rPr>
              <a:t>The library may get access to electronic full-text through a source besides directly from the publisher.  In this example, the user goes directly to the Springer website and can’t get to the article because the the library doesn’t subscribe to the content.  </a:t>
            </a:r>
            <a:r>
              <a:rPr lang="en-US" i="1" dirty="0" smtClean="0">
                <a:solidFill>
                  <a:schemeClr val="tx2">
                    <a:lumMod val="75000"/>
                  </a:schemeClr>
                </a:solidFill>
              </a:rPr>
              <a:t>Integrative Physiological &amp; Behavioral Science </a:t>
            </a:r>
            <a:r>
              <a:rPr lang="en-US" i="0" dirty="0" smtClean="0"/>
              <a:t>is a Springer journal and this specific article is available from the Springer</a:t>
            </a:r>
            <a:r>
              <a:rPr lang="en-US" i="0" baseline="0" dirty="0" smtClean="0"/>
              <a:t> website</a:t>
            </a:r>
            <a:r>
              <a:rPr lang="en-US" i="0" dirty="0" smtClean="0"/>
              <a:t> but the UW doesn’t subscribe to it from Springer.  Instead KB indicates that the issue in question is</a:t>
            </a:r>
            <a:r>
              <a:rPr lang="en-US" i="0" baseline="0" dirty="0" smtClean="0"/>
              <a:t> available from an </a:t>
            </a:r>
            <a:r>
              <a:rPr lang="en-US" i="0" baseline="0" dirty="0" err="1" smtClean="0"/>
              <a:t>EBSCOHost</a:t>
            </a:r>
            <a:r>
              <a:rPr lang="en-US" i="0" baseline="0" dirty="0" smtClean="0"/>
              <a:t> database.  The Link Resolver works with the KB to identify which source is the most appropriate source for the full text.</a:t>
            </a:r>
            <a:endParaRPr lang="en-US" i="1"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2">
                    <a:lumMod val="75000"/>
                  </a:schemeClr>
                </a:solidFill>
              </a:rPr>
              <a:t>ANIMATION.</a:t>
            </a:r>
          </a:p>
          <a:p>
            <a:endParaRPr lang="en-US" dirty="0" smtClean="0">
              <a:solidFill>
                <a:schemeClr val="tx2">
                  <a:lumMod val="75000"/>
                </a:schemeClr>
              </a:solidFill>
            </a:endParaRPr>
          </a:p>
          <a:p>
            <a:r>
              <a:rPr lang="en-US" dirty="0" smtClean="0">
                <a:solidFill>
                  <a:schemeClr val="tx2">
                    <a:lumMod val="75000"/>
                  </a:schemeClr>
                </a:solidFill>
              </a:rPr>
              <a:t>Get the user to a service that will get the content if the library doesn’t license it.  </a:t>
            </a:r>
            <a:r>
              <a:rPr lang="en-US" i="1" dirty="0" smtClean="0">
                <a:solidFill>
                  <a:schemeClr val="tx2">
                    <a:lumMod val="75000"/>
                  </a:schemeClr>
                </a:solidFill>
              </a:rPr>
              <a:t>Integrative Physiological &amp; Behavioral Science </a:t>
            </a:r>
            <a:r>
              <a:rPr lang="en-US" i="0" dirty="0" smtClean="0"/>
              <a:t>is a Springer journal and this specific article is available from the Springer</a:t>
            </a:r>
            <a:r>
              <a:rPr lang="en-US" i="0" baseline="0" dirty="0" smtClean="0"/>
              <a:t> website</a:t>
            </a:r>
            <a:r>
              <a:rPr lang="en-US" i="0" dirty="0" smtClean="0"/>
              <a:t> but the UW doesn’t subscribe to it.  However,</a:t>
            </a:r>
            <a:r>
              <a:rPr lang="en-US" i="0" baseline="0" dirty="0" smtClean="0"/>
              <a:t> the UW may have the journal in print or may have a reciprocal borrowing relationship with another library for print.  So if the link resolver, can’t find an online version, the user is giving options to find another version (or to fill out a request to have it scanned).  Every library customizes the services offered depending on it’s own borrowing arrangements, library catalog, etc.   Some libraries provide links to related full-text databases (with the idea that if the library doesn’t subscribe to *this* article, there may be other articles in XYZ database which would serve the user’s purpose. </a:t>
            </a:r>
          </a:p>
        </p:txBody>
      </p:sp>
      <p:sp>
        <p:nvSpPr>
          <p:cNvPr id="4" name="Slide Number Placeholder 3"/>
          <p:cNvSpPr>
            <a:spLocks noGrp="1"/>
          </p:cNvSpPr>
          <p:nvPr>
            <p:ph type="sldNum" sz="quarter" idx="10"/>
          </p:nvPr>
        </p:nvSpPr>
        <p:spPr/>
        <p:txBody>
          <a:bodyPr/>
          <a:lstStyle/>
          <a:p>
            <a:fld id="{C14FE85E-F42D-4B19-86E5-393E24640A8A}"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2">
                    <a:lumMod val="75000"/>
                  </a:schemeClr>
                </a:solidFill>
              </a:rPr>
              <a:t>The</a:t>
            </a:r>
            <a:r>
              <a:rPr lang="en-US" baseline="0" dirty="0" smtClean="0">
                <a:solidFill>
                  <a:schemeClr val="tx2">
                    <a:lumMod val="75000"/>
                  </a:schemeClr>
                </a:solidFill>
              </a:rPr>
              <a:t> final access method we will talk about is the library discovery service.  From the user perspective, it is similar to the Google search experience.  These are some of the reasons that libraries use a discovery service.</a:t>
            </a:r>
            <a:endParaRPr lang="en-US" dirty="0" smtClean="0">
              <a:solidFill>
                <a:schemeClr val="tx2">
                  <a:lumMod val="75000"/>
                </a:schemeClr>
              </a:solidFill>
            </a:endParaRPr>
          </a:p>
          <a:p>
            <a:endParaRPr lang="en-US" dirty="0" smtClean="0">
              <a:solidFill>
                <a:schemeClr val="tx2">
                  <a:lumMod val="75000"/>
                </a:schemeClr>
              </a:solidFill>
            </a:endParaRPr>
          </a:p>
          <a:p>
            <a:r>
              <a:rPr lang="en-US" dirty="0" smtClean="0">
                <a:solidFill>
                  <a:schemeClr val="tx2">
                    <a:lumMod val="75000"/>
                  </a:schemeClr>
                </a:solidFill>
              </a:rPr>
              <a:t>Discovery services differ from federated search applications in that discovery services don’t search live sources. By searching pre-indexed data discovery services return search results very quickly. Discovery services are touted as an evolution beyond federated search and in some ways they are. Some discovery services either provide integration with federated search or provide an API for others to do the integration</a:t>
            </a:r>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library</a:t>
            </a:r>
            <a:r>
              <a:rPr lang="en-US" baseline="0" dirty="0" smtClean="0"/>
              <a:t> discovery service has a different mix of content and can often be customized to include local content.</a:t>
            </a:r>
          </a:p>
          <a:p>
            <a:endParaRPr lang="en-US" baseline="0" dirty="0" smtClean="0"/>
          </a:p>
          <a:p>
            <a:r>
              <a:rPr lang="en-US" baseline="0" dirty="0" smtClean="0"/>
              <a:t>However, most library discovery services consist primarily of the content that has been historically available from libraries (books, journals, articles).</a:t>
            </a:r>
          </a:p>
          <a:p>
            <a:endParaRPr lang="en-US" baseline="0" dirty="0" smtClean="0"/>
          </a:p>
          <a:p>
            <a:r>
              <a:rPr lang="en-US" baseline="0" dirty="0" smtClean="0"/>
              <a:t>DON’T MENTION OTHER </a:t>
            </a:r>
            <a:r>
              <a:rPr lang="en-US" baseline="0" dirty="0" err="1" smtClean="0"/>
              <a:t>OCLC</a:t>
            </a:r>
            <a:r>
              <a:rPr lang="en-US" baseline="0" dirty="0" smtClean="0"/>
              <a:t> FUNCTIONALITIES/COMPONENTS.  EUROPEANS GENERALLY DON’T USE AS CATALOGING SOURCE/RESOURCE SHARING/ETC.</a:t>
            </a:r>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4350">
              <a:defRPr/>
            </a:pPr>
            <a:r>
              <a:rPr lang="en-US" dirty="0" smtClean="0"/>
              <a:t>HEAVY ANIMATION</a:t>
            </a:r>
          </a:p>
          <a:p>
            <a:pPr defTabSz="914350">
              <a:defRPr/>
            </a:pPr>
            <a:endParaRPr lang="en-US" dirty="0" smtClean="0"/>
          </a:p>
          <a:p>
            <a:pPr defTabSz="914350">
              <a:defRPr/>
            </a:pPr>
            <a:r>
              <a:rPr lang="en-US" dirty="0" smtClean="0"/>
              <a:t>In Brooke’s </a:t>
            </a:r>
            <a:r>
              <a:rPr lang="en-US" dirty="0" err="1" smtClean="0"/>
              <a:t>ENGL</a:t>
            </a:r>
            <a:r>
              <a:rPr lang="en-US" dirty="0" smtClean="0"/>
              <a:t> 210 (English Medieval and Early Modern Literature), she learns about the Anglo-Saxon literary</a:t>
            </a:r>
            <a:r>
              <a:rPr lang="en-US" baseline="0" dirty="0" smtClean="0"/>
              <a:t> practice of  </a:t>
            </a:r>
            <a:r>
              <a:rPr lang="en-US" i="1" baseline="0" dirty="0" smtClean="0"/>
              <a:t>Op</a:t>
            </a:r>
            <a:r>
              <a:rPr lang="en-US" i="1" dirty="0" smtClean="0"/>
              <a:t>us </a:t>
            </a:r>
            <a:r>
              <a:rPr lang="en-US" i="1" dirty="0" err="1" smtClean="0"/>
              <a:t>geminatum</a:t>
            </a:r>
            <a:r>
              <a:rPr lang="en-US" i="1" dirty="0" smtClean="0"/>
              <a:t> </a:t>
            </a:r>
            <a:r>
              <a:rPr lang="en-US" dirty="0" smtClean="0"/>
              <a:t>(twinned work; a work consisting of a pair of texts, one in prose and one in verse).</a:t>
            </a:r>
            <a:r>
              <a:rPr lang="en-US" baseline="0" dirty="0" smtClean="0"/>
              <a:t>  Her professor also mentions that paraphrase was often used as a literary device in this time period.  Brooke is required to write a research paper on a topic of her choice and because of other commitments, she wants to get as much done as she can early on.</a:t>
            </a:r>
          </a:p>
          <a:p>
            <a:pPr defTabSz="914350">
              <a:defRPr/>
            </a:pPr>
            <a:endParaRPr lang="en-US" baseline="0" dirty="0" smtClean="0"/>
          </a:p>
          <a:p>
            <a:pPr defTabSz="914350">
              <a:defRPr/>
            </a:pPr>
            <a:r>
              <a:rPr lang="en-US" baseline="0" dirty="0" smtClean="0"/>
              <a:t>Brooke doesn’t take note of the </a:t>
            </a:r>
            <a:r>
              <a:rPr lang="en-US" baseline="0" dirty="0" err="1" smtClean="0"/>
              <a:t>latin</a:t>
            </a:r>
            <a:r>
              <a:rPr lang="en-US" baseline="0" dirty="0" smtClean="0"/>
              <a:t> phrase, but she does remember the concept so she inputs the words “paraphrase </a:t>
            </a:r>
            <a:r>
              <a:rPr lang="en-US" baseline="0" dirty="0" err="1" smtClean="0"/>
              <a:t>anglo</a:t>
            </a:r>
            <a:r>
              <a:rPr lang="en-US" baseline="0" dirty="0" smtClean="0"/>
              <a:t> </a:t>
            </a:r>
            <a:r>
              <a:rPr lang="en-US" baseline="0" dirty="0" err="1" smtClean="0"/>
              <a:t>saxon</a:t>
            </a:r>
            <a:r>
              <a:rPr lang="en-US" baseline="0" dirty="0" smtClean="0"/>
              <a:t> literature” into UW </a:t>
            </a:r>
            <a:r>
              <a:rPr lang="en-US" baseline="0" dirty="0" err="1" smtClean="0"/>
              <a:t>WorldCat</a:t>
            </a:r>
            <a:r>
              <a:rPr lang="en-US" baseline="0" dirty="0" smtClean="0"/>
              <a:t> (the UW Libraries’ discovery system).  #3 includes the </a:t>
            </a:r>
            <a:r>
              <a:rPr lang="en-US" baseline="0" dirty="0" err="1" smtClean="0"/>
              <a:t>latin</a:t>
            </a:r>
            <a:r>
              <a:rPr lang="en-US" baseline="0" dirty="0" smtClean="0"/>
              <a:t> phrase in the article title (which she remembers as soon as she sees it).  Because it has that phrase and because it’s held by the UW, she clicks on the link for that citation.  Clicking the first “View full text” link gets Brooke to the article on the Springer website.  Brooke gets from the discovery service to the full-text through link resolution (just like the Web of Science example we looked at earlier...the purple button).  But unlike a traditional </a:t>
            </a:r>
            <a:r>
              <a:rPr lang="en-US" baseline="0" dirty="0" err="1" smtClean="0"/>
              <a:t>A&amp;I</a:t>
            </a:r>
            <a:r>
              <a:rPr lang="en-US" baseline="0" dirty="0" smtClean="0"/>
              <a:t> database, a discovery service includes metadata from dozens of sources describing millions of resources (and not just journal articles).</a:t>
            </a:r>
          </a:p>
          <a:p>
            <a:pPr defTabSz="914350">
              <a:defRPr/>
            </a:pPr>
            <a:endParaRPr lang="en-US" baseline="0" dirty="0" smtClean="0"/>
          </a:p>
          <a:p>
            <a:pPr defTabSz="914350">
              <a:defRPr/>
            </a:pPr>
            <a:r>
              <a:rPr lang="en-US" baseline="0" dirty="0" smtClean="0"/>
              <a:t>Note that most of the information in the </a:t>
            </a:r>
            <a:r>
              <a:rPr lang="en-US" baseline="0" dirty="0" err="1" smtClean="0"/>
              <a:t>WorldCat</a:t>
            </a:r>
            <a:r>
              <a:rPr lang="en-US" baseline="0" dirty="0" smtClean="0"/>
              <a:t> entry is the same data that appears in the Springer website.  Also note that the “Database” referenced in the </a:t>
            </a:r>
            <a:r>
              <a:rPr lang="en-US" baseline="0" dirty="0" err="1" smtClean="0"/>
              <a:t>WorldCat</a:t>
            </a:r>
            <a:r>
              <a:rPr lang="en-US" baseline="0" dirty="0" smtClean="0"/>
              <a:t> entry is “</a:t>
            </a:r>
            <a:r>
              <a:rPr lang="en-US" baseline="0" dirty="0" err="1" smtClean="0"/>
              <a:t>ArticleFirst</a:t>
            </a:r>
            <a:r>
              <a:rPr lang="en-US" baseline="0" dirty="0" smtClean="0"/>
              <a:t>.”  The Springer indexer provides describes the citation for Springer’s system.  That data is sent to </a:t>
            </a:r>
            <a:r>
              <a:rPr lang="en-US" baseline="0" dirty="0" err="1" smtClean="0"/>
              <a:t>OCLC</a:t>
            </a:r>
            <a:r>
              <a:rPr lang="en-US" baseline="0" dirty="0" smtClean="0"/>
              <a:t> (and to many other database providers, I assume) where it used as the basis for resource discovery in any number of systems.  </a:t>
            </a:r>
            <a:r>
              <a:rPr lang="en-US" b="1" baseline="0" dirty="0" smtClean="0"/>
              <a:t>The metadata provided by Springer staff (and in some cases originally created by authors) is recycled into any number of database and systems that library use.  So an error in the original metadata can be propagated across any number of systems and services.</a:t>
            </a:r>
            <a:endParaRPr lang="en-US" baseline="0" dirty="0" smtClean="0"/>
          </a:p>
          <a:p>
            <a:pPr defTabSz="914350">
              <a:defRPr/>
            </a:pPr>
            <a:endParaRPr lang="en-US" baseline="0" dirty="0" smtClean="0"/>
          </a:p>
          <a:p>
            <a:pPr defTabSz="914350">
              <a:defRPr/>
            </a:pPr>
            <a:endParaRPr lang="en-US" baseline="0" dirty="0" smtClean="0"/>
          </a:p>
          <a:p>
            <a:pPr defTabSz="914350">
              <a:defRPr/>
            </a:pPr>
            <a:endParaRPr lang="en-US" baseline="0" dirty="0" smtClean="0"/>
          </a:p>
          <a:p>
            <a:pPr defTabSz="914350">
              <a:defRPr/>
            </a:pPr>
            <a:endParaRPr lang="en-US" dirty="0" smtClean="0"/>
          </a:p>
          <a:p>
            <a:pPr defTabSz="914350">
              <a:defRPr/>
            </a:pPr>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Brooke</a:t>
            </a:r>
            <a:r>
              <a:rPr lang="en-US" baseline="0" dirty="0" smtClean="0"/>
              <a:t> remembers the phrase “Opus </a:t>
            </a:r>
            <a:r>
              <a:rPr lang="en-US" baseline="0" dirty="0" err="1" smtClean="0"/>
              <a:t>Geminatum</a:t>
            </a:r>
            <a:r>
              <a:rPr lang="en-US" baseline="0" dirty="0" smtClean="0"/>
              <a:t>” she searches in Google using that phrase.</a:t>
            </a:r>
            <a:endParaRPr lang="en-US" dirty="0" smtClean="0"/>
          </a:p>
          <a:p>
            <a:endParaRPr lang="en-US" dirty="0" smtClean="0"/>
          </a:p>
          <a:p>
            <a:pPr defTabSz="914350">
              <a:defRPr/>
            </a:pPr>
            <a:r>
              <a:rPr lang="en-US" baseline="0" dirty="0" smtClean="0"/>
              <a:t>The results are useful results including a Wikipedia entry for a specific instance of an opus </a:t>
            </a:r>
            <a:r>
              <a:rPr lang="en-US" baseline="0" dirty="0" err="1" smtClean="0"/>
              <a:t>geminaum</a:t>
            </a:r>
            <a:r>
              <a:rPr lang="en-US" baseline="0" dirty="0" smtClean="0"/>
              <a:t> “</a:t>
            </a:r>
            <a:r>
              <a:rPr lang="en-US" baseline="0" dirty="0" err="1" smtClean="0"/>
              <a:t>Candidus</a:t>
            </a:r>
            <a:r>
              <a:rPr lang="en-US" baseline="0" dirty="0" smtClean="0"/>
              <a:t> of Fulda” and it also uses the phrase “twinned work” to describe the literature style.  There are other resource (mostly articles and books) that might be useful for additional research.  But note the second entry is for the Springer-published article that she found earlier.  Clicking on the Google link gets her to the full-text just as it does when she’s going from a citation database or the discovery service using link resolution.</a:t>
            </a:r>
          </a:p>
          <a:p>
            <a:pPr defTabSz="914350">
              <a:defRPr/>
            </a:pPr>
            <a:endParaRPr lang="en-US" baseline="0" dirty="0" smtClean="0"/>
          </a:p>
          <a:p>
            <a:pPr defTabSz="914350">
              <a:defRPr/>
            </a:pPr>
            <a:r>
              <a:rPr lang="en-US" baseline="0" dirty="0" smtClean="0"/>
              <a:t>This works because</a:t>
            </a:r>
          </a:p>
          <a:p>
            <a:pPr defTabSz="914350">
              <a:buFont typeface="Arial" pitchFamily="34" charset="0"/>
              <a:buChar char="•"/>
              <a:defRPr/>
            </a:pPr>
            <a:r>
              <a:rPr lang="en-US" baseline="0" dirty="0" smtClean="0"/>
              <a:t> the library has profiled it’s IP ranges with Google, so that Google can pass along IP information to the link target.  As long as Brooke is on a campus workstation or has </a:t>
            </a:r>
            <a:r>
              <a:rPr lang="en-US" baseline="0" dirty="0" err="1" smtClean="0"/>
              <a:t>proxied</a:t>
            </a:r>
            <a:r>
              <a:rPr lang="en-US" baseline="0" dirty="0" smtClean="0"/>
              <a:t> her session, Google will recognize her as a University of Washington user</a:t>
            </a:r>
          </a:p>
          <a:p>
            <a:pPr defTabSz="914350">
              <a:buFont typeface="Arial" pitchFamily="34" charset="0"/>
              <a:buChar char="•"/>
              <a:defRPr/>
            </a:pPr>
            <a:r>
              <a:rPr lang="en-US" baseline="0" dirty="0" smtClean="0"/>
              <a:t> Google has the article metadata necessary to create the link to the full-text (likely an article </a:t>
            </a:r>
            <a:r>
              <a:rPr lang="en-US" baseline="0" dirty="0" err="1" smtClean="0"/>
              <a:t>DOI</a:t>
            </a:r>
            <a:r>
              <a:rPr lang="en-US" baseline="0" dirty="0" smtClean="0"/>
              <a:t>)</a:t>
            </a:r>
          </a:p>
          <a:p>
            <a:pPr defTabSz="914350">
              <a:defRPr/>
            </a:pPr>
            <a:endParaRPr lang="en-US" baseline="0" dirty="0" smtClean="0"/>
          </a:p>
          <a:p>
            <a:pPr defTabSz="914350">
              <a:defRPr/>
            </a:pPr>
            <a:r>
              <a:rPr lang="en-US" baseline="0" dirty="0" smtClean="0"/>
              <a:t>So if you create article or journal metadata, it will most likely appear in Google and be used to support Google Search</a:t>
            </a:r>
          </a:p>
        </p:txBody>
      </p:sp>
      <p:sp>
        <p:nvSpPr>
          <p:cNvPr id="4" name="Slide Number Placeholder 3"/>
          <p:cNvSpPr>
            <a:spLocks noGrp="1"/>
          </p:cNvSpPr>
          <p:nvPr>
            <p:ph type="sldNum" sz="quarter" idx="10"/>
          </p:nvPr>
        </p:nvSpPr>
        <p:spPr/>
        <p:txBody>
          <a:bodyPr/>
          <a:lstStyle/>
          <a:p>
            <a:fld id="{C14FE85E-F42D-4B19-86E5-393E24640A8A}"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benefits of a library discovery system is the integration</a:t>
            </a:r>
            <a:r>
              <a:rPr lang="en-US" baseline="0" dirty="0" smtClean="0"/>
              <a:t> of previously </a:t>
            </a:r>
            <a:r>
              <a:rPr lang="en-US" baseline="0" dirty="0" err="1" smtClean="0"/>
              <a:t>silo’d</a:t>
            </a:r>
            <a:r>
              <a:rPr lang="en-US" baseline="0" dirty="0" smtClean="0"/>
              <a:t> discovery systems/services.  A good discovery system will be scoped to provide access to a majority of the resources that can be provided by the library.  As our head of reference put it, </a:t>
            </a:r>
            <a:r>
              <a:rPr lang="en-US" baseline="0" dirty="0" err="1" smtClean="0"/>
              <a:t>WorldCat</a:t>
            </a:r>
            <a:r>
              <a:rPr lang="en-US" baseline="0" dirty="0" smtClean="0"/>
              <a:t> Local is a good place to start research and should provide for the needs of most undergraduates.</a:t>
            </a:r>
          </a:p>
          <a:p>
            <a:endParaRPr lang="en-US" baseline="0" dirty="0" smtClean="0"/>
          </a:p>
          <a:p>
            <a:r>
              <a:rPr lang="en-US" baseline="0" dirty="0" smtClean="0"/>
              <a:t>Brooke’s search for “paraphrase </a:t>
            </a:r>
            <a:r>
              <a:rPr lang="en-US" baseline="0" dirty="0" err="1" smtClean="0"/>
              <a:t>anglo</a:t>
            </a:r>
            <a:r>
              <a:rPr lang="en-US" baseline="0" dirty="0" smtClean="0"/>
              <a:t> </a:t>
            </a:r>
            <a:r>
              <a:rPr lang="en-US" baseline="0" dirty="0" err="1" smtClean="0"/>
              <a:t>saxon</a:t>
            </a:r>
            <a:r>
              <a:rPr lang="en-US" baseline="0" dirty="0" smtClean="0"/>
              <a:t> literature’ in </a:t>
            </a:r>
            <a:r>
              <a:rPr lang="en-US" baseline="0" dirty="0" err="1" smtClean="0"/>
              <a:t>WorldCat</a:t>
            </a:r>
            <a:r>
              <a:rPr lang="en-US" baseline="0" dirty="0" smtClean="0"/>
              <a:t> Local resulted in 28 resources.  Of those, the eBooks, CDs and computer files may or may not have been in the traditional library catalog.  The peer-reviewed articles definitely would not have been in the library catalog (so Brooke would need to search a separate database to find journal articles).</a:t>
            </a:r>
          </a:p>
          <a:p>
            <a:endParaRPr lang="en-US" baseline="0" dirty="0" smtClean="0"/>
          </a:p>
          <a:p>
            <a:r>
              <a:rPr lang="en-US" baseline="0" dirty="0" smtClean="0"/>
              <a:t>Here is a more illustrative case of the potential breadth of a discovery service.  Looking down the format facet, one sees a search for Jesus Christ Superstar brings up video, soundtracks (</a:t>
            </a:r>
            <a:r>
              <a:rPr lang="en-US" baseline="0" dirty="0" err="1" smtClean="0"/>
              <a:t>cd</a:t>
            </a:r>
            <a:r>
              <a:rPr lang="en-US" baseline="0" dirty="0" smtClean="0"/>
              <a:t>/</a:t>
            </a:r>
            <a:r>
              <a:rPr lang="en-US" baseline="0" dirty="0" err="1" smtClean="0"/>
              <a:t>lp</a:t>
            </a:r>
            <a:r>
              <a:rPr lang="en-US" baseline="0" dirty="0" smtClean="0"/>
              <a:t>), musical score, books about the opera and on related topics, etc.  Looking at the format facet, one sees the huge variety of resource types indexed in </a:t>
            </a:r>
            <a:r>
              <a:rPr lang="en-US" baseline="0" dirty="0" err="1" smtClean="0"/>
              <a:t>WorldCat</a:t>
            </a:r>
            <a:r>
              <a:rPr lang="en-US" baseline="0" dirty="0" smtClean="0"/>
              <a:t> (including 36 book chapters, 26 encyclopedia articles and even a toy!).  The metadata for these resources is coming from various sources following encoding and content standards.  it’s the job of the discovery service provider to manage, integrate and provide quality control over this wealth of metadata.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WorldCat</a:t>
            </a:r>
            <a:r>
              <a:rPr lang="en-US" baseline="0" dirty="0" smtClean="0"/>
              <a:t> Local article citations come from dozens of sources, MARC records come from thousands of libraries.  Because the discovery service indexes these all in one central index, there must be an underlying set of data elements that all the incoming data must be mapped to. </a:t>
            </a:r>
          </a:p>
          <a:p>
            <a:endParaRPr lang="en-US" baseline="0" dirty="0" smtClean="0"/>
          </a:p>
          <a:p>
            <a:r>
              <a:rPr lang="en-US" baseline="0" dirty="0" smtClean="0"/>
              <a:t>These data elements must be rich enough to provide for robust search (so more than just keywords, must be able to search by author, title as well as limit by format, etc.)</a:t>
            </a:r>
          </a:p>
          <a:p>
            <a:endParaRPr lang="en-US" baseline="0" dirty="0" smtClean="0"/>
          </a:p>
          <a:p>
            <a:r>
              <a:rPr lang="en-US" baseline="0" dirty="0" smtClean="0"/>
              <a:t>If incoming data is miscoded or (more likely) the mapping between the datasets is incorrect, bad results will occur.  We’ll take a look at some of those in a minute.</a:t>
            </a:r>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ANIMATIONS (ONE FOR EACH EXAMPLE) - Here’s the list of formats from the format facet from</a:t>
            </a:r>
            <a:r>
              <a:rPr lang="en-US" baseline="0" dirty="0" smtClean="0"/>
              <a:t> the Jesus Christ Superstar search. Included are examples of where the metadata is miscoded (or mapped incorrectly) and the resource appears under the incorrect format facet.</a:t>
            </a:r>
          </a:p>
          <a:p>
            <a:pPr>
              <a:buFont typeface="Arial" pitchFamily="34" charset="0"/>
              <a:buChar char="•"/>
            </a:pPr>
            <a:r>
              <a:rPr lang="en-US" baseline="0" dirty="0" smtClean="0"/>
              <a:t> Microform Book.  This is a microfilm, but it is a set of office files from the NAACP office (and thus should appear under the “Archival Material” facet.  University Publications of America generally does microfilm books and had their default coding set up provide book metadata elements.</a:t>
            </a:r>
          </a:p>
          <a:p>
            <a:pPr>
              <a:buFont typeface="Arial" pitchFamily="34" charset="0"/>
              <a:buChar char="•"/>
            </a:pPr>
            <a:r>
              <a:rPr lang="en-US" baseline="0" dirty="0" smtClean="0"/>
              <a:t> Article Chapter.  All 36 entries under this category are sound files provided by Alexander Street Press.  These should be appearing under the </a:t>
            </a:r>
            <a:r>
              <a:rPr lang="en-US" baseline="0" dirty="0" err="1" smtClean="0"/>
              <a:t>eMusic</a:t>
            </a:r>
            <a:r>
              <a:rPr lang="en-US" baseline="0" dirty="0" smtClean="0"/>
              <a:t> facet, but somewhere along the way, a coding detail got lost and they were coded as “Article Chapters.”</a:t>
            </a:r>
          </a:p>
          <a:p>
            <a:pPr>
              <a:buFont typeface="Arial" pitchFamily="34" charset="0"/>
              <a:buChar char="•"/>
            </a:pPr>
            <a:r>
              <a:rPr lang="en-US" baseline="0" smtClean="0"/>
              <a:t> </a:t>
            </a:r>
            <a:r>
              <a:rPr lang="en-US" baseline="0" dirty="0" smtClean="0"/>
              <a:t>Computer File. Technically it is, but this is actually a master’s thesis and should have appeared under the “Thesis/Dissertation” facet.  In </a:t>
            </a:r>
            <a:r>
              <a:rPr lang="en-US" baseline="0" dirty="0" err="1" smtClean="0"/>
              <a:t>WorldCat</a:t>
            </a:r>
            <a:r>
              <a:rPr lang="en-US" baseline="0" dirty="0" smtClean="0"/>
              <a:t>, “Computer file” is reserved for resources inherently computer-like such as software.  This record was created by </a:t>
            </a:r>
            <a:r>
              <a:rPr lang="en-US" baseline="0" dirty="0" err="1" smtClean="0"/>
              <a:t>OAI</a:t>
            </a:r>
            <a:r>
              <a:rPr lang="en-US" baseline="0" dirty="0" smtClean="0"/>
              <a:t> harvesting from Bowling Green State University’s electronic thesis and dissertation collection.  The element that describes this as a thesis was not included in the template used to create these records and thus was not included in the records that were loaded into </a:t>
            </a:r>
            <a:r>
              <a:rPr lang="en-US" baseline="0" dirty="0" err="1" smtClean="0"/>
              <a:t>WorldCat</a:t>
            </a:r>
            <a:r>
              <a:rPr lang="en-US" baseline="0" dirty="0" smtClean="0"/>
              <a:t>.</a:t>
            </a:r>
          </a:p>
          <a:p>
            <a:endParaRPr lang="en-US" baseline="0" dirty="0" smtClean="0"/>
          </a:p>
          <a:p>
            <a:r>
              <a:rPr lang="en-US" baseline="0" dirty="0" smtClean="0"/>
              <a:t>In these examples, non-MARC metadata was used to create a record which then was converted into a MARC record which was loaded into </a:t>
            </a:r>
            <a:r>
              <a:rPr lang="en-US" baseline="0" dirty="0" err="1" smtClean="0"/>
              <a:t>WorldCat</a:t>
            </a:r>
            <a:r>
              <a:rPr lang="en-US" baseline="0" dirty="0" smtClean="0"/>
              <a:t>.  Problems like the ones illustrated here can result from difference in encoding standards, content standards or in coding errors.  In a discovery service, it is the responsibility of those contributing and managing metadata (and metadata crosswalks) to confirm that the metadata being contributed conforms to the discovery service standards.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ANIMATION.</a:t>
            </a:r>
            <a:r>
              <a:rPr lang="en-US" baseline="0" dirty="0" smtClean="0"/>
              <a:t> CLICK FOR EACH SECTION.  It’s not possible to provide this amount of service without the systems we’ll talk about today.</a:t>
            </a:r>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 in cooperative systems,</a:t>
            </a:r>
            <a:r>
              <a:rPr lang="en-US" baseline="0" dirty="0" smtClean="0"/>
              <a:t> library catalogers could do it all when the only records we created were for books (not articles) physically held in the library.  Those days are long gone.</a:t>
            </a:r>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2009, UW Libraries had a small group work on developing user ‘personas’ which serve as surrogate and help us with designing user services.  </a:t>
            </a:r>
          </a:p>
          <a:p>
            <a:endParaRPr lang="en-US" baseline="0" dirty="0" smtClean="0"/>
          </a:p>
          <a:p>
            <a:r>
              <a:rPr lang="en-US" baseline="0" dirty="0" smtClean="0"/>
              <a:t>We’ll discuss two of these personas (Brooke and Richard) who account for nearly 90% of our users.</a:t>
            </a:r>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Descriptions</a:t>
            </a:r>
            <a:r>
              <a:rPr lang="en-US" baseline="0" dirty="0" smtClean="0"/>
              <a:t> provide more detail than needed for this presentation but provide context for user behavior.</a:t>
            </a:r>
            <a:endParaRPr lang="en-US" dirty="0" smtClean="0"/>
          </a:p>
          <a:p>
            <a:endParaRPr lang="en-US" dirty="0" smtClean="0"/>
          </a:p>
          <a:p>
            <a:r>
              <a:rPr lang="en-US" dirty="0" smtClean="0"/>
              <a:t>When Brooke first started at UW last year, she felt overwhelmed by all the activities and classes going on at once, and all the decisions she had to make. She’s learned to cope by tuning out most of the ‘extras’ and just focusing on what she needs to do immediately. She relies on </a:t>
            </a:r>
            <a:r>
              <a:rPr lang="en-US" dirty="0" err="1" smtClean="0"/>
              <a:t>MyUW</a:t>
            </a:r>
            <a:r>
              <a:rPr lang="en-US" dirty="0" smtClean="0"/>
              <a:t> to access all of her school information in one place, and keeps track of all her friends and social activities on </a:t>
            </a:r>
            <a:r>
              <a:rPr lang="en-US" dirty="0" err="1" smtClean="0"/>
              <a:t>Facebook</a:t>
            </a:r>
            <a:r>
              <a:rPr lang="en-US" dirty="0" smtClean="0"/>
              <a:t>.</a:t>
            </a:r>
          </a:p>
          <a:p>
            <a:endParaRPr lang="en-US" dirty="0" smtClean="0"/>
          </a:p>
          <a:p>
            <a:r>
              <a:rPr lang="en-US" dirty="0" smtClean="0"/>
              <a:t>Brooke comes to the library at least once a week to study and use the computer labs – she doesn’t like to carry her laptop around campus all day because it’s too heavy.</a:t>
            </a:r>
          </a:p>
          <a:p>
            <a:endParaRPr lang="en-US" dirty="0" smtClean="0"/>
          </a:p>
          <a:p>
            <a:r>
              <a:rPr lang="en-US" dirty="0" smtClean="0"/>
              <a:t>For class assignments, she mostly uses printed course materials  and  websites like Google and Wikipedia. She sometimes tries the Libraries website but she only uses the main search box on the home page because she’s not sure what the other links are.</a:t>
            </a:r>
          </a:p>
          <a:p>
            <a:endParaRPr lang="en-US" b="1" dirty="0" smtClean="0"/>
          </a:p>
          <a:p>
            <a:r>
              <a:rPr lang="en-US" b="1" dirty="0" smtClean="0"/>
              <a:t>What she needs to do</a:t>
            </a:r>
          </a:p>
          <a:p>
            <a:r>
              <a:rPr lang="en-US" dirty="0" smtClean="0"/>
              <a:t>Get assigned readings for class </a:t>
            </a:r>
          </a:p>
          <a:p>
            <a:r>
              <a:rPr lang="en-US" dirty="0" smtClean="0"/>
              <a:t>Find academic articles to cite in a paper</a:t>
            </a:r>
          </a:p>
          <a:p>
            <a:endParaRPr lang="en-US" b="1" dirty="0" smtClean="0"/>
          </a:p>
          <a:p>
            <a:r>
              <a:rPr lang="en-US" b="1" dirty="0" smtClean="0"/>
              <a:t>Pain points</a:t>
            </a:r>
          </a:p>
          <a:p>
            <a:r>
              <a:rPr lang="en-US" dirty="0" smtClean="0"/>
              <a:t>Intimidated by all the different choices </a:t>
            </a:r>
          </a:p>
          <a:p>
            <a:r>
              <a:rPr lang="en-US" dirty="0" smtClean="0"/>
              <a:t>Doesn’t understand terminology,  like the  difference between articles, journals, and databases</a:t>
            </a:r>
          </a:p>
          <a:p>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 focuses on journals because that’s where the important work in the area is published, and he uses </a:t>
            </a:r>
            <a:r>
              <a:rPr lang="en-US" dirty="0" err="1" smtClean="0"/>
              <a:t>EndNote</a:t>
            </a:r>
            <a:r>
              <a:rPr lang="en-US" dirty="0" smtClean="0"/>
              <a:t> to save a list of all the articles he comes across.</a:t>
            </a:r>
          </a:p>
          <a:p>
            <a:endParaRPr lang="en-US" dirty="0" smtClean="0"/>
          </a:p>
          <a:p>
            <a:r>
              <a:rPr lang="en-US" dirty="0" smtClean="0"/>
              <a:t>Richard’s faculty advisor refers him to specific authors and articles, and fellow students actively share advice about other resources to try (such as Web of Science, which lets him see who has cited a certain article).  He also makes heavy use of internet sites like Google Scholar and public databases on government sites.</a:t>
            </a:r>
          </a:p>
          <a:p>
            <a:endParaRPr lang="en-US" dirty="0" smtClean="0"/>
          </a:p>
          <a:p>
            <a:pPr defTabSz="914350">
              <a:defRPr/>
            </a:pPr>
            <a:r>
              <a:rPr lang="en-US" dirty="0" smtClean="0"/>
              <a:t>Richard usually works from his lab, where he has several different networked computers to run simulations.  He also visits the Engineering and Business Libraries and </a:t>
            </a:r>
            <a:r>
              <a:rPr lang="en-US" dirty="0" err="1" smtClean="0"/>
              <a:t>Suzzallo</a:t>
            </a:r>
            <a:r>
              <a:rPr lang="en-US" dirty="0" smtClean="0"/>
              <a:t> Library to retrieve materials from different disciplines that relate to his project.   Richard is very comfortable with technology. Generally if he has trouble online he will try figure it out for himself or search for online instructions rather than ask someone for help.</a:t>
            </a:r>
          </a:p>
          <a:p>
            <a:endParaRPr lang="en-US" b="1" dirty="0" smtClean="0"/>
          </a:p>
          <a:p>
            <a:r>
              <a:rPr lang="en-US" b="1" dirty="0" smtClean="0"/>
              <a:t>What he needs to do</a:t>
            </a:r>
          </a:p>
          <a:p>
            <a:r>
              <a:rPr lang="en-US" dirty="0" smtClean="0"/>
              <a:t>Look up full text articles (already has citations)</a:t>
            </a:r>
          </a:p>
          <a:p>
            <a:r>
              <a:rPr lang="en-US" dirty="0" smtClean="0"/>
              <a:t>Refer to facts in authoritative reference materials</a:t>
            </a:r>
          </a:p>
          <a:p>
            <a:r>
              <a:rPr lang="en-US" dirty="0" smtClean="0"/>
              <a:t>Organize research materials</a:t>
            </a:r>
          </a:p>
          <a:p>
            <a:endParaRPr lang="en-US" b="1" dirty="0" smtClean="0"/>
          </a:p>
          <a:p>
            <a:r>
              <a:rPr lang="en-US" b="1" dirty="0" smtClean="0"/>
              <a:t>Pain points</a:t>
            </a:r>
          </a:p>
          <a:p>
            <a:r>
              <a:rPr lang="en-US" dirty="0" smtClean="0"/>
              <a:t>Getting from a citation to full text </a:t>
            </a:r>
          </a:p>
          <a:p>
            <a:r>
              <a:rPr lang="en-US" dirty="0" smtClean="0"/>
              <a:t>Only comfortable using his one ‘go-to’ database</a:t>
            </a:r>
          </a:p>
          <a:p>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Richard</a:t>
            </a:r>
            <a:r>
              <a:rPr lang="en-US" baseline="0" dirty="0" smtClean="0"/>
              <a:t> has been told by one of his advisors that he should review some of the recent proceedings from this conference to bring him up to date on the topic.  His advisor provides him the conference website as a starting point.</a:t>
            </a:r>
          </a:p>
          <a:p>
            <a:endParaRPr lang="en-US" baseline="0" dirty="0" smtClean="0"/>
          </a:p>
          <a:p>
            <a:r>
              <a:rPr lang="en-US" baseline="0" dirty="0" smtClean="0"/>
              <a:t>The full-text is not available from the conference website.  Richard is an experienced researcher that knows the library frequently has conference proceedings so Richard searches the library catalog to see if the library can provide him with any recent proceedings.</a:t>
            </a:r>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4FE85E-F42D-4B19-86E5-393E24640A8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Richard</a:t>
            </a:r>
            <a:r>
              <a:rPr lang="en-US" baseline="0" dirty="0" smtClean="0"/>
              <a:t> enters the name of the conference in a Keyword search.  Note that “Keyword” is the default but there are many other search options available.</a:t>
            </a:r>
          </a:p>
        </p:txBody>
      </p:sp>
      <p:sp>
        <p:nvSpPr>
          <p:cNvPr id="4" name="Slide Number Placeholder 3"/>
          <p:cNvSpPr>
            <a:spLocks noGrp="1"/>
          </p:cNvSpPr>
          <p:nvPr>
            <p:ph type="sldNum" sz="quarter" idx="10"/>
          </p:nvPr>
        </p:nvSpPr>
        <p:spPr/>
        <p:txBody>
          <a:bodyPr/>
          <a:lstStyle/>
          <a:p>
            <a:fld id="{C14FE85E-F42D-4B19-86E5-393E24640A8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6400"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657600" y="7772400"/>
            <a:ext cx="17068800" cy="3505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7375" y="0"/>
            <a:ext cx="3832225" cy="1371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40700" y="0"/>
            <a:ext cx="11344275" cy="1371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6400"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657600" y="7772400"/>
            <a:ext cx="17068800" cy="3505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3800"/>
            <a:ext cx="20726400" cy="27241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925638" y="5813425"/>
            <a:ext cx="20726400" cy="30003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3900" y="1816100"/>
            <a:ext cx="11417300" cy="1189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293600" y="1816100"/>
            <a:ext cx="11417300" cy="1189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3070225"/>
            <a:ext cx="10774363"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4363"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7263" y="3070225"/>
            <a:ext cx="10777537"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2387263" y="4349750"/>
            <a:ext cx="10777537"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1638" cy="2324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9532938" y="546100"/>
            <a:ext cx="13631862" cy="11706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2870200"/>
            <a:ext cx="8021638" cy="9382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1200"/>
            <a:ext cx="14630400" cy="1133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79963" y="1225550"/>
            <a:ext cx="14630400" cy="822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4779963" y="10734675"/>
            <a:ext cx="14630400" cy="160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957800" y="165100"/>
            <a:ext cx="5753100" cy="13550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8500" y="165100"/>
            <a:ext cx="17106900" cy="13550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3800"/>
            <a:ext cx="20726400" cy="27241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925638" y="5813425"/>
            <a:ext cx="20726400" cy="30003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40700" y="7772400"/>
            <a:ext cx="75882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881350" y="7772400"/>
            <a:ext cx="75882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3070225"/>
            <a:ext cx="10774363"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4363"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7263" y="3070225"/>
            <a:ext cx="10777537"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2387263" y="4349750"/>
            <a:ext cx="10777537"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1638" cy="23241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9532938" y="546100"/>
            <a:ext cx="13631862" cy="11706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2870200"/>
            <a:ext cx="8021638" cy="9382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1200"/>
            <a:ext cx="14630400" cy="1133475"/>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79963" y="1225550"/>
            <a:ext cx="14630400" cy="822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Arial" charset="0"/>
              </a:rPr>
              <a:t>Click icon to add picture</a:t>
            </a:r>
          </a:p>
        </p:txBody>
      </p:sp>
      <p:sp>
        <p:nvSpPr>
          <p:cNvPr id="4" name="Text Placeholder 3"/>
          <p:cNvSpPr>
            <a:spLocks noGrp="1"/>
          </p:cNvSpPr>
          <p:nvPr>
            <p:ph type="body" sz="half" idx="2"/>
          </p:nvPr>
        </p:nvSpPr>
        <p:spPr>
          <a:xfrm>
            <a:off x="4779963" y="10734675"/>
            <a:ext cx="14630400" cy="160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140700" y="0"/>
            <a:ext cx="15328900" cy="76454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3074" name="Rectangle 2"/>
          <p:cNvSpPr>
            <a:spLocks noGrp="1" noChangeArrowheads="1"/>
          </p:cNvSpPr>
          <p:nvPr>
            <p:ph type="body" idx="1"/>
          </p:nvPr>
        </p:nvSpPr>
        <p:spPr bwMode="auto">
          <a:xfrm>
            <a:off x="8140700" y="7772400"/>
            <a:ext cx="15328900" cy="59436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1" fontAlgn="base" hangingPunct="1">
        <a:spcBef>
          <a:spcPct val="0"/>
        </a:spcBef>
        <a:spcAft>
          <a:spcPct val="0"/>
        </a:spcAft>
        <a:defRPr sz="10000" b="1">
          <a:solidFill>
            <a:schemeClr val="tx1"/>
          </a:solidFill>
          <a:latin typeface="+mj-lt"/>
          <a:ea typeface="+mj-ea"/>
          <a:cs typeface="+mj-cs"/>
          <a:sym typeface="Arial" pitchFamily="34" charset="0"/>
        </a:defRPr>
      </a:lvl1pPr>
      <a:lvl2pPr algn="ctr" rtl="0" eaLnBrk="1" fontAlgn="base" hangingPunct="1">
        <a:spcBef>
          <a:spcPct val="0"/>
        </a:spcBef>
        <a:spcAft>
          <a:spcPct val="0"/>
        </a:spcAft>
        <a:defRPr sz="10000" b="1">
          <a:solidFill>
            <a:schemeClr val="tx1"/>
          </a:solidFill>
          <a:latin typeface="Arial" charset="0"/>
          <a:ea typeface="ヒラギノ角ゴ ProN W6" charset="0"/>
          <a:cs typeface="ヒラギノ角ゴ ProN W6" charset="0"/>
          <a:sym typeface="Arial" pitchFamily="34" charset="0"/>
        </a:defRPr>
      </a:lvl2pPr>
      <a:lvl3pPr algn="ctr" rtl="0" eaLnBrk="1" fontAlgn="base" hangingPunct="1">
        <a:spcBef>
          <a:spcPct val="0"/>
        </a:spcBef>
        <a:spcAft>
          <a:spcPct val="0"/>
        </a:spcAft>
        <a:defRPr sz="10000" b="1">
          <a:solidFill>
            <a:schemeClr val="tx1"/>
          </a:solidFill>
          <a:latin typeface="Arial" charset="0"/>
          <a:ea typeface="ヒラギノ角ゴ ProN W6" charset="0"/>
          <a:cs typeface="ヒラギノ角ゴ ProN W6" charset="0"/>
          <a:sym typeface="Arial" pitchFamily="34" charset="0"/>
        </a:defRPr>
      </a:lvl3pPr>
      <a:lvl4pPr algn="ctr" rtl="0" eaLnBrk="1" fontAlgn="base" hangingPunct="1">
        <a:spcBef>
          <a:spcPct val="0"/>
        </a:spcBef>
        <a:spcAft>
          <a:spcPct val="0"/>
        </a:spcAft>
        <a:defRPr sz="10000" b="1">
          <a:solidFill>
            <a:schemeClr val="tx1"/>
          </a:solidFill>
          <a:latin typeface="Arial" charset="0"/>
          <a:ea typeface="ヒラギノ角ゴ ProN W6" charset="0"/>
          <a:cs typeface="ヒラギノ角ゴ ProN W6" charset="0"/>
          <a:sym typeface="Arial" pitchFamily="34" charset="0"/>
        </a:defRPr>
      </a:lvl4pPr>
      <a:lvl5pPr algn="ctr" rtl="0" eaLnBrk="1" fontAlgn="base" hangingPunct="1">
        <a:spcBef>
          <a:spcPct val="0"/>
        </a:spcBef>
        <a:spcAft>
          <a:spcPct val="0"/>
        </a:spcAft>
        <a:defRPr sz="10000" b="1">
          <a:solidFill>
            <a:schemeClr val="tx1"/>
          </a:solidFill>
          <a:latin typeface="Arial" charset="0"/>
          <a:ea typeface="ヒラギノ角ゴ ProN W6" charset="0"/>
          <a:cs typeface="ヒラギノ角ゴ ProN W6" charset="0"/>
          <a:sym typeface="Arial" pitchFamily="34" charset="0"/>
        </a:defRPr>
      </a:lvl5pPr>
      <a:lvl6pPr marL="457200" algn="ctr" rtl="0" eaLnBrk="1" fontAlgn="base" hangingPunct="1">
        <a:spcBef>
          <a:spcPct val="0"/>
        </a:spcBef>
        <a:spcAft>
          <a:spcPct val="0"/>
        </a:spcAft>
        <a:defRPr sz="10000" b="1">
          <a:solidFill>
            <a:schemeClr val="tx1"/>
          </a:solidFill>
          <a:latin typeface="Arial" charset="0"/>
          <a:ea typeface="ヒラギノ角ゴ ProN W6" charset="0"/>
          <a:cs typeface="ヒラギノ角ゴ ProN W6" charset="0"/>
          <a:sym typeface="Arial" charset="0"/>
        </a:defRPr>
      </a:lvl6pPr>
      <a:lvl7pPr marL="914400" algn="ctr" rtl="0" eaLnBrk="1" fontAlgn="base" hangingPunct="1">
        <a:spcBef>
          <a:spcPct val="0"/>
        </a:spcBef>
        <a:spcAft>
          <a:spcPct val="0"/>
        </a:spcAft>
        <a:defRPr sz="10000" b="1">
          <a:solidFill>
            <a:schemeClr val="tx1"/>
          </a:solidFill>
          <a:latin typeface="Arial" charset="0"/>
          <a:ea typeface="ヒラギノ角ゴ ProN W6" charset="0"/>
          <a:cs typeface="ヒラギノ角ゴ ProN W6" charset="0"/>
          <a:sym typeface="Arial" charset="0"/>
        </a:defRPr>
      </a:lvl7pPr>
      <a:lvl8pPr marL="1371600" algn="ctr" rtl="0" eaLnBrk="1" fontAlgn="base" hangingPunct="1">
        <a:spcBef>
          <a:spcPct val="0"/>
        </a:spcBef>
        <a:spcAft>
          <a:spcPct val="0"/>
        </a:spcAft>
        <a:defRPr sz="10000" b="1">
          <a:solidFill>
            <a:schemeClr val="tx1"/>
          </a:solidFill>
          <a:latin typeface="Arial" charset="0"/>
          <a:ea typeface="ヒラギノ角ゴ ProN W6" charset="0"/>
          <a:cs typeface="ヒラギノ角ゴ ProN W6" charset="0"/>
          <a:sym typeface="Arial" charset="0"/>
        </a:defRPr>
      </a:lvl8pPr>
      <a:lvl9pPr marL="1828800" algn="ctr" rtl="0" eaLnBrk="1" fontAlgn="base" hangingPunct="1">
        <a:spcBef>
          <a:spcPct val="0"/>
        </a:spcBef>
        <a:spcAft>
          <a:spcPct val="0"/>
        </a:spcAft>
        <a:defRPr sz="10000" b="1">
          <a:solidFill>
            <a:schemeClr val="tx1"/>
          </a:solidFill>
          <a:latin typeface="Arial" charset="0"/>
          <a:ea typeface="ヒラギノ角ゴ ProN W6" charset="0"/>
          <a:cs typeface="ヒラギノ角ゴ ProN W6" charset="0"/>
          <a:sym typeface="Arial" charset="0"/>
        </a:defRPr>
      </a:lvl9pPr>
    </p:titleStyle>
    <p:bodyStyle>
      <a:lvl1pPr marL="342900" indent="-342900" algn="ctr" rtl="0" eaLnBrk="1" fontAlgn="base" hangingPunct="1">
        <a:spcBef>
          <a:spcPct val="0"/>
        </a:spcBef>
        <a:spcAft>
          <a:spcPct val="0"/>
        </a:spcAft>
        <a:defRPr sz="4800">
          <a:solidFill>
            <a:schemeClr val="tx1"/>
          </a:solidFill>
          <a:latin typeface="+mn-lt"/>
          <a:ea typeface="+mn-ea"/>
          <a:cs typeface="+mn-cs"/>
          <a:sym typeface="Arial" pitchFamily="34" charset="0"/>
        </a:defRPr>
      </a:lvl1pPr>
      <a:lvl2pPr marL="406400" indent="50800" algn="ctr" rtl="0" eaLnBrk="1" fontAlgn="base" hangingPunct="1">
        <a:spcBef>
          <a:spcPct val="0"/>
        </a:spcBef>
        <a:spcAft>
          <a:spcPct val="0"/>
        </a:spcAft>
        <a:defRPr sz="4800">
          <a:solidFill>
            <a:schemeClr val="tx1"/>
          </a:solidFill>
          <a:latin typeface="+mn-lt"/>
          <a:ea typeface="+mn-ea"/>
          <a:cs typeface="+mn-cs"/>
          <a:sym typeface="Arial" pitchFamily="34" charset="0"/>
        </a:defRPr>
      </a:lvl2pPr>
      <a:lvl3pPr marL="863600" indent="50800" algn="ctr" rtl="0" eaLnBrk="1" fontAlgn="base" hangingPunct="1">
        <a:spcBef>
          <a:spcPct val="0"/>
        </a:spcBef>
        <a:spcAft>
          <a:spcPct val="0"/>
        </a:spcAft>
        <a:defRPr sz="4800">
          <a:solidFill>
            <a:schemeClr val="tx1"/>
          </a:solidFill>
          <a:latin typeface="+mn-lt"/>
          <a:ea typeface="+mn-ea"/>
          <a:cs typeface="+mn-cs"/>
          <a:sym typeface="Arial" pitchFamily="34" charset="0"/>
        </a:defRPr>
      </a:lvl3pPr>
      <a:lvl4pPr marL="1320800" indent="50800" algn="ctr" rtl="0" eaLnBrk="1" fontAlgn="base" hangingPunct="1">
        <a:spcBef>
          <a:spcPct val="0"/>
        </a:spcBef>
        <a:spcAft>
          <a:spcPct val="0"/>
        </a:spcAft>
        <a:defRPr sz="4800">
          <a:solidFill>
            <a:schemeClr val="tx1"/>
          </a:solidFill>
          <a:latin typeface="+mn-lt"/>
          <a:ea typeface="+mn-ea"/>
          <a:cs typeface="+mn-cs"/>
          <a:sym typeface="Arial" pitchFamily="34" charset="0"/>
        </a:defRPr>
      </a:lvl4pPr>
      <a:lvl5pPr marL="1778000" indent="50800" algn="ctr" rtl="0" eaLnBrk="1" fontAlgn="base" hangingPunct="1">
        <a:spcBef>
          <a:spcPct val="0"/>
        </a:spcBef>
        <a:spcAft>
          <a:spcPct val="0"/>
        </a:spcAft>
        <a:defRPr sz="4800">
          <a:solidFill>
            <a:schemeClr val="tx1"/>
          </a:solidFill>
          <a:latin typeface="+mn-lt"/>
          <a:ea typeface="+mn-ea"/>
          <a:cs typeface="+mn-cs"/>
          <a:sym typeface="Arial" pitchFamily="34" charset="0"/>
        </a:defRPr>
      </a:lvl5pPr>
      <a:lvl6pPr marL="2235200" algn="ctr" rtl="0" eaLnBrk="1" fontAlgn="base" hangingPunct="1">
        <a:spcBef>
          <a:spcPct val="0"/>
        </a:spcBef>
        <a:spcAft>
          <a:spcPct val="0"/>
        </a:spcAft>
        <a:defRPr sz="4800">
          <a:solidFill>
            <a:schemeClr val="tx1"/>
          </a:solidFill>
          <a:latin typeface="+mn-lt"/>
          <a:ea typeface="+mn-ea"/>
          <a:cs typeface="+mn-cs"/>
          <a:sym typeface="Arial" charset="0"/>
        </a:defRPr>
      </a:lvl6pPr>
      <a:lvl7pPr marL="2692400" algn="ctr" rtl="0" eaLnBrk="1" fontAlgn="base" hangingPunct="1">
        <a:spcBef>
          <a:spcPct val="0"/>
        </a:spcBef>
        <a:spcAft>
          <a:spcPct val="0"/>
        </a:spcAft>
        <a:defRPr sz="4800">
          <a:solidFill>
            <a:schemeClr val="tx1"/>
          </a:solidFill>
          <a:latin typeface="+mn-lt"/>
          <a:ea typeface="+mn-ea"/>
          <a:cs typeface="+mn-cs"/>
          <a:sym typeface="Arial" charset="0"/>
        </a:defRPr>
      </a:lvl7pPr>
      <a:lvl8pPr marL="3149600" algn="ctr" rtl="0" eaLnBrk="1" fontAlgn="base" hangingPunct="1">
        <a:spcBef>
          <a:spcPct val="0"/>
        </a:spcBef>
        <a:spcAft>
          <a:spcPct val="0"/>
        </a:spcAft>
        <a:defRPr sz="4800">
          <a:solidFill>
            <a:schemeClr val="tx1"/>
          </a:solidFill>
          <a:latin typeface="+mn-lt"/>
          <a:ea typeface="+mn-ea"/>
          <a:cs typeface="+mn-cs"/>
          <a:sym typeface="Arial" charset="0"/>
        </a:defRPr>
      </a:lvl8pPr>
      <a:lvl9pPr marL="3606800" algn="ctr" rtl="0" eaLnBrk="1" fontAlgn="base" hangingPunct="1">
        <a:spcBef>
          <a:spcPct val="0"/>
        </a:spcBef>
        <a:spcAft>
          <a:spcPct val="0"/>
        </a:spcAft>
        <a:defRPr sz="4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698500" y="165100"/>
            <a:ext cx="22987000" cy="16510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ctr" anchorCtr="0" compatLnSpc="1">
            <a:prstTxWarp prst="textNoShape">
              <a:avLst/>
            </a:prstTxWarp>
          </a:bodyPr>
          <a:lstStyle/>
          <a:p>
            <a:pPr lvl="0"/>
            <a:r>
              <a:rPr lang="en-US">
                <a:sym typeface="Arial" charset="0"/>
              </a:rPr>
              <a:t>Click to edit Master title style</a:t>
            </a:r>
          </a:p>
        </p:txBody>
      </p:sp>
      <p:sp>
        <p:nvSpPr>
          <p:cNvPr id="4098" name="Rectangle 2"/>
          <p:cNvSpPr>
            <a:spLocks noGrp="1" noChangeArrowheads="1"/>
          </p:cNvSpPr>
          <p:nvPr>
            <p:ph type="body" idx="1"/>
          </p:nvPr>
        </p:nvSpPr>
        <p:spPr bwMode="auto">
          <a:xfrm>
            <a:off x="723900" y="1816100"/>
            <a:ext cx="22987000" cy="118999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0" tIns="0" rIns="0"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eaLnBrk="0" fontAlgn="base" hangingPunct="0">
        <a:spcBef>
          <a:spcPct val="0"/>
        </a:spcBef>
        <a:spcAft>
          <a:spcPct val="0"/>
        </a:spcAft>
        <a:defRPr sz="6400" b="1">
          <a:solidFill>
            <a:schemeClr val="tx1"/>
          </a:solidFill>
          <a:latin typeface="+mj-lt"/>
          <a:ea typeface="+mj-ea"/>
          <a:cs typeface="+mj-cs"/>
          <a:sym typeface="Arial" pitchFamily="34" charset="0"/>
        </a:defRPr>
      </a:lvl1pPr>
      <a:lvl2pPr algn="l" rtl="0" eaLnBrk="0" fontAlgn="base" hangingPunct="0">
        <a:spcBef>
          <a:spcPct val="0"/>
        </a:spcBef>
        <a:spcAft>
          <a:spcPct val="0"/>
        </a:spcAft>
        <a:defRPr sz="6400" b="1">
          <a:solidFill>
            <a:schemeClr val="tx1"/>
          </a:solidFill>
          <a:latin typeface="Arial" charset="0"/>
          <a:ea typeface="ヒラギノ角ゴ ProN W6" charset="0"/>
          <a:cs typeface="ヒラギノ角ゴ ProN W6" charset="0"/>
          <a:sym typeface="Arial" pitchFamily="34" charset="0"/>
        </a:defRPr>
      </a:lvl2pPr>
      <a:lvl3pPr algn="l" rtl="0" eaLnBrk="0" fontAlgn="base" hangingPunct="0">
        <a:spcBef>
          <a:spcPct val="0"/>
        </a:spcBef>
        <a:spcAft>
          <a:spcPct val="0"/>
        </a:spcAft>
        <a:defRPr sz="6400" b="1">
          <a:solidFill>
            <a:schemeClr val="tx1"/>
          </a:solidFill>
          <a:latin typeface="Arial" charset="0"/>
          <a:ea typeface="ヒラギノ角ゴ ProN W6" charset="0"/>
          <a:cs typeface="ヒラギノ角ゴ ProN W6" charset="0"/>
          <a:sym typeface="Arial" pitchFamily="34" charset="0"/>
        </a:defRPr>
      </a:lvl3pPr>
      <a:lvl4pPr algn="l" rtl="0" eaLnBrk="0" fontAlgn="base" hangingPunct="0">
        <a:spcBef>
          <a:spcPct val="0"/>
        </a:spcBef>
        <a:spcAft>
          <a:spcPct val="0"/>
        </a:spcAft>
        <a:defRPr sz="6400" b="1">
          <a:solidFill>
            <a:schemeClr val="tx1"/>
          </a:solidFill>
          <a:latin typeface="Arial" charset="0"/>
          <a:ea typeface="ヒラギノ角ゴ ProN W6" charset="0"/>
          <a:cs typeface="ヒラギノ角ゴ ProN W6" charset="0"/>
          <a:sym typeface="Arial" pitchFamily="34" charset="0"/>
        </a:defRPr>
      </a:lvl4pPr>
      <a:lvl5pPr algn="l" rtl="0" eaLnBrk="0" fontAlgn="base" hangingPunct="0">
        <a:spcBef>
          <a:spcPct val="0"/>
        </a:spcBef>
        <a:spcAft>
          <a:spcPct val="0"/>
        </a:spcAft>
        <a:defRPr sz="6400" b="1">
          <a:solidFill>
            <a:schemeClr val="tx1"/>
          </a:solidFill>
          <a:latin typeface="Arial" charset="0"/>
          <a:ea typeface="ヒラギノ角ゴ ProN W6" charset="0"/>
          <a:cs typeface="ヒラギノ角ゴ ProN W6" charset="0"/>
          <a:sym typeface="Arial" pitchFamily="34" charset="0"/>
        </a:defRPr>
      </a:lvl5pPr>
      <a:lvl6pPr marL="457200" algn="l" rtl="0" fontAlgn="base">
        <a:spcBef>
          <a:spcPct val="0"/>
        </a:spcBef>
        <a:spcAft>
          <a:spcPct val="0"/>
        </a:spcAft>
        <a:defRPr sz="6400" b="1">
          <a:solidFill>
            <a:schemeClr val="tx1"/>
          </a:solidFill>
          <a:latin typeface="Arial" charset="0"/>
          <a:ea typeface="ヒラギノ角ゴ ProN W6" charset="0"/>
          <a:cs typeface="ヒラギノ角ゴ ProN W6" charset="0"/>
          <a:sym typeface="Arial" charset="0"/>
        </a:defRPr>
      </a:lvl6pPr>
      <a:lvl7pPr marL="914400" algn="l" rtl="0" fontAlgn="base">
        <a:spcBef>
          <a:spcPct val="0"/>
        </a:spcBef>
        <a:spcAft>
          <a:spcPct val="0"/>
        </a:spcAft>
        <a:defRPr sz="6400" b="1">
          <a:solidFill>
            <a:schemeClr val="tx1"/>
          </a:solidFill>
          <a:latin typeface="Arial" charset="0"/>
          <a:ea typeface="ヒラギノ角ゴ ProN W6" charset="0"/>
          <a:cs typeface="ヒラギノ角ゴ ProN W6" charset="0"/>
          <a:sym typeface="Arial" charset="0"/>
        </a:defRPr>
      </a:lvl7pPr>
      <a:lvl8pPr marL="1371600" algn="l" rtl="0" fontAlgn="base">
        <a:spcBef>
          <a:spcPct val="0"/>
        </a:spcBef>
        <a:spcAft>
          <a:spcPct val="0"/>
        </a:spcAft>
        <a:defRPr sz="6400" b="1">
          <a:solidFill>
            <a:schemeClr val="tx1"/>
          </a:solidFill>
          <a:latin typeface="Arial" charset="0"/>
          <a:ea typeface="ヒラギノ角ゴ ProN W6" charset="0"/>
          <a:cs typeface="ヒラギノ角ゴ ProN W6" charset="0"/>
          <a:sym typeface="Arial" charset="0"/>
        </a:defRPr>
      </a:lvl8pPr>
      <a:lvl9pPr marL="1828800" algn="l" rtl="0" fontAlgn="base">
        <a:spcBef>
          <a:spcPct val="0"/>
        </a:spcBef>
        <a:spcAft>
          <a:spcPct val="0"/>
        </a:spcAft>
        <a:defRPr sz="6400" b="1">
          <a:solidFill>
            <a:schemeClr val="tx1"/>
          </a:solidFill>
          <a:latin typeface="Arial" charset="0"/>
          <a:ea typeface="ヒラギノ角ゴ ProN W6" charset="0"/>
          <a:cs typeface="ヒラギノ角ゴ ProN W6" charset="0"/>
          <a:sym typeface="Arial" charset="0"/>
        </a:defRPr>
      </a:lvl9pPr>
    </p:titleStyle>
    <p:bodyStyle>
      <a:lvl1pPr marL="774700" indent="-457200" algn="l" rtl="0" eaLnBrk="0" fontAlgn="base" hangingPunct="0">
        <a:spcBef>
          <a:spcPts val="1800"/>
        </a:spcBef>
        <a:spcAft>
          <a:spcPct val="0"/>
        </a:spcAft>
        <a:buClr>
          <a:srgbClr val="E13D21"/>
        </a:buClr>
        <a:buSzPct val="100000"/>
        <a:buFont typeface="Wingdings" pitchFamily="2" charset="2"/>
        <a:buChar char="§"/>
        <a:defRPr sz="4300">
          <a:solidFill>
            <a:srgbClr val="0C0F20"/>
          </a:solidFill>
          <a:latin typeface="+mn-lt"/>
          <a:ea typeface="+mn-ea"/>
          <a:cs typeface="+mn-cs"/>
          <a:sym typeface="Arial" pitchFamily="34" charset="0"/>
        </a:defRPr>
      </a:lvl1pPr>
      <a:lvl2pPr marL="1219200" indent="-457200" algn="l" rtl="0" eaLnBrk="0" fontAlgn="base" hangingPunct="0">
        <a:spcBef>
          <a:spcPts val="1800"/>
        </a:spcBef>
        <a:spcAft>
          <a:spcPct val="0"/>
        </a:spcAft>
        <a:buClr>
          <a:srgbClr val="E13D21"/>
        </a:buClr>
        <a:buSzPct val="100000"/>
        <a:buFont typeface="Arial" pitchFamily="34" charset="0"/>
        <a:buChar char="-"/>
        <a:defRPr sz="4300">
          <a:solidFill>
            <a:srgbClr val="0C0F20"/>
          </a:solidFill>
          <a:latin typeface="+mn-lt"/>
          <a:ea typeface="+mn-ea"/>
          <a:cs typeface="+mn-cs"/>
          <a:sym typeface="Arial" pitchFamily="34" charset="0"/>
        </a:defRPr>
      </a:lvl2pPr>
      <a:lvl3pPr marL="1663700" indent="-457200" algn="l" rtl="0" eaLnBrk="0" fontAlgn="base" hangingPunct="0">
        <a:spcBef>
          <a:spcPts val="1800"/>
        </a:spcBef>
        <a:spcAft>
          <a:spcPct val="0"/>
        </a:spcAft>
        <a:buClr>
          <a:srgbClr val="E13D21"/>
        </a:buClr>
        <a:buSzPct val="100000"/>
        <a:buFont typeface="Arial" pitchFamily="34" charset="0"/>
        <a:buChar char="-"/>
        <a:defRPr sz="4300">
          <a:solidFill>
            <a:srgbClr val="0C0F20"/>
          </a:solidFill>
          <a:latin typeface="+mn-lt"/>
          <a:ea typeface="+mn-ea"/>
          <a:cs typeface="+mn-cs"/>
          <a:sym typeface="Arial" pitchFamily="34" charset="0"/>
        </a:defRPr>
      </a:lvl3pPr>
      <a:lvl4pPr marL="2108200" indent="-457200" algn="l" rtl="0" eaLnBrk="0" fontAlgn="base" hangingPunct="0">
        <a:spcBef>
          <a:spcPts val="1800"/>
        </a:spcBef>
        <a:spcAft>
          <a:spcPct val="0"/>
        </a:spcAft>
        <a:buClr>
          <a:srgbClr val="E13D21"/>
        </a:buClr>
        <a:buSzPct val="100000"/>
        <a:buFont typeface="Arial" pitchFamily="34" charset="0"/>
        <a:buChar char="-"/>
        <a:defRPr sz="4300">
          <a:solidFill>
            <a:srgbClr val="0C0F20"/>
          </a:solidFill>
          <a:latin typeface="+mn-lt"/>
          <a:ea typeface="+mn-ea"/>
          <a:cs typeface="+mn-cs"/>
          <a:sym typeface="Arial" pitchFamily="34" charset="0"/>
        </a:defRPr>
      </a:lvl4pPr>
      <a:lvl5pPr marL="2552700" indent="-457200" algn="l" rtl="0" eaLnBrk="0" fontAlgn="base" hangingPunct="0">
        <a:spcBef>
          <a:spcPts val="1800"/>
        </a:spcBef>
        <a:spcAft>
          <a:spcPct val="0"/>
        </a:spcAft>
        <a:buClr>
          <a:srgbClr val="E13D21"/>
        </a:buClr>
        <a:buSzPct val="100000"/>
        <a:buFont typeface="Arial" pitchFamily="34" charset="0"/>
        <a:buChar char="-"/>
        <a:defRPr sz="4300">
          <a:solidFill>
            <a:srgbClr val="0C0F20"/>
          </a:solidFill>
          <a:latin typeface="+mn-lt"/>
          <a:ea typeface="+mn-ea"/>
          <a:cs typeface="+mn-cs"/>
          <a:sym typeface="Arial" pitchFamily="34" charset="0"/>
        </a:defRPr>
      </a:lvl5pPr>
      <a:lvl6pPr marL="3009900" indent="-457200" algn="l" rtl="0" fontAlgn="base">
        <a:spcBef>
          <a:spcPts val="1800"/>
        </a:spcBef>
        <a:spcAft>
          <a:spcPct val="0"/>
        </a:spcAft>
        <a:buClr>
          <a:srgbClr val="E13D21"/>
        </a:buClr>
        <a:buSzPct val="100000"/>
        <a:buFont typeface="Arial" charset="0"/>
        <a:buChar char="-"/>
        <a:defRPr sz="4300">
          <a:solidFill>
            <a:srgbClr val="0C0F20"/>
          </a:solidFill>
          <a:latin typeface="+mn-lt"/>
          <a:ea typeface="+mn-ea"/>
          <a:cs typeface="+mn-cs"/>
          <a:sym typeface="Arial" charset="0"/>
        </a:defRPr>
      </a:lvl6pPr>
      <a:lvl7pPr marL="3467100" indent="-457200" algn="l" rtl="0" fontAlgn="base">
        <a:spcBef>
          <a:spcPts val="1800"/>
        </a:spcBef>
        <a:spcAft>
          <a:spcPct val="0"/>
        </a:spcAft>
        <a:buClr>
          <a:srgbClr val="E13D21"/>
        </a:buClr>
        <a:buSzPct val="100000"/>
        <a:buFont typeface="Arial" charset="0"/>
        <a:buChar char="-"/>
        <a:defRPr sz="4300">
          <a:solidFill>
            <a:srgbClr val="0C0F20"/>
          </a:solidFill>
          <a:latin typeface="+mn-lt"/>
          <a:ea typeface="+mn-ea"/>
          <a:cs typeface="+mn-cs"/>
          <a:sym typeface="Arial" charset="0"/>
        </a:defRPr>
      </a:lvl7pPr>
      <a:lvl8pPr marL="3924300" indent="-457200" algn="l" rtl="0" fontAlgn="base">
        <a:spcBef>
          <a:spcPts val="1800"/>
        </a:spcBef>
        <a:spcAft>
          <a:spcPct val="0"/>
        </a:spcAft>
        <a:buClr>
          <a:srgbClr val="E13D21"/>
        </a:buClr>
        <a:buSzPct val="100000"/>
        <a:buFont typeface="Arial" charset="0"/>
        <a:buChar char="-"/>
        <a:defRPr sz="4300">
          <a:solidFill>
            <a:srgbClr val="0C0F20"/>
          </a:solidFill>
          <a:latin typeface="+mn-lt"/>
          <a:ea typeface="+mn-ea"/>
          <a:cs typeface="+mn-cs"/>
          <a:sym typeface="Arial" charset="0"/>
        </a:defRPr>
      </a:lvl8pPr>
      <a:lvl9pPr marL="4381500" indent="-457200" algn="l" rtl="0" fontAlgn="base">
        <a:spcBef>
          <a:spcPts val="1800"/>
        </a:spcBef>
        <a:spcAft>
          <a:spcPct val="0"/>
        </a:spcAft>
        <a:buClr>
          <a:srgbClr val="E13D21"/>
        </a:buClr>
        <a:buSzPct val="100000"/>
        <a:buFont typeface="Arial" charset="0"/>
        <a:buChar char="-"/>
        <a:defRPr sz="4300">
          <a:solidFill>
            <a:srgbClr val="0C0F20"/>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7.wmf"/></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8140700" y="0"/>
            <a:ext cx="15328900" cy="5334000"/>
          </a:xfrm>
        </p:spPr>
        <p:txBody>
          <a:bodyPr/>
          <a:lstStyle/>
          <a:p>
            <a:pPr eaLnBrk="1" hangingPunct="1">
              <a:defRPr/>
            </a:pPr>
            <a:r>
              <a:rPr lang="en-US" dirty="0" smtClean="0">
                <a:sym typeface="Arial" charset="0"/>
              </a:rPr>
              <a:t>How Libraries Use Publisher Metadata</a:t>
            </a:r>
          </a:p>
        </p:txBody>
      </p:sp>
      <p:sp>
        <p:nvSpPr>
          <p:cNvPr id="8194" name="Rectangle 2"/>
          <p:cNvSpPr>
            <a:spLocks noGrp="1" noChangeArrowheads="1"/>
          </p:cNvSpPr>
          <p:nvPr>
            <p:ph idx="1"/>
          </p:nvPr>
        </p:nvSpPr>
        <p:spPr/>
        <p:txBody>
          <a:bodyPr/>
          <a:lstStyle/>
          <a:p>
            <a:pPr marL="0" indent="0" eaLnBrk="1" hangingPunct="1">
              <a:defRPr/>
            </a:pPr>
            <a:r>
              <a:rPr lang="en-US" sz="6600" dirty="0" smtClean="0">
                <a:sym typeface="Arial" charset="0"/>
              </a:rPr>
              <a:t>Steve </a:t>
            </a:r>
            <a:r>
              <a:rPr lang="en-US" sz="6600" dirty="0" err="1" smtClean="0">
                <a:sym typeface="Arial" charset="0"/>
              </a:rPr>
              <a:t>Shadle</a:t>
            </a:r>
            <a:endParaRPr lang="en-US" sz="6600" dirty="0" smtClean="0">
              <a:sym typeface="Arial" charset="0"/>
            </a:endParaRPr>
          </a:p>
          <a:p>
            <a:pPr marL="0" indent="0" eaLnBrk="1" hangingPunct="1">
              <a:defRPr/>
            </a:pPr>
            <a:r>
              <a:rPr lang="en-US" sz="6600" dirty="0" smtClean="0">
                <a:sym typeface="Arial" charset="0"/>
              </a:rPr>
              <a:t>Serials Access Librarian</a:t>
            </a:r>
          </a:p>
          <a:p>
            <a:pPr marL="0" indent="0" eaLnBrk="1" hangingPunct="1">
              <a:defRPr/>
            </a:pPr>
            <a:r>
              <a:rPr lang="en-US" sz="6600" dirty="0" smtClean="0">
                <a:sym typeface="Arial" charset="0"/>
              </a:rPr>
              <a:t>University of Washington Libraries</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t="5212"/>
          <a:stretch>
            <a:fillRect/>
          </a:stretch>
        </p:blipFill>
        <p:spPr bwMode="auto">
          <a:xfrm>
            <a:off x="-5588" y="3048000"/>
            <a:ext cx="24687021" cy="13803400"/>
          </a:xfrm>
          <a:prstGeom prst="rect">
            <a:avLst/>
          </a:prstGeom>
          <a:noFill/>
          <a:ln w="38100">
            <a:solidFill>
              <a:schemeClr val="tx1"/>
            </a:solidFill>
            <a:miter lim="800000"/>
            <a:headEnd/>
            <a:tailEnd/>
          </a:ln>
        </p:spPr>
      </p:pic>
      <p:sp>
        <p:nvSpPr>
          <p:cNvPr id="6" name="Title 3"/>
          <p:cNvSpPr>
            <a:spLocks noGrp="1"/>
          </p:cNvSpPr>
          <p:nvPr>
            <p:ph type="title"/>
          </p:nvPr>
        </p:nvSpPr>
        <p:spPr>
          <a:xfrm>
            <a:off x="1219200" y="1524000"/>
            <a:ext cx="21945600" cy="1524000"/>
          </a:xfrm>
        </p:spPr>
        <p:txBody>
          <a:bodyPr/>
          <a:lstStyle/>
          <a:p>
            <a:r>
              <a:rPr lang="en-US" sz="9500" dirty="0" smtClean="0">
                <a:solidFill>
                  <a:schemeClr val="tx2">
                    <a:lumMod val="75000"/>
                  </a:schemeClr>
                </a:solidFill>
              </a:rPr>
              <a:t>Catalog Search</a:t>
            </a:r>
            <a:endParaRPr lang="en-US" sz="9500" dirty="0">
              <a:solidFill>
                <a:schemeClr val="tx2">
                  <a:lumMod val="75000"/>
                </a:schemeClr>
              </a:solidFill>
            </a:endParaRPr>
          </a:p>
        </p:txBody>
      </p:sp>
      <p:sp>
        <p:nvSpPr>
          <p:cNvPr id="9" name="TextBox 8"/>
          <p:cNvSpPr txBox="1"/>
          <p:nvPr/>
        </p:nvSpPr>
        <p:spPr>
          <a:xfrm>
            <a:off x="8331200" y="7924800"/>
            <a:ext cx="6837447" cy="835389"/>
          </a:xfrm>
          <a:prstGeom prst="rect">
            <a:avLst/>
          </a:prstGeom>
          <a:solidFill>
            <a:schemeClr val="bg1"/>
          </a:solidFill>
          <a:ln w="38100">
            <a:solidFill>
              <a:schemeClr val="accent1"/>
            </a:solidFill>
          </a:ln>
        </p:spPr>
        <p:txBody>
          <a:bodyPr wrap="none" lIns="217709" tIns="108855" rIns="217709" bIns="108855" rtlCol="0">
            <a:spAutoFit/>
          </a:bodyPr>
          <a:lstStyle/>
          <a:p>
            <a:r>
              <a:rPr lang="en-US" sz="4000" dirty="0" smtClean="0"/>
              <a:t>Transport system </a:t>
            </a:r>
            <a:r>
              <a:rPr lang="en-US" sz="4000" dirty="0" err="1" smtClean="0"/>
              <a:t>telematics</a:t>
            </a:r>
            <a:endParaRPr lang="en-US" sz="4000" dirty="0"/>
          </a:p>
        </p:txBody>
      </p:sp>
      <p:cxnSp>
        <p:nvCxnSpPr>
          <p:cNvPr id="11" name="Straight Arrow Connector 10"/>
          <p:cNvCxnSpPr/>
          <p:nvPr/>
        </p:nvCxnSpPr>
        <p:spPr>
          <a:xfrm flipH="1" flipV="1">
            <a:off x="9753600" y="5943600"/>
            <a:ext cx="2032000" cy="1981200"/>
          </a:xfrm>
          <a:prstGeom prst="straightConnector1">
            <a:avLst/>
          </a:prstGeom>
          <a:ln w="38100">
            <a:headEnd w="lg" len="lg"/>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21945600" cy="1523996"/>
          </a:xfrm>
        </p:spPr>
        <p:txBody>
          <a:bodyPr/>
          <a:lstStyle/>
          <a:p>
            <a:r>
              <a:rPr lang="en-US" dirty="0" smtClean="0">
                <a:solidFill>
                  <a:schemeClr val="tx2">
                    <a:lumMod val="75000"/>
                  </a:schemeClr>
                </a:solidFill>
                <a:latin typeface="+mj-lt"/>
              </a:rPr>
              <a:t>Search Results</a:t>
            </a:r>
            <a:endParaRPr lang="en-US" dirty="0">
              <a:solidFill>
                <a:schemeClr val="tx2">
                  <a:lumMod val="75000"/>
                </a:schemeClr>
              </a:solidFill>
              <a:latin typeface="+mj-lt"/>
            </a:endParaRPr>
          </a:p>
        </p:txBody>
      </p:sp>
      <p:pic>
        <p:nvPicPr>
          <p:cNvPr id="3074" name="Picture 2"/>
          <p:cNvPicPr>
            <a:picLocks noGrp="1" noChangeAspect="1" noChangeArrowheads="1"/>
          </p:cNvPicPr>
          <p:nvPr>
            <p:ph idx="1"/>
          </p:nvPr>
        </p:nvPicPr>
        <p:blipFill>
          <a:blip r:embed="rId3" cstate="print"/>
          <a:srcRect l="-500" t="2769" r="22500" b="10154"/>
          <a:stretch>
            <a:fillRect/>
          </a:stretch>
        </p:blipFill>
        <p:spPr bwMode="auto">
          <a:xfrm>
            <a:off x="0" y="1780636"/>
            <a:ext cx="23964595" cy="11935364"/>
          </a:xfrm>
          <a:prstGeom prst="rect">
            <a:avLst/>
          </a:prstGeom>
          <a:noFill/>
          <a:ln w="9525">
            <a:noFill/>
            <a:miter lim="800000"/>
            <a:headEnd/>
            <a:tailEnd/>
          </a:ln>
        </p:spPr>
      </p:pic>
      <p:sp>
        <p:nvSpPr>
          <p:cNvPr id="7" name="Rectangle 6"/>
          <p:cNvSpPr/>
          <p:nvPr/>
        </p:nvSpPr>
        <p:spPr>
          <a:xfrm>
            <a:off x="2286000" y="6248400"/>
            <a:ext cx="21526192" cy="1981200"/>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04800"/>
            <a:ext cx="21945600" cy="1219200"/>
          </a:xfrm>
        </p:spPr>
        <p:txBody>
          <a:bodyPr>
            <a:normAutofit fontScale="90000"/>
          </a:bodyPr>
          <a:lstStyle/>
          <a:p>
            <a:r>
              <a:rPr lang="en-US" sz="8600" dirty="0" smtClean="0">
                <a:solidFill>
                  <a:schemeClr val="tx2">
                    <a:lumMod val="75000"/>
                  </a:schemeClr>
                </a:solidFill>
              </a:rPr>
              <a:t>Catalog Record for 2011 Proceedings</a:t>
            </a:r>
            <a:endParaRPr lang="en-US" sz="8600" dirty="0">
              <a:solidFill>
                <a:schemeClr val="tx2">
                  <a:lumMod val="75000"/>
                </a:schemeClr>
              </a:solidFill>
            </a:endParaRPr>
          </a:p>
        </p:txBody>
      </p:sp>
      <p:pic>
        <p:nvPicPr>
          <p:cNvPr id="4098" name="Picture 2"/>
          <p:cNvPicPr>
            <a:picLocks noGrp="1" noChangeAspect="1" noChangeArrowheads="1"/>
          </p:cNvPicPr>
          <p:nvPr>
            <p:ph idx="1"/>
          </p:nvPr>
        </p:nvPicPr>
        <p:blipFill>
          <a:blip r:embed="rId3" cstate="print"/>
          <a:srcRect l="3144" t="14769" r="24105" b="923"/>
          <a:stretch>
            <a:fillRect/>
          </a:stretch>
        </p:blipFill>
        <p:spPr bwMode="auto">
          <a:xfrm>
            <a:off x="1837360" y="1752600"/>
            <a:ext cx="21327440" cy="11513503"/>
          </a:xfrm>
          <a:prstGeom prst="rect">
            <a:avLst/>
          </a:prstGeom>
          <a:noFill/>
          <a:ln w="9525">
            <a:solidFill>
              <a:schemeClr val="tx2"/>
            </a:solidFill>
            <a:miter lim="800000"/>
            <a:headEnd/>
            <a:tailEnd/>
          </a:ln>
        </p:spPr>
      </p:pic>
      <p:cxnSp>
        <p:nvCxnSpPr>
          <p:cNvPr id="6" name="Straight Arrow Connector 5"/>
          <p:cNvCxnSpPr/>
          <p:nvPr/>
        </p:nvCxnSpPr>
        <p:spPr>
          <a:xfrm flipH="1">
            <a:off x="16306800" y="5029200"/>
            <a:ext cx="5486400" cy="0"/>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0"/>
            <a:ext cx="21945600" cy="1219200"/>
          </a:xfrm>
        </p:spPr>
        <p:txBody>
          <a:bodyPr>
            <a:normAutofit/>
          </a:bodyPr>
          <a:lstStyle/>
          <a:p>
            <a:r>
              <a:rPr lang="en-US" dirty="0" smtClean="0">
                <a:solidFill>
                  <a:schemeClr val="tx2">
                    <a:lumMod val="75000"/>
                  </a:schemeClr>
                </a:solidFill>
                <a:latin typeface="+mj-lt"/>
              </a:rPr>
              <a:t>Full-Text Success</a:t>
            </a:r>
            <a:endParaRPr lang="en-US" dirty="0">
              <a:solidFill>
                <a:schemeClr val="tx2">
                  <a:lumMod val="75000"/>
                </a:schemeClr>
              </a:solidFill>
              <a:latin typeface="+mj-lt"/>
            </a:endParaRPr>
          </a:p>
        </p:txBody>
      </p:sp>
      <p:pic>
        <p:nvPicPr>
          <p:cNvPr id="5122" name="Picture 2"/>
          <p:cNvPicPr>
            <a:picLocks noGrp="1" noChangeAspect="1" noChangeArrowheads="1"/>
          </p:cNvPicPr>
          <p:nvPr>
            <p:ph idx="1"/>
          </p:nvPr>
        </p:nvPicPr>
        <p:blipFill>
          <a:blip r:embed="rId3" cstate="print"/>
          <a:srcRect t="5333"/>
          <a:stretch>
            <a:fillRect/>
          </a:stretch>
        </p:blipFill>
        <p:spPr bwMode="auto">
          <a:xfrm>
            <a:off x="0" y="1709816"/>
            <a:ext cx="25012397" cy="1200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0"/>
            <a:ext cx="21945600" cy="1371600"/>
          </a:xfrm>
        </p:spPr>
        <p:txBody>
          <a:bodyPr>
            <a:normAutofit/>
          </a:bodyPr>
          <a:lstStyle/>
          <a:p>
            <a:r>
              <a:rPr lang="en-US" dirty="0" smtClean="0">
                <a:solidFill>
                  <a:schemeClr val="tx2">
                    <a:lumMod val="75000"/>
                  </a:schemeClr>
                </a:solidFill>
                <a:latin typeface="+mj-lt"/>
              </a:rPr>
              <a:t>Catalog Record Source</a:t>
            </a:r>
            <a:endParaRPr lang="en-US" dirty="0">
              <a:solidFill>
                <a:schemeClr val="tx2">
                  <a:lumMod val="75000"/>
                </a:schemeClr>
              </a:solidFill>
              <a:latin typeface="+mj-lt"/>
            </a:endParaRPr>
          </a:p>
        </p:txBody>
      </p:sp>
      <p:pic>
        <p:nvPicPr>
          <p:cNvPr id="6146" name="Picture 2"/>
          <p:cNvPicPr>
            <a:picLocks noGrp="1" noChangeAspect="1" noChangeArrowheads="1"/>
          </p:cNvPicPr>
          <p:nvPr>
            <p:ph idx="1"/>
          </p:nvPr>
        </p:nvPicPr>
        <p:blipFill>
          <a:blip r:embed="rId3" cstate="print"/>
          <a:srcRect t="5333"/>
          <a:stretch>
            <a:fillRect/>
          </a:stretch>
        </p:blipFill>
        <p:spPr bwMode="auto">
          <a:xfrm>
            <a:off x="-609600" y="1447800"/>
            <a:ext cx="26428192" cy="123548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0"/>
            <a:ext cx="21945600" cy="1524000"/>
          </a:xfrm>
        </p:spPr>
        <p:txBody>
          <a:bodyPr/>
          <a:lstStyle/>
          <a:p>
            <a:r>
              <a:rPr lang="en-US" dirty="0" smtClean="0">
                <a:solidFill>
                  <a:schemeClr val="tx2">
                    <a:lumMod val="75000"/>
                  </a:schemeClr>
                </a:solidFill>
                <a:latin typeface="+mj-lt"/>
              </a:rPr>
              <a:t>Springer MARC Catalog Record</a:t>
            </a:r>
            <a:endParaRPr lang="en-US" dirty="0">
              <a:solidFill>
                <a:schemeClr val="tx2">
                  <a:lumMod val="75000"/>
                </a:schemeClr>
              </a:solidFill>
              <a:latin typeface="+mj-lt"/>
            </a:endParaRPr>
          </a:p>
        </p:txBody>
      </p:sp>
      <p:pic>
        <p:nvPicPr>
          <p:cNvPr id="7170" name="Picture 2"/>
          <p:cNvPicPr>
            <a:picLocks noGrp="1" noChangeAspect="1" noChangeArrowheads="1"/>
          </p:cNvPicPr>
          <p:nvPr>
            <p:ph idx="1"/>
          </p:nvPr>
        </p:nvPicPr>
        <p:blipFill>
          <a:blip r:embed="rId3" cstate="print"/>
          <a:srcRect/>
          <a:stretch>
            <a:fillRect/>
          </a:stretch>
        </p:blipFill>
        <p:spPr bwMode="auto">
          <a:xfrm>
            <a:off x="406402" y="1524000"/>
            <a:ext cx="23620477" cy="1219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016000" y="1524000"/>
            <a:ext cx="21945600" cy="1828800"/>
          </a:xfrm>
        </p:spPr>
        <p:txBody>
          <a:bodyPr/>
          <a:lstStyle/>
          <a:p>
            <a:r>
              <a:rPr lang="en-US" dirty="0" err="1" smtClean="0">
                <a:solidFill>
                  <a:schemeClr val="tx2">
                    <a:lumMod val="75000"/>
                  </a:schemeClr>
                </a:solidFill>
                <a:latin typeface="+mj-lt"/>
              </a:rPr>
              <a:t>OpenURL</a:t>
            </a:r>
            <a:r>
              <a:rPr lang="en-US" dirty="0" smtClean="0">
                <a:solidFill>
                  <a:schemeClr val="tx2">
                    <a:lumMod val="75000"/>
                  </a:schemeClr>
                </a:solidFill>
                <a:latin typeface="+mj-lt"/>
              </a:rPr>
              <a:t> Link Resolver</a:t>
            </a:r>
            <a:endParaRPr lang="en-US" dirty="0">
              <a:solidFill>
                <a:schemeClr val="tx2">
                  <a:lumMod val="75000"/>
                </a:schemeClr>
              </a:solidFill>
              <a:latin typeface="+mj-lt"/>
            </a:endParaRPr>
          </a:p>
        </p:txBody>
      </p:sp>
      <p:sp>
        <p:nvSpPr>
          <p:cNvPr id="5" name="Content Placeholder 4"/>
          <p:cNvSpPr>
            <a:spLocks noGrp="1"/>
          </p:cNvSpPr>
          <p:nvPr>
            <p:ph idx="1"/>
          </p:nvPr>
        </p:nvSpPr>
        <p:spPr>
          <a:xfrm>
            <a:off x="1219200" y="3657600"/>
            <a:ext cx="21945600" cy="9296400"/>
          </a:xfrm>
        </p:spPr>
        <p:txBody>
          <a:bodyPr/>
          <a:lstStyle/>
          <a:p>
            <a:pPr>
              <a:buNone/>
            </a:pPr>
            <a:r>
              <a:rPr lang="en-US" dirty="0" smtClean="0">
                <a:solidFill>
                  <a:schemeClr val="tx2">
                    <a:lumMod val="75000"/>
                  </a:schemeClr>
                </a:solidFill>
                <a:latin typeface="+mn-lt"/>
              </a:rPr>
              <a:t>Service that takes a citation formatted as an </a:t>
            </a:r>
            <a:r>
              <a:rPr lang="en-US" dirty="0" err="1" smtClean="0">
                <a:solidFill>
                  <a:schemeClr val="tx2">
                    <a:lumMod val="75000"/>
                  </a:schemeClr>
                </a:solidFill>
                <a:latin typeface="+mn-lt"/>
              </a:rPr>
              <a:t>OpenURL</a:t>
            </a:r>
            <a:r>
              <a:rPr lang="en-US" dirty="0" smtClean="0">
                <a:solidFill>
                  <a:schemeClr val="tx2">
                    <a:lumMod val="75000"/>
                  </a:schemeClr>
                </a:solidFill>
                <a:latin typeface="+mn-lt"/>
              </a:rPr>
              <a:t> and provides the user with library services related to that citation.  These services can include:</a:t>
            </a:r>
          </a:p>
          <a:p>
            <a:r>
              <a:rPr lang="en-US" dirty="0" smtClean="0">
                <a:solidFill>
                  <a:schemeClr val="tx2">
                    <a:lumMod val="75000"/>
                  </a:schemeClr>
                </a:solidFill>
                <a:latin typeface="+mn-lt"/>
              </a:rPr>
              <a:t>Accessing the online full-text</a:t>
            </a:r>
          </a:p>
          <a:p>
            <a:r>
              <a:rPr lang="en-US" dirty="0" smtClean="0">
                <a:solidFill>
                  <a:schemeClr val="tx2">
                    <a:lumMod val="75000"/>
                  </a:schemeClr>
                </a:solidFill>
                <a:latin typeface="+mn-lt"/>
              </a:rPr>
              <a:t>Placing an ILL (</a:t>
            </a:r>
            <a:r>
              <a:rPr lang="en-US" dirty="0" err="1" smtClean="0">
                <a:solidFill>
                  <a:schemeClr val="tx2">
                    <a:lumMod val="75000"/>
                  </a:schemeClr>
                </a:solidFill>
                <a:latin typeface="+mn-lt"/>
              </a:rPr>
              <a:t>InterLibrary</a:t>
            </a:r>
            <a:r>
              <a:rPr lang="en-US" dirty="0" smtClean="0">
                <a:solidFill>
                  <a:schemeClr val="tx2">
                    <a:lumMod val="75000"/>
                  </a:schemeClr>
                </a:solidFill>
                <a:latin typeface="+mn-lt"/>
              </a:rPr>
              <a:t> Loan) request</a:t>
            </a:r>
          </a:p>
          <a:p>
            <a:r>
              <a:rPr lang="en-US" dirty="0" smtClean="0">
                <a:solidFill>
                  <a:schemeClr val="tx2">
                    <a:lumMod val="75000"/>
                  </a:schemeClr>
                </a:solidFill>
                <a:latin typeface="+mn-lt"/>
              </a:rPr>
              <a:t>Searching a library catalog</a:t>
            </a:r>
          </a:p>
          <a:p>
            <a:r>
              <a:rPr lang="en-US" dirty="0" smtClean="0">
                <a:solidFill>
                  <a:schemeClr val="tx2">
                    <a:lumMod val="75000"/>
                  </a:schemeClr>
                </a:solidFill>
                <a:latin typeface="+mn-lt"/>
              </a:rPr>
              <a:t>Finding related resources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219200"/>
            <a:ext cx="21945600" cy="1828800"/>
          </a:xfrm>
        </p:spPr>
        <p:txBody>
          <a:bodyPr/>
          <a:lstStyle/>
          <a:p>
            <a:r>
              <a:rPr lang="en-US" dirty="0" err="1" smtClean="0">
                <a:solidFill>
                  <a:schemeClr val="tx2">
                    <a:lumMod val="75000"/>
                  </a:schemeClr>
                </a:solidFill>
                <a:latin typeface="+mj-lt"/>
              </a:rPr>
              <a:t>OpenURL</a:t>
            </a:r>
            <a:r>
              <a:rPr lang="en-US" dirty="0" smtClean="0">
                <a:solidFill>
                  <a:schemeClr val="tx2">
                    <a:lumMod val="75000"/>
                  </a:schemeClr>
                </a:solidFill>
                <a:latin typeface="+mj-lt"/>
              </a:rPr>
              <a:t> Knowledge Base</a:t>
            </a:r>
            <a:endParaRPr lang="en-US" dirty="0">
              <a:solidFill>
                <a:schemeClr val="tx2">
                  <a:lumMod val="75000"/>
                </a:schemeClr>
              </a:solidFill>
              <a:latin typeface="+mj-lt"/>
            </a:endParaRPr>
          </a:p>
        </p:txBody>
      </p:sp>
      <p:sp>
        <p:nvSpPr>
          <p:cNvPr id="5" name="Content Placeholder 4"/>
          <p:cNvSpPr>
            <a:spLocks noGrp="1"/>
          </p:cNvSpPr>
          <p:nvPr>
            <p:ph idx="1"/>
          </p:nvPr>
        </p:nvSpPr>
        <p:spPr>
          <a:xfrm>
            <a:off x="1219200" y="3962400"/>
            <a:ext cx="19431000" cy="11899900"/>
          </a:xfrm>
        </p:spPr>
        <p:txBody>
          <a:bodyPr/>
          <a:lstStyle/>
          <a:p>
            <a:pPr>
              <a:buNone/>
            </a:pPr>
            <a:r>
              <a:rPr lang="en-US" dirty="0" smtClean="0">
                <a:solidFill>
                  <a:schemeClr val="tx2">
                    <a:lumMod val="75000"/>
                  </a:schemeClr>
                </a:solidFill>
                <a:latin typeface="+mn-lt"/>
              </a:rPr>
              <a:t>A database containing information about electronic resources such as electronic journals or eBooks and their availability and accessibility. </a:t>
            </a:r>
          </a:p>
          <a:p>
            <a:pPr>
              <a:buNone/>
            </a:pPr>
            <a:r>
              <a:rPr lang="en-US" dirty="0" smtClean="0">
                <a:solidFill>
                  <a:schemeClr val="tx2">
                    <a:lumMod val="75000"/>
                  </a:schemeClr>
                </a:solidFill>
                <a:latin typeface="+mn-lt"/>
              </a:rPr>
              <a:t>Using the knowledge base, an </a:t>
            </a:r>
            <a:r>
              <a:rPr lang="en-US" dirty="0" err="1" smtClean="0">
                <a:solidFill>
                  <a:schemeClr val="tx2">
                    <a:lumMod val="75000"/>
                  </a:schemeClr>
                </a:solidFill>
                <a:latin typeface="+mn-lt"/>
              </a:rPr>
              <a:t>OpenURL</a:t>
            </a:r>
            <a:r>
              <a:rPr lang="en-US" dirty="0" smtClean="0">
                <a:solidFill>
                  <a:schemeClr val="tx2">
                    <a:lumMod val="75000"/>
                  </a:schemeClr>
                </a:solidFill>
                <a:latin typeface="+mn-lt"/>
              </a:rPr>
              <a:t> link resolver can determine if an item (article, book, etc.) is available electronically and identify the appropriate copy for a user.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2" y="1524000"/>
            <a:ext cx="22351997" cy="914400"/>
          </a:xfrm>
        </p:spPr>
        <p:txBody>
          <a:bodyPr>
            <a:normAutofit fontScale="90000"/>
          </a:bodyPr>
          <a:lstStyle/>
          <a:p>
            <a:r>
              <a:rPr lang="en-US" dirty="0" err="1" smtClean="0">
                <a:solidFill>
                  <a:schemeClr val="tx2">
                    <a:lumMod val="75000"/>
                  </a:schemeClr>
                </a:solidFill>
                <a:latin typeface="+mj-lt"/>
              </a:rPr>
              <a:t>OpenURL</a:t>
            </a:r>
            <a:r>
              <a:rPr lang="en-US" dirty="0" smtClean="0">
                <a:solidFill>
                  <a:schemeClr val="tx2">
                    <a:lumMod val="75000"/>
                  </a:schemeClr>
                </a:solidFill>
                <a:latin typeface="+mj-lt"/>
              </a:rPr>
              <a:t> Linking</a:t>
            </a:r>
            <a:endParaRPr lang="en-US" dirty="0">
              <a:solidFill>
                <a:schemeClr val="tx2">
                  <a:lumMod val="75000"/>
                </a:schemeClr>
              </a:solidFill>
              <a:latin typeface="+mj-lt"/>
            </a:endParaRPr>
          </a:p>
        </p:txBody>
      </p:sp>
      <p:pic>
        <p:nvPicPr>
          <p:cNvPr id="2051" name="Picture 3"/>
          <p:cNvPicPr>
            <a:picLocks noGrp="1" noChangeAspect="1" noChangeArrowheads="1"/>
          </p:cNvPicPr>
          <p:nvPr>
            <p:ph idx="1"/>
          </p:nvPr>
        </p:nvPicPr>
        <p:blipFill>
          <a:blip r:embed="rId3" cstate="print"/>
          <a:srcRect l="4125" t="9381" r="5156" b="7296"/>
          <a:stretch>
            <a:fillRect/>
          </a:stretch>
        </p:blipFill>
        <p:spPr bwMode="auto">
          <a:xfrm>
            <a:off x="609604" y="3048001"/>
            <a:ext cx="6502397" cy="4385718"/>
          </a:xfrm>
          <a:prstGeom prst="rect">
            <a:avLst/>
          </a:prstGeom>
          <a:noFill/>
          <a:ln w="9525">
            <a:solidFill>
              <a:schemeClr val="tx2"/>
            </a:solidFill>
            <a:miter lim="800000"/>
            <a:headEnd/>
            <a:tailEnd/>
          </a:ln>
        </p:spPr>
      </p:pic>
      <p:sp>
        <p:nvSpPr>
          <p:cNvPr id="6" name="Rectangle 5"/>
          <p:cNvSpPr/>
          <p:nvPr/>
        </p:nvSpPr>
        <p:spPr>
          <a:xfrm>
            <a:off x="3169925" y="5303520"/>
            <a:ext cx="3942075" cy="109728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graphicFrame>
        <p:nvGraphicFramePr>
          <p:cNvPr id="8" name="Table 7"/>
          <p:cNvGraphicFramePr>
            <a:graphicFrameLocks noGrp="1"/>
          </p:cNvGraphicFramePr>
          <p:nvPr/>
        </p:nvGraphicFramePr>
        <p:xfrm>
          <a:off x="7721601" y="3048001"/>
          <a:ext cx="16256002" cy="2351314"/>
        </p:xfrm>
        <a:graphic>
          <a:graphicData uri="http://schemas.openxmlformats.org/drawingml/2006/table">
            <a:tbl>
              <a:tblPr/>
              <a:tblGrid>
                <a:gridCol w="2412592"/>
                <a:gridCol w="1345485"/>
                <a:gridCol w="1235293"/>
                <a:gridCol w="1374483"/>
                <a:gridCol w="1484672"/>
                <a:gridCol w="4175640"/>
                <a:gridCol w="4227837"/>
              </a:tblGrid>
              <a:tr h="261258">
                <a:tc>
                  <a:txBody>
                    <a:bodyPr/>
                    <a:lstStyle/>
                    <a:p>
                      <a:pPr algn="l" fontAlgn="b"/>
                      <a:r>
                        <a:rPr lang="en-US" sz="1600" b="0" i="0" u="none" strike="noStrike" dirty="0">
                          <a:solidFill>
                            <a:srgbClr val="000000"/>
                          </a:solidFill>
                          <a:latin typeface="Calibri"/>
                        </a:rPr>
                        <a:t>Title</a:t>
                      </a: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ISSN</a:t>
                      </a: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eISSN</a:t>
                      </a:r>
                    </a:p>
                  </a:txBody>
                  <a:tcPr marL="17416" marR="17416" marT="13062" marB="0" anchor="b">
                    <a:lnL>
                      <a:noFill/>
                    </a:lnL>
                    <a:lnR>
                      <a:noFill/>
                    </a:lnR>
                    <a:lnT>
                      <a:noFill/>
                    </a:lnT>
                    <a:lnB>
                      <a:noFill/>
                    </a:lnB>
                  </a:tcPr>
                </a:tc>
                <a:tc>
                  <a:txBody>
                    <a:bodyPr/>
                    <a:lstStyle/>
                    <a:p>
                      <a:pPr algn="ctr" fontAlgn="b"/>
                      <a:r>
                        <a:rPr lang="en-US" sz="1600" b="0" i="0" u="none" strike="noStrike">
                          <a:solidFill>
                            <a:srgbClr val="000000"/>
                          </a:solidFill>
                          <a:latin typeface="Calibri"/>
                        </a:rPr>
                        <a:t>StartDate</a:t>
                      </a:r>
                    </a:p>
                  </a:txBody>
                  <a:tcPr marL="17416" marR="17416" marT="13062" marB="0" anchor="b">
                    <a:lnL>
                      <a:noFill/>
                    </a:lnL>
                    <a:lnR>
                      <a:noFill/>
                    </a:lnR>
                    <a:lnT>
                      <a:noFill/>
                    </a:lnT>
                    <a:lnB>
                      <a:noFill/>
                    </a:lnB>
                  </a:tcPr>
                </a:tc>
                <a:tc>
                  <a:txBody>
                    <a:bodyPr/>
                    <a:lstStyle/>
                    <a:p>
                      <a:pPr algn="ctr" fontAlgn="b"/>
                      <a:r>
                        <a:rPr lang="en-US" sz="1600" b="0" i="0" u="none" strike="noStrike">
                          <a:solidFill>
                            <a:srgbClr val="000000"/>
                          </a:solidFill>
                          <a:latin typeface="Calibri"/>
                        </a:rPr>
                        <a:t>EndDate</a:t>
                      </a: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Resource</a:t>
                      </a: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URL</a:t>
                      </a:r>
                    </a:p>
                  </a:txBody>
                  <a:tcPr marL="17416" marR="17416" marT="13062" marB="0" anchor="b">
                    <a:lnL>
                      <a:noFill/>
                    </a:lnL>
                    <a:lnR>
                      <a:noFill/>
                    </a:lnR>
                    <a:lnT>
                      <a:noFill/>
                    </a:lnT>
                    <a:lnB>
                      <a:noFill/>
                    </a:lnB>
                  </a:tcPr>
                </a:tc>
              </a:tr>
              <a:tr h="522514">
                <a:tc>
                  <a:txBody>
                    <a:bodyPr/>
                    <a:lstStyle/>
                    <a:p>
                      <a:pPr algn="l" fontAlgn="b"/>
                      <a:r>
                        <a:rPr lang="en-US" sz="1600" b="0" i="0" u="none" strike="noStrike">
                          <a:solidFill>
                            <a:srgbClr val="000000"/>
                          </a:solidFill>
                          <a:latin typeface="Calibri"/>
                        </a:rPr>
                        <a:t>Group decision and negotiation</a:t>
                      </a: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0926-2644</a:t>
                      </a:r>
                    </a:p>
                  </a:txBody>
                  <a:tcPr marL="17416" marR="17416" marT="13062"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1572-9907</a:t>
                      </a:r>
                    </a:p>
                  </a:txBody>
                  <a:tcPr marL="17416" marR="17416" marT="13062" marB="0" anchor="b">
                    <a:lnL>
                      <a:noFill/>
                    </a:lnL>
                    <a:lnR>
                      <a:noFill/>
                    </a:lnR>
                    <a:lnT>
                      <a:noFill/>
                    </a:lnT>
                    <a:lnB>
                      <a:noFill/>
                    </a:lnB>
                  </a:tcPr>
                </a:tc>
                <a:tc>
                  <a:txBody>
                    <a:bodyPr/>
                    <a:lstStyle/>
                    <a:p>
                      <a:pPr algn="ctr" fontAlgn="b"/>
                      <a:r>
                        <a:rPr lang="en-US" sz="1600" b="0" i="0" u="none" strike="noStrike">
                          <a:solidFill>
                            <a:srgbClr val="000000"/>
                          </a:solidFill>
                          <a:latin typeface="Calibri"/>
                        </a:rPr>
                        <a:t>4/1/1992</a:t>
                      </a:r>
                    </a:p>
                  </a:txBody>
                  <a:tcPr marL="17416" marR="17416" marT="13062" marB="0" anchor="b">
                    <a:lnL>
                      <a:noFill/>
                    </a:lnL>
                    <a:lnR>
                      <a:noFill/>
                    </a:lnR>
                    <a:lnT>
                      <a:noFill/>
                    </a:lnT>
                    <a:lnB>
                      <a:noFill/>
                    </a:lnB>
                  </a:tcPr>
                </a:tc>
                <a:tc>
                  <a:txBody>
                    <a:bodyPr/>
                    <a:lstStyle/>
                    <a:p>
                      <a:pPr algn="ctr" fontAlgn="b"/>
                      <a:r>
                        <a:rPr lang="en-US" sz="1600" b="0" i="0" u="none" strike="noStrike">
                          <a:solidFill>
                            <a:srgbClr val="000000"/>
                          </a:solidFill>
                          <a:latin typeface="Calibri"/>
                        </a:rPr>
                        <a:t>12/31/1996</a:t>
                      </a: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SpringerLINK Archive - Humanities, Social Sciences and Law</a:t>
                      </a: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http://www.springerlink.com/openurl.asp?genre=journal&amp;issn=0926-2644</a:t>
                      </a:r>
                    </a:p>
                  </a:txBody>
                  <a:tcPr marL="17416" marR="17416" marT="13062" marB="0" anchor="b">
                    <a:lnL>
                      <a:noFill/>
                    </a:lnL>
                    <a:lnR>
                      <a:noFill/>
                    </a:lnR>
                    <a:lnT>
                      <a:noFill/>
                    </a:lnT>
                    <a:lnB>
                      <a:noFill/>
                    </a:lnB>
                  </a:tcPr>
                </a:tc>
              </a:tr>
              <a:tr h="522514">
                <a:tc>
                  <a:txBody>
                    <a:bodyPr/>
                    <a:lstStyle/>
                    <a:p>
                      <a:pPr algn="l" fontAlgn="b"/>
                      <a:r>
                        <a:rPr lang="en-US" sz="1600" b="0" i="0" u="none" strike="noStrike">
                          <a:solidFill>
                            <a:srgbClr val="000000"/>
                          </a:solidFill>
                          <a:latin typeface="Calibri"/>
                        </a:rPr>
                        <a:t>Group decision and negotiation</a:t>
                      </a: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0926-2644</a:t>
                      </a: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1572-9907</a:t>
                      </a:r>
                    </a:p>
                  </a:txBody>
                  <a:tcPr marL="17416" marR="17416" marT="13062" marB="0" anchor="b">
                    <a:lnL>
                      <a:noFill/>
                    </a:lnL>
                    <a:lnR>
                      <a:noFill/>
                    </a:lnR>
                    <a:lnT>
                      <a:noFill/>
                    </a:lnT>
                    <a:lnB>
                      <a:noFill/>
                    </a:lnB>
                  </a:tcPr>
                </a:tc>
                <a:tc>
                  <a:txBody>
                    <a:bodyPr/>
                    <a:lstStyle/>
                    <a:p>
                      <a:pPr algn="ctr" fontAlgn="b"/>
                      <a:r>
                        <a:rPr lang="en-US" sz="1600" b="0" i="0" u="none" strike="noStrike">
                          <a:solidFill>
                            <a:srgbClr val="000000"/>
                          </a:solidFill>
                          <a:latin typeface="Calibri"/>
                        </a:rPr>
                        <a:t>1/1/1997</a:t>
                      </a:r>
                    </a:p>
                  </a:txBody>
                  <a:tcPr marL="17416" marR="17416" marT="1306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SpringerLink Contemporary - Orbis Cascade Alliance</a:t>
                      </a: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http://www.springerlink.com/openurl.asp?genre=journal&amp;issn=0926-2644</a:t>
                      </a:r>
                    </a:p>
                  </a:txBody>
                  <a:tcPr marL="17416" marR="17416" marT="13062" marB="0" anchor="b">
                    <a:lnL>
                      <a:noFill/>
                    </a:lnL>
                    <a:lnR>
                      <a:noFill/>
                    </a:lnR>
                    <a:lnT>
                      <a:noFill/>
                    </a:lnT>
                    <a:lnB>
                      <a:noFill/>
                    </a:lnB>
                  </a:tcPr>
                </a:tc>
              </a:tr>
              <a:tr h="522514">
                <a:tc>
                  <a:txBody>
                    <a:bodyPr/>
                    <a:lstStyle/>
                    <a:p>
                      <a:pPr algn="l" fontAlgn="b"/>
                      <a:r>
                        <a:rPr lang="en-US" sz="1600" b="0" i="0" u="none" strike="noStrike">
                          <a:solidFill>
                            <a:srgbClr val="000000"/>
                          </a:solidFill>
                          <a:latin typeface="Calibri"/>
                        </a:rPr>
                        <a:t>Group decision and negotiation</a:t>
                      </a: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0926-2644</a:t>
                      </a: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1572-9907</a:t>
                      </a:r>
                    </a:p>
                  </a:txBody>
                  <a:tcPr marL="17416" marR="17416" marT="13062" marB="0" anchor="b">
                    <a:lnL>
                      <a:noFill/>
                    </a:lnL>
                    <a:lnR>
                      <a:noFill/>
                    </a:lnR>
                    <a:lnT>
                      <a:noFill/>
                    </a:lnT>
                    <a:lnB>
                      <a:noFill/>
                    </a:lnB>
                  </a:tcPr>
                </a:tc>
                <a:tc>
                  <a:txBody>
                    <a:bodyPr/>
                    <a:lstStyle/>
                    <a:p>
                      <a:pPr algn="ctr" fontAlgn="b"/>
                      <a:r>
                        <a:rPr lang="en-US" sz="1600" b="0" i="0" u="none" strike="noStrike">
                          <a:solidFill>
                            <a:srgbClr val="000000"/>
                          </a:solidFill>
                          <a:latin typeface="Calibri"/>
                        </a:rPr>
                        <a:t>1/1/1997</a:t>
                      </a:r>
                    </a:p>
                  </a:txBody>
                  <a:tcPr marL="17416" marR="17416" marT="13062" marB="0" anchor="b">
                    <a:lnL>
                      <a:noFill/>
                    </a:lnL>
                    <a:lnR>
                      <a:noFill/>
                    </a:lnR>
                    <a:lnT>
                      <a:noFill/>
                    </a:lnT>
                    <a:lnB>
                      <a:noFill/>
                    </a:lnB>
                  </a:tcPr>
                </a:tc>
                <a:tc>
                  <a:txBody>
                    <a:bodyPr/>
                    <a:lstStyle/>
                    <a:p>
                      <a:pPr algn="ctr" fontAlgn="b"/>
                      <a:r>
                        <a:rPr lang="en-US" sz="1600" b="0" i="0" u="none" strike="noStrike">
                          <a:solidFill>
                            <a:srgbClr val="000000"/>
                          </a:solidFill>
                          <a:latin typeface="Calibri"/>
                        </a:rPr>
                        <a:t>12/31/2009</a:t>
                      </a: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SpringerLink Contemporary - Orbis Cascade Alliance (Perpetual Access)</a:t>
                      </a: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http://www.springerlink.com/openurl.asp?genre=journal&amp;issn=0926-2644</a:t>
                      </a:r>
                    </a:p>
                  </a:txBody>
                  <a:tcPr marL="17416" marR="17416" marT="13062" marB="0" anchor="b">
                    <a:lnL>
                      <a:noFill/>
                    </a:lnL>
                    <a:lnR>
                      <a:noFill/>
                    </a:lnR>
                    <a:lnT>
                      <a:noFill/>
                    </a:lnT>
                    <a:lnB>
                      <a:noFill/>
                    </a:lnB>
                  </a:tcPr>
                </a:tc>
              </a:tr>
              <a:tr h="522514">
                <a:tc>
                  <a:txBody>
                    <a:bodyPr/>
                    <a:lstStyle/>
                    <a:p>
                      <a:pPr algn="l" fontAlgn="b"/>
                      <a:r>
                        <a:rPr lang="en-US" sz="1600" b="0" i="0" u="none" strike="noStrike">
                          <a:solidFill>
                            <a:srgbClr val="000000"/>
                          </a:solidFill>
                          <a:latin typeface="Calibri"/>
                        </a:rPr>
                        <a:t>Group decision and negotiation</a:t>
                      </a: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0926-2644</a:t>
                      </a: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1572-9907</a:t>
                      </a:r>
                    </a:p>
                  </a:txBody>
                  <a:tcPr marL="17416" marR="17416" marT="13062" marB="0" anchor="b">
                    <a:lnL>
                      <a:noFill/>
                    </a:lnL>
                    <a:lnR>
                      <a:noFill/>
                    </a:lnR>
                    <a:lnT>
                      <a:noFill/>
                    </a:lnT>
                    <a:lnB>
                      <a:noFill/>
                    </a:lnB>
                  </a:tcPr>
                </a:tc>
                <a:tc>
                  <a:txBody>
                    <a:bodyPr/>
                    <a:lstStyle/>
                    <a:p>
                      <a:pPr algn="ctr" fontAlgn="b"/>
                      <a:r>
                        <a:rPr lang="en-US" sz="1600" b="0" i="0" u="none" strike="noStrike">
                          <a:solidFill>
                            <a:srgbClr val="000000"/>
                          </a:solidFill>
                          <a:latin typeface="Calibri"/>
                        </a:rPr>
                        <a:t>11/1/2004</a:t>
                      </a:r>
                    </a:p>
                  </a:txBody>
                  <a:tcPr marL="17416" marR="17416" marT="13062"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1 year ago</a:t>
                      </a:r>
                    </a:p>
                  </a:txBody>
                  <a:tcPr marL="17416" marR="17416" marT="13062" marB="0" anchor="b">
                    <a:lnL>
                      <a:noFill/>
                    </a:lnL>
                    <a:lnR>
                      <a:noFill/>
                    </a:lnR>
                    <a:lnT>
                      <a:noFill/>
                    </a:lnT>
                    <a:lnB>
                      <a:noFill/>
                    </a:lnB>
                  </a:tcPr>
                </a:tc>
                <a:tc>
                  <a:txBody>
                    <a:bodyPr/>
                    <a:lstStyle/>
                    <a:p>
                      <a:pPr algn="l" fontAlgn="b"/>
                      <a:r>
                        <a:rPr lang="en-US" sz="1600" b="0" i="0" u="none" strike="noStrike">
                          <a:solidFill>
                            <a:srgbClr val="000000"/>
                          </a:solidFill>
                          <a:latin typeface="Calibri"/>
                        </a:rPr>
                        <a:t>Business Source Complete</a:t>
                      </a:r>
                    </a:p>
                  </a:txBody>
                  <a:tcPr marL="17416" marR="17416" marT="13062"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http://search.ebscohost.com/direct.asp?db=bth&amp;jid=OFY&amp;scope=site</a:t>
                      </a:r>
                    </a:p>
                  </a:txBody>
                  <a:tcPr marL="17416" marR="17416" marT="13062" marB="0" anchor="b">
                    <a:lnL>
                      <a:noFill/>
                    </a:lnL>
                    <a:lnR>
                      <a:noFill/>
                    </a:lnR>
                    <a:lnT>
                      <a:noFill/>
                    </a:lnT>
                    <a:lnB>
                      <a:noFill/>
                    </a:lnB>
                  </a:tcPr>
                </a:tc>
              </a:tr>
            </a:tbl>
          </a:graphicData>
        </a:graphic>
      </p:graphicFrame>
      <p:grpSp>
        <p:nvGrpSpPr>
          <p:cNvPr id="3" name="Group 32"/>
          <p:cNvGrpSpPr/>
          <p:nvPr/>
        </p:nvGrpSpPr>
        <p:grpSpPr>
          <a:xfrm>
            <a:off x="2235202" y="7315200"/>
            <a:ext cx="8940797" cy="1992676"/>
            <a:chOff x="818198" y="3569732"/>
            <a:chExt cx="3352799" cy="996338"/>
          </a:xfrm>
        </p:grpSpPr>
        <p:sp>
          <p:nvSpPr>
            <p:cNvPr id="7" name="TextBox 6"/>
            <p:cNvSpPr txBox="1"/>
            <p:nvPr/>
          </p:nvSpPr>
          <p:spPr>
            <a:xfrm>
              <a:off x="818198" y="3758156"/>
              <a:ext cx="3352799" cy="807914"/>
            </a:xfrm>
            <a:prstGeom prst="rect">
              <a:avLst/>
            </a:prstGeom>
            <a:noFill/>
          </p:spPr>
          <p:txBody>
            <a:bodyPr wrap="square" rtlCol="0">
              <a:spAutoFit/>
            </a:bodyPr>
            <a:lstStyle/>
            <a:p>
              <a:r>
                <a:rPr lang="en-US" sz="3300" u="sng" dirty="0" smtClean="0">
                  <a:solidFill>
                    <a:schemeClr val="tx2">
                      <a:lumMod val="75000"/>
                    </a:schemeClr>
                  </a:solidFill>
                </a:rPr>
                <a:t>http://resolver.lib.washington.edu/?&amp;</a:t>
              </a:r>
            </a:p>
            <a:p>
              <a:r>
                <a:rPr lang="en-US" sz="3300" u="sng" dirty="0" err="1" smtClean="0">
                  <a:solidFill>
                    <a:schemeClr val="tx2">
                      <a:lumMod val="75000"/>
                    </a:schemeClr>
                  </a:solidFill>
                </a:rPr>
                <a:t>rft.date</a:t>
              </a:r>
              <a:r>
                <a:rPr lang="en-US" sz="3300" u="sng" dirty="0" smtClean="0">
                  <a:solidFill>
                    <a:schemeClr val="tx2">
                      <a:lumMod val="75000"/>
                    </a:schemeClr>
                  </a:solidFill>
                </a:rPr>
                <a:t>=</a:t>
              </a:r>
              <a:r>
                <a:rPr lang="en-US" sz="3300" u="sng" dirty="0" err="1" smtClean="0">
                  <a:solidFill>
                    <a:schemeClr val="tx2">
                      <a:lumMod val="75000"/>
                    </a:schemeClr>
                  </a:solidFill>
                </a:rPr>
                <a:t>2011&amp;rft.issn</a:t>
              </a:r>
              <a:r>
                <a:rPr lang="en-US" sz="3300" u="sng" dirty="0" smtClean="0">
                  <a:solidFill>
                    <a:schemeClr val="tx2">
                      <a:lumMod val="75000"/>
                    </a:schemeClr>
                  </a:solidFill>
                </a:rPr>
                <a:t>=0926-2644 &amp;id=</a:t>
              </a:r>
              <a:r>
                <a:rPr lang="en-US" sz="3300" u="sng" dirty="0" err="1" smtClean="0">
                  <a:solidFill>
                    <a:schemeClr val="tx2">
                      <a:lumMod val="75000"/>
                    </a:schemeClr>
                  </a:solidFill>
                </a:rPr>
                <a:t>doi:10.1007</a:t>
              </a:r>
              <a:r>
                <a:rPr lang="en-US" sz="3300" u="sng" dirty="0" smtClean="0">
                  <a:solidFill>
                    <a:schemeClr val="tx2">
                      <a:lumMod val="75000"/>
                    </a:schemeClr>
                  </a:solidFill>
                </a:rPr>
                <a:t>/</a:t>
              </a:r>
              <a:r>
                <a:rPr lang="en-US" sz="3300" u="sng" dirty="0" err="1" smtClean="0">
                  <a:solidFill>
                    <a:schemeClr val="tx2">
                      <a:lumMod val="75000"/>
                    </a:schemeClr>
                  </a:solidFill>
                </a:rPr>
                <a:t>s10726</a:t>
              </a:r>
              <a:r>
                <a:rPr lang="en-US" sz="3300" u="sng" dirty="0" smtClean="0">
                  <a:solidFill>
                    <a:schemeClr val="tx2">
                      <a:lumMod val="75000"/>
                    </a:schemeClr>
                  </a:solidFill>
                </a:rPr>
                <a:t>-011-9233-y&amp;…</a:t>
              </a:r>
              <a:endParaRPr lang="en-US" u="sng" dirty="0"/>
            </a:p>
          </p:txBody>
        </p:sp>
        <p:cxnSp>
          <p:nvCxnSpPr>
            <p:cNvPr id="10" name="Straight Arrow Connector 9"/>
            <p:cNvCxnSpPr/>
            <p:nvPr/>
          </p:nvCxnSpPr>
          <p:spPr>
            <a:xfrm>
              <a:off x="2667000" y="3569732"/>
              <a:ext cx="1084898" cy="0"/>
            </a:xfrm>
            <a:prstGeom prst="straightConnector1">
              <a:avLst/>
            </a:prstGeom>
            <a:ln w="76200">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11" name="Rectangle 10"/>
          <p:cNvSpPr/>
          <p:nvPr/>
        </p:nvSpPr>
        <p:spPr>
          <a:xfrm>
            <a:off x="7559040" y="3840480"/>
            <a:ext cx="16581120" cy="54864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pic>
        <p:nvPicPr>
          <p:cNvPr id="1026" name="Picture 2"/>
          <p:cNvPicPr>
            <a:picLocks noChangeAspect="1" noChangeArrowheads="1"/>
          </p:cNvPicPr>
          <p:nvPr/>
        </p:nvPicPr>
        <p:blipFill>
          <a:blip r:embed="rId4" cstate="print"/>
          <a:srcRect t="8339" b="22932"/>
          <a:stretch>
            <a:fillRect/>
          </a:stretch>
        </p:blipFill>
        <p:spPr bwMode="auto">
          <a:xfrm>
            <a:off x="11122660" y="7958322"/>
            <a:ext cx="13017501" cy="6028956"/>
          </a:xfrm>
          <a:prstGeom prst="rect">
            <a:avLst/>
          </a:prstGeom>
          <a:noFill/>
          <a:ln w="9525">
            <a:noFill/>
            <a:miter lim="800000"/>
            <a:headEnd/>
            <a:tailEnd/>
          </a:ln>
        </p:spPr>
      </p:pic>
      <p:grpSp>
        <p:nvGrpSpPr>
          <p:cNvPr id="4" name="Group 33"/>
          <p:cNvGrpSpPr/>
          <p:nvPr/>
        </p:nvGrpSpPr>
        <p:grpSpPr>
          <a:xfrm>
            <a:off x="12806877" y="6616245"/>
            <a:ext cx="10764320" cy="1342078"/>
            <a:chOff x="4802579" y="3308122"/>
            <a:chExt cx="4036620" cy="671039"/>
          </a:xfrm>
        </p:grpSpPr>
        <p:sp>
          <p:nvSpPr>
            <p:cNvPr id="12" name="TextBox 11"/>
            <p:cNvSpPr txBox="1"/>
            <p:nvPr/>
          </p:nvSpPr>
          <p:spPr>
            <a:xfrm>
              <a:off x="4856796" y="3308122"/>
              <a:ext cx="3982403" cy="553998"/>
            </a:xfrm>
            <a:prstGeom prst="rect">
              <a:avLst/>
            </a:prstGeom>
            <a:noFill/>
          </p:spPr>
          <p:txBody>
            <a:bodyPr wrap="square" rtlCol="0">
              <a:spAutoFit/>
            </a:bodyPr>
            <a:lstStyle/>
            <a:p>
              <a:r>
                <a:rPr lang="en-US" sz="3300" u="sng" dirty="0" smtClean="0">
                  <a:solidFill>
                    <a:schemeClr val="tx2">
                      <a:lumMod val="75000"/>
                    </a:schemeClr>
                  </a:solidFill>
                </a:rPr>
                <a:t>http://www.springerlink.com/openurl.asp?genre=article&amp;id=doi:10.1007/s10726-011-9233-y</a:t>
              </a:r>
              <a:endParaRPr lang="en-US" sz="3300" u="sng" dirty="0">
                <a:solidFill>
                  <a:schemeClr val="tx2">
                    <a:lumMod val="75000"/>
                  </a:schemeClr>
                </a:solidFill>
              </a:endParaRPr>
            </a:p>
          </p:txBody>
        </p:sp>
        <p:cxnSp>
          <p:nvCxnSpPr>
            <p:cNvPr id="14" name="Straight Arrow Connector 13"/>
            <p:cNvCxnSpPr/>
            <p:nvPr/>
          </p:nvCxnSpPr>
          <p:spPr>
            <a:xfrm>
              <a:off x="4802579" y="3716859"/>
              <a:ext cx="267578" cy="262302"/>
            </a:xfrm>
            <a:prstGeom prst="straightConnector1">
              <a:avLst/>
            </a:prstGeom>
            <a:ln w="76200">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15" name="Rectangle 14"/>
          <p:cNvSpPr/>
          <p:nvPr/>
        </p:nvSpPr>
        <p:spPr>
          <a:xfrm>
            <a:off x="16052800" y="10972800"/>
            <a:ext cx="6705600" cy="609600"/>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9" name="TextBox 18"/>
          <p:cNvSpPr txBox="1"/>
          <p:nvPr/>
        </p:nvSpPr>
        <p:spPr>
          <a:xfrm>
            <a:off x="10160002" y="6400796"/>
            <a:ext cx="2646877" cy="1081610"/>
          </a:xfrm>
          <a:prstGeom prst="rect">
            <a:avLst/>
          </a:prstGeom>
          <a:noFill/>
          <a:ln w="76200">
            <a:solidFill>
              <a:schemeClr val="tx2">
                <a:lumMod val="75000"/>
              </a:schemeClr>
            </a:solidFill>
          </a:ln>
        </p:spPr>
        <p:txBody>
          <a:bodyPr wrap="square" lIns="217709" tIns="108855" rIns="217709" bIns="108855" rtlCol="0">
            <a:spAutoFit/>
          </a:bodyPr>
          <a:lstStyle/>
          <a:p>
            <a:r>
              <a:rPr lang="en-US" sz="4400" dirty="0" err="1" smtClean="0">
                <a:solidFill>
                  <a:schemeClr val="tx2">
                    <a:lumMod val="75000"/>
                  </a:schemeClr>
                </a:solidFill>
              </a:rPr>
              <a:t>360Link</a:t>
            </a:r>
            <a:endParaRPr lang="en-US" sz="4400" dirty="0" smtClean="0">
              <a:solidFill>
                <a:schemeClr val="tx2">
                  <a:lumMod val="75000"/>
                </a:schemeClr>
              </a:solidFill>
            </a:endParaRPr>
          </a:p>
          <a:p>
            <a:endParaRPr lang="en-US" dirty="0">
              <a:solidFill>
                <a:schemeClr val="tx2">
                  <a:lumMod val="75000"/>
                </a:schemeClr>
              </a:solidFill>
            </a:endParaRPr>
          </a:p>
        </p:txBody>
      </p:sp>
      <p:cxnSp>
        <p:nvCxnSpPr>
          <p:cNvPr id="21" name="Straight Arrow Connector 20"/>
          <p:cNvCxnSpPr/>
          <p:nvPr/>
        </p:nvCxnSpPr>
        <p:spPr>
          <a:xfrm flipV="1">
            <a:off x="10566400" y="5399316"/>
            <a:ext cx="0" cy="1001484"/>
          </a:xfrm>
          <a:prstGeom prst="straightConnector1">
            <a:avLst/>
          </a:prstGeom>
          <a:ln w="76200">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2192000" y="5399315"/>
            <a:ext cx="0" cy="1001486"/>
          </a:xfrm>
          <a:prstGeom prst="straightConnector1">
            <a:avLst/>
          </a:prstGeom>
          <a:ln w="76200">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500"/>
                                        <p:tgtEl>
                                          <p:spTgt spid="10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5" grpId="0" animBg="1"/>
      <p:bldP spid="19"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295400"/>
            <a:ext cx="21945600" cy="1828800"/>
          </a:xfrm>
        </p:spPr>
        <p:txBody>
          <a:bodyPr/>
          <a:lstStyle/>
          <a:p>
            <a:r>
              <a:rPr lang="en-US" dirty="0" smtClean="0">
                <a:solidFill>
                  <a:schemeClr val="tx2">
                    <a:lumMod val="75000"/>
                  </a:schemeClr>
                </a:solidFill>
                <a:latin typeface="+mj-lt"/>
              </a:rPr>
              <a:t>Link Resolver</a:t>
            </a:r>
            <a:endParaRPr lang="en-US" dirty="0">
              <a:solidFill>
                <a:schemeClr val="tx2">
                  <a:lumMod val="75000"/>
                </a:schemeClr>
              </a:solidFill>
              <a:latin typeface="+mj-lt"/>
            </a:endParaRPr>
          </a:p>
        </p:txBody>
      </p:sp>
      <p:sp>
        <p:nvSpPr>
          <p:cNvPr id="5" name="Content Placeholder 4"/>
          <p:cNvSpPr>
            <a:spLocks noGrp="1"/>
          </p:cNvSpPr>
          <p:nvPr>
            <p:ph idx="1"/>
          </p:nvPr>
        </p:nvSpPr>
        <p:spPr>
          <a:xfrm>
            <a:off x="685800" y="3657600"/>
            <a:ext cx="22987000" cy="11899900"/>
          </a:xfrm>
        </p:spPr>
        <p:txBody>
          <a:bodyPr/>
          <a:lstStyle/>
          <a:p>
            <a:r>
              <a:rPr lang="en-US" dirty="0" smtClean="0">
                <a:solidFill>
                  <a:schemeClr val="tx2">
                    <a:lumMod val="75000"/>
                  </a:schemeClr>
                </a:solidFill>
                <a:latin typeface="+mn-lt"/>
              </a:rPr>
              <a:t>Parses the citation elements from the source </a:t>
            </a:r>
            <a:r>
              <a:rPr lang="en-US" dirty="0" err="1" smtClean="0">
                <a:solidFill>
                  <a:schemeClr val="tx2">
                    <a:lumMod val="75000"/>
                  </a:schemeClr>
                </a:solidFill>
                <a:latin typeface="+mn-lt"/>
              </a:rPr>
              <a:t>OpenURL</a:t>
            </a:r>
            <a:endParaRPr lang="en-US" dirty="0" smtClean="0">
              <a:solidFill>
                <a:schemeClr val="tx2">
                  <a:lumMod val="75000"/>
                </a:schemeClr>
              </a:solidFill>
              <a:latin typeface="+mn-lt"/>
            </a:endParaRPr>
          </a:p>
          <a:p>
            <a:r>
              <a:rPr lang="en-US" dirty="0" smtClean="0">
                <a:solidFill>
                  <a:schemeClr val="tx2">
                    <a:lumMod val="75000"/>
                  </a:schemeClr>
                </a:solidFill>
                <a:latin typeface="+mn-lt"/>
              </a:rPr>
              <a:t>Tests those elements against a library’s knowledge base</a:t>
            </a:r>
          </a:p>
          <a:p>
            <a:r>
              <a:rPr lang="en-US" dirty="0" smtClean="0">
                <a:solidFill>
                  <a:schemeClr val="tx2">
                    <a:lumMod val="75000"/>
                  </a:schemeClr>
                </a:solidFill>
                <a:latin typeface="+mn-lt"/>
              </a:rPr>
              <a:t>Identifies targets based on test results </a:t>
            </a:r>
          </a:p>
          <a:p>
            <a:r>
              <a:rPr lang="en-US" dirty="0" smtClean="0">
                <a:solidFill>
                  <a:schemeClr val="tx2">
                    <a:lumMod val="75000"/>
                  </a:schemeClr>
                </a:solidFill>
                <a:latin typeface="+mn-lt"/>
              </a:rPr>
              <a:t>Creates and offers links based on linking logic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1828800"/>
            <a:ext cx="21945600" cy="1828800"/>
          </a:xfrm>
        </p:spPr>
        <p:txBody>
          <a:bodyPr/>
          <a:lstStyle/>
          <a:p>
            <a:r>
              <a:rPr lang="en-US" dirty="0" smtClean="0">
                <a:solidFill>
                  <a:schemeClr val="tx2">
                    <a:lumMod val="75000"/>
                  </a:schemeClr>
                </a:solidFill>
                <a:latin typeface="+mj-lt"/>
              </a:rPr>
              <a:t>Purpose</a:t>
            </a:r>
            <a:endParaRPr lang="en-US" dirty="0">
              <a:solidFill>
                <a:schemeClr val="tx2">
                  <a:lumMod val="75000"/>
                </a:schemeClr>
              </a:solidFill>
              <a:latin typeface="+mj-lt"/>
            </a:endParaRPr>
          </a:p>
        </p:txBody>
      </p:sp>
      <p:sp>
        <p:nvSpPr>
          <p:cNvPr id="5" name="Content Placeholder 4"/>
          <p:cNvSpPr>
            <a:spLocks noGrp="1"/>
          </p:cNvSpPr>
          <p:nvPr>
            <p:ph idx="1"/>
          </p:nvPr>
        </p:nvSpPr>
        <p:spPr>
          <a:xfrm>
            <a:off x="1219200" y="3962400"/>
            <a:ext cx="21945600" cy="8382000"/>
          </a:xfrm>
        </p:spPr>
        <p:txBody>
          <a:bodyPr/>
          <a:lstStyle/>
          <a:p>
            <a:pPr>
              <a:buNone/>
            </a:pPr>
            <a:r>
              <a:rPr lang="en-US" sz="6000" dirty="0" smtClean="0">
                <a:solidFill>
                  <a:schemeClr val="tx2">
                    <a:lumMod val="75000"/>
                  </a:schemeClr>
                </a:solidFill>
                <a:latin typeface="+mn-lt"/>
              </a:rPr>
              <a:t>Provide an overview of how libraries provide access to publisher content using </a:t>
            </a:r>
            <a:r>
              <a:rPr lang="en-US" sz="6000" dirty="0" smtClean="0">
                <a:solidFill>
                  <a:schemeClr val="tx2">
                    <a:lumMod val="75000"/>
                  </a:schemeClr>
                </a:solidFill>
              </a:rPr>
              <a:t>publisher-provided</a:t>
            </a:r>
            <a:r>
              <a:rPr lang="en-US" sz="6000" dirty="0" smtClean="0">
                <a:solidFill>
                  <a:schemeClr val="tx2">
                    <a:lumMod val="75000"/>
                  </a:schemeClr>
                </a:solidFill>
                <a:latin typeface="+mn-lt"/>
              </a:rPr>
              <a:t> metadata</a:t>
            </a:r>
          </a:p>
          <a:p>
            <a:r>
              <a:rPr lang="en-US" sz="6000" dirty="0" smtClean="0">
                <a:solidFill>
                  <a:schemeClr val="tx2">
                    <a:lumMod val="75000"/>
                  </a:schemeClr>
                </a:solidFill>
                <a:latin typeface="+mn-lt"/>
              </a:rPr>
              <a:t>Library Catalog</a:t>
            </a:r>
          </a:p>
          <a:p>
            <a:r>
              <a:rPr lang="en-US" sz="6000" dirty="0" err="1" smtClean="0">
                <a:solidFill>
                  <a:schemeClr val="tx2">
                    <a:lumMod val="75000"/>
                  </a:schemeClr>
                </a:solidFill>
                <a:latin typeface="+mn-lt"/>
              </a:rPr>
              <a:t>OpenURL</a:t>
            </a:r>
            <a:r>
              <a:rPr lang="en-US" sz="6000" dirty="0" smtClean="0">
                <a:solidFill>
                  <a:schemeClr val="tx2">
                    <a:lumMod val="75000"/>
                  </a:schemeClr>
                </a:solidFill>
                <a:latin typeface="+mn-lt"/>
              </a:rPr>
              <a:t> Link Resolver</a:t>
            </a:r>
          </a:p>
          <a:p>
            <a:r>
              <a:rPr lang="en-US" sz="6000" dirty="0" smtClean="0">
                <a:solidFill>
                  <a:schemeClr val="tx2">
                    <a:lumMod val="75000"/>
                  </a:schemeClr>
                </a:solidFill>
                <a:latin typeface="+mn-lt"/>
              </a:rPr>
              <a:t>Library Discovery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3000"/>
                                        <p:tgtEl>
                                          <p:spTgt spid="5">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3000"/>
                                        <p:tgtEl>
                                          <p:spTgt spid="5">
                                            <p:txEl>
                                              <p:pRg st="2" end="2"/>
                                            </p:txEl>
                                          </p:spTgt>
                                        </p:tgtEl>
                                      </p:cBhvr>
                                    </p:animEffect>
                                  </p:childTnLst>
                                </p:cTn>
                              </p:par>
                            </p:childTnLst>
                          </p:cTn>
                        </p:par>
                        <p:par>
                          <p:cTn id="16" fill="hold">
                            <p:stCondLst>
                              <p:cond delay="80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3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21945600" cy="1219200"/>
          </a:xfrm>
        </p:spPr>
        <p:txBody>
          <a:bodyPr>
            <a:normAutofit/>
          </a:bodyPr>
          <a:lstStyle/>
          <a:p>
            <a:r>
              <a:rPr lang="en-US" dirty="0" err="1" smtClean="0">
                <a:solidFill>
                  <a:schemeClr val="tx2">
                    <a:lumMod val="75000"/>
                  </a:schemeClr>
                </a:solidFill>
                <a:latin typeface="+mj-lt"/>
              </a:rPr>
              <a:t>OpenURL</a:t>
            </a:r>
            <a:r>
              <a:rPr lang="en-US" dirty="0" smtClean="0">
                <a:solidFill>
                  <a:schemeClr val="tx2">
                    <a:lumMod val="75000"/>
                  </a:schemeClr>
                </a:solidFill>
                <a:latin typeface="+mj-lt"/>
              </a:rPr>
              <a:t> and Citation Data</a:t>
            </a:r>
            <a:endParaRPr lang="en-US" dirty="0">
              <a:solidFill>
                <a:schemeClr val="tx2">
                  <a:lumMod val="75000"/>
                </a:schemeClr>
              </a:solidFill>
              <a:latin typeface="+mj-lt"/>
            </a:endParaRPr>
          </a:p>
        </p:txBody>
      </p:sp>
      <p:sp>
        <p:nvSpPr>
          <p:cNvPr id="5" name="Content Placeholder 4"/>
          <p:cNvSpPr>
            <a:spLocks noGrp="1"/>
          </p:cNvSpPr>
          <p:nvPr>
            <p:ph idx="1"/>
          </p:nvPr>
        </p:nvSpPr>
        <p:spPr>
          <a:xfrm>
            <a:off x="838200" y="1600200"/>
            <a:ext cx="23164800" cy="2286000"/>
          </a:xfrm>
        </p:spPr>
        <p:txBody>
          <a:bodyPr>
            <a:normAutofit fontScale="92500" lnSpcReduction="10000"/>
          </a:bodyPr>
          <a:lstStyle/>
          <a:p>
            <a:pPr marL="0" indent="0">
              <a:buNone/>
            </a:pPr>
            <a:r>
              <a:rPr lang="en-US" sz="5700" dirty="0" smtClean="0">
                <a:solidFill>
                  <a:schemeClr val="tx2">
                    <a:lumMod val="75000"/>
                  </a:schemeClr>
                </a:solidFill>
              </a:rPr>
              <a:t>Ferreira, Antonio, Pedro </a:t>
            </a:r>
            <a:r>
              <a:rPr lang="en-US" sz="5700" dirty="0" err="1" smtClean="0">
                <a:solidFill>
                  <a:schemeClr val="tx2">
                    <a:lumMod val="75000"/>
                  </a:schemeClr>
                </a:solidFill>
              </a:rPr>
              <a:t>Antunes</a:t>
            </a:r>
            <a:r>
              <a:rPr lang="en-US" sz="5700" dirty="0" smtClean="0">
                <a:solidFill>
                  <a:schemeClr val="tx2">
                    <a:lumMod val="75000"/>
                  </a:schemeClr>
                </a:solidFill>
              </a:rPr>
              <a:t>, and Valeria </a:t>
            </a:r>
            <a:r>
              <a:rPr lang="en-US" sz="5700" dirty="0" err="1" smtClean="0">
                <a:solidFill>
                  <a:schemeClr val="tx2">
                    <a:lumMod val="75000"/>
                  </a:schemeClr>
                </a:solidFill>
              </a:rPr>
              <a:t>Herskovic</a:t>
            </a:r>
            <a:r>
              <a:rPr lang="en-US" sz="5700" dirty="0" smtClean="0">
                <a:solidFill>
                  <a:schemeClr val="tx2">
                    <a:lumMod val="75000"/>
                  </a:schemeClr>
                </a:solidFill>
              </a:rPr>
              <a:t>. 2011. "Improving Group Attention: An Experiment with Synchronous Brainstorming". </a:t>
            </a:r>
            <a:r>
              <a:rPr lang="en-US" sz="5700" i="1" dirty="0" smtClean="0">
                <a:solidFill>
                  <a:schemeClr val="tx2">
                    <a:lumMod val="75000"/>
                  </a:schemeClr>
                </a:solidFill>
              </a:rPr>
              <a:t>Group Decision and Negotiation. </a:t>
            </a:r>
            <a:r>
              <a:rPr lang="en-US" sz="5700" dirty="0" smtClean="0">
                <a:solidFill>
                  <a:schemeClr val="tx2">
                    <a:lumMod val="75000"/>
                  </a:schemeClr>
                </a:solidFill>
              </a:rPr>
              <a:t>20 (5): 643-666. </a:t>
            </a:r>
            <a:endParaRPr lang="en-US" sz="2900" dirty="0" smtClean="0">
              <a:solidFill>
                <a:schemeClr val="tx2">
                  <a:lumMod val="75000"/>
                </a:schemeClr>
              </a:solidFill>
            </a:endParaRPr>
          </a:p>
          <a:p>
            <a:pPr marL="0" indent="0">
              <a:buNone/>
            </a:pPr>
            <a:endParaRPr lang="en-US" sz="5700" dirty="0" smtClean="0">
              <a:solidFill>
                <a:schemeClr val="tx2">
                  <a:lumMod val="75000"/>
                </a:schemeClr>
              </a:solidFill>
            </a:endParaRPr>
          </a:p>
          <a:p>
            <a:pPr marL="0" indent="0">
              <a:buNone/>
            </a:pPr>
            <a:endParaRPr lang="en-US" sz="5700" dirty="0" smtClean="0">
              <a:solidFill>
                <a:schemeClr val="tx2">
                  <a:lumMod val="75000"/>
                </a:schemeClr>
              </a:solidFill>
            </a:endParaRPr>
          </a:p>
          <a:p>
            <a:pPr marL="0" indent="0">
              <a:buNone/>
            </a:pPr>
            <a:endParaRPr lang="en-US" sz="5700" dirty="0" smtClean="0">
              <a:solidFill>
                <a:schemeClr val="tx2">
                  <a:lumMod val="75000"/>
                </a:schemeClr>
              </a:solidFill>
            </a:endParaRPr>
          </a:p>
        </p:txBody>
      </p:sp>
      <p:sp>
        <p:nvSpPr>
          <p:cNvPr id="7" name="TextBox 6"/>
          <p:cNvSpPr txBox="1"/>
          <p:nvPr/>
        </p:nvSpPr>
        <p:spPr>
          <a:xfrm>
            <a:off x="838200" y="4419600"/>
            <a:ext cx="22758400" cy="6498478"/>
          </a:xfrm>
          <a:prstGeom prst="rect">
            <a:avLst/>
          </a:prstGeom>
          <a:noFill/>
        </p:spPr>
        <p:txBody>
          <a:bodyPr wrap="square" lIns="217709" tIns="108855" rIns="217709" bIns="108855" rtlCol="0">
            <a:spAutoFit/>
          </a:bodyPr>
          <a:lstStyle/>
          <a:p>
            <a:r>
              <a:rPr lang="en-US" sz="4400" dirty="0" smtClean="0">
                <a:solidFill>
                  <a:schemeClr val="tx2">
                    <a:lumMod val="75000"/>
                  </a:schemeClr>
                </a:solidFill>
              </a:rPr>
              <a:t>http://</a:t>
            </a:r>
            <a:r>
              <a:rPr lang="en-US" sz="4400" dirty="0" err="1" smtClean="0">
                <a:solidFill>
                  <a:schemeClr val="tx2">
                    <a:lumMod val="75000"/>
                  </a:schemeClr>
                </a:solidFill>
              </a:rPr>
              <a:t>resolver.lib.washington.edu</a:t>
            </a:r>
            <a:r>
              <a:rPr lang="en-US" sz="4400" dirty="0" smtClean="0">
                <a:solidFill>
                  <a:schemeClr val="tx2">
                    <a:lumMod val="75000"/>
                  </a:schemeClr>
                </a:solidFill>
              </a:rPr>
              <a:t>/?&amp;url_ver=Z39.88-2004&amp;</a:t>
            </a:r>
          </a:p>
          <a:p>
            <a:r>
              <a:rPr lang="en-US" sz="4400" dirty="0" err="1" smtClean="0">
                <a:solidFill>
                  <a:schemeClr val="tx2">
                    <a:lumMod val="75000"/>
                  </a:schemeClr>
                </a:solidFill>
              </a:rPr>
              <a:t>url_ctx_fmt</a:t>
            </a:r>
            <a:r>
              <a:rPr lang="en-US" sz="4400" dirty="0" smtClean="0">
                <a:solidFill>
                  <a:schemeClr val="tx2">
                    <a:lumMod val="75000"/>
                  </a:schemeClr>
                </a:solidFill>
              </a:rPr>
              <a:t>=</a:t>
            </a:r>
            <a:r>
              <a:rPr lang="en-US" sz="4400" dirty="0" err="1" smtClean="0">
                <a:solidFill>
                  <a:schemeClr val="tx2">
                    <a:lumMod val="75000"/>
                  </a:schemeClr>
                </a:solidFill>
              </a:rPr>
              <a:t>info:ofi</a:t>
            </a:r>
            <a:r>
              <a:rPr lang="en-US" sz="4400" dirty="0" smtClean="0">
                <a:solidFill>
                  <a:schemeClr val="tx2">
                    <a:lumMod val="75000"/>
                  </a:schemeClr>
                </a:solidFill>
              </a:rPr>
              <a:t>/</a:t>
            </a:r>
            <a:r>
              <a:rPr lang="en-US" sz="4400" dirty="0" err="1" smtClean="0">
                <a:solidFill>
                  <a:schemeClr val="tx2">
                    <a:lumMod val="75000"/>
                  </a:schemeClr>
                </a:solidFill>
              </a:rPr>
              <a:t>fmt:kev:mtx:ctx&amp;rft_val_fmt</a:t>
            </a:r>
            <a:r>
              <a:rPr lang="en-US" sz="4400" dirty="0" smtClean="0">
                <a:solidFill>
                  <a:schemeClr val="tx2">
                    <a:lumMod val="75000"/>
                  </a:schemeClr>
                </a:solidFill>
              </a:rPr>
              <a:t>=</a:t>
            </a:r>
            <a:r>
              <a:rPr lang="en-US" sz="4400" dirty="0" err="1" smtClean="0">
                <a:solidFill>
                  <a:schemeClr val="tx2">
                    <a:lumMod val="75000"/>
                  </a:schemeClr>
                </a:solidFill>
              </a:rPr>
              <a:t>info:ofi</a:t>
            </a:r>
            <a:r>
              <a:rPr lang="en-US" sz="4400" dirty="0" smtClean="0">
                <a:solidFill>
                  <a:schemeClr val="tx2">
                    <a:lumMod val="75000"/>
                  </a:schemeClr>
                </a:solidFill>
              </a:rPr>
              <a:t>/</a:t>
            </a:r>
            <a:r>
              <a:rPr lang="en-US" sz="4400" dirty="0" err="1" smtClean="0">
                <a:solidFill>
                  <a:schemeClr val="tx2">
                    <a:lumMod val="75000"/>
                  </a:schemeClr>
                </a:solidFill>
              </a:rPr>
              <a:t>fmt:kev:mtx:journal&amp;rft.atitle</a:t>
            </a:r>
            <a:r>
              <a:rPr lang="en-US" sz="4400" dirty="0" smtClean="0">
                <a:solidFill>
                  <a:schemeClr val="tx2">
                    <a:lumMod val="75000"/>
                  </a:schemeClr>
                </a:solidFill>
              </a:rPr>
              <a:t>=Improving%20Group%20Attention%3A%20An%20Experiment%20with%20Synchronous%20Brainstorming&amp;rft.aufirst=</a:t>
            </a:r>
            <a:r>
              <a:rPr lang="en-US" sz="4400" dirty="0" err="1" smtClean="0">
                <a:solidFill>
                  <a:schemeClr val="tx2">
                    <a:lumMod val="75000"/>
                  </a:schemeClr>
                </a:solidFill>
              </a:rPr>
              <a:t>Antonio&amp;rft.aulast</a:t>
            </a:r>
            <a:r>
              <a:rPr lang="en-US" sz="4400" dirty="0" smtClean="0">
                <a:solidFill>
                  <a:schemeClr val="tx2">
                    <a:lumMod val="75000"/>
                  </a:schemeClr>
                </a:solidFill>
              </a:rPr>
              <a:t>=</a:t>
            </a:r>
            <a:r>
              <a:rPr lang="en-US" sz="4400" dirty="0" err="1" smtClean="0">
                <a:solidFill>
                  <a:schemeClr val="tx2">
                    <a:lumMod val="75000"/>
                  </a:schemeClr>
                </a:solidFill>
              </a:rPr>
              <a:t>Ferreira&amp;rft.date</a:t>
            </a:r>
            <a:r>
              <a:rPr lang="en-US" sz="4400" dirty="0" smtClean="0">
                <a:solidFill>
                  <a:schemeClr val="tx2">
                    <a:lumMod val="75000"/>
                  </a:schemeClr>
                </a:solidFill>
              </a:rPr>
              <a:t>=2011&amp;rft.epage=666&amp;rft.genre=</a:t>
            </a:r>
            <a:r>
              <a:rPr lang="en-US" sz="4400" dirty="0" err="1" smtClean="0">
                <a:solidFill>
                  <a:schemeClr val="tx2">
                    <a:lumMod val="75000"/>
                  </a:schemeClr>
                </a:solidFill>
              </a:rPr>
              <a:t>article&amp;rft.issn</a:t>
            </a:r>
            <a:r>
              <a:rPr lang="en-US" sz="4400" dirty="0" smtClean="0">
                <a:solidFill>
                  <a:schemeClr val="tx2">
                    <a:lumMod val="75000"/>
                  </a:schemeClr>
                </a:solidFill>
              </a:rPr>
              <a:t>=0926-2644&amp;rft.issue=5&amp;</a:t>
            </a:r>
          </a:p>
          <a:p>
            <a:r>
              <a:rPr lang="en-US" sz="4400" dirty="0" err="1" smtClean="0">
                <a:solidFill>
                  <a:schemeClr val="tx2">
                    <a:lumMod val="75000"/>
                  </a:schemeClr>
                </a:solidFill>
              </a:rPr>
              <a:t>rft.jtitle</a:t>
            </a:r>
            <a:r>
              <a:rPr lang="en-US" sz="4400" dirty="0" smtClean="0">
                <a:solidFill>
                  <a:schemeClr val="tx2">
                    <a:lumMod val="75000"/>
                  </a:schemeClr>
                </a:solidFill>
              </a:rPr>
              <a:t>=GROUP%20DECISION%20AND%20NEGOTIATION&amp;rft.pages=643-666&amp;rft.part=</a:t>
            </a:r>
            <a:r>
              <a:rPr lang="en-US" sz="4400" dirty="0" err="1" smtClean="0">
                <a:solidFill>
                  <a:schemeClr val="tx2">
                    <a:lumMod val="75000"/>
                  </a:schemeClr>
                </a:solidFill>
              </a:rPr>
              <a:t>SI&amp;rft.spage</a:t>
            </a:r>
            <a:r>
              <a:rPr lang="en-US" sz="4400" dirty="0" smtClean="0">
                <a:solidFill>
                  <a:schemeClr val="tx2">
                    <a:lumMod val="75000"/>
                  </a:schemeClr>
                </a:solidFill>
              </a:rPr>
              <a:t>=643&amp;rft.stitle=GROUP%20DECIS%20NEGOT&amp;rft.volume=20&amp;rfr_id=</a:t>
            </a:r>
            <a:r>
              <a:rPr lang="en-US" sz="4400" dirty="0" err="1" smtClean="0">
                <a:solidFill>
                  <a:schemeClr val="tx2">
                    <a:lumMod val="75000"/>
                  </a:schemeClr>
                </a:solidFill>
              </a:rPr>
              <a:t>info:sid</a:t>
            </a:r>
            <a:r>
              <a:rPr lang="en-US" sz="4400" dirty="0" smtClean="0">
                <a:solidFill>
                  <a:schemeClr val="tx2">
                    <a:lumMod val="75000"/>
                  </a:schemeClr>
                </a:solidFill>
              </a:rPr>
              <a:t>/www.isinet.com:WoK:UA&amp;rft.au=Antunes%2C%20Pedro&amp;rft.au=Herskovic%2C%20Valeria&amp;rft_id=info:doi/10.1007%2Fs10726-011-9233-y</a:t>
            </a:r>
          </a:p>
          <a:p>
            <a:endParaRPr lang="en-US" dirty="0"/>
          </a:p>
        </p:txBody>
      </p:sp>
      <p:sp>
        <p:nvSpPr>
          <p:cNvPr id="6" name="TextBox 5"/>
          <p:cNvSpPr txBox="1"/>
          <p:nvPr/>
        </p:nvSpPr>
        <p:spPr>
          <a:xfrm>
            <a:off x="533400" y="3810000"/>
            <a:ext cx="23164800" cy="9360800"/>
          </a:xfrm>
          <a:prstGeom prst="rect">
            <a:avLst/>
          </a:prstGeom>
          <a:solidFill>
            <a:srgbClr val="FFFFFF"/>
          </a:solidFill>
        </p:spPr>
        <p:txBody>
          <a:bodyPr wrap="square" lIns="217709" tIns="108855" rIns="217709" bIns="108855" rtlCol="0">
            <a:spAutoFit/>
          </a:bodyPr>
          <a:lstStyle/>
          <a:p>
            <a:r>
              <a:rPr lang="en-US" sz="3300" dirty="0" smtClean="0">
                <a:solidFill>
                  <a:schemeClr val="tx2">
                    <a:lumMod val="75000"/>
                  </a:schemeClr>
                </a:solidFill>
              </a:rPr>
              <a:t>http://resolver.lib.washington.edu/?&amp;rft_val_fmt=info:ofi/fmt:kev:mtx:journal</a:t>
            </a:r>
          </a:p>
          <a:p>
            <a:r>
              <a:rPr lang="en-US" sz="3300" dirty="0" smtClean="0">
                <a:solidFill>
                  <a:schemeClr val="tx2">
                    <a:lumMod val="75000"/>
                  </a:schemeClr>
                </a:solidFill>
              </a:rPr>
              <a:t>&amp;</a:t>
            </a:r>
            <a:r>
              <a:rPr lang="en-US" sz="3300" dirty="0" err="1" smtClean="0">
                <a:solidFill>
                  <a:schemeClr val="tx2">
                    <a:lumMod val="75000"/>
                  </a:schemeClr>
                </a:solidFill>
              </a:rPr>
              <a:t>rft.atitle</a:t>
            </a:r>
            <a:r>
              <a:rPr lang="en-US" sz="3300" dirty="0" smtClean="0">
                <a:solidFill>
                  <a:schemeClr val="tx2">
                    <a:lumMod val="75000"/>
                  </a:schemeClr>
                </a:solidFill>
              </a:rPr>
              <a:t>=Improving%20Group%20Attention%3A%20An%20Experiment%20with%20Synchronous%20Brainstorming</a:t>
            </a:r>
          </a:p>
          <a:p>
            <a:r>
              <a:rPr lang="en-US" sz="3300" dirty="0" smtClean="0">
                <a:solidFill>
                  <a:schemeClr val="tx2">
                    <a:lumMod val="75000"/>
                  </a:schemeClr>
                </a:solidFill>
              </a:rPr>
              <a:t>&amp;</a:t>
            </a:r>
            <a:r>
              <a:rPr lang="en-US" sz="3300" dirty="0" err="1" smtClean="0">
                <a:solidFill>
                  <a:schemeClr val="tx2">
                    <a:lumMod val="75000"/>
                  </a:schemeClr>
                </a:solidFill>
              </a:rPr>
              <a:t>rft.aufirst</a:t>
            </a:r>
            <a:r>
              <a:rPr lang="en-US" sz="3300" dirty="0" smtClean="0">
                <a:solidFill>
                  <a:schemeClr val="tx2">
                    <a:lumMod val="75000"/>
                  </a:schemeClr>
                </a:solidFill>
              </a:rPr>
              <a:t>=Antonio</a:t>
            </a:r>
          </a:p>
          <a:p>
            <a:r>
              <a:rPr lang="en-US" sz="3300" dirty="0" smtClean="0">
                <a:solidFill>
                  <a:schemeClr val="tx2">
                    <a:lumMod val="75000"/>
                  </a:schemeClr>
                </a:solidFill>
              </a:rPr>
              <a:t>&amp;</a:t>
            </a:r>
            <a:r>
              <a:rPr lang="en-US" sz="3300" dirty="0" err="1" smtClean="0">
                <a:solidFill>
                  <a:schemeClr val="tx2">
                    <a:lumMod val="75000"/>
                  </a:schemeClr>
                </a:solidFill>
              </a:rPr>
              <a:t>rft.aulast</a:t>
            </a:r>
            <a:r>
              <a:rPr lang="en-US" sz="3300" dirty="0" smtClean="0">
                <a:solidFill>
                  <a:schemeClr val="tx2">
                    <a:lumMod val="75000"/>
                  </a:schemeClr>
                </a:solidFill>
              </a:rPr>
              <a:t>=Ferreira</a:t>
            </a:r>
          </a:p>
          <a:p>
            <a:r>
              <a:rPr lang="en-US" sz="3300" dirty="0" smtClean="0">
                <a:solidFill>
                  <a:schemeClr val="tx2">
                    <a:lumMod val="75000"/>
                  </a:schemeClr>
                </a:solidFill>
              </a:rPr>
              <a:t>&amp;</a:t>
            </a:r>
            <a:r>
              <a:rPr lang="en-US" sz="3300" dirty="0" err="1" smtClean="0">
                <a:solidFill>
                  <a:schemeClr val="tx2">
                    <a:lumMod val="75000"/>
                  </a:schemeClr>
                </a:solidFill>
              </a:rPr>
              <a:t>rft.date</a:t>
            </a:r>
            <a:r>
              <a:rPr lang="en-US" sz="3300" dirty="0" smtClean="0">
                <a:solidFill>
                  <a:schemeClr val="tx2">
                    <a:lumMod val="75000"/>
                  </a:schemeClr>
                </a:solidFill>
              </a:rPr>
              <a:t>=2011</a:t>
            </a:r>
          </a:p>
          <a:p>
            <a:r>
              <a:rPr lang="en-US" sz="3300" dirty="0" smtClean="0">
                <a:solidFill>
                  <a:schemeClr val="tx2">
                    <a:lumMod val="75000"/>
                  </a:schemeClr>
                </a:solidFill>
              </a:rPr>
              <a:t>&amp;</a:t>
            </a:r>
            <a:r>
              <a:rPr lang="en-US" sz="3300" dirty="0" err="1" smtClean="0">
                <a:solidFill>
                  <a:schemeClr val="tx2">
                    <a:lumMod val="75000"/>
                  </a:schemeClr>
                </a:solidFill>
              </a:rPr>
              <a:t>rft.spage</a:t>
            </a:r>
            <a:r>
              <a:rPr lang="en-US" sz="3300" dirty="0" smtClean="0">
                <a:solidFill>
                  <a:schemeClr val="tx2">
                    <a:lumMod val="75000"/>
                  </a:schemeClr>
                </a:solidFill>
              </a:rPr>
              <a:t>=643</a:t>
            </a:r>
          </a:p>
          <a:p>
            <a:r>
              <a:rPr lang="en-US" sz="3300" dirty="0" smtClean="0">
                <a:solidFill>
                  <a:schemeClr val="tx2">
                    <a:lumMod val="75000"/>
                  </a:schemeClr>
                </a:solidFill>
              </a:rPr>
              <a:t>&amp;</a:t>
            </a:r>
            <a:r>
              <a:rPr lang="en-US" sz="3300" dirty="0" err="1" smtClean="0">
                <a:solidFill>
                  <a:schemeClr val="tx2">
                    <a:lumMod val="75000"/>
                  </a:schemeClr>
                </a:solidFill>
              </a:rPr>
              <a:t>rft.epage</a:t>
            </a:r>
            <a:r>
              <a:rPr lang="en-US" sz="3300" dirty="0" smtClean="0">
                <a:solidFill>
                  <a:schemeClr val="tx2">
                    <a:lumMod val="75000"/>
                  </a:schemeClr>
                </a:solidFill>
              </a:rPr>
              <a:t>=666</a:t>
            </a:r>
          </a:p>
          <a:p>
            <a:r>
              <a:rPr lang="en-US" sz="3300" dirty="0" smtClean="0">
                <a:solidFill>
                  <a:schemeClr val="tx2">
                    <a:lumMod val="75000"/>
                  </a:schemeClr>
                </a:solidFill>
              </a:rPr>
              <a:t>&amp;</a:t>
            </a:r>
            <a:r>
              <a:rPr lang="en-US" sz="3300" dirty="0" err="1" smtClean="0">
                <a:solidFill>
                  <a:schemeClr val="tx2">
                    <a:lumMod val="75000"/>
                  </a:schemeClr>
                </a:solidFill>
              </a:rPr>
              <a:t>rft.genre</a:t>
            </a:r>
            <a:r>
              <a:rPr lang="en-US" sz="3300" dirty="0" smtClean="0">
                <a:solidFill>
                  <a:schemeClr val="tx2">
                    <a:lumMod val="75000"/>
                  </a:schemeClr>
                </a:solidFill>
              </a:rPr>
              <a:t>=article</a:t>
            </a:r>
          </a:p>
          <a:p>
            <a:r>
              <a:rPr lang="en-US" sz="3300" dirty="0" smtClean="0">
                <a:solidFill>
                  <a:schemeClr val="tx2">
                    <a:lumMod val="75000"/>
                  </a:schemeClr>
                </a:solidFill>
              </a:rPr>
              <a:t>&amp;</a:t>
            </a:r>
            <a:r>
              <a:rPr lang="en-US" sz="3300" dirty="0" err="1" smtClean="0">
                <a:solidFill>
                  <a:schemeClr val="tx2">
                    <a:lumMod val="75000"/>
                  </a:schemeClr>
                </a:solidFill>
              </a:rPr>
              <a:t>rft.issn</a:t>
            </a:r>
            <a:r>
              <a:rPr lang="en-US" sz="3300" dirty="0" smtClean="0">
                <a:solidFill>
                  <a:schemeClr val="tx2">
                    <a:lumMod val="75000"/>
                  </a:schemeClr>
                </a:solidFill>
              </a:rPr>
              <a:t>=0926-2644</a:t>
            </a:r>
          </a:p>
          <a:p>
            <a:r>
              <a:rPr lang="en-US" sz="3300" dirty="0" smtClean="0">
                <a:solidFill>
                  <a:schemeClr val="tx2">
                    <a:lumMod val="75000"/>
                  </a:schemeClr>
                </a:solidFill>
              </a:rPr>
              <a:t>&amp;</a:t>
            </a:r>
            <a:r>
              <a:rPr lang="en-US" sz="3300" dirty="0" err="1" smtClean="0">
                <a:solidFill>
                  <a:schemeClr val="tx2">
                    <a:lumMod val="75000"/>
                  </a:schemeClr>
                </a:solidFill>
              </a:rPr>
              <a:t>rft.issue</a:t>
            </a:r>
            <a:r>
              <a:rPr lang="en-US" sz="3300" dirty="0" smtClean="0">
                <a:solidFill>
                  <a:schemeClr val="tx2">
                    <a:lumMod val="75000"/>
                  </a:schemeClr>
                </a:solidFill>
              </a:rPr>
              <a:t>=5</a:t>
            </a:r>
          </a:p>
          <a:p>
            <a:r>
              <a:rPr lang="en-US" sz="3300" dirty="0" smtClean="0">
                <a:solidFill>
                  <a:schemeClr val="tx2">
                    <a:lumMod val="75000"/>
                  </a:schemeClr>
                </a:solidFill>
              </a:rPr>
              <a:t>&amp;</a:t>
            </a:r>
            <a:r>
              <a:rPr lang="en-US" sz="3300" dirty="0" err="1" smtClean="0">
                <a:solidFill>
                  <a:schemeClr val="tx2">
                    <a:lumMod val="75000"/>
                  </a:schemeClr>
                </a:solidFill>
              </a:rPr>
              <a:t>rft.jtitle</a:t>
            </a:r>
            <a:r>
              <a:rPr lang="en-US" sz="3300" dirty="0" smtClean="0">
                <a:solidFill>
                  <a:schemeClr val="tx2">
                    <a:lumMod val="75000"/>
                  </a:schemeClr>
                </a:solidFill>
              </a:rPr>
              <a:t>=GROUP%20DECISION%20AND%20NEGOTIATION</a:t>
            </a:r>
          </a:p>
          <a:p>
            <a:r>
              <a:rPr lang="en-US" sz="3300" dirty="0" smtClean="0">
                <a:solidFill>
                  <a:schemeClr val="tx2">
                    <a:lumMod val="75000"/>
                  </a:schemeClr>
                </a:solidFill>
              </a:rPr>
              <a:t>&amp;</a:t>
            </a:r>
            <a:r>
              <a:rPr lang="en-US" sz="3300" dirty="0" err="1" smtClean="0">
                <a:solidFill>
                  <a:schemeClr val="tx2">
                    <a:lumMod val="75000"/>
                  </a:schemeClr>
                </a:solidFill>
              </a:rPr>
              <a:t>rft.pages</a:t>
            </a:r>
            <a:r>
              <a:rPr lang="en-US" sz="3300" dirty="0" smtClean="0">
                <a:solidFill>
                  <a:schemeClr val="tx2">
                    <a:lumMod val="75000"/>
                  </a:schemeClr>
                </a:solidFill>
              </a:rPr>
              <a:t>=643-666</a:t>
            </a:r>
          </a:p>
          <a:p>
            <a:r>
              <a:rPr lang="en-US" sz="3300" dirty="0" smtClean="0">
                <a:solidFill>
                  <a:schemeClr val="tx2">
                    <a:lumMod val="75000"/>
                  </a:schemeClr>
                </a:solidFill>
              </a:rPr>
              <a:t>&amp;</a:t>
            </a:r>
            <a:r>
              <a:rPr lang="en-US" sz="3300" dirty="0" err="1" smtClean="0">
                <a:solidFill>
                  <a:schemeClr val="tx2">
                    <a:lumMod val="75000"/>
                  </a:schemeClr>
                </a:solidFill>
              </a:rPr>
              <a:t>rft.stitle</a:t>
            </a:r>
            <a:r>
              <a:rPr lang="en-US" sz="3300" dirty="0" smtClean="0">
                <a:solidFill>
                  <a:schemeClr val="tx2">
                    <a:lumMod val="75000"/>
                  </a:schemeClr>
                </a:solidFill>
              </a:rPr>
              <a:t>=GROUP%20DECIS%20NEGOT</a:t>
            </a:r>
          </a:p>
          <a:p>
            <a:r>
              <a:rPr lang="en-US" sz="3300" dirty="0" smtClean="0">
                <a:solidFill>
                  <a:schemeClr val="tx2">
                    <a:lumMod val="75000"/>
                  </a:schemeClr>
                </a:solidFill>
              </a:rPr>
              <a:t>&amp;</a:t>
            </a:r>
            <a:r>
              <a:rPr lang="en-US" sz="3300" dirty="0" err="1" smtClean="0">
                <a:solidFill>
                  <a:schemeClr val="tx2">
                    <a:lumMod val="75000"/>
                  </a:schemeClr>
                </a:solidFill>
              </a:rPr>
              <a:t>rft.volume</a:t>
            </a:r>
            <a:r>
              <a:rPr lang="en-US" sz="3300" dirty="0" smtClean="0">
                <a:solidFill>
                  <a:schemeClr val="tx2">
                    <a:lumMod val="75000"/>
                  </a:schemeClr>
                </a:solidFill>
              </a:rPr>
              <a:t>=20</a:t>
            </a:r>
          </a:p>
          <a:p>
            <a:r>
              <a:rPr lang="en-US" sz="3300" dirty="0" smtClean="0">
                <a:solidFill>
                  <a:schemeClr val="tx2">
                    <a:lumMod val="75000"/>
                  </a:schemeClr>
                </a:solidFill>
              </a:rPr>
              <a:t>&amp;</a:t>
            </a:r>
            <a:r>
              <a:rPr lang="en-US" sz="3300" dirty="0" err="1" smtClean="0">
                <a:solidFill>
                  <a:schemeClr val="tx2">
                    <a:lumMod val="75000"/>
                  </a:schemeClr>
                </a:solidFill>
              </a:rPr>
              <a:t>rfr_id</a:t>
            </a:r>
            <a:r>
              <a:rPr lang="en-US" sz="3300" dirty="0" smtClean="0">
                <a:solidFill>
                  <a:schemeClr val="tx2">
                    <a:lumMod val="75000"/>
                  </a:schemeClr>
                </a:solidFill>
              </a:rPr>
              <a:t>=</a:t>
            </a:r>
            <a:r>
              <a:rPr lang="en-US" sz="3300" dirty="0" err="1" smtClean="0">
                <a:solidFill>
                  <a:schemeClr val="tx2">
                    <a:lumMod val="75000"/>
                  </a:schemeClr>
                </a:solidFill>
              </a:rPr>
              <a:t>info:sid</a:t>
            </a:r>
            <a:r>
              <a:rPr lang="en-US" sz="3300" dirty="0" smtClean="0">
                <a:solidFill>
                  <a:schemeClr val="tx2">
                    <a:lumMod val="75000"/>
                  </a:schemeClr>
                </a:solidFill>
              </a:rPr>
              <a:t>/www.isinet.com:WoK:UA</a:t>
            </a:r>
          </a:p>
          <a:p>
            <a:r>
              <a:rPr lang="en-US" sz="3300" dirty="0" smtClean="0">
                <a:solidFill>
                  <a:schemeClr val="tx2">
                    <a:lumMod val="75000"/>
                  </a:schemeClr>
                </a:solidFill>
              </a:rPr>
              <a:t>&amp;rft.au=Antunes%2C%20Pedro</a:t>
            </a:r>
          </a:p>
          <a:p>
            <a:r>
              <a:rPr lang="en-US" sz="3300" dirty="0" smtClean="0">
                <a:solidFill>
                  <a:schemeClr val="tx2">
                    <a:lumMod val="75000"/>
                  </a:schemeClr>
                </a:solidFill>
              </a:rPr>
              <a:t>&amp;rft.au=Herskovic%2C%20Valeria</a:t>
            </a:r>
          </a:p>
          <a:p>
            <a:r>
              <a:rPr lang="en-US" sz="3300" dirty="0" smtClean="0">
                <a:solidFill>
                  <a:schemeClr val="tx2">
                    <a:lumMod val="75000"/>
                  </a:schemeClr>
                </a:solidFill>
              </a:rPr>
              <a:t>&amp;</a:t>
            </a:r>
            <a:r>
              <a:rPr lang="en-US" sz="3300" dirty="0" err="1" smtClean="0">
                <a:solidFill>
                  <a:schemeClr val="tx2">
                    <a:lumMod val="75000"/>
                  </a:schemeClr>
                </a:solidFill>
              </a:rPr>
              <a:t>rft_id</a:t>
            </a:r>
            <a:r>
              <a:rPr lang="en-US" sz="3300" dirty="0" smtClean="0">
                <a:solidFill>
                  <a:schemeClr val="tx2">
                    <a:lumMod val="75000"/>
                  </a:schemeClr>
                </a:solidFill>
              </a:rPr>
              <a:t>=</a:t>
            </a:r>
            <a:r>
              <a:rPr lang="en-US" sz="3300" dirty="0" err="1" smtClean="0">
                <a:solidFill>
                  <a:schemeClr val="tx2">
                    <a:lumMod val="75000"/>
                  </a:schemeClr>
                </a:solidFill>
              </a:rPr>
              <a:t>info:doi</a:t>
            </a:r>
            <a:r>
              <a:rPr lang="en-US" sz="3300" dirty="0" smtClean="0">
                <a:solidFill>
                  <a:schemeClr val="tx2">
                    <a:lumMod val="75000"/>
                  </a:schemeClr>
                </a:solidFill>
              </a:rPr>
              <a:t>/10.1007%2Fs10726-011-9233-y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21945600" cy="1219200"/>
          </a:xfrm>
        </p:spPr>
        <p:txBody>
          <a:bodyPr>
            <a:normAutofit/>
          </a:bodyPr>
          <a:lstStyle/>
          <a:p>
            <a:r>
              <a:rPr lang="en-US" dirty="0" smtClean="0">
                <a:solidFill>
                  <a:schemeClr val="tx2">
                    <a:lumMod val="75000"/>
                  </a:schemeClr>
                </a:solidFill>
                <a:latin typeface="+mj-lt"/>
              </a:rPr>
              <a:t>Why Use a Link Resolver?</a:t>
            </a:r>
            <a:endParaRPr lang="en-US" dirty="0">
              <a:solidFill>
                <a:schemeClr val="tx2">
                  <a:lumMod val="75000"/>
                </a:schemeClr>
              </a:solidFill>
              <a:latin typeface="+mj-lt"/>
            </a:endParaRPr>
          </a:p>
        </p:txBody>
      </p:sp>
      <p:sp>
        <p:nvSpPr>
          <p:cNvPr id="5" name="Content Placeholder 4"/>
          <p:cNvSpPr>
            <a:spLocks noGrp="1"/>
          </p:cNvSpPr>
          <p:nvPr>
            <p:ph idx="1"/>
          </p:nvPr>
        </p:nvSpPr>
        <p:spPr>
          <a:xfrm>
            <a:off x="1219200" y="1752600"/>
            <a:ext cx="23164800" cy="10271126"/>
          </a:xfrm>
        </p:spPr>
        <p:txBody>
          <a:bodyPr/>
          <a:lstStyle/>
          <a:p>
            <a:r>
              <a:rPr lang="en-US" dirty="0" smtClean="0">
                <a:solidFill>
                  <a:schemeClr val="tx2">
                    <a:lumMod val="75000"/>
                  </a:schemeClr>
                </a:solidFill>
                <a:latin typeface="+mn-lt"/>
              </a:rPr>
              <a:t>Navigating library systems is time consuming</a:t>
            </a:r>
          </a:p>
          <a:p>
            <a:pPr marL="0" indent="0">
              <a:buNone/>
            </a:pPr>
            <a:r>
              <a:rPr lang="en-US" dirty="0" smtClean="0">
                <a:solidFill>
                  <a:schemeClr val="tx2">
                    <a:lumMod val="75000"/>
                  </a:schemeClr>
                </a:solidFill>
              </a:rPr>
              <a:t>Regent, D., et al. 1999. "Place </a:t>
            </a:r>
            <a:r>
              <a:rPr lang="en-US" dirty="0" err="1" smtClean="0">
                <a:solidFill>
                  <a:schemeClr val="tx2">
                    <a:lumMod val="75000"/>
                  </a:schemeClr>
                </a:solidFill>
              </a:rPr>
              <a:t>actuelle</a:t>
            </a:r>
            <a:r>
              <a:rPr lang="en-US" dirty="0" smtClean="0">
                <a:solidFill>
                  <a:schemeClr val="tx2">
                    <a:lumMod val="75000"/>
                  </a:schemeClr>
                </a:solidFill>
              </a:rPr>
              <a:t> de </a:t>
            </a:r>
            <a:r>
              <a:rPr lang="en-US" dirty="0" err="1" smtClean="0">
                <a:solidFill>
                  <a:schemeClr val="tx2">
                    <a:lumMod val="75000"/>
                  </a:schemeClr>
                </a:solidFill>
              </a:rPr>
              <a:t>l'imagerie</a:t>
            </a:r>
            <a:r>
              <a:rPr lang="en-US" dirty="0" smtClean="0">
                <a:solidFill>
                  <a:schemeClr val="tx2">
                    <a:lumMod val="75000"/>
                  </a:schemeClr>
                </a:solidFill>
              </a:rPr>
              <a:t> </a:t>
            </a:r>
            <a:r>
              <a:rPr lang="en-US" dirty="0" err="1" smtClean="0">
                <a:solidFill>
                  <a:schemeClr val="tx2">
                    <a:lumMod val="75000"/>
                  </a:schemeClr>
                </a:solidFill>
              </a:rPr>
              <a:t>radiologique</a:t>
            </a:r>
            <a:r>
              <a:rPr lang="en-US" dirty="0" smtClean="0">
                <a:solidFill>
                  <a:schemeClr val="tx2">
                    <a:lumMod val="75000"/>
                  </a:schemeClr>
                </a:solidFill>
              </a:rPr>
              <a:t> </a:t>
            </a:r>
            <a:r>
              <a:rPr lang="en-US" dirty="0" err="1" smtClean="0">
                <a:solidFill>
                  <a:schemeClr val="tx2">
                    <a:lumMod val="75000"/>
                  </a:schemeClr>
                </a:solidFill>
              </a:rPr>
              <a:t>dans</a:t>
            </a:r>
            <a:r>
              <a:rPr lang="en-US" dirty="0" smtClean="0">
                <a:solidFill>
                  <a:schemeClr val="tx2">
                    <a:lumMod val="75000"/>
                  </a:schemeClr>
                </a:solidFill>
              </a:rPr>
              <a:t> </a:t>
            </a:r>
            <a:r>
              <a:rPr lang="en-US" dirty="0" err="1" smtClean="0">
                <a:solidFill>
                  <a:schemeClr val="tx2">
                    <a:lumMod val="75000"/>
                  </a:schemeClr>
                </a:solidFill>
              </a:rPr>
              <a:t>l'exploration</a:t>
            </a:r>
            <a:r>
              <a:rPr lang="en-US" dirty="0" smtClean="0">
                <a:solidFill>
                  <a:schemeClr val="tx2">
                    <a:lumMod val="75000"/>
                  </a:schemeClr>
                </a:solidFill>
              </a:rPr>
              <a:t> des MICI". </a:t>
            </a:r>
            <a:r>
              <a:rPr lang="en-US" i="1" dirty="0" err="1" smtClean="0">
                <a:solidFill>
                  <a:schemeClr val="tx2">
                    <a:lumMod val="75000"/>
                  </a:schemeClr>
                </a:solidFill>
              </a:rPr>
              <a:t>Acta</a:t>
            </a:r>
            <a:r>
              <a:rPr lang="en-US" i="1" dirty="0" smtClean="0">
                <a:solidFill>
                  <a:schemeClr val="tx2">
                    <a:lumMod val="75000"/>
                  </a:schemeClr>
                </a:solidFill>
              </a:rPr>
              <a:t> </a:t>
            </a:r>
            <a:r>
              <a:rPr lang="en-US" i="1" dirty="0" err="1" smtClean="0">
                <a:solidFill>
                  <a:schemeClr val="tx2">
                    <a:lumMod val="75000"/>
                  </a:schemeClr>
                </a:solidFill>
              </a:rPr>
              <a:t>Endoscopica</a:t>
            </a:r>
            <a:r>
              <a:rPr lang="en-US" i="1" dirty="0" smtClean="0">
                <a:solidFill>
                  <a:schemeClr val="tx2">
                    <a:lumMod val="75000"/>
                  </a:schemeClr>
                </a:solidFill>
              </a:rPr>
              <a:t>. </a:t>
            </a:r>
            <a:r>
              <a:rPr lang="en-US" dirty="0" smtClean="0">
                <a:solidFill>
                  <a:schemeClr val="tx2">
                    <a:lumMod val="75000"/>
                  </a:schemeClr>
                </a:solidFill>
              </a:rPr>
              <a:t>29 (3): 189-202.</a:t>
            </a:r>
          </a:p>
        </p:txBody>
      </p:sp>
      <p:pic>
        <p:nvPicPr>
          <p:cNvPr id="1033" name="Picture 9"/>
          <p:cNvPicPr>
            <a:picLocks noChangeAspect="1" noChangeArrowheads="1"/>
          </p:cNvPicPr>
          <p:nvPr/>
        </p:nvPicPr>
        <p:blipFill>
          <a:blip r:embed="rId3" cstate="print"/>
          <a:srcRect t="3127"/>
          <a:stretch>
            <a:fillRect/>
          </a:stretch>
        </p:blipFill>
        <p:spPr bwMode="auto">
          <a:xfrm>
            <a:off x="1" y="4724401"/>
            <a:ext cx="24612600" cy="12747262"/>
          </a:xfrm>
          <a:prstGeom prst="rect">
            <a:avLst/>
          </a:prstGeom>
          <a:noFill/>
          <a:ln w="9525">
            <a:noFill/>
            <a:miter lim="800000"/>
            <a:headEnd/>
            <a:tailEnd/>
          </a:ln>
        </p:spPr>
      </p:pic>
      <p:sp>
        <p:nvSpPr>
          <p:cNvPr id="21" name="Rectangle 20"/>
          <p:cNvSpPr/>
          <p:nvPr/>
        </p:nvSpPr>
        <p:spPr>
          <a:xfrm>
            <a:off x="7924800" y="7315200"/>
            <a:ext cx="2844800" cy="609600"/>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pic>
        <p:nvPicPr>
          <p:cNvPr id="1034" name="Picture 10"/>
          <p:cNvPicPr>
            <a:picLocks noChangeAspect="1" noChangeArrowheads="1"/>
          </p:cNvPicPr>
          <p:nvPr/>
        </p:nvPicPr>
        <p:blipFill>
          <a:blip r:embed="rId4" cstate="print"/>
          <a:srcRect t="3127"/>
          <a:stretch>
            <a:fillRect/>
          </a:stretch>
        </p:blipFill>
        <p:spPr bwMode="auto">
          <a:xfrm>
            <a:off x="812801" y="5181601"/>
            <a:ext cx="24612600" cy="12747262"/>
          </a:xfrm>
          <a:prstGeom prst="rect">
            <a:avLst/>
          </a:prstGeom>
          <a:noFill/>
          <a:ln w="9525">
            <a:noFill/>
            <a:miter lim="800000"/>
            <a:headEnd/>
            <a:tailEnd/>
          </a:ln>
        </p:spPr>
      </p:pic>
      <p:cxnSp>
        <p:nvCxnSpPr>
          <p:cNvPr id="24" name="Straight Arrow Connector 23"/>
          <p:cNvCxnSpPr/>
          <p:nvPr/>
        </p:nvCxnSpPr>
        <p:spPr>
          <a:xfrm flipH="1">
            <a:off x="10363200" y="10210800"/>
            <a:ext cx="345440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1035" name="Picture 11"/>
          <p:cNvPicPr>
            <a:picLocks noChangeAspect="1" noChangeArrowheads="1"/>
          </p:cNvPicPr>
          <p:nvPr/>
        </p:nvPicPr>
        <p:blipFill>
          <a:blip r:embed="rId5" cstate="print"/>
          <a:srcRect t="3127"/>
          <a:stretch>
            <a:fillRect/>
          </a:stretch>
        </p:blipFill>
        <p:spPr bwMode="auto">
          <a:xfrm>
            <a:off x="1511300" y="5638801"/>
            <a:ext cx="24612600" cy="12747262"/>
          </a:xfrm>
          <a:prstGeom prst="rect">
            <a:avLst/>
          </a:prstGeom>
          <a:noFill/>
          <a:ln w="9525">
            <a:noFill/>
            <a:miter lim="800000"/>
            <a:headEnd/>
            <a:tailEnd/>
          </a:ln>
        </p:spPr>
      </p:pic>
      <p:cxnSp>
        <p:nvCxnSpPr>
          <p:cNvPr id="27" name="Straight Arrow Connector 26"/>
          <p:cNvCxnSpPr/>
          <p:nvPr/>
        </p:nvCxnSpPr>
        <p:spPr>
          <a:xfrm flipH="1">
            <a:off x="7924800" y="8534400"/>
            <a:ext cx="4876800" cy="213360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1038" name="Picture 14"/>
          <p:cNvPicPr>
            <a:picLocks noChangeAspect="1" noChangeArrowheads="1"/>
          </p:cNvPicPr>
          <p:nvPr/>
        </p:nvPicPr>
        <p:blipFill>
          <a:blip r:embed="rId6" cstate="print"/>
          <a:srcRect t="10423"/>
          <a:stretch>
            <a:fillRect/>
          </a:stretch>
        </p:blipFill>
        <p:spPr bwMode="auto">
          <a:xfrm>
            <a:off x="2505075" y="4754880"/>
            <a:ext cx="20593051" cy="11786972"/>
          </a:xfrm>
          <a:prstGeom prst="rect">
            <a:avLst/>
          </a:prstGeom>
          <a:noFill/>
          <a:ln w="9525">
            <a:noFill/>
            <a:miter lim="800000"/>
            <a:headEnd/>
            <a:tailEnd/>
          </a:ln>
        </p:spPr>
      </p:pic>
      <p:sp>
        <p:nvSpPr>
          <p:cNvPr id="32" name="Rectangle 31"/>
          <p:cNvSpPr/>
          <p:nvPr/>
        </p:nvSpPr>
        <p:spPr>
          <a:xfrm>
            <a:off x="9550400" y="12709527"/>
            <a:ext cx="3251200" cy="396874"/>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pic>
        <p:nvPicPr>
          <p:cNvPr id="1039" name="Picture 15"/>
          <p:cNvPicPr>
            <a:picLocks noChangeAspect="1" noChangeArrowheads="1"/>
          </p:cNvPicPr>
          <p:nvPr/>
        </p:nvPicPr>
        <p:blipFill>
          <a:blip r:embed="rId7" cstate="print"/>
          <a:srcRect t="10423"/>
          <a:stretch>
            <a:fillRect/>
          </a:stretch>
        </p:blipFill>
        <p:spPr bwMode="auto">
          <a:xfrm>
            <a:off x="3251200" y="5181601"/>
            <a:ext cx="20593051" cy="11787034"/>
          </a:xfrm>
          <a:prstGeom prst="rect">
            <a:avLst/>
          </a:prstGeom>
          <a:noFill/>
          <a:ln w="9525">
            <a:noFill/>
            <a:miter lim="800000"/>
            <a:headEnd/>
            <a:tailEnd/>
          </a:ln>
        </p:spPr>
      </p:pic>
      <p:cxnSp>
        <p:nvCxnSpPr>
          <p:cNvPr id="36" name="Straight Arrow Connector 35"/>
          <p:cNvCxnSpPr/>
          <p:nvPr/>
        </p:nvCxnSpPr>
        <p:spPr>
          <a:xfrm flipH="1">
            <a:off x="14630400" y="7863840"/>
            <a:ext cx="426720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1040" name="Picture 16"/>
          <p:cNvPicPr>
            <a:picLocks noChangeAspect="1" noChangeArrowheads="1"/>
          </p:cNvPicPr>
          <p:nvPr/>
        </p:nvPicPr>
        <p:blipFill>
          <a:blip r:embed="rId8" cstate="print"/>
          <a:srcRect t="3127"/>
          <a:stretch>
            <a:fillRect/>
          </a:stretch>
        </p:blipFill>
        <p:spPr bwMode="auto">
          <a:xfrm>
            <a:off x="3790949" y="5638801"/>
            <a:ext cx="20593051" cy="12747262"/>
          </a:xfrm>
          <a:prstGeom prst="rect">
            <a:avLst/>
          </a:prstGeom>
          <a:noFill/>
          <a:ln w="9525">
            <a:noFill/>
            <a:miter lim="800000"/>
            <a:headEnd/>
            <a:tailEnd/>
          </a:ln>
        </p:spPr>
      </p:pic>
      <p:sp>
        <p:nvSpPr>
          <p:cNvPr id="38" name="Rectangle 37"/>
          <p:cNvSpPr/>
          <p:nvPr/>
        </p:nvSpPr>
        <p:spPr>
          <a:xfrm>
            <a:off x="7315200" y="10972801"/>
            <a:ext cx="12192000" cy="1736726"/>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pic>
        <p:nvPicPr>
          <p:cNvPr id="1041" name="Picture 17"/>
          <p:cNvPicPr>
            <a:picLocks noChangeAspect="1" noChangeArrowheads="1"/>
          </p:cNvPicPr>
          <p:nvPr/>
        </p:nvPicPr>
        <p:blipFill>
          <a:blip r:embed="rId9" cstate="print"/>
          <a:srcRect t="4714"/>
          <a:stretch>
            <a:fillRect/>
          </a:stretch>
        </p:blipFill>
        <p:spPr bwMode="auto">
          <a:xfrm>
            <a:off x="4333875" y="6051740"/>
            <a:ext cx="20593051" cy="8318120"/>
          </a:xfrm>
          <a:prstGeom prst="rect">
            <a:avLst/>
          </a:prstGeom>
          <a:noFill/>
          <a:ln w="9525">
            <a:noFill/>
            <a:miter lim="800000"/>
            <a:headEnd/>
            <a:tailEnd/>
          </a:ln>
        </p:spPr>
      </p:pic>
      <p:sp>
        <p:nvSpPr>
          <p:cNvPr id="40" name="Rectangle 39"/>
          <p:cNvSpPr/>
          <p:nvPr/>
        </p:nvSpPr>
        <p:spPr>
          <a:xfrm>
            <a:off x="7924800" y="9448800"/>
            <a:ext cx="7112000" cy="1219200"/>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pic>
        <p:nvPicPr>
          <p:cNvPr id="1042" name="Picture 18"/>
          <p:cNvPicPr>
            <a:picLocks noChangeAspect="1" noChangeArrowheads="1"/>
          </p:cNvPicPr>
          <p:nvPr/>
        </p:nvPicPr>
        <p:blipFill>
          <a:blip r:embed="rId10" cstate="print"/>
          <a:srcRect t="3445"/>
          <a:stretch>
            <a:fillRect/>
          </a:stretch>
        </p:blipFill>
        <p:spPr bwMode="auto">
          <a:xfrm>
            <a:off x="4832349" y="6396025"/>
            <a:ext cx="20593051" cy="11532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fade">
                                      <p:cBhvr>
                                        <p:cTn id="7" dur="2000"/>
                                        <p:tgtEl>
                                          <p:spTgt spid="10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fade">
                                      <p:cBhvr>
                                        <p:cTn id="17" dur="2000"/>
                                        <p:tgtEl>
                                          <p:spTgt spid="103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1+#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5"/>
                                        </p:tgtEl>
                                        <p:attrNameLst>
                                          <p:attrName>style.visibility</p:attrName>
                                        </p:attrNameLst>
                                      </p:cBhvr>
                                      <p:to>
                                        <p:strVal val="visible"/>
                                      </p:to>
                                    </p:set>
                                    <p:animEffect transition="in" filter="fade">
                                      <p:cBhvr>
                                        <p:cTn id="28" dur="2000"/>
                                        <p:tgtEl>
                                          <p:spTgt spid="103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1+#ppt_w/2"/>
                                          </p:val>
                                        </p:tav>
                                        <p:tav tm="100000">
                                          <p:val>
                                            <p:strVal val="#ppt_x"/>
                                          </p:val>
                                        </p:tav>
                                      </p:tavLst>
                                    </p:anim>
                                    <p:anim calcmode="lin" valueType="num">
                                      <p:cBhvr additive="base">
                                        <p:cTn id="34"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38"/>
                                        </p:tgtEl>
                                        <p:attrNameLst>
                                          <p:attrName>style.visibility</p:attrName>
                                        </p:attrNameLst>
                                      </p:cBhvr>
                                      <p:to>
                                        <p:strVal val="visible"/>
                                      </p:to>
                                    </p:set>
                                    <p:animEffect transition="in" filter="fade">
                                      <p:cBhvr>
                                        <p:cTn id="39" dur="2000"/>
                                        <p:tgtEl>
                                          <p:spTgt spid="103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20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39"/>
                                        </p:tgtEl>
                                        <p:attrNameLst>
                                          <p:attrName>style.visibility</p:attrName>
                                        </p:attrNameLst>
                                      </p:cBhvr>
                                      <p:to>
                                        <p:strVal val="visible"/>
                                      </p:to>
                                    </p:set>
                                    <p:animEffect transition="in" filter="fade">
                                      <p:cBhvr>
                                        <p:cTn id="49" dur="2000"/>
                                        <p:tgtEl>
                                          <p:spTgt spid="103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1+#ppt_w/2"/>
                                          </p:val>
                                        </p:tav>
                                        <p:tav tm="100000">
                                          <p:val>
                                            <p:strVal val="#ppt_x"/>
                                          </p:val>
                                        </p:tav>
                                      </p:tavLst>
                                    </p:anim>
                                    <p:anim calcmode="lin" valueType="num">
                                      <p:cBhvr additive="base">
                                        <p:cTn id="55"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40"/>
                                        </p:tgtEl>
                                        <p:attrNameLst>
                                          <p:attrName>style.visibility</p:attrName>
                                        </p:attrNameLst>
                                      </p:cBhvr>
                                      <p:to>
                                        <p:strVal val="visible"/>
                                      </p:to>
                                    </p:set>
                                    <p:animEffect transition="in" filter="fade">
                                      <p:cBhvr>
                                        <p:cTn id="60" dur="2000"/>
                                        <p:tgtEl>
                                          <p:spTgt spid="104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20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41"/>
                                        </p:tgtEl>
                                        <p:attrNameLst>
                                          <p:attrName>style.visibility</p:attrName>
                                        </p:attrNameLst>
                                      </p:cBhvr>
                                      <p:to>
                                        <p:strVal val="visible"/>
                                      </p:to>
                                    </p:set>
                                    <p:animEffect transition="in" filter="fade">
                                      <p:cBhvr>
                                        <p:cTn id="70" dur="2000"/>
                                        <p:tgtEl>
                                          <p:spTgt spid="104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20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042"/>
                                        </p:tgtEl>
                                        <p:attrNameLst>
                                          <p:attrName>style.visibility</p:attrName>
                                        </p:attrNameLst>
                                      </p:cBhvr>
                                      <p:to>
                                        <p:strVal val="visible"/>
                                      </p:to>
                                    </p:set>
                                    <p:animEffect transition="in" filter="fade">
                                      <p:cBhvr>
                                        <p:cTn id="80" dur="20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animBg="1"/>
      <p:bldP spid="38" grpId="0" animBg="1"/>
      <p:bldP spid="40"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l="24000" t="5538" r="25000"/>
          <a:stretch>
            <a:fillRect/>
          </a:stretch>
        </p:blipFill>
        <p:spPr bwMode="auto">
          <a:xfrm>
            <a:off x="8" y="4114800"/>
            <a:ext cx="12435840" cy="10576607"/>
          </a:xfrm>
          <a:prstGeom prst="rect">
            <a:avLst/>
          </a:prstGeom>
          <a:noFill/>
          <a:ln w="9525">
            <a:noFill/>
            <a:miter lim="800000"/>
            <a:headEnd/>
            <a:tailEnd/>
          </a:ln>
        </p:spPr>
      </p:pic>
      <p:sp>
        <p:nvSpPr>
          <p:cNvPr id="4" name="Title 3"/>
          <p:cNvSpPr>
            <a:spLocks noGrp="1"/>
          </p:cNvSpPr>
          <p:nvPr>
            <p:ph type="title"/>
          </p:nvPr>
        </p:nvSpPr>
        <p:spPr>
          <a:xfrm>
            <a:off x="838200" y="304800"/>
            <a:ext cx="21945600" cy="1219200"/>
          </a:xfrm>
        </p:spPr>
        <p:txBody>
          <a:bodyPr>
            <a:normAutofit/>
          </a:bodyPr>
          <a:lstStyle/>
          <a:p>
            <a:r>
              <a:rPr lang="en-US" dirty="0" smtClean="0">
                <a:solidFill>
                  <a:schemeClr val="tx2">
                    <a:lumMod val="75000"/>
                  </a:schemeClr>
                </a:solidFill>
                <a:latin typeface="+mj-lt"/>
              </a:rPr>
              <a:t>Why Use a Link Resolver?</a:t>
            </a:r>
            <a:endParaRPr lang="en-US" dirty="0">
              <a:solidFill>
                <a:schemeClr val="tx2">
                  <a:lumMod val="75000"/>
                </a:schemeClr>
              </a:solidFill>
              <a:latin typeface="+mj-lt"/>
            </a:endParaRPr>
          </a:p>
        </p:txBody>
      </p:sp>
      <p:sp>
        <p:nvSpPr>
          <p:cNvPr id="5" name="Content Placeholder 4"/>
          <p:cNvSpPr>
            <a:spLocks noGrp="1"/>
          </p:cNvSpPr>
          <p:nvPr>
            <p:ph idx="1"/>
          </p:nvPr>
        </p:nvSpPr>
        <p:spPr>
          <a:xfrm>
            <a:off x="762000" y="1752600"/>
            <a:ext cx="21945600" cy="2895600"/>
          </a:xfrm>
        </p:spPr>
        <p:txBody>
          <a:bodyPr/>
          <a:lstStyle/>
          <a:p>
            <a:r>
              <a:rPr lang="en-US" dirty="0" smtClean="0">
                <a:solidFill>
                  <a:schemeClr val="tx2">
                    <a:lumMod val="75000"/>
                  </a:schemeClr>
                </a:solidFill>
                <a:latin typeface="+mn-lt"/>
              </a:rPr>
              <a:t>Gets the User to the Appropriate Copy</a:t>
            </a:r>
          </a:p>
          <a:p>
            <a:pPr marL="0" indent="0">
              <a:buNone/>
            </a:pPr>
            <a:r>
              <a:rPr lang="en-US" dirty="0" smtClean="0">
                <a:solidFill>
                  <a:schemeClr val="tx2">
                    <a:lumMod val="75000"/>
                  </a:schemeClr>
                </a:solidFill>
              </a:rPr>
              <a:t>Dalton, Thomas C. 2005. "Arnold </a:t>
            </a:r>
            <a:r>
              <a:rPr lang="en-US" dirty="0" err="1" smtClean="0">
                <a:solidFill>
                  <a:schemeClr val="tx2">
                    <a:lumMod val="75000"/>
                  </a:schemeClr>
                </a:solidFill>
              </a:rPr>
              <a:t>gesell</a:t>
            </a:r>
            <a:r>
              <a:rPr lang="en-US" dirty="0" smtClean="0">
                <a:solidFill>
                  <a:schemeClr val="tx2">
                    <a:lumMod val="75000"/>
                  </a:schemeClr>
                </a:solidFill>
              </a:rPr>
              <a:t> and the maturation controversy". </a:t>
            </a:r>
            <a:r>
              <a:rPr lang="en-US" i="1" dirty="0" smtClean="0">
                <a:solidFill>
                  <a:schemeClr val="tx2">
                    <a:lumMod val="75000"/>
                  </a:schemeClr>
                </a:solidFill>
              </a:rPr>
              <a:t>Integrative Physiological &amp; Behavioral Science</a:t>
            </a:r>
            <a:r>
              <a:rPr lang="en-US" dirty="0" smtClean="0">
                <a:solidFill>
                  <a:schemeClr val="tx2">
                    <a:lumMod val="75000"/>
                  </a:schemeClr>
                </a:solidFill>
              </a:rPr>
              <a:t>. 40 (4): 182-204.</a:t>
            </a:r>
            <a:endParaRPr lang="en-US" dirty="0" smtClean="0">
              <a:solidFill>
                <a:schemeClr val="tx2">
                  <a:lumMod val="75000"/>
                </a:schemeClr>
              </a:solidFill>
              <a:latin typeface="+mn-lt"/>
            </a:endParaRPr>
          </a:p>
        </p:txBody>
      </p:sp>
      <p:pic>
        <p:nvPicPr>
          <p:cNvPr id="2053" name="Picture 5"/>
          <p:cNvPicPr>
            <a:picLocks noChangeAspect="1" noChangeArrowheads="1"/>
          </p:cNvPicPr>
          <p:nvPr/>
        </p:nvPicPr>
        <p:blipFill>
          <a:blip r:embed="rId4" cstate="print"/>
          <a:srcRect t="5212"/>
          <a:stretch>
            <a:fillRect/>
          </a:stretch>
        </p:blipFill>
        <p:spPr bwMode="auto">
          <a:xfrm>
            <a:off x="12435850" y="4343400"/>
            <a:ext cx="13728701" cy="10677460"/>
          </a:xfrm>
          <a:prstGeom prst="rect">
            <a:avLst/>
          </a:prstGeom>
          <a:noFill/>
          <a:ln w="9525">
            <a:noFill/>
            <a:miter lim="800000"/>
            <a:headEnd/>
            <a:tailEnd/>
          </a:ln>
        </p:spPr>
      </p:pic>
      <p:sp>
        <p:nvSpPr>
          <p:cNvPr id="6" name="Rectangle 5"/>
          <p:cNvSpPr/>
          <p:nvPr/>
        </p:nvSpPr>
        <p:spPr>
          <a:xfrm>
            <a:off x="3429000" y="8382000"/>
            <a:ext cx="8981448" cy="762000"/>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0" y="4114800"/>
            <a:ext cx="12435840" cy="10393640"/>
            <a:chOff x="0" y="4114800"/>
            <a:chExt cx="12435840" cy="10393640"/>
          </a:xfrm>
        </p:grpSpPr>
        <p:pic>
          <p:nvPicPr>
            <p:cNvPr id="3075" name="Picture 3"/>
            <p:cNvPicPr>
              <a:picLocks noChangeAspect="1" noChangeArrowheads="1"/>
            </p:cNvPicPr>
            <p:nvPr/>
          </p:nvPicPr>
          <p:blipFill>
            <a:blip r:embed="rId3" cstate="print"/>
            <a:srcRect l="24000" t="2769" r="25000"/>
            <a:stretch>
              <a:fillRect/>
            </a:stretch>
          </p:blipFill>
          <p:spPr bwMode="auto">
            <a:xfrm>
              <a:off x="0" y="4114800"/>
              <a:ext cx="12435840" cy="10393640"/>
            </a:xfrm>
            <a:prstGeom prst="rect">
              <a:avLst/>
            </a:prstGeom>
            <a:noFill/>
            <a:ln w="9525">
              <a:noFill/>
              <a:miter lim="800000"/>
              <a:headEnd/>
              <a:tailEnd/>
            </a:ln>
          </p:spPr>
        </p:pic>
        <p:sp>
          <p:nvSpPr>
            <p:cNvPr id="8" name="Rectangle 7"/>
            <p:cNvSpPr/>
            <p:nvPr/>
          </p:nvSpPr>
          <p:spPr>
            <a:xfrm>
              <a:off x="3429000" y="8382000"/>
              <a:ext cx="8981448" cy="762000"/>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solidFill>
                  <a:srgbClr val="FF0000"/>
                </a:solidFill>
              </a:endParaRPr>
            </a:p>
          </p:txBody>
        </p:sp>
      </p:grpSp>
      <p:sp>
        <p:nvSpPr>
          <p:cNvPr id="4" name="Title 3"/>
          <p:cNvSpPr>
            <a:spLocks noGrp="1"/>
          </p:cNvSpPr>
          <p:nvPr>
            <p:ph type="title"/>
          </p:nvPr>
        </p:nvSpPr>
        <p:spPr>
          <a:xfrm>
            <a:off x="609600" y="381000"/>
            <a:ext cx="21945600" cy="1219200"/>
          </a:xfrm>
        </p:spPr>
        <p:txBody>
          <a:bodyPr>
            <a:normAutofit/>
          </a:bodyPr>
          <a:lstStyle/>
          <a:p>
            <a:r>
              <a:rPr lang="en-US" dirty="0" smtClean="0">
                <a:solidFill>
                  <a:schemeClr val="tx2">
                    <a:lumMod val="75000"/>
                  </a:schemeClr>
                </a:solidFill>
                <a:latin typeface="+mj-lt"/>
              </a:rPr>
              <a:t>Why Use a Link Resolver?</a:t>
            </a:r>
            <a:endParaRPr lang="en-US" dirty="0">
              <a:solidFill>
                <a:schemeClr val="tx2">
                  <a:lumMod val="75000"/>
                </a:schemeClr>
              </a:solidFill>
              <a:latin typeface="+mj-lt"/>
            </a:endParaRPr>
          </a:p>
        </p:txBody>
      </p:sp>
      <p:sp>
        <p:nvSpPr>
          <p:cNvPr id="5" name="Content Placeholder 4"/>
          <p:cNvSpPr>
            <a:spLocks noGrp="1"/>
          </p:cNvSpPr>
          <p:nvPr>
            <p:ph idx="1"/>
          </p:nvPr>
        </p:nvSpPr>
        <p:spPr>
          <a:xfrm>
            <a:off x="1143000" y="1752600"/>
            <a:ext cx="21945600" cy="2590800"/>
          </a:xfrm>
        </p:spPr>
        <p:txBody>
          <a:bodyPr/>
          <a:lstStyle/>
          <a:p>
            <a:r>
              <a:rPr lang="en-US" dirty="0" smtClean="0">
                <a:solidFill>
                  <a:schemeClr val="tx2">
                    <a:lumMod val="75000"/>
                  </a:schemeClr>
                </a:solidFill>
                <a:latin typeface="+mn-lt"/>
              </a:rPr>
              <a:t>Provides alternative services if full-text not licensed</a:t>
            </a:r>
          </a:p>
          <a:p>
            <a:pPr marL="0" indent="0">
              <a:buNone/>
            </a:pPr>
            <a:r>
              <a:rPr lang="en-US" dirty="0" smtClean="0">
                <a:solidFill>
                  <a:schemeClr val="tx2">
                    <a:lumMod val="75000"/>
                  </a:schemeClr>
                </a:solidFill>
              </a:rPr>
              <a:t>Saucier, D., and N. </a:t>
            </a:r>
            <a:r>
              <a:rPr lang="en-US" dirty="0" err="1" smtClean="0">
                <a:solidFill>
                  <a:schemeClr val="tx2">
                    <a:lumMod val="75000"/>
                  </a:schemeClr>
                </a:solidFill>
              </a:rPr>
              <a:t>Gaudette</a:t>
            </a:r>
            <a:r>
              <a:rPr lang="en-US" dirty="0" smtClean="0">
                <a:solidFill>
                  <a:schemeClr val="tx2">
                    <a:lumMod val="75000"/>
                  </a:schemeClr>
                </a:solidFill>
              </a:rPr>
              <a:t>. 2000. "Actual Memory Ability Significantly Predicts Self-Evaluations of Memory". </a:t>
            </a:r>
            <a:r>
              <a:rPr lang="en-US" i="1" dirty="0" smtClean="0">
                <a:solidFill>
                  <a:schemeClr val="tx2">
                    <a:lumMod val="75000"/>
                  </a:schemeClr>
                </a:solidFill>
              </a:rPr>
              <a:t>Expert Evidence. </a:t>
            </a:r>
            <a:r>
              <a:rPr lang="en-US" dirty="0" smtClean="0">
                <a:solidFill>
                  <a:schemeClr val="tx2">
                    <a:lumMod val="75000"/>
                  </a:schemeClr>
                </a:solidFill>
              </a:rPr>
              <a:t>8: 3-14. </a:t>
            </a:r>
            <a:endParaRPr lang="en-US" dirty="0" smtClean="0">
              <a:solidFill>
                <a:schemeClr val="tx2">
                  <a:lumMod val="75000"/>
                </a:schemeClr>
              </a:solidFill>
              <a:latin typeface="+mn-lt"/>
            </a:endParaRPr>
          </a:p>
        </p:txBody>
      </p:sp>
      <p:grpSp>
        <p:nvGrpSpPr>
          <p:cNvPr id="2" name="Group 12"/>
          <p:cNvGrpSpPr/>
          <p:nvPr/>
        </p:nvGrpSpPr>
        <p:grpSpPr>
          <a:xfrm>
            <a:off x="6196157" y="4038600"/>
            <a:ext cx="17727392" cy="9677401"/>
            <a:chOff x="2323559" y="2513193"/>
            <a:chExt cx="6647772" cy="4344807"/>
          </a:xfrm>
        </p:grpSpPr>
        <p:pic>
          <p:nvPicPr>
            <p:cNvPr id="2052" name="Picture 4"/>
            <p:cNvPicPr>
              <a:picLocks noChangeAspect="1" noChangeArrowheads="1"/>
            </p:cNvPicPr>
            <p:nvPr/>
          </p:nvPicPr>
          <p:blipFill>
            <a:blip r:embed="rId4" cstate="print"/>
            <a:srcRect l="996" t="12378" r="4979" b="2751"/>
            <a:stretch>
              <a:fillRect/>
            </a:stretch>
          </p:blipFill>
          <p:spPr bwMode="auto">
            <a:xfrm>
              <a:off x="2323559" y="2513193"/>
              <a:ext cx="6647772" cy="4344807"/>
            </a:xfrm>
            <a:prstGeom prst="rect">
              <a:avLst/>
            </a:prstGeom>
            <a:noFill/>
            <a:ln w="9525">
              <a:solidFill>
                <a:srgbClr val="002060"/>
              </a:solidFill>
              <a:miter lim="800000"/>
              <a:headEnd/>
              <a:tailEnd/>
            </a:ln>
          </p:spPr>
        </p:pic>
        <p:sp>
          <p:nvSpPr>
            <p:cNvPr id="12" name="Rectangle 11"/>
            <p:cNvSpPr/>
            <p:nvPr/>
          </p:nvSpPr>
          <p:spPr>
            <a:xfrm>
              <a:off x="2323559" y="4876800"/>
              <a:ext cx="5144041" cy="1524000"/>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81000"/>
            <a:ext cx="21945600" cy="1828800"/>
          </a:xfrm>
        </p:spPr>
        <p:txBody>
          <a:bodyPr/>
          <a:lstStyle/>
          <a:p>
            <a:r>
              <a:rPr lang="en-US" dirty="0" smtClean="0">
                <a:solidFill>
                  <a:schemeClr val="tx2">
                    <a:lumMod val="75000"/>
                  </a:schemeClr>
                </a:solidFill>
                <a:latin typeface="+mj-lt"/>
              </a:rPr>
              <a:t>Library Discovery Service</a:t>
            </a:r>
            <a:endParaRPr lang="en-US" dirty="0">
              <a:solidFill>
                <a:schemeClr val="tx2">
                  <a:lumMod val="75000"/>
                </a:schemeClr>
              </a:solidFill>
              <a:latin typeface="+mj-lt"/>
            </a:endParaRPr>
          </a:p>
        </p:txBody>
      </p:sp>
      <p:sp>
        <p:nvSpPr>
          <p:cNvPr id="5" name="Content Placeholder 4"/>
          <p:cNvSpPr>
            <a:spLocks noGrp="1"/>
          </p:cNvSpPr>
          <p:nvPr>
            <p:ph idx="1"/>
          </p:nvPr>
        </p:nvSpPr>
        <p:spPr>
          <a:xfrm>
            <a:off x="990600" y="2667000"/>
            <a:ext cx="19773900" cy="10820400"/>
          </a:xfrm>
        </p:spPr>
        <p:txBody>
          <a:bodyPr/>
          <a:lstStyle/>
          <a:p>
            <a:pPr marL="0" indent="0">
              <a:buNone/>
            </a:pPr>
            <a:r>
              <a:rPr lang="en-US" dirty="0" smtClean="0">
                <a:solidFill>
                  <a:schemeClr val="tx2">
                    <a:lumMod val="75000"/>
                  </a:schemeClr>
                </a:solidFill>
                <a:latin typeface="+mn-lt"/>
              </a:rPr>
              <a:t>A search interface to pre-indexed metadata and/or full text documents made available by a library.</a:t>
            </a:r>
          </a:p>
          <a:p>
            <a:pPr marL="952479" lvl="1" indent="0"/>
            <a:r>
              <a:rPr lang="en-US" dirty="0" smtClean="0">
                <a:solidFill>
                  <a:schemeClr val="tx2">
                    <a:lumMod val="75000"/>
                  </a:schemeClr>
                </a:solidFill>
                <a:latin typeface="+mn-lt"/>
              </a:rPr>
              <a:t> Simple Search </a:t>
            </a:r>
          </a:p>
          <a:p>
            <a:pPr marL="952479" lvl="1" indent="0"/>
            <a:r>
              <a:rPr lang="en-US" dirty="0" smtClean="0">
                <a:solidFill>
                  <a:schemeClr val="tx2">
                    <a:lumMod val="75000"/>
                  </a:schemeClr>
                </a:solidFill>
                <a:latin typeface="+mn-lt"/>
              </a:rPr>
              <a:t> Comprehensive (</a:t>
            </a:r>
            <a:r>
              <a:rPr lang="en-US" i="1" dirty="0" smtClean="0">
                <a:solidFill>
                  <a:schemeClr val="tx2">
                    <a:lumMod val="75000"/>
                  </a:schemeClr>
                </a:solidFill>
                <a:latin typeface="+mn-lt"/>
              </a:rPr>
              <a:t>Good Starting Point)</a:t>
            </a:r>
            <a:endParaRPr lang="en-US" dirty="0" smtClean="0">
              <a:solidFill>
                <a:schemeClr val="tx2">
                  <a:lumMod val="75000"/>
                </a:schemeClr>
              </a:solidFill>
              <a:latin typeface="+mn-lt"/>
            </a:endParaRPr>
          </a:p>
          <a:p>
            <a:pPr marL="952479" lvl="1" indent="0"/>
            <a:r>
              <a:rPr lang="en-US" dirty="0" smtClean="0">
                <a:solidFill>
                  <a:schemeClr val="tx2">
                    <a:lumMod val="75000"/>
                  </a:schemeClr>
                </a:solidFill>
                <a:latin typeface="+mn-lt"/>
              </a:rPr>
              <a:t> Fast Response Time</a:t>
            </a:r>
          </a:p>
          <a:p>
            <a:pPr marL="952479" lvl="1" indent="0"/>
            <a:r>
              <a:rPr lang="en-US" dirty="0" smtClean="0">
                <a:solidFill>
                  <a:schemeClr val="tx2">
                    <a:lumMod val="75000"/>
                  </a:schemeClr>
                </a:solidFill>
                <a:latin typeface="+mn-lt"/>
              </a:rPr>
              <a:t> Can Include Local Collections in Addition to Licensed Resources</a:t>
            </a:r>
          </a:p>
          <a:p>
            <a:pPr marL="952479" lvl="1" indent="0"/>
            <a:r>
              <a:rPr lang="en-US" dirty="0" smtClean="0">
                <a:solidFill>
                  <a:schemeClr val="tx2">
                    <a:lumMod val="75000"/>
                  </a:schemeClr>
                </a:solidFill>
                <a:latin typeface="+mn-lt"/>
              </a:rPr>
              <a:t> Supports “Get” as well as “Find”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21945600" cy="1828800"/>
          </a:xfrm>
        </p:spPr>
        <p:txBody>
          <a:bodyPr/>
          <a:lstStyle/>
          <a:p>
            <a:r>
              <a:rPr lang="en-US" dirty="0" smtClean="0">
                <a:solidFill>
                  <a:schemeClr val="tx2">
                    <a:lumMod val="75000"/>
                  </a:schemeClr>
                </a:solidFill>
                <a:latin typeface="+mj-lt"/>
              </a:rPr>
              <a:t>Library Discovery Service</a:t>
            </a:r>
            <a:endParaRPr lang="en-US" dirty="0">
              <a:solidFill>
                <a:schemeClr val="tx2">
                  <a:lumMod val="75000"/>
                </a:schemeClr>
              </a:solidFill>
              <a:latin typeface="+mj-lt"/>
            </a:endParaRPr>
          </a:p>
        </p:txBody>
      </p:sp>
      <p:pic>
        <p:nvPicPr>
          <p:cNvPr id="1026" name="Picture 2" descr="C:\Users\shadle.NETID\AppData\Local\Microsoft\Windows\Temporary Internet Files\Content.IE5\E0MTMHQN\MC900290031[1].wmf"/>
          <p:cNvPicPr>
            <a:picLocks noChangeAspect="1" noChangeArrowheads="1"/>
          </p:cNvPicPr>
          <p:nvPr/>
        </p:nvPicPr>
        <p:blipFill>
          <a:blip r:embed="rId3" cstate="print"/>
          <a:srcRect/>
          <a:stretch>
            <a:fillRect/>
          </a:stretch>
        </p:blipFill>
        <p:spPr bwMode="auto">
          <a:xfrm>
            <a:off x="7721600" y="5638801"/>
            <a:ext cx="7979120" cy="7088862"/>
          </a:xfrm>
          <a:prstGeom prst="rect">
            <a:avLst/>
          </a:prstGeom>
          <a:noFill/>
        </p:spPr>
      </p:pic>
      <p:sp>
        <p:nvSpPr>
          <p:cNvPr id="6" name="TextBox 5"/>
          <p:cNvSpPr txBox="1"/>
          <p:nvPr/>
        </p:nvSpPr>
        <p:spPr>
          <a:xfrm>
            <a:off x="11176000" y="9753601"/>
            <a:ext cx="3251200" cy="1574053"/>
          </a:xfrm>
          <a:prstGeom prst="rect">
            <a:avLst/>
          </a:prstGeom>
          <a:noFill/>
        </p:spPr>
        <p:txBody>
          <a:bodyPr wrap="square" lIns="217709" tIns="108855" rIns="217709" bIns="108855" rtlCol="0">
            <a:spAutoFit/>
          </a:bodyPr>
          <a:lstStyle/>
          <a:p>
            <a:r>
              <a:rPr lang="en-US" sz="4400" b="1" dirty="0" err="1" smtClean="0">
                <a:solidFill>
                  <a:schemeClr val="tx2">
                    <a:lumMod val="75000"/>
                  </a:schemeClr>
                </a:solidFill>
              </a:rPr>
              <a:t>OCLC</a:t>
            </a:r>
            <a:r>
              <a:rPr lang="en-US" sz="4400" b="1" dirty="0" smtClean="0">
                <a:solidFill>
                  <a:schemeClr val="tx2">
                    <a:lumMod val="75000"/>
                  </a:schemeClr>
                </a:solidFill>
              </a:rPr>
              <a:t> </a:t>
            </a:r>
            <a:r>
              <a:rPr lang="en-US" sz="4400" b="1" dirty="0" err="1" smtClean="0">
                <a:solidFill>
                  <a:schemeClr val="tx2">
                    <a:lumMod val="75000"/>
                  </a:schemeClr>
                </a:solidFill>
              </a:rPr>
              <a:t>WorldCat</a:t>
            </a:r>
            <a:endParaRPr lang="en-US" sz="4400" b="1" dirty="0">
              <a:solidFill>
                <a:schemeClr val="tx2">
                  <a:lumMod val="75000"/>
                </a:schemeClr>
              </a:solidFill>
            </a:endParaRPr>
          </a:p>
        </p:txBody>
      </p:sp>
      <p:sp>
        <p:nvSpPr>
          <p:cNvPr id="7" name="TextBox 6"/>
          <p:cNvSpPr txBox="1"/>
          <p:nvPr/>
        </p:nvSpPr>
        <p:spPr>
          <a:xfrm>
            <a:off x="2032001" y="9448801"/>
            <a:ext cx="7311744" cy="1096999"/>
          </a:xfrm>
          <a:prstGeom prst="rect">
            <a:avLst/>
          </a:prstGeom>
          <a:noFill/>
        </p:spPr>
        <p:txBody>
          <a:bodyPr wrap="none" lIns="217709" tIns="108855" rIns="217709" bIns="108855" rtlCol="0">
            <a:spAutoFit/>
          </a:bodyPr>
          <a:lstStyle/>
          <a:p>
            <a:r>
              <a:rPr lang="en-US" sz="5700" dirty="0" err="1" smtClean="0">
                <a:solidFill>
                  <a:schemeClr val="tx2">
                    <a:lumMod val="75000"/>
                  </a:schemeClr>
                </a:solidFill>
              </a:rPr>
              <a:t>681M</a:t>
            </a:r>
            <a:r>
              <a:rPr lang="en-US" sz="5700" dirty="0" smtClean="0">
                <a:solidFill>
                  <a:schemeClr val="tx2">
                    <a:lumMod val="75000"/>
                  </a:schemeClr>
                </a:solidFill>
              </a:rPr>
              <a:t> article citations</a:t>
            </a:r>
            <a:endParaRPr lang="en-US" sz="5700" dirty="0">
              <a:solidFill>
                <a:schemeClr val="tx2">
                  <a:lumMod val="75000"/>
                </a:schemeClr>
              </a:solidFill>
            </a:endParaRPr>
          </a:p>
        </p:txBody>
      </p:sp>
      <p:sp>
        <p:nvSpPr>
          <p:cNvPr id="9" name="U-Turn Arrow 8"/>
          <p:cNvSpPr/>
          <p:nvPr/>
        </p:nvSpPr>
        <p:spPr>
          <a:xfrm>
            <a:off x="4673600" y="7467600"/>
            <a:ext cx="6963120" cy="1981200"/>
          </a:xfrm>
          <a:prstGeom prst="uturnArrow">
            <a:avLst>
              <a:gd name="adj1" fmla="val 7316"/>
              <a:gd name="adj2" fmla="val 8968"/>
              <a:gd name="adj3" fmla="val 25000"/>
              <a:gd name="adj4" fmla="val 43750"/>
              <a:gd name="adj5" fmla="val 56538"/>
            </a:avLst>
          </a:prstGeom>
          <a:solidFill>
            <a:srgbClr val="0070C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solidFill>
                <a:schemeClr val="tx1"/>
              </a:solidFill>
            </a:endParaRPr>
          </a:p>
        </p:txBody>
      </p:sp>
      <p:sp>
        <p:nvSpPr>
          <p:cNvPr id="10" name="TextBox 9"/>
          <p:cNvSpPr txBox="1"/>
          <p:nvPr/>
        </p:nvSpPr>
        <p:spPr>
          <a:xfrm>
            <a:off x="1879672" y="3676470"/>
            <a:ext cx="5928352" cy="3128325"/>
          </a:xfrm>
          <a:prstGeom prst="rect">
            <a:avLst/>
          </a:prstGeom>
          <a:noFill/>
        </p:spPr>
        <p:txBody>
          <a:bodyPr wrap="none" lIns="217709" tIns="108855" rIns="217709" bIns="108855" rtlCol="0">
            <a:spAutoFit/>
          </a:bodyPr>
          <a:lstStyle/>
          <a:p>
            <a:r>
              <a:rPr lang="en-US" sz="5700" dirty="0" err="1" smtClean="0">
                <a:solidFill>
                  <a:schemeClr val="tx2">
                    <a:lumMod val="75000"/>
                  </a:schemeClr>
                </a:solidFill>
              </a:rPr>
              <a:t>30M</a:t>
            </a:r>
            <a:r>
              <a:rPr lang="en-US" sz="5700" dirty="0" smtClean="0">
                <a:solidFill>
                  <a:schemeClr val="tx2">
                    <a:lumMod val="75000"/>
                  </a:schemeClr>
                </a:solidFill>
              </a:rPr>
              <a:t> digital items</a:t>
            </a:r>
          </a:p>
          <a:p>
            <a:pPr lvl="1"/>
            <a:r>
              <a:rPr lang="en-US" sz="4400" dirty="0" smtClean="0">
                <a:solidFill>
                  <a:schemeClr val="tx2">
                    <a:lumMod val="75000"/>
                  </a:schemeClr>
                </a:solidFill>
              </a:rPr>
              <a:t>Google Books</a:t>
            </a:r>
          </a:p>
          <a:p>
            <a:pPr lvl="1"/>
            <a:r>
              <a:rPr lang="en-US" sz="4400" dirty="0" err="1" smtClean="0">
                <a:solidFill>
                  <a:schemeClr val="tx2">
                    <a:lumMod val="75000"/>
                  </a:schemeClr>
                </a:solidFill>
              </a:rPr>
              <a:t>Hathi</a:t>
            </a:r>
            <a:r>
              <a:rPr lang="en-US" sz="4400" dirty="0" smtClean="0">
                <a:solidFill>
                  <a:schemeClr val="tx2">
                    <a:lumMod val="75000"/>
                  </a:schemeClr>
                </a:solidFill>
              </a:rPr>
              <a:t> Trust</a:t>
            </a:r>
          </a:p>
          <a:p>
            <a:pPr lvl="1"/>
            <a:r>
              <a:rPr lang="en-US" sz="4400" dirty="0" err="1" smtClean="0">
                <a:solidFill>
                  <a:schemeClr val="tx2">
                    <a:lumMod val="75000"/>
                  </a:schemeClr>
                </a:solidFill>
              </a:rPr>
              <a:t>OAIster</a:t>
            </a:r>
            <a:endParaRPr lang="en-US" sz="4400" dirty="0">
              <a:solidFill>
                <a:schemeClr val="tx2">
                  <a:lumMod val="75000"/>
                </a:schemeClr>
              </a:solidFill>
            </a:endParaRPr>
          </a:p>
        </p:txBody>
      </p:sp>
      <p:sp>
        <p:nvSpPr>
          <p:cNvPr id="11" name="Right Arrow 10"/>
          <p:cNvSpPr/>
          <p:nvPr/>
        </p:nvSpPr>
        <p:spPr>
          <a:xfrm rot="2590795">
            <a:off x="6705422" y="5690911"/>
            <a:ext cx="6583061" cy="1008162"/>
          </a:xfrm>
          <a:prstGeom prst="rightArrow">
            <a:avLst>
              <a:gd name="adj1" fmla="val 10682"/>
              <a:gd name="adj2" fmla="val 31556"/>
            </a:avLst>
          </a:prstGeom>
          <a:solidFill>
            <a:srgbClr val="0070C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3" name="Right Arrow 12"/>
          <p:cNvSpPr/>
          <p:nvPr/>
        </p:nvSpPr>
        <p:spPr>
          <a:xfrm rot="5624893">
            <a:off x="10299238" y="4862338"/>
            <a:ext cx="5494592" cy="1250259"/>
          </a:xfrm>
          <a:prstGeom prst="rightArrow">
            <a:avLst>
              <a:gd name="adj1" fmla="val 14781"/>
              <a:gd name="adj2" fmla="val 41767"/>
            </a:avLst>
          </a:prstGeom>
          <a:solidFill>
            <a:srgbClr val="0070C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4" name="TextBox 13"/>
          <p:cNvSpPr txBox="1"/>
          <p:nvPr/>
        </p:nvSpPr>
        <p:spPr>
          <a:xfrm>
            <a:off x="16175770" y="9753601"/>
            <a:ext cx="4426339" cy="1096999"/>
          </a:xfrm>
          <a:prstGeom prst="rect">
            <a:avLst/>
          </a:prstGeom>
          <a:noFill/>
        </p:spPr>
        <p:txBody>
          <a:bodyPr wrap="none" lIns="217709" tIns="108855" rIns="217709" bIns="108855" rtlCol="0">
            <a:spAutoFit/>
          </a:bodyPr>
          <a:lstStyle/>
          <a:p>
            <a:r>
              <a:rPr lang="en-US" sz="5700" dirty="0" err="1" smtClean="0">
                <a:solidFill>
                  <a:schemeClr val="tx2">
                    <a:lumMod val="75000"/>
                  </a:schemeClr>
                </a:solidFill>
              </a:rPr>
              <a:t>225M</a:t>
            </a:r>
            <a:r>
              <a:rPr lang="en-US" sz="5700" dirty="0" smtClean="0">
                <a:solidFill>
                  <a:schemeClr val="tx2">
                    <a:lumMod val="75000"/>
                  </a:schemeClr>
                </a:solidFill>
              </a:rPr>
              <a:t> books</a:t>
            </a:r>
            <a:endParaRPr lang="en-US" sz="5700" dirty="0">
              <a:solidFill>
                <a:schemeClr val="tx2">
                  <a:lumMod val="75000"/>
                </a:schemeClr>
              </a:solidFill>
            </a:endParaRPr>
          </a:p>
        </p:txBody>
      </p:sp>
      <p:sp>
        <p:nvSpPr>
          <p:cNvPr id="17" name="U-Turn Arrow 16"/>
          <p:cNvSpPr/>
          <p:nvPr/>
        </p:nvSpPr>
        <p:spPr>
          <a:xfrm>
            <a:off x="13614402" y="7132567"/>
            <a:ext cx="4462733" cy="2447330"/>
          </a:xfrm>
          <a:prstGeom prst="uturnArrow">
            <a:avLst>
              <a:gd name="adj1" fmla="val 4019"/>
              <a:gd name="adj2" fmla="val 8208"/>
              <a:gd name="adj3" fmla="val 21131"/>
              <a:gd name="adj4" fmla="val 23359"/>
              <a:gd name="adj5" fmla="val 57862"/>
            </a:avLst>
          </a:prstGeom>
          <a:solidFill>
            <a:srgbClr val="0070C0"/>
          </a:solidFill>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solidFill>
                <a:schemeClr val="tx1"/>
              </a:solidFill>
            </a:endParaRPr>
          </a:p>
        </p:txBody>
      </p:sp>
      <p:sp>
        <p:nvSpPr>
          <p:cNvPr id="12" name="TextBox 11"/>
          <p:cNvSpPr txBox="1"/>
          <p:nvPr/>
        </p:nvSpPr>
        <p:spPr>
          <a:xfrm>
            <a:off x="12420600" y="1752600"/>
            <a:ext cx="4506489" cy="1096999"/>
          </a:xfrm>
          <a:prstGeom prst="rect">
            <a:avLst/>
          </a:prstGeom>
          <a:noFill/>
        </p:spPr>
        <p:txBody>
          <a:bodyPr wrap="none" lIns="217709" tIns="108855" rIns="217709" bIns="108855" rtlCol="0">
            <a:spAutoFit/>
          </a:bodyPr>
          <a:lstStyle/>
          <a:p>
            <a:r>
              <a:rPr lang="en-US" sz="5700" dirty="0" err="1" smtClean="0">
                <a:solidFill>
                  <a:schemeClr val="tx2">
                    <a:lumMod val="75000"/>
                  </a:schemeClr>
                </a:solidFill>
              </a:rPr>
              <a:t>13M</a:t>
            </a:r>
            <a:r>
              <a:rPr lang="en-US" sz="5700" dirty="0" smtClean="0">
                <a:solidFill>
                  <a:schemeClr val="tx2">
                    <a:lumMod val="75000"/>
                  </a:schemeClr>
                </a:solidFill>
              </a:rPr>
              <a:t> eBooks</a:t>
            </a:r>
            <a:endParaRPr lang="en-US" sz="57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1" grpId="0" animBg="1"/>
      <p:bldP spid="13" grpId="0" animBg="1"/>
      <p:bldP spid="14" grpId="0"/>
      <p:bldP spid="17" grpId="0" animBg="1"/>
      <p:bldP spid="12"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0" y="762000"/>
            <a:ext cx="17272000" cy="1524000"/>
          </a:xfrm>
        </p:spPr>
        <p:txBody>
          <a:bodyPr/>
          <a:lstStyle/>
          <a:p>
            <a:r>
              <a:rPr lang="en-US" sz="8600" dirty="0" smtClean="0">
                <a:solidFill>
                  <a:schemeClr val="tx2">
                    <a:lumMod val="75000"/>
                  </a:schemeClr>
                </a:solidFill>
              </a:rPr>
              <a:t>Brooke Starts Her Research</a:t>
            </a:r>
            <a:endParaRPr lang="en-US" sz="8600" dirty="0">
              <a:solidFill>
                <a:schemeClr val="tx2">
                  <a:lumMod val="75000"/>
                </a:schemeClr>
              </a:solidFill>
            </a:endParaRPr>
          </a:p>
        </p:txBody>
      </p:sp>
      <p:pic>
        <p:nvPicPr>
          <p:cNvPr id="5" name="Picture 2"/>
          <p:cNvPicPr>
            <a:picLocks noChangeAspect="1" noChangeArrowheads="1"/>
          </p:cNvPicPr>
          <p:nvPr/>
        </p:nvPicPr>
        <p:blipFill>
          <a:blip r:embed="rId3" cstate="print"/>
          <a:srcRect/>
          <a:stretch>
            <a:fillRect/>
          </a:stretch>
        </p:blipFill>
        <p:spPr bwMode="auto">
          <a:xfrm>
            <a:off x="406401" y="1943100"/>
            <a:ext cx="4251960" cy="3429000"/>
          </a:xfrm>
          <a:prstGeom prst="rect">
            <a:avLst/>
          </a:prstGeom>
          <a:noFill/>
          <a:ln w="9525">
            <a:noFill/>
            <a:miter lim="800000"/>
            <a:headEnd/>
            <a:tailEnd/>
          </a:ln>
        </p:spPr>
      </p:pic>
      <p:pic>
        <p:nvPicPr>
          <p:cNvPr id="3" name="Content Placeholder 2"/>
          <p:cNvPicPr>
            <a:picLocks noGrp="1" noChangeAspect="1" noChangeArrowheads="1"/>
          </p:cNvPicPr>
          <p:nvPr>
            <p:ph idx="1"/>
          </p:nvPr>
        </p:nvPicPr>
        <p:blipFill>
          <a:blip r:embed="rId4"/>
          <a:srcRect/>
          <a:stretch>
            <a:fillRect/>
          </a:stretch>
        </p:blipFill>
        <p:spPr bwMode="auto">
          <a:xfrm>
            <a:off x="5029200" y="2286000"/>
            <a:ext cx="15644813" cy="10401300"/>
          </a:xfrm>
          <a:prstGeom prst="rect">
            <a:avLst/>
          </a:prstGeom>
          <a:noFill/>
          <a:ln w="9525">
            <a:noFill/>
            <a:miter lim="800000"/>
            <a:headEnd/>
            <a:tailEnd/>
          </a:ln>
        </p:spPr>
      </p:pic>
      <p:sp>
        <p:nvSpPr>
          <p:cNvPr id="13" name="Rectangle 12"/>
          <p:cNvSpPr/>
          <p:nvPr/>
        </p:nvSpPr>
        <p:spPr bwMode="auto">
          <a:xfrm>
            <a:off x="9296400" y="6629400"/>
            <a:ext cx="3657600" cy="685800"/>
          </a:xfrm>
          <a:prstGeom prst="rect">
            <a:avLst/>
          </a:prstGeom>
          <a:no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16" name="Group 15"/>
          <p:cNvGrpSpPr/>
          <p:nvPr/>
        </p:nvGrpSpPr>
        <p:grpSpPr>
          <a:xfrm>
            <a:off x="5029200" y="2133600"/>
            <a:ext cx="14799469" cy="11353763"/>
            <a:chOff x="5029200" y="2133600"/>
            <a:chExt cx="14799469" cy="11353763"/>
          </a:xfrm>
        </p:grpSpPr>
        <p:pic>
          <p:nvPicPr>
            <p:cNvPr id="7" name="Picture 4"/>
            <p:cNvPicPr>
              <a:picLocks noChangeAspect="1" noChangeArrowheads="1"/>
            </p:cNvPicPr>
            <p:nvPr/>
          </p:nvPicPr>
          <p:blipFill>
            <a:blip r:embed="rId5"/>
            <a:srcRect t="8308"/>
            <a:stretch>
              <a:fillRect/>
            </a:stretch>
          </p:blipFill>
          <p:spPr bwMode="auto">
            <a:xfrm>
              <a:off x="5029200" y="2133600"/>
              <a:ext cx="14799469" cy="11353763"/>
            </a:xfrm>
            <a:prstGeom prst="rect">
              <a:avLst/>
            </a:prstGeom>
            <a:noFill/>
            <a:ln w="9525">
              <a:noFill/>
              <a:miter lim="800000"/>
              <a:headEnd/>
              <a:tailEnd/>
            </a:ln>
          </p:spPr>
        </p:pic>
        <p:sp>
          <p:nvSpPr>
            <p:cNvPr id="8" name="Rectangle 7"/>
            <p:cNvSpPr/>
            <p:nvPr/>
          </p:nvSpPr>
          <p:spPr>
            <a:xfrm>
              <a:off x="8153400" y="10591800"/>
              <a:ext cx="7518400" cy="2133600"/>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grpSp>
      <p:pic>
        <p:nvPicPr>
          <p:cNvPr id="1029" name="Picture 5"/>
          <p:cNvPicPr>
            <a:picLocks noChangeAspect="1" noChangeArrowheads="1"/>
          </p:cNvPicPr>
          <p:nvPr/>
        </p:nvPicPr>
        <p:blipFill>
          <a:blip r:embed="rId6" cstate="print"/>
          <a:srcRect l="27456" t="25846" r="1893"/>
          <a:stretch>
            <a:fillRect/>
          </a:stretch>
        </p:blipFill>
        <p:spPr bwMode="auto">
          <a:xfrm>
            <a:off x="12556217" y="7924800"/>
            <a:ext cx="11827784" cy="9549404"/>
          </a:xfrm>
          <a:prstGeom prst="rect">
            <a:avLst/>
          </a:prstGeom>
          <a:noFill/>
          <a:ln w="9525">
            <a:solidFill>
              <a:schemeClr val="tx2">
                <a:lumMod val="7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21945600" cy="1219200"/>
          </a:xfrm>
        </p:spPr>
        <p:txBody>
          <a:bodyPr/>
          <a:lstStyle/>
          <a:p>
            <a:r>
              <a:rPr lang="en-US" sz="7600" dirty="0" smtClean="0">
                <a:solidFill>
                  <a:schemeClr val="tx2">
                    <a:lumMod val="75000"/>
                  </a:schemeClr>
                </a:solidFill>
              </a:rPr>
              <a:t>Brooke Continues Her Research in Google</a:t>
            </a:r>
            <a:endParaRPr lang="en-US" sz="7600" dirty="0">
              <a:solidFill>
                <a:schemeClr val="tx2">
                  <a:lumMod val="75000"/>
                </a:schemeClr>
              </a:solidFill>
            </a:endParaRPr>
          </a:p>
        </p:txBody>
      </p:sp>
      <p:pic>
        <p:nvPicPr>
          <p:cNvPr id="2050" name="Picture 2"/>
          <p:cNvPicPr>
            <a:picLocks noGrp="1" noChangeAspect="1" noChangeArrowheads="1"/>
          </p:cNvPicPr>
          <p:nvPr>
            <p:ph idx="1"/>
          </p:nvPr>
        </p:nvPicPr>
        <p:blipFill>
          <a:blip r:embed="rId3" cstate="print"/>
          <a:srcRect t="11077" r="53500"/>
          <a:stretch>
            <a:fillRect/>
          </a:stretch>
        </p:blipFill>
        <p:spPr bwMode="auto">
          <a:xfrm>
            <a:off x="0" y="1600200"/>
            <a:ext cx="11338560" cy="9951712"/>
          </a:xfrm>
          <a:prstGeom prst="rect">
            <a:avLst/>
          </a:prstGeom>
          <a:noFill/>
          <a:ln w="9525">
            <a:solidFill>
              <a:srgbClr val="3B185A"/>
            </a:solidFill>
            <a:miter lim="800000"/>
            <a:headEnd/>
            <a:tailEnd/>
          </a:ln>
        </p:spPr>
      </p:pic>
      <p:pic>
        <p:nvPicPr>
          <p:cNvPr id="2051" name="Picture 3"/>
          <p:cNvPicPr>
            <a:picLocks noChangeAspect="1" noChangeArrowheads="1"/>
          </p:cNvPicPr>
          <p:nvPr/>
        </p:nvPicPr>
        <p:blipFill>
          <a:blip r:embed="rId4" cstate="print"/>
          <a:srcRect l="24000" r="25000"/>
          <a:stretch>
            <a:fillRect/>
          </a:stretch>
        </p:blipFill>
        <p:spPr bwMode="auto">
          <a:xfrm>
            <a:off x="11948160" y="1600200"/>
            <a:ext cx="12435840" cy="1104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21945600" cy="1066800"/>
          </a:xfrm>
        </p:spPr>
        <p:txBody>
          <a:bodyPr>
            <a:normAutofit fontScale="90000"/>
          </a:bodyPr>
          <a:lstStyle/>
          <a:p>
            <a:r>
              <a:rPr lang="en-US" sz="8600" dirty="0" smtClean="0">
                <a:solidFill>
                  <a:schemeClr val="tx2">
                    <a:lumMod val="75000"/>
                  </a:schemeClr>
                </a:solidFill>
              </a:rPr>
              <a:t>One-Stop Shop</a:t>
            </a:r>
            <a:endParaRPr lang="en-US" sz="8600" dirty="0">
              <a:solidFill>
                <a:schemeClr val="tx2">
                  <a:lumMod val="75000"/>
                </a:schemeClr>
              </a:solidFill>
            </a:endParaRPr>
          </a:p>
        </p:txBody>
      </p:sp>
      <p:pic>
        <p:nvPicPr>
          <p:cNvPr id="4" name="Content Placeholder 3"/>
          <p:cNvPicPr>
            <a:picLocks noGrp="1" noChangeAspect="1" noChangeArrowheads="1"/>
          </p:cNvPicPr>
          <p:nvPr>
            <p:ph idx="1"/>
          </p:nvPr>
        </p:nvPicPr>
        <p:blipFill>
          <a:blip r:embed="rId3" cstate="print"/>
          <a:srcRect l="2144" t="8308" r="2859" b="923"/>
          <a:stretch>
            <a:fillRect/>
          </a:stretch>
        </p:blipFill>
        <p:spPr bwMode="auto">
          <a:xfrm>
            <a:off x="4940661" y="1600200"/>
            <a:ext cx="19443339" cy="11780492"/>
          </a:xfrm>
          <a:prstGeom prst="rect">
            <a:avLst/>
          </a:prstGeom>
          <a:noFill/>
          <a:ln w="9525">
            <a:noFill/>
            <a:miter lim="800000"/>
            <a:headEnd/>
            <a:tailEnd/>
          </a:ln>
        </p:spPr>
      </p:pic>
      <p:pic>
        <p:nvPicPr>
          <p:cNvPr id="5" name="Content Placeholder 3"/>
          <p:cNvPicPr>
            <a:picLocks noChangeAspect="1" noChangeArrowheads="1"/>
          </p:cNvPicPr>
          <p:nvPr/>
        </p:nvPicPr>
        <p:blipFill>
          <a:blip r:embed="rId3" cstate="print"/>
          <a:srcRect l="2859" t="38769" r="82204" b="41538"/>
          <a:stretch>
            <a:fillRect/>
          </a:stretch>
        </p:blipFill>
        <p:spPr bwMode="auto">
          <a:xfrm>
            <a:off x="244136" y="5943752"/>
            <a:ext cx="5095035" cy="3900996"/>
          </a:xfrm>
          <a:prstGeom prst="rect">
            <a:avLst/>
          </a:prstGeom>
          <a:noFill/>
          <a:ln w="6350">
            <a:solidFill>
              <a:schemeClr val="bg1">
                <a:lumMod val="25000"/>
              </a:schemeClr>
            </a:solidFill>
            <a:miter lim="800000"/>
            <a:headEnd/>
            <a:tailEnd/>
          </a:ln>
        </p:spPr>
      </p:pic>
      <p:pic>
        <p:nvPicPr>
          <p:cNvPr id="3074" name="Picture 2"/>
          <p:cNvPicPr>
            <a:picLocks noChangeAspect="1" noChangeArrowheads="1"/>
          </p:cNvPicPr>
          <p:nvPr/>
        </p:nvPicPr>
        <p:blipFill>
          <a:blip r:embed="rId4" cstate="print"/>
          <a:srcRect t="8308"/>
          <a:stretch>
            <a:fillRect/>
          </a:stretch>
        </p:blipFill>
        <p:spPr bwMode="auto">
          <a:xfrm>
            <a:off x="812800" y="1524000"/>
            <a:ext cx="22829520" cy="13782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2000"/>
                                        <p:tgtEl>
                                          <p:spTgt spid="3074"/>
                                        </p:tgtEl>
                                      </p:cBhvr>
                                    </p:animEffect>
                                  </p:childTnLst>
                                </p:cTn>
                              </p:par>
                              <p:par>
                                <p:cTn id="18" presetID="10" presetClass="exit" presetSubtype="0" fill="hold" nodeType="withEffect">
                                  <p:stCondLst>
                                    <p:cond delay="0"/>
                                  </p:stCondLst>
                                  <p:childTnLst>
                                    <p:animEffect transition="out" filter="fade">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000"/>
                                        <p:tgtEl>
                                          <p:spTgt spid="5"/>
                                        </p:tgtEl>
                                      </p:cBhvr>
                                    </p:animEffect>
                                    <p:set>
                                      <p:cBhvr>
                                        <p:cTn id="23"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33400"/>
            <a:ext cx="21945600" cy="1828800"/>
          </a:xfrm>
        </p:spPr>
        <p:txBody>
          <a:bodyPr/>
          <a:lstStyle/>
          <a:p>
            <a:r>
              <a:rPr lang="en-US" dirty="0" smtClean="0">
                <a:solidFill>
                  <a:schemeClr val="tx2">
                    <a:lumMod val="75000"/>
                  </a:schemeClr>
                </a:solidFill>
                <a:latin typeface="+mj-lt"/>
              </a:rPr>
              <a:t>Library Discovery Metadata</a:t>
            </a:r>
            <a:endParaRPr lang="en-US" dirty="0">
              <a:solidFill>
                <a:schemeClr val="tx2">
                  <a:lumMod val="75000"/>
                </a:schemeClr>
              </a:solidFill>
              <a:latin typeface="+mj-lt"/>
            </a:endParaRPr>
          </a:p>
        </p:txBody>
      </p:sp>
      <p:sp>
        <p:nvSpPr>
          <p:cNvPr id="5" name="Content Placeholder 4"/>
          <p:cNvSpPr>
            <a:spLocks noGrp="1"/>
          </p:cNvSpPr>
          <p:nvPr>
            <p:ph idx="1"/>
          </p:nvPr>
        </p:nvSpPr>
        <p:spPr>
          <a:xfrm>
            <a:off x="723900" y="2895600"/>
            <a:ext cx="22987000" cy="10820400"/>
          </a:xfrm>
        </p:spPr>
        <p:txBody>
          <a:bodyPr/>
          <a:lstStyle/>
          <a:p>
            <a:pPr marL="0" indent="0"/>
            <a:r>
              <a:rPr lang="en-US" dirty="0" smtClean="0">
                <a:solidFill>
                  <a:schemeClr val="tx2">
                    <a:lumMod val="75000"/>
                  </a:schemeClr>
                </a:solidFill>
                <a:latin typeface="+mn-lt"/>
              </a:rPr>
              <a:t> Typically comes from many sources</a:t>
            </a:r>
          </a:p>
          <a:p>
            <a:pPr marL="0" indent="0"/>
            <a:r>
              <a:rPr lang="en-US" dirty="0" smtClean="0">
                <a:solidFill>
                  <a:schemeClr val="tx2">
                    <a:lumMod val="75000"/>
                  </a:schemeClr>
                </a:solidFill>
                <a:latin typeface="+mn-lt"/>
              </a:rPr>
              <a:t> Must be mapped to an underlying set of data elements in order to be indexed</a:t>
            </a:r>
          </a:p>
          <a:p>
            <a:pPr marL="0" indent="0"/>
            <a:r>
              <a:rPr lang="en-US" dirty="0" smtClean="0">
                <a:solidFill>
                  <a:schemeClr val="tx2">
                    <a:lumMod val="75000"/>
                  </a:schemeClr>
                </a:solidFill>
                <a:latin typeface="+mn-lt"/>
              </a:rPr>
              <a:t> Data element set must be rich enough to provide robust search</a:t>
            </a:r>
          </a:p>
          <a:p>
            <a:pPr marL="0" indent="0"/>
            <a:r>
              <a:rPr lang="en-US" dirty="0" smtClean="0">
                <a:solidFill>
                  <a:schemeClr val="tx2">
                    <a:lumMod val="75000"/>
                  </a:schemeClr>
                </a:solidFill>
                <a:latin typeface="+mn-lt"/>
              </a:rPr>
              <a:t> Data must be accurate!!</a:t>
            </a:r>
          </a:p>
          <a:p>
            <a:pPr marL="0" indent="0"/>
            <a:endParaRPr lang="en-US" dirty="0" smtClean="0">
              <a:solidFill>
                <a:schemeClr val="tx2">
                  <a:lumMod val="75000"/>
                </a:schemeClr>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685800"/>
            <a:ext cx="21945600" cy="1219200"/>
          </a:xfrm>
        </p:spPr>
        <p:txBody>
          <a:bodyPr>
            <a:normAutofit fontScale="90000"/>
          </a:bodyPr>
          <a:lstStyle/>
          <a:p>
            <a:r>
              <a:rPr lang="en-US" sz="9500" dirty="0" smtClean="0">
                <a:solidFill>
                  <a:schemeClr val="tx2">
                    <a:lumMod val="75000"/>
                  </a:schemeClr>
                </a:solidFill>
              </a:rPr>
              <a:t>The University of Washington</a:t>
            </a:r>
            <a:endParaRPr lang="en-US" sz="9500" dirty="0">
              <a:solidFill>
                <a:schemeClr val="tx2">
                  <a:lumMod val="75000"/>
                </a:schemeClr>
              </a:solidFill>
            </a:endParaRPr>
          </a:p>
        </p:txBody>
      </p:sp>
      <p:pic>
        <p:nvPicPr>
          <p:cNvPr id="3075" name="Picture 3"/>
          <p:cNvPicPr>
            <a:picLocks noGrp="1" noChangeAspect="1" noChangeArrowheads="1"/>
          </p:cNvPicPr>
          <p:nvPr>
            <p:ph idx="1"/>
          </p:nvPr>
        </p:nvPicPr>
        <p:blipFill>
          <a:blip r:embed="rId3" cstate="print">
            <a:lum bright="50000" contrast="-75000"/>
          </a:blip>
          <a:srcRect/>
          <a:stretch>
            <a:fillRect/>
          </a:stretch>
        </p:blipFill>
        <p:spPr bwMode="auto">
          <a:xfrm>
            <a:off x="0" y="2743201"/>
            <a:ext cx="24384000" cy="12465558"/>
          </a:xfrm>
          <a:prstGeom prst="rect">
            <a:avLst/>
          </a:prstGeom>
          <a:noFill/>
          <a:ln w="9525">
            <a:noFill/>
            <a:miter lim="800000"/>
            <a:headEnd/>
            <a:tailEnd/>
          </a:ln>
        </p:spPr>
      </p:pic>
      <p:sp>
        <p:nvSpPr>
          <p:cNvPr id="7" name="TextBox 6"/>
          <p:cNvSpPr txBox="1"/>
          <p:nvPr/>
        </p:nvSpPr>
        <p:spPr>
          <a:xfrm>
            <a:off x="609600" y="2743200"/>
            <a:ext cx="23774400" cy="11622958"/>
          </a:xfrm>
          <a:prstGeom prst="rect">
            <a:avLst/>
          </a:prstGeom>
          <a:noFill/>
        </p:spPr>
        <p:txBody>
          <a:bodyPr wrap="square" lIns="217709" tIns="108855" rIns="217709" bIns="108855" rtlCol="0">
            <a:spAutoFit/>
          </a:bodyPr>
          <a:lstStyle/>
          <a:p>
            <a:pPr marL="1088547" indent="-1088547">
              <a:lnSpc>
                <a:spcPct val="150000"/>
              </a:lnSpc>
            </a:pPr>
            <a:r>
              <a:rPr lang="en-US" sz="5700" b="1" dirty="0" smtClean="0">
                <a:solidFill>
                  <a:schemeClr val="tx2">
                    <a:lumMod val="75000"/>
                  </a:schemeClr>
                </a:solidFill>
                <a:latin typeface="+mn-lt"/>
              </a:rPr>
              <a:t>Oldest public university on the West Coast (founded 1861)</a:t>
            </a:r>
          </a:p>
          <a:p>
            <a:pPr marL="1088547" indent="-1088547">
              <a:lnSpc>
                <a:spcPct val="150000"/>
              </a:lnSpc>
            </a:pPr>
            <a:r>
              <a:rPr lang="en-US" sz="5700" b="1" dirty="0" smtClean="0">
                <a:solidFill>
                  <a:schemeClr val="tx2">
                    <a:lumMod val="75000"/>
                  </a:schemeClr>
                </a:solidFill>
                <a:latin typeface="+mn-lt"/>
              </a:rPr>
              <a:t>Largest public university recipient of federal research funding (nearly $800 million)</a:t>
            </a:r>
          </a:p>
          <a:p>
            <a:pPr marL="1088547" indent="-1088547">
              <a:lnSpc>
                <a:spcPct val="150000"/>
              </a:lnSpc>
            </a:pPr>
            <a:r>
              <a:rPr lang="en-US" sz="5700" b="1" dirty="0" smtClean="0">
                <a:solidFill>
                  <a:schemeClr val="tx2">
                    <a:lumMod val="75000"/>
                  </a:schemeClr>
                </a:solidFill>
                <a:latin typeface="+mn-lt"/>
              </a:rPr>
              <a:t>Total enrollment: 48,022  students</a:t>
            </a:r>
          </a:p>
          <a:p>
            <a:pPr marL="1088547" indent="-1088547">
              <a:lnSpc>
                <a:spcPct val="150000"/>
              </a:lnSpc>
            </a:pPr>
            <a:r>
              <a:rPr lang="en-US" sz="5700" b="1" dirty="0" smtClean="0">
                <a:solidFill>
                  <a:schemeClr val="tx2">
                    <a:lumMod val="75000"/>
                  </a:schemeClr>
                </a:solidFill>
                <a:latin typeface="+mn-lt"/>
              </a:rPr>
              <a:t>16 colleges offering more than 1,800 undergraduate courses each quarter across 3 campuses</a:t>
            </a:r>
          </a:p>
          <a:p>
            <a:pPr marL="1088547" indent="-1088547">
              <a:lnSpc>
                <a:spcPct val="150000"/>
              </a:lnSpc>
            </a:pPr>
            <a:r>
              <a:rPr lang="en-US" sz="5700" b="1" dirty="0" smtClean="0">
                <a:solidFill>
                  <a:schemeClr val="tx2">
                    <a:lumMod val="75000"/>
                  </a:schemeClr>
                </a:solidFill>
                <a:latin typeface="+mn-lt"/>
              </a:rPr>
              <a:t>Ranked 16</a:t>
            </a:r>
            <a:r>
              <a:rPr lang="en-US" sz="5700" b="1" baseline="30000" dirty="0" smtClean="0">
                <a:solidFill>
                  <a:schemeClr val="tx2">
                    <a:lumMod val="75000"/>
                  </a:schemeClr>
                </a:solidFill>
                <a:latin typeface="+mn-lt"/>
              </a:rPr>
              <a:t>th</a:t>
            </a:r>
            <a:r>
              <a:rPr lang="en-US" sz="5700" b="1" dirty="0" smtClean="0">
                <a:solidFill>
                  <a:schemeClr val="tx2">
                    <a:lumMod val="75000"/>
                  </a:schemeClr>
                </a:solidFill>
                <a:latin typeface="+mn-lt"/>
              </a:rPr>
              <a:t> among the world’s top 500 universities </a:t>
            </a:r>
            <a:r>
              <a:rPr lang="en-US" sz="5700" b="1" i="1" dirty="0" smtClean="0">
                <a:solidFill>
                  <a:schemeClr val="tx2">
                    <a:lumMod val="75000"/>
                  </a:schemeClr>
                </a:solidFill>
                <a:latin typeface="+mn-lt"/>
              </a:rPr>
              <a:t>(ARWU)</a:t>
            </a:r>
          </a:p>
          <a:p>
            <a:pPr marL="1088547" indent="-1088547">
              <a:lnSpc>
                <a:spcPct val="150000"/>
              </a:lnSpc>
            </a:pPr>
            <a:r>
              <a:rPr lang="en-US" sz="5700" b="1" dirty="0" smtClean="0">
                <a:solidFill>
                  <a:schemeClr val="tx2">
                    <a:lumMod val="75000"/>
                  </a:schemeClr>
                </a:solidFill>
                <a:latin typeface="+mn-lt"/>
              </a:rPr>
              <a:t>54 programs ranked Top 10 in the U.S. </a:t>
            </a:r>
            <a:r>
              <a:rPr lang="en-US" sz="5700" b="1" i="1" dirty="0" smtClean="0">
                <a:solidFill>
                  <a:schemeClr val="tx2">
                    <a:lumMod val="75000"/>
                  </a:schemeClr>
                </a:solidFill>
                <a:latin typeface="+mn-lt"/>
              </a:rPr>
              <a:t>(US News &amp; World Report)</a:t>
            </a:r>
          </a:p>
          <a:p>
            <a:pPr>
              <a:buFont typeface="Arial" pitchFamily="34" charset="0"/>
              <a:buChar char="•"/>
            </a:pPr>
            <a:endParaRPr lang="en-US" sz="5700" dirty="0">
              <a:solidFill>
                <a:schemeClr val="tx2">
                  <a:lumMod val="7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762000"/>
            <a:ext cx="11988800" cy="1066800"/>
          </a:xfrm>
        </p:spPr>
        <p:txBody>
          <a:bodyPr>
            <a:normAutofit fontScale="90000"/>
          </a:bodyPr>
          <a:lstStyle/>
          <a:p>
            <a:r>
              <a:rPr lang="en-US" sz="8600" dirty="0" smtClean="0">
                <a:solidFill>
                  <a:schemeClr val="tx2">
                    <a:lumMod val="75000"/>
                  </a:schemeClr>
                </a:solidFill>
              </a:rPr>
              <a:t>When Standards Collide</a:t>
            </a:r>
            <a:endParaRPr lang="en-US" sz="8600" dirty="0">
              <a:solidFill>
                <a:schemeClr val="tx2">
                  <a:lumMod val="75000"/>
                </a:schemeClr>
              </a:solidFill>
            </a:endParaRPr>
          </a:p>
        </p:txBody>
      </p:sp>
      <p:pic>
        <p:nvPicPr>
          <p:cNvPr id="3074" name="Picture 2"/>
          <p:cNvPicPr>
            <a:picLocks noChangeAspect="1" noChangeArrowheads="1"/>
          </p:cNvPicPr>
          <p:nvPr/>
        </p:nvPicPr>
        <p:blipFill>
          <a:blip r:embed="rId3" cstate="print"/>
          <a:srcRect l="2991" t="16615" r="82243" b="12923"/>
          <a:stretch>
            <a:fillRect/>
          </a:stretch>
        </p:blipFill>
        <p:spPr bwMode="auto">
          <a:xfrm>
            <a:off x="812800" y="1828801"/>
            <a:ext cx="3852581" cy="11167946"/>
          </a:xfrm>
          <a:prstGeom prst="rect">
            <a:avLst/>
          </a:prstGeom>
          <a:noFill/>
          <a:ln w="9525">
            <a:solidFill>
              <a:srgbClr val="3B185A"/>
            </a:solidFill>
            <a:miter lim="800000"/>
            <a:headEnd/>
            <a:tailEnd/>
          </a:ln>
        </p:spPr>
      </p:pic>
      <p:pic>
        <p:nvPicPr>
          <p:cNvPr id="1027" name="Picture 3"/>
          <p:cNvPicPr>
            <a:picLocks noChangeAspect="1" noChangeArrowheads="1"/>
          </p:cNvPicPr>
          <p:nvPr/>
        </p:nvPicPr>
        <p:blipFill>
          <a:blip r:embed="rId4" cstate="print"/>
          <a:srcRect l="14157" t="28615" r="18202" b="45231"/>
          <a:stretch>
            <a:fillRect/>
          </a:stretch>
        </p:blipFill>
        <p:spPr bwMode="auto">
          <a:xfrm>
            <a:off x="5486400" y="1905000"/>
            <a:ext cx="18349109" cy="4572023"/>
          </a:xfrm>
          <a:prstGeom prst="rect">
            <a:avLst/>
          </a:prstGeom>
          <a:noFill/>
          <a:ln w="9525">
            <a:solidFill>
              <a:srgbClr val="3B185A"/>
            </a:solidFill>
            <a:miter lim="800000"/>
            <a:headEnd/>
            <a:tailEnd/>
          </a:ln>
        </p:spPr>
      </p:pic>
      <p:sp>
        <p:nvSpPr>
          <p:cNvPr id="9" name="Oval 8"/>
          <p:cNvSpPr/>
          <p:nvPr/>
        </p:nvSpPr>
        <p:spPr>
          <a:xfrm>
            <a:off x="812800" y="4572000"/>
            <a:ext cx="2844800" cy="762000"/>
          </a:xfrm>
          <a:prstGeom prst="ellipse">
            <a:avLst/>
          </a:prstGeom>
          <a:no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cxnSp>
        <p:nvCxnSpPr>
          <p:cNvPr id="11" name="Straight Arrow Connector 10"/>
          <p:cNvCxnSpPr/>
          <p:nvPr/>
        </p:nvCxnSpPr>
        <p:spPr>
          <a:xfrm>
            <a:off x="3657600" y="5029200"/>
            <a:ext cx="1828800" cy="0"/>
          </a:xfrm>
          <a:prstGeom prst="straightConnector1">
            <a:avLst/>
          </a:prstGeom>
          <a:ln>
            <a:solidFill>
              <a:srgbClr val="3B185A"/>
            </a:solidFill>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406400" y="5715021"/>
            <a:ext cx="2844800" cy="990578"/>
          </a:xfrm>
          <a:prstGeom prst="ellipse">
            <a:avLst/>
          </a:prstGeom>
          <a:no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cxnSp>
        <p:nvCxnSpPr>
          <p:cNvPr id="13" name="Straight Arrow Connector 12"/>
          <p:cNvCxnSpPr/>
          <p:nvPr/>
        </p:nvCxnSpPr>
        <p:spPr>
          <a:xfrm>
            <a:off x="3251200" y="6248400"/>
            <a:ext cx="1828800" cy="0"/>
          </a:xfrm>
          <a:prstGeom prst="straightConnector1">
            <a:avLst/>
          </a:prstGeom>
          <a:ln>
            <a:solidFill>
              <a:srgbClr val="3B185A"/>
            </a:solidFill>
            <a:tailEnd type="arrow"/>
          </a:ln>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5" cstate="print"/>
          <a:srcRect l="2028" t="14769" r="27042" b="22154"/>
          <a:stretch>
            <a:fillRect/>
          </a:stretch>
        </p:blipFill>
        <p:spPr bwMode="auto">
          <a:xfrm>
            <a:off x="5080000" y="2438400"/>
            <a:ext cx="19187275" cy="9982212"/>
          </a:xfrm>
          <a:prstGeom prst="rect">
            <a:avLst/>
          </a:prstGeom>
          <a:noFill/>
          <a:ln w="9525">
            <a:solidFill>
              <a:srgbClr val="3B185A"/>
            </a:solidFill>
            <a:miter lim="800000"/>
            <a:headEnd/>
            <a:tailEnd/>
          </a:ln>
        </p:spPr>
      </p:pic>
      <p:sp>
        <p:nvSpPr>
          <p:cNvPr id="10" name="Oval 9"/>
          <p:cNvSpPr/>
          <p:nvPr/>
        </p:nvSpPr>
        <p:spPr>
          <a:xfrm>
            <a:off x="812800" y="11887200"/>
            <a:ext cx="2438400" cy="533412"/>
          </a:xfrm>
          <a:prstGeom prst="ellipse">
            <a:avLst/>
          </a:prstGeom>
          <a:no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cxnSp>
        <p:nvCxnSpPr>
          <p:cNvPr id="14" name="Straight Arrow Connector 13"/>
          <p:cNvCxnSpPr/>
          <p:nvPr/>
        </p:nvCxnSpPr>
        <p:spPr>
          <a:xfrm>
            <a:off x="3251200" y="12192000"/>
            <a:ext cx="1828800" cy="0"/>
          </a:xfrm>
          <a:prstGeom prst="straightConnector1">
            <a:avLst/>
          </a:prstGeom>
          <a:ln>
            <a:solidFill>
              <a:srgbClr val="3B185A"/>
            </a:solidFill>
            <a:tailEnd type="arrow"/>
          </a:ln>
        </p:spPr>
        <p:style>
          <a:lnRef idx="2">
            <a:schemeClr val="accent1"/>
          </a:lnRef>
          <a:fillRef idx="0">
            <a:schemeClr val="accent1"/>
          </a:fillRef>
          <a:effectRef idx="1">
            <a:schemeClr val="accent1"/>
          </a:effectRef>
          <a:fontRef idx="minor">
            <a:schemeClr val="tx1"/>
          </a:fontRef>
        </p:style>
      </p:cxnSp>
      <p:pic>
        <p:nvPicPr>
          <p:cNvPr id="3" name="Picture 3"/>
          <p:cNvPicPr>
            <a:picLocks noChangeAspect="1" noChangeArrowheads="1"/>
          </p:cNvPicPr>
          <p:nvPr/>
        </p:nvPicPr>
        <p:blipFill>
          <a:blip r:embed="rId6" cstate="print"/>
          <a:srcRect l="2275" t="28319" r="20474" b="14159"/>
          <a:stretch>
            <a:fillRect/>
          </a:stretch>
        </p:blipFill>
        <p:spPr bwMode="auto">
          <a:xfrm>
            <a:off x="5080001" y="3810000"/>
            <a:ext cx="18630856" cy="9120171"/>
          </a:xfrm>
          <a:prstGeom prst="rect">
            <a:avLst/>
          </a:prstGeom>
          <a:noFill/>
          <a:ln w="9525">
            <a:solidFill>
              <a:schemeClr val="tx2">
                <a:lumMod val="7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20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2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fade">
                                      <p:cBhvr>
                                        <p:cTn id="41" dur="2000"/>
                                        <p:tgtEl>
                                          <p:spTgt spid="10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13"/>
                                        </p:tgtEl>
                                      </p:cBhvr>
                                    </p:animEffect>
                                    <p:set>
                                      <p:cBhvr>
                                        <p:cTn id="49" dur="1" fill="hold">
                                          <p:stCondLst>
                                            <p:cond delay="1999"/>
                                          </p:stCondLst>
                                        </p:cTn>
                                        <p:tgtEl>
                                          <p:spTgt spid="1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1028"/>
                                        </p:tgtEl>
                                      </p:cBhvr>
                                    </p:animEffect>
                                    <p:set>
                                      <p:cBhvr>
                                        <p:cTn id="52" dur="1" fill="hold">
                                          <p:stCondLst>
                                            <p:cond delay="1999"/>
                                          </p:stCondLst>
                                        </p:cTn>
                                        <p:tgtEl>
                                          <p:spTgt spid="10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circle(in)">
                                      <p:cBhvr>
                                        <p:cTn id="57" dur="2000"/>
                                        <p:tgtEl>
                                          <p:spTgt spid="10"/>
                                        </p:tgtEl>
                                      </p:cBhvr>
                                    </p:animEffect>
                                  </p:childTnLst>
                                </p:cTn>
                              </p:par>
                            </p:childTnLst>
                          </p:cTn>
                        </p:par>
                        <p:par>
                          <p:cTn id="58" fill="hold">
                            <p:stCondLst>
                              <p:cond delay="2000"/>
                            </p:stCondLst>
                            <p:childTnLst>
                              <p:par>
                                <p:cTn id="59" presetID="22" presetClass="entr" presetSubtype="8"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par>
                          <p:cTn id="62" fill="hold">
                            <p:stCondLst>
                              <p:cond delay="2500"/>
                            </p:stCondLst>
                            <p:childTnLst>
                              <p:par>
                                <p:cTn id="63" presetID="10" presetClass="entr" presetSubtype="0"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P spid="10"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81000"/>
            <a:ext cx="6019800" cy="1371600"/>
          </a:xfrm>
        </p:spPr>
        <p:txBody>
          <a:bodyPr>
            <a:noAutofit/>
          </a:bodyPr>
          <a:lstStyle/>
          <a:p>
            <a:r>
              <a:rPr lang="en-US" sz="8000" dirty="0" smtClean="0">
                <a:solidFill>
                  <a:schemeClr val="tx2">
                    <a:lumMod val="75000"/>
                  </a:schemeClr>
                </a:solidFill>
                <a:latin typeface="+mj-lt"/>
              </a:rPr>
              <a:t>Summary</a:t>
            </a:r>
            <a:endParaRPr lang="en-US" sz="8000" dirty="0">
              <a:solidFill>
                <a:schemeClr val="tx2">
                  <a:lumMod val="75000"/>
                </a:schemeClr>
              </a:solidFill>
              <a:latin typeface="+mj-lt"/>
            </a:endParaRPr>
          </a:p>
        </p:txBody>
      </p:sp>
      <p:sp>
        <p:nvSpPr>
          <p:cNvPr id="5" name="Content Placeholder 4"/>
          <p:cNvSpPr>
            <a:spLocks noGrp="1"/>
          </p:cNvSpPr>
          <p:nvPr>
            <p:ph idx="1"/>
          </p:nvPr>
        </p:nvSpPr>
        <p:spPr>
          <a:xfrm>
            <a:off x="533400" y="1828800"/>
            <a:ext cx="23164800" cy="9906000"/>
          </a:xfrm>
        </p:spPr>
        <p:txBody>
          <a:bodyPr/>
          <a:lstStyle/>
          <a:p>
            <a:r>
              <a:rPr lang="en-US" sz="6600" dirty="0" smtClean="0">
                <a:solidFill>
                  <a:schemeClr val="tx2">
                    <a:lumMod val="75000"/>
                  </a:schemeClr>
                </a:solidFill>
              </a:rPr>
              <a:t>Libraries use more than just MARC records in providing access to publisher content</a:t>
            </a:r>
          </a:p>
          <a:p>
            <a:r>
              <a:rPr lang="en-US" sz="6600" dirty="0" smtClean="0">
                <a:solidFill>
                  <a:schemeClr val="tx2">
                    <a:lumMod val="75000"/>
                  </a:schemeClr>
                </a:solidFill>
              </a:rPr>
              <a:t>Libraries use more than just the library catalog in providing access to publisher content</a:t>
            </a:r>
          </a:p>
          <a:p>
            <a:r>
              <a:rPr lang="en-US" sz="6600" dirty="0" smtClean="0">
                <a:solidFill>
                  <a:schemeClr val="tx2">
                    <a:lumMod val="75000"/>
                  </a:schemeClr>
                </a:solidFill>
              </a:rPr>
              <a:t>Metadata created by publishers is distributed to various systems, not just to libraries</a:t>
            </a:r>
          </a:p>
          <a:p>
            <a:r>
              <a:rPr lang="en-US" sz="6600" dirty="0" smtClean="0">
                <a:solidFill>
                  <a:schemeClr val="tx2">
                    <a:lumMod val="75000"/>
                  </a:schemeClr>
                </a:solidFill>
              </a:rPr>
              <a:t>Any source that supports </a:t>
            </a:r>
            <a:r>
              <a:rPr lang="en-US" sz="6600" dirty="0" err="1" smtClean="0">
                <a:solidFill>
                  <a:schemeClr val="tx2">
                    <a:lumMod val="75000"/>
                  </a:schemeClr>
                </a:solidFill>
              </a:rPr>
              <a:t>OpenURL</a:t>
            </a:r>
            <a:r>
              <a:rPr lang="en-US" sz="6600" dirty="0" smtClean="0">
                <a:solidFill>
                  <a:schemeClr val="tx2">
                    <a:lumMod val="75000"/>
                  </a:schemeClr>
                </a:solidFill>
              </a:rPr>
              <a:t> can potentially provide access to publisher content</a:t>
            </a:r>
          </a:p>
          <a:p>
            <a:r>
              <a:rPr lang="en-US" sz="6600" dirty="0" smtClean="0">
                <a:solidFill>
                  <a:schemeClr val="tx2">
                    <a:lumMod val="75000"/>
                  </a:schemeClr>
                </a:solidFill>
              </a:rPr>
              <a:t>Metadata accuracy is about more than correct transcription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3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3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3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3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762000"/>
            <a:ext cx="7924800" cy="1371600"/>
          </a:xfrm>
        </p:spPr>
        <p:txBody>
          <a:bodyPr>
            <a:noAutofit/>
          </a:bodyPr>
          <a:lstStyle/>
          <a:p>
            <a:r>
              <a:rPr lang="en-US" sz="9600" dirty="0" smtClean="0">
                <a:solidFill>
                  <a:schemeClr val="tx2">
                    <a:lumMod val="75000"/>
                  </a:schemeClr>
                </a:solidFill>
                <a:latin typeface="+mj-lt"/>
              </a:rPr>
              <a:t>Final Word</a:t>
            </a:r>
            <a:endParaRPr lang="en-US" sz="9600" dirty="0">
              <a:solidFill>
                <a:schemeClr val="tx2">
                  <a:lumMod val="75000"/>
                </a:schemeClr>
              </a:solidFill>
              <a:latin typeface="+mj-lt"/>
            </a:endParaRPr>
          </a:p>
        </p:txBody>
      </p:sp>
      <p:sp>
        <p:nvSpPr>
          <p:cNvPr id="5" name="Content Placeholder 4"/>
          <p:cNvSpPr>
            <a:spLocks noGrp="1"/>
          </p:cNvSpPr>
          <p:nvPr>
            <p:ph idx="1"/>
          </p:nvPr>
        </p:nvSpPr>
        <p:spPr>
          <a:xfrm>
            <a:off x="609600" y="10210800"/>
            <a:ext cx="23164800" cy="2657476"/>
          </a:xfrm>
        </p:spPr>
        <p:txBody>
          <a:bodyPr>
            <a:normAutofit/>
          </a:bodyPr>
          <a:lstStyle/>
          <a:p>
            <a:pPr algn="ctr">
              <a:buNone/>
            </a:pPr>
            <a:r>
              <a:rPr lang="en-US" sz="11400" dirty="0" smtClean="0">
                <a:solidFill>
                  <a:schemeClr val="tx2">
                    <a:lumMod val="75000"/>
                  </a:schemeClr>
                </a:solidFill>
              </a:rPr>
              <a:t>Library catalogers can’t do it all!</a:t>
            </a:r>
          </a:p>
        </p:txBody>
      </p:sp>
      <p:pic>
        <p:nvPicPr>
          <p:cNvPr id="1027" name="Picture 3"/>
          <p:cNvPicPr>
            <a:picLocks noChangeAspect="1" noChangeArrowheads="1"/>
          </p:cNvPicPr>
          <p:nvPr/>
        </p:nvPicPr>
        <p:blipFill>
          <a:blip r:embed="rId3" cstate="print"/>
          <a:srcRect/>
          <a:stretch>
            <a:fillRect/>
          </a:stretch>
        </p:blipFill>
        <p:spPr bwMode="auto">
          <a:xfrm>
            <a:off x="5867400" y="2514600"/>
            <a:ext cx="12700000" cy="7448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par>
                          <p:cTn id="8" fill="hold">
                            <p:stCondLst>
                              <p:cond delay="2000"/>
                            </p:stCondLst>
                            <p:childTnLst>
                              <p:par>
                                <p:cTn id="9" presetID="34"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from="(-#ppt_w/2)" to="(#ppt_x)" calcmode="lin" valueType="num">
                                      <p:cBhvr>
                                        <p:cTn id="11" dur="1200" fill="hold">
                                          <p:stCondLst>
                                            <p:cond delay="0"/>
                                          </p:stCondLst>
                                        </p:cTn>
                                        <p:tgtEl>
                                          <p:spTgt spid="5">
                                            <p:txEl>
                                              <p:pRg st="0" end="0"/>
                                            </p:txEl>
                                          </p:spTgt>
                                        </p:tgtEl>
                                        <p:attrNameLst>
                                          <p:attrName>ppt_x</p:attrName>
                                        </p:attrNameLst>
                                      </p:cBhvr>
                                    </p:anim>
                                    <p:anim from="0" to="-1.0" calcmode="lin" valueType="num">
                                      <p:cBhvr>
                                        <p:cTn id="12" dur="400" decel="50000" autoRev="1" fill="hold">
                                          <p:stCondLst>
                                            <p:cond delay="1200"/>
                                          </p:stCondLst>
                                        </p:cTn>
                                        <p:tgtEl>
                                          <p:spTgt spid="5">
                                            <p:txEl>
                                              <p:pRg st="0" end="0"/>
                                            </p:txEl>
                                          </p:spTgt>
                                        </p:tgtEl>
                                        <p:attrNameLst>
                                          <p:attrName>xshear</p:attrName>
                                        </p:attrNameLst>
                                      </p:cBhvr>
                                    </p:anim>
                                    <p:animScale>
                                      <p:cBhvr>
                                        <p:cTn id="13" dur="400" decel="100000" autoRev="1" fill="hold">
                                          <p:stCondLst>
                                            <p:cond delay="1200"/>
                                          </p:stCondLst>
                                        </p:cTn>
                                        <p:tgtEl>
                                          <p:spTgt spid="5">
                                            <p:txEl>
                                              <p:pRg st="0" end="0"/>
                                            </p:txEl>
                                          </p:spTgt>
                                        </p:tgtEl>
                                      </p:cBhvr>
                                      <p:from x="100000" y="100000"/>
                                      <p:to x="80000" y="100000"/>
                                    </p:animScale>
                                    <p:anim by="(#ppt_h/3+#ppt_w*0.1)" calcmode="lin" valueType="num">
                                      <p:cBhvr additive="sum">
                                        <p:cTn id="14" dur="400" decel="100000" autoRev="1" fill="hold">
                                          <p:stCondLst>
                                            <p:cond delay="1200"/>
                                          </p:stCondLst>
                                        </p:cTn>
                                        <p:tgtEl>
                                          <p:spTgt spid="5">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21945600" cy="1371600"/>
          </a:xfrm>
        </p:spPr>
        <p:txBody>
          <a:bodyPr>
            <a:normAutofit/>
          </a:bodyPr>
          <a:lstStyle/>
          <a:p>
            <a:r>
              <a:rPr lang="en-US" dirty="0" smtClean="0">
                <a:solidFill>
                  <a:schemeClr val="tx2">
                    <a:lumMod val="75000"/>
                  </a:schemeClr>
                </a:solidFill>
              </a:rPr>
              <a:t>Support</a:t>
            </a:r>
            <a:r>
              <a:rPr lang="en-US" dirty="0" smtClean="0">
                <a:solidFill>
                  <a:schemeClr val="tx2">
                    <a:lumMod val="75000"/>
                  </a:schemeClr>
                </a:solidFill>
                <a:latin typeface="+mj-lt"/>
              </a:rPr>
              <a:t> for the Publisher</a:t>
            </a:r>
            <a:endParaRPr lang="en-US" dirty="0">
              <a:solidFill>
                <a:schemeClr val="tx2">
                  <a:lumMod val="75000"/>
                </a:schemeClr>
              </a:solidFill>
              <a:latin typeface="+mj-lt"/>
            </a:endParaRPr>
          </a:p>
        </p:txBody>
      </p:sp>
      <p:sp>
        <p:nvSpPr>
          <p:cNvPr id="5" name="Content Placeholder 4"/>
          <p:cNvSpPr>
            <a:spLocks noGrp="1"/>
          </p:cNvSpPr>
          <p:nvPr>
            <p:ph idx="1"/>
          </p:nvPr>
        </p:nvSpPr>
        <p:spPr>
          <a:xfrm>
            <a:off x="1219200" y="1981200"/>
            <a:ext cx="20269200" cy="10058400"/>
          </a:xfrm>
        </p:spPr>
        <p:txBody>
          <a:bodyPr/>
          <a:lstStyle/>
          <a:p>
            <a:pPr>
              <a:buNone/>
            </a:pPr>
            <a:r>
              <a:rPr lang="en-US" sz="4800" u="sng" dirty="0" err="1" smtClean="0">
                <a:solidFill>
                  <a:schemeClr val="tx2">
                    <a:lumMod val="75000"/>
                  </a:schemeClr>
                </a:solidFill>
                <a:latin typeface="+mn-lt"/>
              </a:rPr>
              <a:t>KBART</a:t>
            </a:r>
            <a:r>
              <a:rPr lang="en-US" sz="4800" u="sng" dirty="0" smtClean="0">
                <a:solidFill>
                  <a:schemeClr val="tx2">
                    <a:lumMod val="75000"/>
                  </a:schemeClr>
                </a:solidFill>
                <a:latin typeface="+mn-lt"/>
              </a:rPr>
              <a:t> (Knowledge Bases and Related Tools)</a:t>
            </a:r>
            <a:r>
              <a:rPr lang="en-US" sz="4800" dirty="0" smtClean="0">
                <a:solidFill>
                  <a:schemeClr val="tx2">
                    <a:lumMod val="75000"/>
                  </a:schemeClr>
                </a:solidFill>
                <a:latin typeface="+mn-lt"/>
              </a:rPr>
              <a:t>       </a:t>
            </a:r>
            <a:endParaRPr lang="en-US" sz="4800" u="sng" dirty="0" smtClean="0">
              <a:solidFill>
                <a:schemeClr val="tx1"/>
              </a:solidFill>
            </a:endParaRPr>
          </a:p>
          <a:p>
            <a:pPr lvl="1">
              <a:buClrTx/>
              <a:buFont typeface="Wingdings" pitchFamily="2" charset="2"/>
              <a:buChar char="§"/>
            </a:pPr>
            <a:r>
              <a:rPr lang="en-US" sz="4800" dirty="0" err="1" smtClean="0">
                <a:solidFill>
                  <a:schemeClr val="tx2">
                    <a:lumMod val="75000"/>
                  </a:schemeClr>
                </a:solidFill>
              </a:rPr>
              <a:t>UKSG</a:t>
            </a:r>
            <a:r>
              <a:rPr lang="en-US" sz="4800" dirty="0" smtClean="0">
                <a:solidFill>
                  <a:schemeClr val="tx2">
                    <a:lumMod val="75000"/>
                  </a:schemeClr>
                </a:solidFill>
              </a:rPr>
              <a:t> &amp; </a:t>
            </a:r>
            <a:r>
              <a:rPr lang="en-US" sz="4800" dirty="0" err="1" smtClean="0">
                <a:solidFill>
                  <a:schemeClr val="tx2">
                    <a:lumMod val="75000"/>
                  </a:schemeClr>
                </a:solidFill>
              </a:rPr>
              <a:t>NISO</a:t>
            </a:r>
            <a:r>
              <a:rPr lang="en-US" sz="4800" dirty="0" smtClean="0">
                <a:solidFill>
                  <a:schemeClr val="tx2">
                    <a:lumMod val="75000"/>
                  </a:schemeClr>
                </a:solidFill>
              </a:rPr>
              <a:t> joint initiative</a:t>
            </a:r>
          </a:p>
          <a:p>
            <a:pPr lvl="1">
              <a:buClrTx/>
              <a:buFont typeface="Wingdings" pitchFamily="2" charset="2"/>
              <a:buChar char="§"/>
            </a:pPr>
            <a:r>
              <a:rPr lang="en-US" sz="4800" dirty="0" smtClean="0"/>
              <a:t>Recommends best practices for formatting and distributing title lists</a:t>
            </a:r>
          </a:p>
          <a:p>
            <a:pPr lvl="1">
              <a:buClrTx/>
              <a:buFont typeface="Wingdings" pitchFamily="2" charset="2"/>
              <a:buChar char="§"/>
            </a:pPr>
            <a:r>
              <a:rPr lang="en-US" sz="4800" dirty="0" smtClean="0"/>
              <a:t>Phase 1 (2010) focused on </a:t>
            </a:r>
            <a:r>
              <a:rPr lang="en-US" sz="4800" dirty="0" err="1" smtClean="0"/>
              <a:t>eJournals</a:t>
            </a:r>
            <a:endParaRPr lang="en-US" sz="4800" dirty="0" smtClean="0"/>
          </a:p>
          <a:p>
            <a:pPr lvl="1">
              <a:buClrTx/>
              <a:buFont typeface="Wingdings" pitchFamily="2" charset="2"/>
              <a:buChar char="§"/>
            </a:pPr>
            <a:r>
              <a:rPr lang="en-US" sz="4800" dirty="0" smtClean="0"/>
              <a:t>Phase 2 (in process) includes eBooks and Conference Proceedings</a:t>
            </a:r>
          </a:p>
          <a:p>
            <a:pPr lvl="1">
              <a:buClrTx/>
              <a:buFont typeface="Wingdings" pitchFamily="2" charset="2"/>
              <a:buChar char="§"/>
            </a:pPr>
            <a:r>
              <a:rPr lang="en-US" sz="4800" dirty="0" smtClean="0"/>
              <a:t>Phrase 2 also addressing other issues such as Open Access content and </a:t>
            </a:r>
            <a:r>
              <a:rPr lang="en-US" sz="4800" dirty="0" err="1" smtClean="0"/>
              <a:t>consortial</a:t>
            </a:r>
            <a:r>
              <a:rPr lang="en-US" sz="4800" dirty="0" smtClean="0"/>
              <a:t> access</a:t>
            </a:r>
          </a:p>
          <a:p>
            <a:pPr lvl="1">
              <a:buClrTx/>
              <a:buFont typeface="Wingdings" pitchFamily="2" charset="2"/>
              <a:buChar char="§"/>
            </a:pPr>
            <a:endParaRPr lang="en-US" dirty="0" smtClean="0">
              <a:solidFill>
                <a:schemeClr val="tx2">
                  <a:lumMod val="75000"/>
                </a:schemeClr>
              </a:solidFill>
              <a:latin typeface="+mn-lt"/>
            </a:endParaRPr>
          </a:p>
          <a:p>
            <a:pPr>
              <a:buNone/>
            </a:pPr>
            <a:endParaRPr lang="en-US" dirty="0" smtClean="0">
              <a:solidFill>
                <a:schemeClr val="tx2">
                  <a:lumMod val="75000"/>
                </a:schemeClr>
              </a:solidFill>
              <a:latin typeface="+mn-lt"/>
            </a:endParaRPr>
          </a:p>
          <a:p>
            <a:pPr>
              <a:buNone/>
            </a:pPr>
            <a:endParaRPr lang="en-US" dirty="0" smtClean="0">
              <a:solidFill>
                <a:schemeClr val="tx2">
                  <a:lumMod val="75000"/>
                </a:schemeClr>
              </a:solidFill>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09600"/>
            <a:ext cx="21945600" cy="1371600"/>
          </a:xfrm>
        </p:spPr>
        <p:txBody>
          <a:bodyPr>
            <a:normAutofit/>
          </a:bodyPr>
          <a:lstStyle/>
          <a:p>
            <a:r>
              <a:rPr lang="en-US" dirty="0" smtClean="0">
                <a:solidFill>
                  <a:schemeClr val="tx2">
                    <a:lumMod val="75000"/>
                  </a:schemeClr>
                </a:solidFill>
                <a:latin typeface="+mj-lt"/>
              </a:rPr>
              <a:t>Publisher Involvement</a:t>
            </a:r>
            <a:endParaRPr lang="en-US" dirty="0">
              <a:solidFill>
                <a:schemeClr val="tx2">
                  <a:lumMod val="75000"/>
                </a:schemeClr>
              </a:solidFill>
              <a:latin typeface="+mj-lt"/>
            </a:endParaRPr>
          </a:p>
        </p:txBody>
      </p:sp>
      <p:sp>
        <p:nvSpPr>
          <p:cNvPr id="5" name="Content Placeholder 4"/>
          <p:cNvSpPr>
            <a:spLocks noGrp="1"/>
          </p:cNvSpPr>
          <p:nvPr>
            <p:ph idx="1"/>
          </p:nvPr>
        </p:nvSpPr>
        <p:spPr>
          <a:xfrm>
            <a:off x="1143000" y="2743200"/>
            <a:ext cx="20269200" cy="10058400"/>
          </a:xfrm>
        </p:spPr>
        <p:txBody>
          <a:bodyPr/>
          <a:lstStyle/>
          <a:p>
            <a:pPr marL="1504950" lvl="1" indent="-742950">
              <a:buClrTx/>
              <a:buFont typeface="+mj-lt"/>
              <a:buAutoNum type="arabicPeriod"/>
            </a:pPr>
            <a:r>
              <a:rPr lang="en-US" sz="4800" dirty="0" smtClean="0">
                <a:solidFill>
                  <a:schemeClr val="tx2">
                    <a:lumMod val="75000"/>
                  </a:schemeClr>
                </a:solidFill>
                <a:latin typeface="+mn-lt"/>
              </a:rPr>
              <a:t>Everything can be found at </a:t>
            </a:r>
            <a:r>
              <a:rPr lang="en-US" sz="4800" dirty="0" err="1" smtClean="0">
                <a:solidFill>
                  <a:schemeClr val="tx2">
                    <a:lumMod val="75000"/>
                  </a:schemeClr>
                </a:solidFill>
                <a:latin typeface="+mn-lt"/>
              </a:rPr>
              <a:t>http://www.uksg.org/kbart/endorsement</a:t>
            </a:r>
            <a:endParaRPr lang="en-US" sz="4800" dirty="0" smtClean="0">
              <a:solidFill>
                <a:schemeClr val="tx2">
                  <a:lumMod val="75000"/>
                </a:schemeClr>
              </a:solidFill>
              <a:latin typeface="+mn-lt"/>
            </a:endParaRPr>
          </a:p>
          <a:p>
            <a:pPr marL="1504950" lvl="1" indent="-742950">
              <a:buClrTx/>
              <a:buFont typeface="+mj-lt"/>
              <a:buAutoNum type="arabicPeriod"/>
            </a:pPr>
            <a:r>
              <a:rPr lang="en-US" sz="4800" dirty="0" smtClean="0">
                <a:solidFill>
                  <a:schemeClr val="tx2">
                    <a:lumMod val="75000"/>
                  </a:schemeClr>
                </a:solidFill>
              </a:rPr>
              <a:t>Review the requirements (data samples available)</a:t>
            </a:r>
          </a:p>
          <a:p>
            <a:pPr marL="1504950" lvl="1" indent="-742950">
              <a:buClrTx/>
              <a:buFont typeface="+mj-lt"/>
              <a:buAutoNum type="arabicPeriod"/>
            </a:pPr>
            <a:r>
              <a:rPr lang="en-US" sz="4800" dirty="0" smtClean="0">
                <a:solidFill>
                  <a:schemeClr val="tx2">
                    <a:lumMod val="75000"/>
                  </a:schemeClr>
                </a:solidFill>
                <a:latin typeface="+mn-lt"/>
              </a:rPr>
              <a:t>Format your title lists accordingly</a:t>
            </a:r>
          </a:p>
          <a:p>
            <a:pPr marL="1504950" lvl="1" indent="-742950">
              <a:buClrTx/>
              <a:buFont typeface="+mj-lt"/>
              <a:buAutoNum type="arabicPeriod"/>
            </a:pPr>
            <a:r>
              <a:rPr lang="en-US" sz="4800" dirty="0" smtClean="0">
                <a:solidFill>
                  <a:schemeClr val="tx2">
                    <a:lumMod val="75000"/>
                  </a:schemeClr>
                </a:solidFill>
              </a:rPr>
              <a:t>Self-check to ensure they conform to recommended practice</a:t>
            </a:r>
          </a:p>
          <a:p>
            <a:pPr marL="1504950" lvl="1" indent="-742950">
              <a:buClrTx/>
              <a:buFont typeface="+mj-lt"/>
              <a:buAutoNum type="arabicPeriod"/>
            </a:pPr>
            <a:r>
              <a:rPr lang="en-US" sz="4800" dirty="0" smtClean="0">
                <a:solidFill>
                  <a:schemeClr val="tx2">
                    <a:lumMod val="75000"/>
                  </a:schemeClr>
                </a:solidFill>
                <a:latin typeface="+mn-lt"/>
              </a:rPr>
              <a:t>Ensure that you have a process in place for regular data updates</a:t>
            </a:r>
          </a:p>
          <a:p>
            <a:pPr marL="1504950" lvl="1" indent="-742950">
              <a:buClrTx/>
              <a:buFont typeface="+mj-lt"/>
              <a:buAutoNum type="arabicPeriod"/>
            </a:pPr>
            <a:r>
              <a:rPr lang="en-US" sz="4800" dirty="0" smtClean="0">
                <a:solidFill>
                  <a:schemeClr val="tx2">
                    <a:lumMod val="75000"/>
                  </a:schemeClr>
                </a:solidFill>
              </a:rPr>
              <a:t>Register your organization on the </a:t>
            </a:r>
            <a:r>
              <a:rPr lang="en-US" sz="4800" dirty="0" err="1" smtClean="0">
                <a:solidFill>
                  <a:schemeClr val="tx2">
                    <a:lumMod val="75000"/>
                  </a:schemeClr>
                </a:solidFill>
              </a:rPr>
              <a:t>KBART</a:t>
            </a:r>
            <a:r>
              <a:rPr lang="en-US" sz="4800" dirty="0" smtClean="0">
                <a:solidFill>
                  <a:schemeClr val="tx2">
                    <a:lumMod val="75000"/>
                  </a:schemeClr>
                </a:solidFill>
              </a:rPr>
              <a:t> registry website: </a:t>
            </a:r>
            <a:r>
              <a:rPr lang="en-US" sz="4800" dirty="0" err="1" smtClean="0">
                <a:solidFill>
                  <a:schemeClr val="tx2">
                    <a:lumMod val="75000"/>
                  </a:schemeClr>
                </a:solidFill>
              </a:rPr>
              <a:t>http://bit.ly.kbartregistry</a:t>
            </a:r>
            <a:endParaRPr lang="en-US" sz="4800" dirty="0" smtClean="0">
              <a:solidFill>
                <a:schemeClr val="tx2">
                  <a:lumMod val="75000"/>
                </a:schemeClr>
              </a:solidFill>
            </a:endParaRPr>
          </a:p>
          <a:p>
            <a:pPr marL="1504950" lvl="1" indent="-742950">
              <a:buClrTx/>
              <a:buFont typeface="+mj-lt"/>
              <a:buAutoNum type="arabicPeriod"/>
            </a:pPr>
            <a:endParaRPr lang="en-US" dirty="0" smtClean="0">
              <a:solidFill>
                <a:schemeClr val="tx2">
                  <a:lumMod val="75000"/>
                </a:schemeClr>
              </a:solidFill>
              <a:latin typeface="+mn-lt"/>
            </a:endParaRPr>
          </a:p>
          <a:p>
            <a:pPr>
              <a:buNone/>
            </a:pPr>
            <a:endParaRPr lang="en-US" dirty="0" smtClean="0">
              <a:solidFill>
                <a:schemeClr val="tx2">
                  <a:lumMod val="75000"/>
                </a:schemeClr>
              </a:solidFill>
              <a:latin typeface="+mn-lt"/>
            </a:endParaRPr>
          </a:p>
          <a:p>
            <a:pPr>
              <a:buNone/>
            </a:pPr>
            <a:endParaRPr lang="en-US" dirty="0" smtClean="0">
              <a:solidFill>
                <a:schemeClr val="tx2">
                  <a:lumMod val="75000"/>
                </a:schemeClr>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09600"/>
            <a:ext cx="21945600" cy="1371600"/>
          </a:xfrm>
        </p:spPr>
        <p:txBody>
          <a:bodyPr>
            <a:normAutofit/>
          </a:bodyPr>
          <a:lstStyle/>
          <a:p>
            <a:r>
              <a:rPr lang="en-US" dirty="0" smtClean="0">
                <a:solidFill>
                  <a:schemeClr val="tx2">
                    <a:lumMod val="75000"/>
                  </a:schemeClr>
                </a:solidFill>
                <a:latin typeface="+mj-lt"/>
              </a:rPr>
              <a:t>Serials Solutions </a:t>
            </a:r>
            <a:r>
              <a:rPr lang="en-US" dirty="0" err="1" smtClean="0">
                <a:solidFill>
                  <a:schemeClr val="tx2">
                    <a:lumMod val="75000"/>
                  </a:schemeClr>
                </a:solidFill>
                <a:latin typeface="+mj-lt"/>
              </a:rPr>
              <a:t>Knowledge</a:t>
            </a:r>
            <a:r>
              <a:rPr lang="en-US" dirty="0" err="1" smtClean="0">
                <a:solidFill>
                  <a:schemeClr val="tx2">
                    <a:lumMod val="75000"/>
                  </a:schemeClr>
                </a:solidFill>
              </a:rPr>
              <a:t>W</a:t>
            </a:r>
            <a:r>
              <a:rPr lang="en-US" dirty="0" err="1" smtClean="0">
                <a:solidFill>
                  <a:schemeClr val="tx2">
                    <a:lumMod val="75000"/>
                  </a:schemeClr>
                </a:solidFill>
                <a:latin typeface="+mj-lt"/>
              </a:rPr>
              <a:t>orks</a:t>
            </a:r>
            <a:endParaRPr lang="en-US" dirty="0">
              <a:solidFill>
                <a:schemeClr val="tx2">
                  <a:lumMod val="75000"/>
                </a:schemeClr>
              </a:solidFill>
              <a:latin typeface="+mj-lt"/>
            </a:endParaRPr>
          </a:p>
        </p:txBody>
      </p:sp>
      <p:sp>
        <p:nvSpPr>
          <p:cNvPr id="5" name="Content Placeholder 4"/>
          <p:cNvSpPr>
            <a:spLocks noGrp="1"/>
          </p:cNvSpPr>
          <p:nvPr>
            <p:ph idx="1"/>
          </p:nvPr>
        </p:nvSpPr>
        <p:spPr>
          <a:xfrm>
            <a:off x="1295400" y="2057400"/>
            <a:ext cx="20269200" cy="2133600"/>
          </a:xfrm>
        </p:spPr>
        <p:txBody>
          <a:bodyPr/>
          <a:lstStyle/>
          <a:p>
            <a:pPr>
              <a:buClrTx/>
            </a:pPr>
            <a:r>
              <a:rPr lang="en-US" dirty="0" smtClean="0">
                <a:solidFill>
                  <a:schemeClr val="tx2">
                    <a:lumMod val="75000"/>
                  </a:schemeClr>
                </a:solidFill>
                <a:latin typeface="+mn-lt"/>
              </a:rPr>
              <a:t>Includes a certification program for content providers</a:t>
            </a:r>
          </a:p>
          <a:p>
            <a:pPr>
              <a:buClrTx/>
            </a:pPr>
            <a:r>
              <a:rPr lang="en-US" dirty="0" err="1" smtClean="0">
                <a:solidFill>
                  <a:schemeClr val="tx2">
                    <a:lumMod val="75000"/>
                  </a:schemeClr>
                </a:solidFill>
              </a:rPr>
              <a:t>http://www.serialssolutions.com/en/services/knowledgeworks/</a:t>
            </a:r>
            <a:endParaRPr lang="en-US" dirty="0" smtClean="0">
              <a:solidFill>
                <a:schemeClr val="tx2">
                  <a:lumMod val="75000"/>
                </a:schemeClr>
              </a:solidFill>
              <a:latin typeface="+mn-lt"/>
            </a:endParaRPr>
          </a:p>
          <a:p>
            <a:pPr>
              <a:buClrTx/>
              <a:buNone/>
            </a:pPr>
            <a:endParaRPr lang="en-US" dirty="0" smtClean="0">
              <a:solidFill>
                <a:schemeClr val="tx2">
                  <a:lumMod val="75000"/>
                </a:schemeClr>
              </a:solidFill>
              <a:latin typeface="+mn-lt"/>
            </a:endParaRPr>
          </a:p>
        </p:txBody>
      </p:sp>
      <p:sp>
        <p:nvSpPr>
          <p:cNvPr id="6" name="Title 3"/>
          <p:cNvSpPr txBox="1">
            <a:spLocks/>
          </p:cNvSpPr>
          <p:nvPr/>
        </p:nvSpPr>
        <p:spPr bwMode="auto">
          <a:xfrm>
            <a:off x="762000" y="4343400"/>
            <a:ext cx="21945600" cy="13716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400" b="1" kern="0" dirty="0" smtClean="0">
                <a:solidFill>
                  <a:schemeClr val="tx2">
                    <a:lumMod val="75000"/>
                  </a:schemeClr>
                </a:solidFill>
                <a:latin typeface="+mj-lt"/>
                <a:ea typeface="+mj-ea"/>
                <a:cs typeface="+mj-cs"/>
                <a:sym typeface="Arial" pitchFamily="34" charset="0"/>
              </a:rPr>
              <a:t>Project Transfer</a:t>
            </a:r>
            <a:endParaRPr kumimoji="0" lang="en-US" sz="6400" b="1" i="0" u="none" strike="noStrike" kern="0" cap="none" spc="0" normalizeH="0" baseline="0" noProof="0" dirty="0">
              <a:ln>
                <a:noFill/>
              </a:ln>
              <a:solidFill>
                <a:schemeClr val="tx2">
                  <a:lumMod val="75000"/>
                </a:schemeClr>
              </a:solidFill>
              <a:effectLst/>
              <a:uLnTx/>
              <a:uFillTx/>
              <a:latin typeface="+mj-lt"/>
              <a:ea typeface="+mj-ea"/>
              <a:cs typeface="+mj-cs"/>
              <a:sym typeface="Arial" pitchFamily="34" charset="0"/>
            </a:endParaRPr>
          </a:p>
        </p:txBody>
      </p:sp>
      <p:sp>
        <p:nvSpPr>
          <p:cNvPr id="7" name="Content Placeholder 4"/>
          <p:cNvSpPr txBox="1">
            <a:spLocks/>
          </p:cNvSpPr>
          <p:nvPr/>
        </p:nvSpPr>
        <p:spPr bwMode="auto">
          <a:xfrm>
            <a:off x="1295400" y="5791200"/>
            <a:ext cx="20878800" cy="55626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vert="horz" wrap="square" lIns="0" tIns="0" rIns="0" bIns="0" numCol="1" anchor="t" anchorCtr="0" compatLnSpc="1">
            <a:prstTxWarp prst="textNoShape">
              <a:avLst/>
            </a:prstTxWarp>
          </a:bodyPr>
          <a:lstStyle/>
          <a:p>
            <a:pPr marL="774700" lvl="0" indent="-457200" eaLnBrk="0" hangingPunct="0">
              <a:spcBef>
                <a:spcPts val="1800"/>
              </a:spcBef>
              <a:buSzPct val="100000"/>
              <a:buFont typeface="Wingdings" pitchFamily="2" charset="2"/>
              <a:buChar char="§"/>
            </a:pPr>
            <a:r>
              <a:rPr lang="en-US" sz="4300" kern="0" dirty="0" err="1" smtClean="0">
                <a:solidFill>
                  <a:schemeClr val="tx2">
                    <a:lumMod val="75000"/>
                  </a:schemeClr>
                </a:solidFill>
                <a:latin typeface="+mn-lt"/>
                <a:ea typeface="+mn-ea"/>
                <a:sym typeface="Arial" pitchFamily="34" charset="0"/>
              </a:rPr>
              <a:t>UKSG</a:t>
            </a:r>
            <a:r>
              <a:rPr lang="en-US" sz="4300" kern="0" dirty="0" smtClean="0">
                <a:solidFill>
                  <a:schemeClr val="tx2">
                    <a:lumMod val="75000"/>
                  </a:schemeClr>
                </a:solidFill>
                <a:latin typeface="+mn-lt"/>
                <a:ea typeface="+mn-ea"/>
                <a:sym typeface="Arial" pitchFamily="34" charset="0"/>
              </a:rPr>
              <a:t> Code of Practice  </a:t>
            </a:r>
            <a:r>
              <a:rPr lang="en-US" sz="4300" u="sng" kern="0" dirty="0" err="1" smtClean="0">
                <a:solidFill>
                  <a:schemeClr val="tx2">
                    <a:lumMod val="75000"/>
                  </a:schemeClr>
                </a:solidFill>
                <a:latin typeface="+mn-lt"/>
                <a:ea typeface="+mn-ea"/>
                <a:sym typeface="Arial" pitchFamily="34" charset="0"/>
              </a:rPr>
              <a:t>http://www.uksg.org/transfer</a:t>
            </a:r>
            <a:endParaRPr lang="en-US" sz="4300" u="sng" kern="0" dirty="0" smtClean="0">
              <a:solidFill>
                <a:schemeClr val="tx2">
                  <a:lumMod val="75000"/>
                </a:schemeClr>
              </a:solidFill>
              <a:latin typeface="+mn-lt"/>
              <a:ea typeface="+mn-ea"/>
              <a:sym typeface="Arial" pitchFamily="34" charset="0"/>
            </a:endParaRPr>
          </a:p>
          <a:p>
            <a:pPr marL="774700" lvl="0" indent="-457200" eaLnBrk="0" hangingPunct="0">
              <a:spcBef>
                <a:spcPts val="1800"/>
              </a:spcBef>
              <a:buSzPct val="100000"/>
              <a:buFont typeface="Wingdings" pitchFamily="2" charset="2"/>
              <a:buChar char="§"/>
            </a:pPr>
            <a:r>
              <a:rPr lang="en-US" sz="4400" dirty="0" smtClean="0"/>
              <a:t>Help publishers ensure that journal content remains easily accessible by librarians and readers when there is a transfer between parties, and to ensure that the transfer process occurs with minimum disruption.</a:t>
            </a:r>
          </a:p>
          <a:p>
            <a:pPr marL="774700" lvl="0" indent="-457200" eaLnBrk="0" hangingPunct="0">
              <a:spcBef>
                <a:spcPts val="1800"/>
              </a:spcBef>
              <a:buSzPct val="100000"/>
              <a:buFont typeface="Wingdings" pitchFamily="2" charset="2"/>
              <a:buChar char="§"/>
            </a:pPr>
            <a:r>
              <a:rPr kumimoji="0" lang="en-US" sz="4400" b="0" i="0" u="none" strike="noStrike" kern="0" cap="none" spc="0" normalizeH="0" baseline="0" noProof="0" dirty="0" smtClean="0">
                <a:ln>
                  <a:noFill/>
                </a:ln>
                <a:solidFill>
                  <a:schemeClr val="tx2">
                    <a:lumMod val="75000"/>
                  </a:schemeClr>
                </a:solidFill>
                <a:effectLst/>
                <a:uLnTx/>
                <a:uFillTx/>
                <a:latin typeface="+mn-lt"/>
                <a:ea typeface="+mn-ea"/>
                <a:cs typeface="+mn-cs"/>
                <a:sym typeface="Arial" pitchFamily="34" charset="0"/>
              </a:rPr>
              <a:t>Addresses responsibilities</a:t>
            </a:r>
            <a:r>
              <a:rPr kumimoji="0" lang="en-US" sz="4400" b="0" i="0" u="none" strike="noStrike" kern="0" cap="none" spc="0" normalizeH="0" noProof="0" dirty="0" smtClean="0">
                <a:ln>
                  <a:noFill/>
                </a:ln>
                <a:solidFill>
                  <a:schemeClr val="tx2">
                    <a:lumMod val="75000"/>
                  </a:schemeClr>
                </a:solidFill>
                <a:effectLst/>
                <a:uLnTx/>
                <a:uFillTx/>
                <a:latin typeface="+mn-lt"/>
                <a:ea typeface="+mn-ea"/>
                <a:cs typeface="+mn-cs"/>
                <a:sym typeface="Arial" pitchFamily="34" charset="0"/>
              </a:rPr>
              <a:t> for both transferring and receiving publisher</a:t>
            </a:r>
          </a:p>
          <a:p>
            <a:pPr marL="774700" lvl="0" indent="-457200" eaLnBrk="0" hangingPunct="0">
              <a:spcBef>
                <a:spcPts val="1800"/>
              </a:spcBef>
              <a:buSzPct val="100000"/>
              <a:buFont typeface="Wingdings" pitchFamily="2" charset="2"/>
              <a:buChar char="§"/>
            </a:pPr>
            <a:r>
              <a:rPr lang="en-US" sz="4400" kern="0" noProof="0" dirty="0" smtClean="0">
                <a:solidFill>
                  <a:schemeClr val="tx2">
                    <a:lumMod val="75000"/>
                  </a:schemeClr>
                </a:solidFill>
                <a:latin typeface="+mn-lt"/>
                <a:ea typeface="+mn-ea"/>
                <a:sym typeface="Arial" pitchFamily="34" charset="0"/>
              </a:rPr>
              <a:t>Includes guidelines addressing title access, digital files, subscription lists, URL changes, communication and </a:t>
            </a:r>
            <a:r>
              <a:rPr lang="en-US" sz="4400" kern="0" noProof="0" dirty="0" err="1" smtClean="0">
                <a:solidFill>
                  <a:schemeClr val="tx2">
                    <a:lumMod val="75000"/>
                  </a:schemeClr>
                </a:solidFill>
                <a:latin typeface="+mn-lt"/>
                <a:ea typeface="+mn-ea"/>
                <a:sym typeface="Arial" pitchFamily="34" charset="0"/>
              </a:rPr>
              <a:t>DOI</a:t>
            </a:r>
            <a:r>
              <a:rPr lang="en-US" sz="4400" kern="0" noProof="0" dirty="0" smtClean="0">
                <a:solidFill>
                  <a:schemeClr val="tx2">
                    <a:lumMod val="75000"/>
                  </a:schemeClr>
                </a:solidFill>
                <a:latin typeface="+mn-lt"/>
                <a:ea typeface="+mn-ea"/>
                <a:sym typeface="Arial" pitchFamily="34" charset="0"/>
              </a:rPr>
              <a:t> ownership</a:t>
            </a:r>
            <a:endParaRPr kumimoji="0" lang="en-US" sz="4300" b="0" i="0" u="none" strike="noStrike" kern="0" cap="none" spc="0" normalizeH="0" baseline="0" noProof="0" dirty="0" smtClean="0">
              <a:ln>
                <a:noFill/>
              </a:ln>
              <a:solidFill>
                <a:schemeClr val="tx2">
                  <a:lumMod val="75000"/>
                </a:schemeClr>
              </a:solidFill>
              <a:effectLst/>
              <a:uLnTx/>
              <a:uFillTx/>
              <a:latin typeface="+mn-lt"/>
              <a:ea typeface="+mn-ea"/>
              <a:cs typeface="+mn-cs"/>
              <a:sym typeface="Arial" pitchFamily="34" charset="0"/>
            </a:endParaRPr>
          </a:p>
          <a:p>
            <a:pPr marL="774700" marR="0" lvl="0" indent="-457200" algn="l" defTabSz="914400" rtl="0" eaLnBrk="0" fontAlgn="base" latinLnBrk="0" hangingPunct="0">
              <a:lnSpc>
                <a:spcPct val="100000"/>
              </a:lnSpc>
              <a:spcBef>
                <a:spcPts val="1800"/>
              </a:spcBef>
              <a:spcAft>
                <a:spcPct val="0"/>
              </a:spcAft>
              <a:buClrTx/>
              <a:buSzPct val="100000"/>
              <a:buFont typeface="Wingdings" pitchFamily="2" charset="2"/>
              <a:buNone/>
              <a:tabLst/>
              <a:defRPr/>
            </a:pPr>
            <a:endParaRPr kumimoji="0" lang="en-US" sz="4300" b="0" i="0" u="none" strike="noStrike" kern="0" cap="none" spc="0" normalizeH="0" baseline="0" noProof="0" dirty="0" smtClean="0">
              <a:ln>
                <a:noFill/>
              </a:ln>
              <a:solidFill>
                <a:schemeClr val="tx2">
                  <a:lumMod val="75000"/>
                </a:schemeClr>
              </a:solidFill>
              <a:effectLst/>
              <a:uLnTx/>
              <a:uFillTx/>
              <a:latin typeface="+mn-lt"/>
              <a:ea typeface="+mn-ea"/>
              <a:cs typeface="+mn-cs"/>
              <a:sym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Metadata</a:t>
            </a:r>
            <a:endParaRPr lang="en-US" dirty="0"/>
          </a:p>
        </p:txBody>
      </p:sp>
      <p:sp>
        <p:nvSpPr>
          <p:cNvPr id="3" name="Content Placeholder 2"/>
          <p:cNvSpPr>
            <a:spLocks noGrp="1"/>
          </p:cNvSpPr>
          <p:nvPr>
            <p:ph idx="1"/>
          </p:nvPr>
        </p:nvSpPr>
        <p:spPr>
          <a:xfrm>
            <a:off x="1397000" y="1828800"/>
            <a:ext cx="22987000" cy="12585700"/>
          </a:xfrm>
        </p:spPr>
        <p:txBody>
          <a:bodyPr/>
          <a:lstStyle/>
          <a:p>
            <a:pPr>
              <a:buNone/>
            </a:pPr>
            <a:r>
              <a:rPr lang="en-US" u="sng" dirty="0" smtClean="0">
                <a:solidFill>
                  <a:schemeClr val="tx2">
                    <a:lumMod val="75000"/>
                  </a:schemeClr>
                </a:solidFill>
              </a:rPr>
              <a:t>MARC Record Guide for Monograph Aggregator Vendors </a:t>
            </a:r>
          </a:p>
          <a:p>
            <a:pPr>
              <a:buNone/>
            </a:pPr>
            <a:r>
              <a:rPr lang="en-US" sz="4800" dirty="0" err="1" smtClean="0">
                <a:solidFill>
                  <a:schemeClr val="tx2">
                    <a:lumMod val="75000"/>
                  </a:schemeClr>
                </a:solidFill>
              </a:rPr>
              <a:t>http://www.loc.gov/aba/pcc/sca/documents/FinalVendorGuide.pdf</a:t>
            </a:r>
            <a:endParaRPr lang="en-US" sz="4800" dirty="0" smtClean="0">
              <a:solidFill>
                <a:schemeClr val="tx2">
                  <a:lumMod val="75000"/>
                </a:schemeClr>
              </a:solidFill>
            </a:endParaRPr>
          </a:p>
          <a:p>
            <a:pPr>
              <a:buClrTx/>
            </a:pPr>
            <a:r>
              <a:rPr lang="en-US" sz="4800" dirty="0" smtClean="0">
                <a:solidFill>
                  <a:schemeClr val="tx2">
                    <a:lumMod val="75000"/>
                  </a:schemeClr>
                </a:solidFill>
              </a:rPr>
              <a:t>Developed by the Program for Cooperative Cataloging</a:t>
            </a:r>
          </a:p>
          <a:p>
            <a:pPr>
              <a:buClrTx/>
            </a:pPr>
            <a:r>
              <a:rPr lang="en-US" sz="4800" dirty="0" smtClean="0">
                <a:solidFill>
                  <a:schemeClr val="tx2">
                    <a:lumMod val="75000"/>
                  </a:schemeClr>
                </a:solidFill>
              </a:rPr>
              <a:t>Provides detailed MARC data specifications for eBooks in packages and aggregations</a:t>
            </a:r>
          </a:p>
          <a:p>
            <a:endParaRPr lang="en-US" sz="4800" dirty="0" smtClean="0">
              <a:solidFill>
                <a:schemeClr val="tx2">
                  <a:lumMod val="75000"/>
                </a:schemeClr>
              </a:solidFill>
            </a:endParaRPr>
          </a:p>
          <a:p>
            <a:pPr>
              <a:buNone/>
            </a:pPr>
            <a:r>
              <a:rPr lang="en-US" sz="4800" u="sng" dirty="0" err="1" smtClean="0">
                <a:solidFill>
                  <a:schemeClr val="tx2">
                    <a:lumMod val="75000"/>
                  </a:schemeClr>
                </a:solidFill>
              </a:rPr>
              <a:t>MarcEdit</a:t>
            </a:r>
            <a:r>
              <a:rPr lang="en-US" sz="4800" u="sng" dirty="0" smtClean="0">
                <a:solidFill>
                  <a:schemeClr val="tx2">
                    <a:lumMod val="75000"/>
                  </a:schemeClr>
                </a:solidFill>
              </a:rPr>
              <a:t> </a:t>
            </a:r>
          </a:p>
          <a:p>
            <a:pPr>
              <a:buNone/>
            </a:pPr>
            <a:r>
              <a:rPr lang="en-US" sz="4800" dirty="0" err="1" smtClean="0">
                <a:solidFill>
                  <a:schemeClr val="tx2">
                    <a:lumMod val="75000"/>
                  </a:schemeClr>
                </a:solidFill>
              </a:rPr>
              <a:t>http://people.oregonstate.edu/~reeset/marcedit/html/index.php</a:t>
            </a:r>
            <a:endParaRPr lang="en-US" sz="4800" dirty="0" smtClean="0">
              <a:solidFill>
                <a:schemeClr val="tx2">
                  <a:lumMod val="75000"/>
                </a:schemeClr>
              </a:solidFill>
            </a:endParaRPr>
          </a:p>
          <a:p>
            <a:pPr>
              <a:buClrTx/>
            </a:pPr>
            <a:r>
              <a:rPr lang="en-US" sz="4800" dirty="0" smtClean="0">
                <a:solidFill>
                  <a:schemeClr val="tx2">
                    <a:lumMod val="75000"/>
                  </a:schemeClr>
                </a:solidFill>
              </a:rPr>
              <a:t>An open source MARC editing utility developed by Terry Reese</a:t>
            </a:r>
          </a:p>
          <a:p>
            <a:pPr>
              <a:buClrTx/>
            </a:pPr>
            <a:r>
              <a:rPr lang="en-US" sz="4800" dirty="0" smtClean="0">
                <a:solidFill>
                  <a:schemeClr val="tx2">
                    <a:lumMod val="75000"/>
                  </a:schemeClr>
                </a:solidFill>
              </a:rPr>
              <a:t>Easy-to-use tool that can crosswalk data between MARC and other formats</a:t>
            </a:r>
          </a:p>
          <a:p>
            <a:endParaRPr lang="en-US" sz="4800" dirty="0" smtClean="0">
              <a:solidFill>
                <a:schemeClr val="tx2">
                  <a:lumMod val="75000"/>
                </a:schemeClr>
              </a:solidFill>
            </a:endParaRPr>
          </a:p>
          <a:p>
            <a:pPr>
              <a:buNone/>
            </a:pPr>
            <a:endParaRPr lang="en-US" sz="4800" dirty="0" smtClean="0">
              <a:solidFill>
                <a:schemeClr val="tx2">
                  <a:lumMod val="75000"/>
                </a:schemeClr>
              </a:solidFill>
            </a:endParaRPr>
          </a:p>
          <a:p>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400790" y="2819390"/>
            <a:ext cx="13651706" cy="8451056"/>
          </a:xfrm>
          <a:prstGeom prst="rect">
            <a:avLst/>
          </a:prstGeom>
          <a:noFill/>
          <a:ln w="9525">
            <a:noFill/>
            <a:miter lim="800000"/>
            <a:headEnd/>
            <a:tailEnd/>
          </a:ln>
        </p:spPr>
      </p:pic>
      <p:sp>
        <p:nvSpPr>
          <p:cNvPr id="3" name="Title 1"/>
          <p:cNvSpPr txBox="1">
            <a:spLocks/>
          </p:cNvSpPr>
          <p:nvPr/>
        </p:nvSpPr>
        <p:spPr>
          <a:xfrm>
            <a:off x="685800" y="1143000"/>
            <a:ext cx="22987000" cy="1651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8800" b="1" kern="0" noProof="0" dirty="0" smtClean="0">
                <a:solidFill>
                  <a:schemeClr val="tx1"/>
                </a:solidFill>
                <a:latin typeface="+mj-lt"/>
                <a:ea typeface="+mj-ea"/>
                <a:cs typeface="+mj-cs"/>
                <a:sym typeface="Arial" pitchFamily="34" charset="0"/>
              </a:rPr>
              <a:t>And finally....</a:t>
            </a:r>
            <a:endParaRPr kumimoji="0" lang="en-US" sz="8800" b="1" i="0" u="none" strike="noStrike" kern="0" cap="none" spc="0" normalizeH="0" baseline="0" noProof="0" dirty="0">
              <a:ln>
                <a:noFill/>
              </a:ln>
              <a:solidFill>
                <a:schemeClr val="tx1"/>
              </a:solidFill>
              <a:effectLst/>
              <a:uLnTx/>
              <a:uFillTx/>
              <a:latin typeface="+mj-lt"/>
              <a:ea typeface="+mj-ea"/>
              <a:cs typeface="+mj-cs"/>
              <a:sym typeface="Arial" pitchFamily="34" charset="0"/>
            </a:endParaRPr>
          </a:p>
        </p:txBody>
      </p:sp>
      <p:sp>
        <p:nvSpPr>
          <p:cNvPr id="4" name="TextBox 3"/>
          <p:cNvSpPr txBox="1"/>
          <p:nvPr/>
        </p:nvSpPr>
        <p:spPr>
          <a:xfrm rot="10800000" flipV="1">
            <a:off x="13944599" y="11201400"/>
            <a:ext cx="10439401" cy="646331"/>
          </a:xfrm>
          <a:prstGeom prst="rect">
            <a:avLst/>
          </a:prstGeom>
          <a:noFill/>
        </p:spPr>
        <p:txBody>
          <a:bodyPr wrap="square" rtlCol="0">
            <a:spAutoFit/>
          </a:bodyPr>
          <a:lstStyle/>
          <a:p>
            <a:r>
              <a:rPr lang="en-US" sz="3600" i="1" dirty="0" smtClean="0"/>
              <a:t>Downloaded under a Creative Commons license</a:t>
            </a:r>
            <a:endParaRPr lang="en-US" sz="3600" i="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0"/>
            <a:ext cx="21945600" cy="1600200"/>
          </a:xfrm>
        </p:spPr>
        <p:txBody>
          <a:bodyPr>
            <a:normAutofit/>
          </a:bodyPr>
          <a:lstStyle/>
          <a:p>
            <a:r>
              <a:rPr lang="en-US" sz="9500" dirty="0" smtClean="0">
                <a:solidFill>
                  <a:schemeClr val="tx2">
                    <a:lumMod val="75000"/>
                  </a:schemeClr>
                </a:solidFill>
              </a:rPr>
              <a:t>University of Washington Libraries</a:t>
            </a:r>
            <a:endParaRPr lang="en-US" sz="9500" dirty="0">
              <a:solidFill>
                <a:schemeClr val="tx2">
                  <a:lumMod val="75000"/>
                </a:schemeClr>
              </a:solidFill>
            </a:endParaRPr>
          </a:p>
        </p:txBody>
      </p:sp>
      <p:pic>
        <p:nvPicPr>
          <p:cNvPr id="4098" name="Picture 2"/>
          <p:cNvPicPr>
            <a:picLocks noGrp="1" noChangeAspect="1" noChangeArrowheads="1"/>
          </p:cNvPicPr>
          <p:nvPr>
            <p:ph idx="1"/>
          </p:nvPr>
        </p:nvPicPr>
        <p:blipFill>
          <a:blip r:embed="rId3" cstate="print">
            <a:lum bright="70000" contrast="-70000"/>
          </a:blip>
          <a:srcRect/>
          <a:stretch>
            <a:fillRect/>
          </a:stretch>
        </p:blipFill>
        <p:spPr bwMode="auto">
          <a:xfrm>
            <a:off x="0" y="1828800"/>
            <a:ext cx="24384000" cy="11887200"/>
          </a:xfrm>
          <a:prstGeom prst="rect">
            <a:avLst/>
          </a:prstGeom>
          <a:noFill/>
          <a:ln w="9525">
            <a:noFill/>
            <a:miter lim="800000"/>
            <a:headEnd/>
            <a:tailEnd/>
          </a:ln>
        </p:spPr>
      </p:pic>
      <p:sp>
        <p:nvSpPr>
          <p:cNvPr id="9" name="TextBox 8"/>
          <p:cNvSpPr txBox="1"/>
          <p:nvPr/>
        </p:nvSpPr>
        <p:spPr>
          <a:xfrm>
            <a:off x="2286000" y="1676400"/>
            <a:ext cx="23774400" cy="13241349"/>
          </a:xfrm>
          <a:prstGeom prst="rect">
            <a:avLst/>
          </a:prstGeom>
          <a:noFill/>
        </p:spPr>
        <p:txBody>
          <a:bodyPr wrap="square" lIns="217709" tIns="108855" rIns="217709" bIns="108855" rtlCol="0">
            <a:spAutoFit/>
          </a:bodyPr>
          <a:lstStyle/>
          <a:p>
            <a:pPr marL="1088547" indent="-1088547">
              <a:lnSpc>
                <a:spcPct val="150000"/>
              </a:lnSpc>
            </a:pPr>
            <a:r>
              <a:rPr lang="en-US" sz="4000" b="1" dirty="0" smtClean="0">
                <a:solidFill>
                  <a:schemeClr val="tx2">
                    <a:lumMod val="75000"/>
                  </a:schemeClr>
                </a:solidFill>
                <a:latin typeface="+mn-lt"/>
              </a:rPr>
              <a:t>Digital Library</a:t>
            </a:r>
          </a:p>
          <a:p>
            <a:pPr marL="1088547" indent="-1088547">
              <a:lnSpc>
                <a:spcPct val="150000"/>
              </a:lnSpc>
              <a:buFont typeface="Arial" pitchFamily="34" charset="0"/>
              <a:buChar char="•"/>
            </a:pPr>
            <a:r>
              <a:rPr lang="en-US" sz="4000" b="1" dirty="0" smtClean="0">
                <a:solidFill>
                  <a:schemeClr val="tx2">
                    <a:lumMod val="75000"/>
                  </a:schemeClr>
                </a:solidFill>
                <a:latin typeface="+mn-lt"/>
              </a:rPr>
              <a:t>500,000 licensed electronic books and 100,000 online journals</a:t>
            </a:r>
          </a:p>
          <a:p>
            <a:pPr marL="1088547" indent="-1088547">
              <a:lnSpc>
                <a:spcPct val="150000"/>
              </a:lnSpc>
              <a:buFont typeface="Arial" pitchFamily="34" charset="0"/>
              <a:buChar char="•"/>
            </a:pPr>
            <a:r>
              <a:rPr lang="en-US" sz="4000" b="1" dirty="0" smtClean="0">
                <a:solidFill>
                  <a:schemeClr val="tx2">
                    <a:lumMod val="75000"/>
                  </a:schemeClr>
                </a:solidFill>
                <a:latin typeface="+mn-lt"/>
              </a:rPr>
              <a:t>600,000 locally digitized items in 300 collections</a:t>
            </a:r>
          </a:p>
          <a:p>
            <a:pPr marL="1088547" indent="-1088547">
              <a:lnSpc>
                <a:spcPct val="150000"/>
              </a:lnSpc>
              <a:buFont typeface="Arial" pitchFamily="34" charset="0"/>
              <a:buChar char="•"/>
            </a:pPr>
            <a:r>
              <a:rPr lang="en-US" sz="4000" b="1" dirty="0" smtClean="0">
                <a:solidFill>
                  <a:schemeClr val="tx2">
                    <a:lumMod val="75000"/>
                  </a:schemeClr>
                </a:solidFill>
                <a:latin typeface="+mn-lt"/>
              </a:rPr>
              <a:t>6  million licensed journal articles downloaded</a:t>
            </a:r>
          </a:p>
          <a:p>
            <a:pPr marL="1088547" indent="-1088547">
              <a:lnSpc>
                <a:spcPct val="150000"/>
              </a:lnSpc>
              <a:buFont typeface="Arial" pitchFamily="34" charset="0"/>
              <a:buChar char="•"/>
            </a:pPr>
            <a:r>
              <a:rPr lang="en-US" sz="4000" b="1" dirty="0" smtClean="0">
                <a:solidFill>
                  <a:schemeClr val="tx2">
                    <a:lumMod val="75000"/>
                  </a:schemeClr>
                </a:solidFill>
                <a:latin typeface="+mn-lt"/>
              </a:rPr>
              <a:t>9 million separate sessions on Libraries’ websites</a:t>
            </a:r>
          </a:p>
          <a:p>
            <a:pPr marL="1088547" indent="-1088547">
              <a:lnSpc>
                <a:spcPct val="150000"/>
              </a:lnSpc>
            </a:pPr>
            <a:r>
              <a:rPr lang="en-US" sz="4000" b="1" dirty="0" smtClean="0">
                <a:solidFill>
                  <a:schemeClr val="tx2">
                    <a:lumMod val="75000"/>
                  </a:schemeClr>
                </a:solidFill>
                <a:latin typeface="+mn-lt"/>
              </a:rPr>
              <a:t>Physical Library</a:t>
            </a:r>
          </a:p>
          <a:p>
            <a:pPr marL="1088547" indent="-1088547">
              <a:lnSpc>
                <a:spcPct val="150000"/>
              </a:lnSpc>
              <a:buFont typeface="Arial" pitchFamily="34" charset="0"/>
              <a:buChar char="•"/>
            </a:pPr>
            <a:r>
              <a:rPr lang="en-US" sz="4000" b="1" dirty="0" smtClean="0">
                <a:solidFill>
                  <a:schemeClr val="tx2">
                    <a:lumMod val="75000"/>
                  </a:schemeClr>
                </a:solidFill>
                <a:latin typeface="+mn-lt"/>
              </a:rPr>
              <a:t>16 libraries on three campuses with 5.2 million visits last year</a:t>
            </a:r>
          </a:p>
          <a:p>
            <a:pPr marL="1088547" indent="-1088547">
              <a:lnSpc>
                <a:spcPct val="150000"/>
              </a:lnSpc>
              <a:buFont typeface="Arial" pitchFamily="34" charset="0"/>
              <a:buChar char="•"/>
            </a:pPr>
            <a:r>
              <a:rPr lang="en-US" sz="4000" b="1" dirty="0" smtClean="0">
                <a:solidFill>
                  <a:schemeClr val="tx2">
                    <a:lumMod val="75000"/>
                  </a:schemeClr>
                </a:solidFill>
                <a:latin typeface="+mn-lt"/>
              </a:rPr>
              <a:t>7 million print volumes, 6 million microforms, 20K print serials</a:t>
            </a:r>
          </a:p>
          <a:p>
            <a:pPr marL="1088547" indent="-1088547">
              <a:lnSpc>
                <a:spcPct val="150000"/>
              </a:lnSpc>
              <a:buFont typeface="Arial" pitchFamily="34" charset="0"/>
              <a:buChar char="•"/>
            </a:pPr>
            <a:r>
              <a:rPr lang="en-US" sz="4000" b="1" dirty="0" smtClean="0">
                <a:solidFill>
                  <a:schemeClr val="tx2">
                    <a:lumMod val="75000"/>
                  </a:schemeClr>
                </a:solidFill>
                <a:latin typeface="+mn-lt"/>
              </a:rPr>
              <a:t>1.8 million check-outs</a:t>
            </a:r>
          </a:p>
          <a:p>
            <a:pPr marL="1088547" indent="-1088547">
              <a:lnSpc>
                <a:spcPct val="150000"/>
              </a:lnSpc>
            </a:pPr>
            <a:r>
              <a:rPr lang="en-US" sz="4000" b="1" dirty="0" smtClean="0">
                <a:solidFill>
                  <a:schemeClr val="tx2">
                    <a:lumMod val="75000"/>
                  </a:schemeClr>
                </a:solidFill>
                <a:latin typeface="+mn-lt"/>
              </a:rPr>
              <a:t>Reference Services</a:t>
            </a:r>
          </a:p>
          <a:p>
            <a:pPr marL="1088547" indent="-1088547">
              <a:lnSpc>
                <a:spcPct val="150000"/>
              </a:lnSpc>
              <a:buFont typeface="Arial" pitchFamily="34" charset="0"/>
              <a:buChar char="•"/>
            </a:pPr>
            <a:r>
              <a:rPr lang="en-US" sz="4000" b="1" dirty="0" smtClean="0">
                <a:solidFill>
                  <a:schemeClr val="tx2">
                    <a:lumMod val="75000"/>
                  </a:schemeClr>
                </a:solidFill>
                <a:latin typeface="+mn-lt"/>
              </a:rPr>
              <a:t>15,000 reference questions answered online</a:t>
            </a:r>
          </a:p>
          <a:p>
            <a:pPr marL="1088547" indent="-1088547">
              <a:lnSpc>
                <a:spcPct val="150000"/>
              </a:lnSpc>
              <a:buFont typeface="Arial" pitchFamily="34" charset="0"/>
              <a:buChar char="•"/>
            </a:pPr>
            <a:r>
              <a:rPr lang="en-US" sz="4000" b="1" dirty="0" smtClean="0">
                <a:solidFill>
                  <a:schemeClr val="tx2">
                    <a:lumMod val="75000"/>
                  </a:schemeClr>
                </a:solidFill>
                <a:latin typeface="+mn-lt"/>
              </a:rPr>
              <a:t>50,000 reference questions answered in person</a:t>
            </a:r>
          </a:p>
          <a:p>
            <a:pPr marL="2177095" lvl="1" indent="-1088547">
              <a:lnSpc>
                <a:spcPts val="8333"/>
              </a:lnSpc>
              <a:buFont typeface="Arial" pitchFamily="34" charset="0"/>
              <a:buChar char="•"/>
            </a:pPr>
            <a:endParaRPr lang="en-US" sz="5700" b="1" dirty="0" smtClean="0">
              <a:solidFill>
                <a:schemeClr val="tx2">
                  <a:lumMod val="75000"/>
                </a:schemeClr>
              </a:solidFill>
              <a:latin typeface="+mn-lt"/>
            </a:endParaRPr>
          </a:p>
          <a:p>
            <a:pPr>
              <a:buFont typeface="Arial" pitchFamily="34" charset="0"/>
              <a:buChar char="•"/>
            </a:pPr>
            <a:endParaRPr lang="en-US" sz="5700" dirty="0">
              <a:solidFill>
                <a:schemeClr val="tx2">
                  <a:lumMod val="7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20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20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20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20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2000"/>
                                        <p:tgtEl>
                                          <p:spTgt spid="9">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2000"/>
                                        <p:tgtEl>
                                          <p:spTgt spid="9">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fade">
                                      <p:cBhvr>
                                        <p:cTn id="30" dur="2000"/>
                                        <p:tgtEl>
                                          <p:spTgt spid="9">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Effect transition="in" filter="fade">
                                      <p:cBhvr>
                                        <p:cTn id="33" dur="2000"/>
                                        <p:tgtEl>
                                          <p:spTgt spid="9">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9" end="9"/>
                                            </p:txEl>
                                          </p:spTgt>
                                        </p:tgtEl>
                                        <p:attrNameLst>
                                          <p:attrName>style.visibility</p:attrName>
                                        </p:attrNameLst>
                                      </p:cBhvr>
                                      <p:to>
                                        <p:strVal val="visible"/>
                                      </p:to>
                                    </p:set>
                                    <p:animEffect transition="in" filter="fade">
                                      <p:cBhvr>
                                        <p:cTn id="38" dur="2000"/>
                                        <p:tgtEl>
                                          <p:spTgt spid="9">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xEl>
                                              <p:pRg st="10" end="10"/>
                                            </p:txEl>
                                          </p:spTgt>
                                        </p:tgtEl>
                                        <p:attrNameLst>
                                          <p:attrName>style.visibility</p:attrName>
                                        </p:attrNameLst>
                                      </p:cBhvr>
                                      <p:to>
                                        <p:strVal val="visible"/>
                                      </p:to>
                                    </p:set>
                                    <p:animEffect transition="in" filter="fade">
                                      <p:cBhvr>
                                        <p:cTn id="41" dur="2000"/>
                                        <p:tgtEl>
                                          <p:spTgt spid="9">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xEl>
                                              <p:pRg st="11" end="11"/>
                                            </p:txEl>
                                          </p:spTgt>
                                        </p:tgtEl>
                                        <p:attrNameLst>
                                          <p:attrName>style.visibility</p:attrName>
                                        </p:attrNameLst>
                                      </p:cBhvr>
                                      <p:to>
                                        <p:strVal val="visible"/>
                                      </p:to>
                                    </p:set>
                                    <p:animEffect transition="in" filter="fade">
                                      <p:cBhvr>
                                        <p:cTn id="44" dur="20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685800"/>
            <a:ext cx="21945600" cy="1828800"/>
          </a:xfrm>
        </p:spPr>
        <p:txBody>
          <a:bodyPr/>
          <a:lstStyle/>
          <a:p>
            <a:r>
              <a:rPr lang="en-US" dirty="0" smtClean="0">
                <a:solidFill>
                  <a:schemeClr val="tx2">
                    <a:lumMod val="75000"/>
                  </a:schemeClr>
                </a:solidFill>
                <a:latin typeface="+mj-lt"/>
              </a:rPr>
              <a:t>Who Are UW Library Users?</a:t>
            </a:r>
            <a:endParaRPr lang="en-US" dirty="0">
              <a:solidFill>
                <a:schemeClr val="tx2">
                  <a:lumMod val="75000"/>
                </a:schemeClr>
              </a:solidFill>
              <a:latin typeface="+mj-lt"/>
            </a:endParaRPr>
          </a:p>
        </p:txBody>
      </p:sp>
      <p:sp>
        <p:nvSpPr>
          <p:cNvPr id="6" name="Content Placeholder 5"/>
          <p:cNvSpPr>
            <a:spLocks noGrp="1"/>
          </p:cNvSpPr>
          <p:nvPr>
            <p:ph idx="1"/>
          </p:nvPr>
        </p:nvSpPr>
        <p:spPr>
          <a:xfrm>
            <a:off x="685800" y="3124200"/>
            <a:ext cx="22555200" cy="8594726"/>
          </a:xfrm>
        </p:spPr>
        <p:txBody>
          <a:bodyPr/>
          <a:lstStyle/>
          <a:p>
            <a:r>
              <a:rPr lang="en-US" sz="5400" dirty="0" smtClean="0">
                <a:solidFill>
                  <a:schemeClr val="tx2">
                    <a:lumMod val="75000"/>
                  </a:schemeClr>
                </a:solidFill>
                <a:latin typeface="+mn-lt"/>
              </a:rPr>
              <a:t>Brooke the Beginner</a:t>
            </a:r>
          </a:p>
          <a:p>
            <a:r>
              <a:rPr lang="en-US" sz="5400" dirty="0" smtClean="0">
                <a:solidFill>
                  <a:schemeClr val="tx2">
                    <a:lumMod val="75000"/>
                  </a:schemeClr>
                </a:solidFill>
                <a:latin typeface="+mn-lt"/>
              </a:rPr>
              <a:t>Richard the Researcher</a:t>
            </a:r>
          </a:p>
          <a:p>
            <a:r>
              <a:rPr lang="en-US" sz="5400" dirty="0" smtClean="0">
                <a:solidFill>
                  <a:schemeClr val="tx2">
                    <a:lumMod val="75000"/>
                  </a:schemeClr>
                </a:solidFill>
                <a:latin typeface="+mn-lt"/>
              </a:rPr>
              <a:t>Sharon the Scholar</a:t>
            </a:r>
          </a:p>
          <a:p>
            <a:r>
              <a:rPr lang="en-US" sz="5400" dirty="0" smtClean="0">
                <a:solidFill>
                  <a:schemeClr val="tx2">
                    <a:lumMod val="75000"/>
                  </a:schemeClr>
                </a:solidFill>
                <a:latin typeface="+mn-lt"/>
              </a:rPr>
              <a:t>Paul the Professional</a:t>
            </a:r>
          </a:p>
          <a:p>
            <a:r>
              <a:rPr lang="en-US" sz="5400" dirty="0" smtClean="0">
                <a:solidFill>
                  <a:schemeClr val="tx2">
                    <a:lumMod val="75000"/>
                  </a:schemeClr>
                </a:solidFill>
                <a:latin typeface="+mn-lt"/>
              </a:rPr>
              <a:t>April the Alumna</a:t>
            </a:r>
            <a:endParaRPr lang="en-US" sz="5400" dirty="0">
              <a:solidFill>
                <a:schemeClr val="tx2">
                  <a:lumMod val="75000"/>
                </a:schemeClr>
              </a:solidFill>
              <a:latin typeface="+mn-lt"/>
            </a:endParaRPr>
          </a:p>
        </p:txBody>
      </p:sp>
      <p:pic>
        <p:nvPicPr>
          <p:cNvPr id="2051" name="Picture 3" descr="C:\Users\shadle.NETID\Documents\Springer Insights\pie-chart.png"/>
          <p:cNvPicPr>
            <a:picLocks noChangeAspect="1" noChangeArrowheads="1"/>
          </p:cNvPicPr>
          <p:nvPr/>
        </p:nvPicPr>
        <p:blipFill>
          <a:blip r:embed="rId3" cstate="print"/>
          <a:srcRect/>
          <a:stretch>
            <a:fillRect/>
          </a:stretch>
        </p:blipFill>
        <p:spPr bwMode="auto">
          <a:xfrm>
            <a:off x="7391400" y="1676400"/>
            <a:ext cx="15240000" cy="100965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21945600" cy="1219200"/>
          </a:xfrm>
        </p:spPr>
        <p:txBody>
          <a:bodyPr>
            <a:normAutofit/>
          </a:bodyPr>
          <a:lstStyle/>
          <a:p>
            <a:r>
              <a:rPr lang="en-US" dirty="0" smtClean="0">
                <a:solidFill>
                  <a:schemeClr val="tx2">
                    <a:lumMod val="75000"/>
                  </a:schemeClr>
                </a:solidFill>
                <a:latin typeface="+mj-lt"/>
              </a:rPr>
              <a:t>Meet Brooke</a:t>
            </a:r>
            <a:endParaRPr lang="en-US" dirty="0">
              <a:solidFill>
                <a:schemeClr val="tx2">
                  <a:lumMod val="75000"/>
                </a:schemeClr>
              </a:solidFill>
              <a:latin typeface="+mj-lt"/>
            </a:endParaRPr>
          </a:p>
        </p:txBody>
      </p:sp>
      <p:pic>
        <p:nvPicPr>
          <p:cNvPr id="6146" name="Picture 2"/>
          <p:cNvPicPr>
            <a:picLocks noGrp="1" noChangeAspect="1" noChangeArrowheads="1"/>
          </p:cNvPicPr>
          <p:nvPr>
            <p:ph idx="1"/>
          </p:nvPr>
        </p:nvPicPr>
        <p:blipFill>
          <a:blip r:embed="rId3" cstate="print"/>
          <a:srcRect/>
          <a:stretch>
            <a:fillRect/>
          </a:stretch>
        </p:blipFill>
        <p:spPr bwMode="auto">
          <a:xfrm>
            <a:off x="406400" y="2133600"/>
            <a:ext cx="8125968" cy="6553200"/>
          </a:xfrm>
          <a:prstGeom prst="rect">
            <a:avLst/>
          </a:prstGeom>
          <a:noFill/>
          <a:ln w="9525">
            <a:noFill/>
            <a:miter lim="800000"/>
            <a:headEnd/>
            <a:tailEnd/>
          </a:ln>
        </p:spPr>
      </p:pic>
      <p:sp>
        <p:nvSpPr>
          <p:cNvPr id="5" name="TextBox 4"/>
          <p:cNvSpPr txBox="1"/>
          <p:nvPr/>
        </p:nvSpPr>
        <p:spPr>
          <a:xfrm>
            <a:off x="9144000" y="533400"/>
            <a:ext cx="15240000" cy="5144261"/>
          </a:xfrm>
          <a:prstGeom prst="rect">
            <a:avLst/>
          </a:prstGeom>
          <a:noFill/>
        </p:spPr>
        <p:txBody>
          <a:bodyPr wrap="square" lIns="217709" tIns="108855" rIns="217709" bIns="108855" rtlCol="0">
            <a:spAutoFit/>
          </a:bodyPr>
          <a:lstStyle/>
          <a:p>
            <a:r>
              <a:rPr lang="en-US" sz="4000" i="1" dirty="0" smtClean="0">
                <a:solidFill>
                  <a:schemeClr val="tx2">
                    <a:lumMod val="75000"/>
                  </a:schemeClr>
                </a:solidFill>
                <a:latin typeface="+mn-lt"/>
              </a:rPr>
              <a:t>"I'd rather use an online article that ‘</a:t>
            </a:r>
            <a:r>
              <a:rPr lang="en-US" sz="4000" i="1" dirty="0" err="1" smtClean="0">
                <a:solidFill>
                  <a:schemeClr val="tx2">
                    <a:lumMod val="75000"/>
                  </a:schemeClr>
                </a:solidFill>
                <a:latin typeface="+mn-lt"/>
              </a:rPr>
              <a:t>kinda</a:t>
            </a:r>
            <a:r>
              <a:rPr lang="en-US" sz="4000" i="1" dirty="0" smtClean="0">
                <a:solidFill>
                  <a:schemeClr val="tx2">
                    <a:lumMod val="75000"/>
                  </a:schemeClr>
                </a:solidFill>
                <a:latin typeface="+mn-lt"/>
              </a:rPr>
              <a:t> works’ than go to the hassle of finding a book in the library.</a:t>
            </a:r>
            <a:r>
              <a:rPr lang="en-US" sz="4000" dirty="0" smtClean="0">
                <a:solidFill>
                  <a:schemeClr val="tx2">
                    <a:lumMod val="75000"/>
                  </a:schemeClr>
                </a:solidFill>
                <a:latin typeface="+mn-lt"/>
              </a:rPr>
              <a:t>“</a:t>
            </a:r>
          </a:p>
          <a:p>
            <a:endParaRPr lang="en-US" sz="4000" dirty="0" smtClean="0">
              <a:solidFill>
                <a:schemeClr val="tx2">
                  <a:lumMod val="75000"/>
                </a:schemeClr>
              </a:solidFill>
              <a:latin typeface="+mn-lt"/>
            </a:endParaRPr>
          </a:p>
          <a:p>
            <a:pPr>
              <a:buFont typeface="Arial" pitchFamily="34" charset="0"/>
              <a:buChar char="•"/>
            </a:pPr>
            <a:r>
              <a:rPr lang="en-US" sz="4000" dirty="0" smtClean="0">
                <a:solidFill>
                  <a:schemeClr val="tx2">
                    <a:lumMod val="75000"/>
                  </a:schemeClr>
                </a:solidFill>
                <a:latin typeface="+mn-lt"/>
              </a:rPr>
              <a:t> New to the research process and academia </a:t>
            </a:r>
          </a:p>
          <a:p>
            <a:pPr>
              <a:buFont typeface="Arial" pitchFamily="34" charset="0"/>
              <a:buChar char="•"/>
            </a:pPr>
            <a:r>
              <a:rPr lang="en-US" sz="4000" dirty="0" smtClean="0">
                <a:solidFill>
                  <a:schemeClr val="tx2">
                    <a:lumMod val="75000"/>
                  </a:schemeClr>
                </a:solidFill>
                <a:latin typeface="+mn-lt"/>
              </a:rPr>
              <a:t> Working on several assignments in different humanities disciplines, but not an expert in any of them</a:t>
            </a:r>
          </a:p>
          <a:p>
            <a:pPr>
              <a:buFont typeface="Arial" pitchFamily="34" charset="0"/>
              <a:buChar char="•"/>
            </a:pPr>
            <a:r>
              <a:rPr lang="en-US" sz="4000" dirty="0" smtClean="0">
                <a:solidFill>
                  <a:schemeClr val="tx2">
                    <a:lumMod val="75000"/>
                  </a:schemeClr>
                </a:solidFill>
                <a:latin typeface="+mn-lt"/>
              </a:rPr>
              <a:t> Will take the first thing that’s good enough</a:t>
            </a:r>
          </a:p>
          <a:p>
            <a:endParaRPr lang="en-US" sz="4000" dirty="0"/>
          </a:p>
        </p:txBody>
      </p:sp>
      <p:sp>
        <p:nvSpPr>
          <p:cNvPr id="6" name="TextBox 5"/>
          <p:cNvSpPr txBox="1"/>
          <p:nvPr/>
        </p:nvSpPr>
        <p:spPr>
          <a:xfrm>
            <a:off x="8915400" y="6553200"/>
            <a:ext cx="15468600" cy="2758993"/>
          </a:xfrm>
          <a:prstGeom prst="rect">
            <a:avLst/>
          </a:prstGeom>
          <a:noFill/>
        </p:spPr>
        <p:txBody>
          <a:bodyPr wrap="square" lIns="217709" tIns="108855" rIns="217709" bIns="108855" rtlCol="0">
            <a:spAutoFit/>
          </a:bodyPr>
          <a:lstStyle/>
          <a:p>
            <a:r>
              <a:rPr lang="en-US" sz="3100" dirty="0" smtClean="0">
                <a:solidFill>
                  <a:schemeClr val="tx2">
                    <a:lumMod val="75000"/>
                  </a:schemeClr>
                </a:solidFill>
                <a:latin typeface="+mn-lt"/>
              </a:rPr>
              <a:t>Brooke is a 19 year old undergraduate who hasn’t yet declared a major.  Right now she’s taking classes in English, History and Biology.  She hasn’t used the library website much yet, but will need to do research for many different class papers and projects over the next couple of years.</a:t>
            </a:r>
          </a:p>
          <a:p>
            <a:endParaRPr lang="en-US" sz="2900" dirty="0" smtClean="0">
              <a:solidFill>
                <a:schemeClr val="tx2">
                  <a:lumMod val="75000"/>
                </a:schemeClr>
              </a:solidFill>
              <a:latin typeface="+mn-lt"/>
            </a:endParaRPr>
          </a:p>
          <a:p>
            <a:endParaRPr lang="en-US" dirty="0">
              <a:solidFill>
                <a:schemeClr val="tx2">
                  <a:lumMod val="75000"/>
                </a:schemeClr>
              </a:solidFill>
            </a:endParaRPr>
          </a:p>
        </p:txBody>
      </p:sp>
      <p:pic>
        <p:nvPicPr>
          <p:cNvPr id="7" name="Picture 3"/>
          <p:cNvPicPr>
            <a:picLocks noChangeAspect="1" noChangeArrowheads="1"/>
          </p:cNvPicPr>
          <p:nvPr/>
        </p:nvPicPr>
        <p:blipFill>
          <a:blip r:embed="rId4" cstate="print"/>
          <a:srcRect/>
          <a:stretch>
            <a:fillRect/>
          </a:stretch>
        </p:blipFill>
        <p:spPr bwMode="auto">
          <a:xfrm>
            <a:off x="8991600" y="5486400"/>
            <a:ext cx="1635272" cy="76200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14249400" y="5257800"/>
            <a:ext cx="1229949" cy="1219200"/>
          </a:xfrm>
          <a:prstGeom prst="rect">
            <a:avLst/>
          </a:prstGeom>
          <a:noFill/>
          <a:ln w="9525">
            <a:noFill/>
            <a:miter lim="800000"/>
            <a:headEnd/>
            <a:tailEnd/>
          </a:ln>
        </p:spPr>
      </p:pic>
      <p:pic>
        <p:nvPicPr>
          <p:cNvPr id="9" name="Picture 1"/>
          <p:cNvPicPr>
            <a:picLocks noChangeAspect="1" noChangeArrowheads="1"/>
          </p:cNvPicPr>
          <p:nvPr/>
        </p:nvPicPr>
        <p:blipFill>
          <a:blip r:embed="rId6" cstate="print"/>
          <a:srcRect/>
          <a:stretch>
            <a:fillRect/>
          </a:stretch>
        </p:blipFill>
        <p:spPr bwMode="auto">
          <a:xfrm>
            <a:off x="11277600" y="5410200"/>
            <a:ext cx="1828800" cy="620386"/>
          </a:xfrm>
          <a:prstGeom prst="rect">
            <a:avLst/>
          </a:prstGeom>
          <a:noFill/>
          <a:ln w="9525">
            <a:noFill/>
            <a:miter lim="800000"/>
            <a:headEnd/>
            <a:tailEnd/>
          </a:ln>
        </p:spPr>
      </p:pic>
      <p:pic>
        <p:nvPicPr>
          <p:cNvPr id="10" name="Picture 4"/>
          <p:cNvPicPr>
            <a:picLocks noChangeAspect="1" noChangeArrowheads="1"/>
          </p:cNvPicPr>
          <p:nvPr/>
        </p:nvPicPr>
        <p:blipFill>
          <a:blip r:embed="rId7" cstate="print"/>
          <a:srcRect/>
          <a:stretch>
            <a:fillRect/>
          </a:stretch>
        </p:blipFill>
        <p:spPr bwMode="auto">
          <a:xfrm>
            <a:off x="17221200" y="5486400"/>
            <a:ext cx="2641600" cy="796544"/>
          </a:xfrm>
          <a:prstGeom prst="rect">
            <a:avLst/>
          </a:prstGeom>
          <a:noFill/>
          <a:ln w="9525">
            <a:noFill/>
            <a:miter lim="800000"/>
            <a:headEnd/>
            <a:tailEnd/>
          </a:ln>
        </p:spPr>
      </p:pic>
      <p:sp>
        <p:nvSpPr>
          <p:cNvPr id="11" name="TextBox 10"/>
          <p:cNvSpPr txBox="1"/>
          <p:nvPr/>
        </p:nvSpPr>
        <p:spPr>
          <a:xfrm>
            <a:off x="457200" y="8991600"/>
            <a:ext cx="19304000" cy="3082158"/>
          </a:xfrm>
          <a:prstGeom prst="rect">
            <a:avLst/>
          </a:prstGeom>
          <a:noFill/>
          <a:ln>
            <a:solidFill>
              <a:schemeClr val="accent1"/>
            </a:solidFill>
          </a:ln>
        </p:spPr>
        <p:txBody>
          <a:bodyPr wrap="square" lIns="217709" tIns="108855" rIns="217709" bIns="108855" rtlCol="0">
            <a:spAutoFit/>
          </a:bodyPr>
          <a:lstStyle/>
          <a:p>
            <a:r>
              <a:rPr lang="en-US" sz="3100" b="1" u="sng" dirty="0" smtClean="0"/>
              <a:t>How Brooke Uses the Libraries Website</a:t>
            </a:r>
          </a:p>
          <a:p>
            <a:pPr>
              <a:buFont typeface="Arial" pitchFamily="34" charset="0"/>
              <a:buChar char="•"/>
            </a:pPr>
            <a:r>
              <a:rPr lang="en-US" sz="3100" b="1" dirty="0" smtClean="0"/>
              <a:t> </a:t>
            </a:r>
            <a:r>
              <a:rPr lang="en-US" sz="3100" dirty="0" smtClean="0"/>
              <a:t>Finds class materials by looking up the class in </a:t>
            </a:r>
            <a:r>
              <a:rPr lang="en-US" sz="3100" dirty="0" err="1" smtClean="0"/>
              <a:t>MyUW</a:t>
            </a:r>
            <a:r>
              <a:rPr lang="en-US" sz="3100" dirty="0" smtClean="0"/>
              <a:t> and following the link to Course Reserves.</a:t>
            </a:r>
          </a:p>
          <a:p>
            <a:pPr>
              <a:buFont typeface="Arial" pitchFamily="34" charset="0"/>
              <a:buChar char="•"/>
            </a:pPr>
            <a:r>
              <a:rPr lang="en-US" sz="3100" dirty="0" smtClean="0"/>
              <a:t> Checks the hours at </a:t>
            </a:r>
            <a:r>
              <a:rPr lang="en-US" sz="3100" dirty="0" err="1" smtClean="0"/>
              <a:t>Suzzallo</a:t>
            </a:r>
            <a:r>
              <a:rPr lang="en-US" sz="3100" dirty="0" smtClean="0"/>
              <a:t> Library to see how late they are open before she goes there to study</a:t>
            </a:r>
          </a:p>
          <a:p>
            <a:pPr>
              <a:buFont typeface="Arial" pitchFamily="34" charset="0"/>
              <a:buChar char="•"/>
            </a:pPr>
            <a:r>
              <a:rPr lang="en-US" sz="3100" dirty="0" smtClean="0"/>
              <a:t> For class papers, if she can’t find enough articles using Google, she will visit the libraries’ website.  She looks for basic academic articles across several different topic areas by entering key words in the main search box, then using filters to refine the results.</a:t>
            </a:r>
            <a:endParaRPr lang="en-US"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0"/>
                                        <p:tgtEl>
                                          <p:spTgt spid="6"/>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0"/>
                                        <p:tgtEl>
                                          <p:spTgt spid="5"/>
                                        </p:tgtEl>
                                      </p:cBhvr>
                                    </p:animEffect>
                                  </p:childTnLst>
                                </p:cTn>
                              </p:par>
                            </p:childTnLst>
                          </p:cTn>
                        </p:par>
                        <p:par>
                          <p:cTn id="12" fill="hold">
                            <p:stCondLst>
                              <p:cond delay="10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par>
                          <p:cTn id="25" fill="hold">
                            <p:stCondLst>
                              <p:cond delay="15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305800" cy="1219200"/>
          </a:xfrm>
        </p:spPr>
        <p:txBody>
          <a:bodyPr>
            <a:normAutofit/>
          </a:bodyPr>
          <a:lstStyle/>
          <a:p>
            <a:r>
              <a:rPr lang="en-US" dirty="0" smtClean="0">
                <a:solidFill>
                  <a:schemeClr val="tx2">
                    <a:lumMod val="75000"/>
                  </a:schemeClr>
                </a:solidFill>
                <a:latin typeface="+mj-lt"/>
              </a:rPr>
              <a:t>Meet Richard</a:t>
            </a:r>
            <a:endParaRPr lang="en-US" dirty="0">
              <a:solidFill>
                <a:schemeClr val="tx2">
                  <a:lumMod val="75000"/>
                </a:schemeClr>
              </a:solidFill>
              <a:latin typeface="+mj-lt"/>
            </a:endParaRPr>
          </a:p>
        </p:txBody>
      </p:sp>
      <p:pic>
        <p:nvPicPr>
          <p:cNvPr id="5122" name="Picture 2"/>
          <p:cNvPicPr>
            <a:picLocks noGrp="1" noChangeAspect="1" noChangeArrowheads="1"/>
          </p:cNvPicPr>
          <p:nvPr>
            <p:ph idx="1"/>
          </p:nvPr>
        </p:nvPicPr>
        <p:blipFill>
          <a:blip r:embed="rId3" cstate="print"/>
          <a:srcRect r="10463"/>
          <a:stretch>
            <a:fillRect/>
          </a:stretch>
        </p:blipFill>
        <p:spPr bwMode="auto">
          <a:xfrm>
            <a:off x="609601" y="1828800"/>
            <a:ext cx="8346424" cy="6553200"/>
          </a:xfrm>
          <a:prstGeom prst="rect">
            <a:avLst/>
          </a:prstGeom>
          <a:noFill/>
          <a:ln w="9525">
            <a:noFill/>
            <a:miter lim="800000"/>
            <a:headEnd/>
            <a:tailEnd/>
          </a:ln>
        </p:spPr>
      </p:pic>
      <p:sp>
        <p:nvSpPr>
          <p:cNvPr id="5" name="TextBox 4"/>
          <p:cNvSpPr txBox="1"/>
          <p:nvPr/>
        </p:nvSpPr>
        <p:spPr>
          <a:xfrm>
            <a:off x="9144000" y="457200"/>
            <a:ext cx="15240000" cy="4836485"/>
          </a:xfrm>
          <a:prstGeom prst="rect">
            <a:avLst/>
          </a:prstGeom>
          <a:noFill/>
        </p:spPr>
        <p:txBody>
          <a:bodyPr wrap="square" lIns="217709" tIns="108855" rIns="217709" bIns="108855" rtlCol="0">
            <a:spAutoFit/>
          </a:bodyPr>
          <a:lstStyle/>
          <a:p>
            <a:r>
              <a:rPr lang="en-US" sz="3600" i="1" dirty="0" smtClean="0">
                <a:solidFill>
                  <a:schemeClr val="tx2">
                    <a:lumMod val="75000"/>
                  </a:schemeClr>
                </a:solidFill>
                <a:latin typeface="+mn-lt"/>
              </a:rPr>
              <a:t>“Accessing full-text articles online is my primary use of the library and is central to my research…but I still go to the library for some reference materials that aren’t online."</a:t>
            </a:r>
            <a:endParaRPr lang="en-US" sz="3600" dirty="0" smtClean="0">
              <a:solidFill>
                <a:schemeClr val="tx2">
                  <a:lumMod val="75000"/>
                </a:schemeClr>
              </a:solidFill>
              <a:latin typeface="+mn-lt"/>
            </a:endParaRPr>
          </a:p>
          <a:p>
            <a:endParaRPr lang="en-US" sz="3600" dirty="0" smtClean="0">
              <a:solidFill>
                <a:schemeClr val="tx2">
                  <a:lumMod val="75000"/>
                </a:schemeClr>
              </a:solidFill>
              <a:latin typeface="+mn-lt"/>
            </a:endParaRPr>
          </a:p>
          <a:p>
            <a:pPr>
              <a:buFont typeface="Arial" pitchFamily="34" charset="0"/>
              <a:buChar char="•"/>
            </a:pPr>
            <a:r>
              <a:rPr lang="en-US" sz="3600" dirty="0" smtClean="0">
                <a:solidFill>
                  <a:schemeClr val="tx2">
                    <a:lumMod val="75000"/>
                  </a:schemeClr>
                </a:solidFill>
                <a:latin typeface="+mn-lt"/>
              </a:rPr>
              <a:t> Dedicated full time student with significant knowledge in his area of study</a:t>
            </a:r>
          </a:p>
          <a:p>
            <a:pPr>
              <a:buFont typeface="Arial" pitchFamily="34" charset="0"/>
              <a:buChar char="•"/>
            </a:pPr>
            <a:r>
              <a:rPr lang="en-US" sz="3600" dirty="0" smtClean="0">
                <a:solidFill>
                  <a:schemeClr val="tx2">
                    <a:lumMod val="75000"/>
                  </a:schemeClr>
                </a:solidFill>
                <a:latin typeface="+mn-lt"/>
              </a:rPr>
              <a:t> Working on a long term, in-depth project</a:t>
            </a:r>
          </a:p>
          <a:p>
            <a:pPr>
              <a:buFont typeface="Arial" pitchFamily="34" charset="0"/>
              <a:buChar char="•"/>
            </a:pPr>
            <a:r>
              <a:rPr lang="en-US" sz="3600" dirty="0" smtClean="0">
                <a:solidFill>
                  <a:schemeClr val="tx2">
                    <a:lumMod val="75000"/>
                  </a:schemeClr>
                </a:solidFill>
                <a:latin typeface="+mn-lt"/>
              </a:rPr>
              <a:t> Will pursue all avenues to obtain materials related to his research </a:t>
            </a:r>
          </a:p>
          <a:p>
            <a:endParaRPr lang="en-US" dirty="0"/>
          </a:p>
        </p:txBody>
      </p:sp>
      <p:sp>
        <p:nvSpPr>
          <p:cNvPr id="7" name="TextBox 6"/>
          <p:cNvSpPr txBox="1"/>
          <p:nvPr/>
        </p:nvSpPr>
        <p:spPr>
          <a:xfrm>
            <a:off x="9144000" y="6781800"/>
            <a:ext cx="14782800" cy="3343768"/>
          </a:xfrm>
          <a:prstGeom prst="rect">
            <a:avLst/>
          </a:prstGeom>
          <a:noFill/>
        </p:spPr>
        <p:txBody>
          <a:bodyPr wrap="square" lIns="217709" tIns="108855" rIns="217709" bIns="108855" rtlCol="0">
            <a:spAutoFit/>
          </a:bodyPr>
          <a:lstStyle/>
          <a:p>
            <a:r>
              <a:rPr lang="en-US" sz="2900" dirty="0" smtClean="0">
                <a:solidFill>
                  <a:schemeClr val="tx2">
                    <a:lumMod val="75000"/>
                  </a:schemeClr>
                </a:solidFill>
                <a:latin typeface="+mn-lt"/>
              </a:rPr>
              <a:t>Richard is a 29 year old doctoral student in the College of Built Environments. He’s working on a dissertation about public transportation utilization and incentives, which he models with computer simulations. Richard has already completed a Master’s in Civil Engineering and has used academic libraries for research at both his undergraduate and masters’ institution.  To earn his doctorate, Richard needs to do original research, which means reviewing everything published on transportation modeling. </a:t>
            </a:r>
          </a:p>
          <a:p>
            <a:endParaRPr lang="en-US" sz="2900" dirty="0" smtClean="0">
              <a:solidFill>
                <a:schemeClr val="tx2">
                  <a:lumMod val="75000"/>
                </a:schemeClr>
              </a:solidFill>
              <a:latin typeface="+mn-lt"/>
            </a:endParaRPr>
          </a:p>
        </p:txBody>
      </p:sp>
      <p:pic>
        <p:nvPicPr>
          <p:cNvPr id="18" name="Picture 4"/>
          <p:cNvPicPr>
            <a:picLocks noChangeAspect="1" noChangeArrowheads="1"/>
          </p:cNvPicPr>
          <p:nvPr/>
        </p:nvPicPr>
        <p:blipFill>
          <a:blip r:embed="rId4" cstate="print"/>
          <a:srcRect/>
          <a:stretch>
            <a:fillRect/>
          </a:stretch>
        </p:blipFill>
        <p:spPr bwMode="auto">
          <a:xfrm>
            <a:off x="9296400" y="5257800"/>
            <a:ext cx="4483099" cy="761814"/>
          </a:xfrm>
          <a:prstGeom prst="rect">
            <a:avLst/>
          </a:prstGeom>
          <a:noFill/>
          <a:ln w="9525">
            <a:noFill/>
            <a:miter lim="800000"/>
            <a:headEnd/>
            <a:tailEnd/>
          </a:ln>
        </p:spPr>
      </p:pic>
      <p:pic>
        <p:nvPicPr>
          <p:cNvPr id="24" name="Picture 5"/>
          <p:cNvPicPr>
            <a:picLocks noChangeAspect="1" noChangeArrowheads="1"/>
          </p:cNvPicPr>
          <p:nvPr/>
        </p:nvPicPr>
        <p:blipFill>
          <a:blip r:embed="rId5" cstate="print"/>
          <a:srcRect/>
          <a:stretch>
            <a:fillRect/>
          </a:stretch>
        </p:blipFill>
        <p:spPr bwMode="auto">
          <a:xfrm>
            <a:off x="14020800" y="5029200"/>
            <a:ext cx="2946400" cy="1025770"/>
          </a:xfrm>
          <a:prstGeom prst="rect">
            <a:avLst/>
          </a:prstGeom>
          <a:noFill/>
          <a:ln w="9525">
            <a:noFill/>
            <a:miter lim="800000"/>
            <a:headEnd/>
            <a:tailEnd/>
          </a:ln>
        </p:spPr>
      </p:pic>
      <p:pic>
        <p:nvPicPr>
          <p:cNvPr id="25" name="Picture 2"/>
          <p:cNvPicPr>
            <a:picLocks noChangeAspect="1" noChangeArrowheads="1"/>
          </p:cNvPicPr>
          <p:nvPr/>
        </p:nvPicPr>
        <p:blipFill>
          <a:blip r:embed="rId6" cstate="print"/>
          <a:srcRect/>
          <a:stretch>
            <a:fillRect/>
          </a:stretch>
        </p:blipFill>
        <p:spPr bwMode="auto">
          <a:xfrm>
            <a:off x="21031200" y="4953000"/>
            <a:ext cx="2697443" cy="1964724"/>
          </a:xfrm>
          <a:prstGeom prst="rect">
            <a:avLst/>
          </a:prstGeom>
          <a:noFill/>
          <a:ln w="9525">
            <a:noFill/>
            <a:miter lim="800000"/>
            <a:headEnd/>
            <a:tailEnd/>
          </a:ln>
        </p:spPr>
      </p:pic>
      <p:pic>
        <p:nvPicPr>
          <p:cNvPr id="26" name="Picture 2"/>
          <p:cNvPicPr>
            <a:picLocks noChangeAspect="1" noChangeArrowheads="1"/>
          </p:cNvPicPr>
          <p:nvPr/>
        </p:nvPicPr>
        <p:blipFill>
          <a:blip r:embed="rId7" cstate="print"/>
          <a:srcRect/>
          <a:stretch>
            <a:fillRect/>
          </a:stretch>
        </p:blipFill>
        <p:spPr bwMode="auto">
          <a:xfrm>
            <a:off x="17221200" y="5105400"/>
            <a:ext cx="3022600" cy="635978"/>
          </a:xfrm>
          <a:prstGeom prst="rect">
            <a:avLst/>
          </a:prstGeom>
          <a:noFill/>
          <a:ln w="9525">
            <a:noFill/>
            <a:miter lim="800000"/>
            <a:headEnd/>
            <a:tailEnd/>
          </a:ln>
        </p:spPr>
      </p:pic>
      <p:sp>
        <p:nvSpPr>
          <p:cNvPr id="10" name="TextBox 9"/>
          <p:cNvSpPr txBox="1"/>
          <p:nvPr/>
        </p:nvSpPr>
        <p:spPr>
          <a:xfrm>
            <a:off x="381000" y="10058400"/>
            <a:ext cx="20345400" cy="2004940"/>
          </a:xfrm>
          <a:prstGeom prst="rect">
            <a:avLst/>
          </a:prstGeom>
          <a:noFill/>
          <a:ln>
            <a:solidFill>
              <a:schemeClr val="accent1"/>
            </a:solidFill>
          </a:ln>
        </p:spPr>
        <p:txBody>
          <a:bodyPr wrap="square" lIns="217709" tIns="108855" rIns="217709" bIns="108855" rtlCol="0">
            <a:spAutoFit/>
          </a:bodyPr>
          <a:lstStyle/>
          <a:p>
            <a:pPr lvl="0"/>
            <a:r>
              <a:rPr lang="en-US" sz="2900" b="1" dirty="0" smtClean="0">
                <a:solidFill>
                  <a:srgbClr val="002060">
                    <a:lumMod val="75000"/>
                  </a:srgbClr>
                </a:solidFill>
              </a:rPr>
              <a:t>How He Uses the Libraries Website</a:t>
            </a:r>
          </a:p>
          <a:p>
            <a:pPr lvl="0">
              <a:buFont typeface="Arial" pitchFamily="34" charset="0"/>
              <a:buChar char="•"/>
            </a:pPr>
            <a:r>
              <a:rPr lang="en-US" sz="2900" dirty="0" smtClean="0">
                <a:solidFill>
                  <a:srgbClr val="002060">
                    <a:lumMod val="75000"/>
                  </a:srgbClr>
                </a:solidFill>
              </a:rPr>
              <a:t> Searches the catalog for specific texts that he’s seen referenced in other works or heard about from colleagues</a:t>
            </a:r>
          </a:p>
          <a:p>
            <a:pPr lvl="0">
              <a:buFont typeface="Arial" pitchFamily="34" charset="0"/>
              <a:buChar char="•"/>
            </a:pPr>
            <a:r>
              <a:rPr lang="en-US" sz="2900" dirty="0" smtClean="0">
                <a:solidFill>
                  <a:srgbClr val="002060">
                    <a:lumMod val="75000"/>
                  </a:srgbClr>
                </a:solidFill>
              </a:rPr>
              <a:t> Uses Web of Science to find out which other researchers have cited articles important to his project</a:t>
            </a:r>
          </a:p>
          <a:p>
            <a:pPr lvl="0">
              <a:buFont typeface="Arial" pitchFamily="34" charset="0"/>
              <a:buChar char="•"/>
            </a:pPr>
            <a:r>
              <a:rPr lang="en-US" sz="2900" dirty="0" smtClean="0">
                <a:solidFill>
                  <a:srgbClr val="002060">
                    <a:lumMod val="75000"/>
                  </a:srgbClr>
                </a:solidFill>
              </a:rPr>
              <a:t> Searches for the full text of citations that he’s found through Google Scholar</a:t>
            </a:r>
            <a:endParaRPr lang="en-US" dirty="0">
              <a:solidFill>
                <a:srgbClr val="002060">
                  <a:lumMod val="75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0"/>
                                        <p:tgtEl>
                                          <p:spTgt spid="5"/>
                                        </p:tgtEl>
                                      </p:cBhvr>
                                    </p:animEffect>
                                  </p:childTnLst>
                                </p:cTn>
                              </p:par>
                            </p:childTnLst>
                          </p:cTn>
                        </p:par>
                        <p:par>
                          <p:cTn id="12" fill="hold">
                            <p:stCondLst>
                              <p:cond delay="10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20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20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2000"/>
                                        <p:tgtEl>
                                          <p:spTgt spid="25"/>
                                        </p:tgtEl>
                                      </p:cBhvr>
                                    </p:animEffect>
                                  </p:childTnLst>
                                </p:cTn>
                              </p:par>
                            </p:childTnLst>
                          </p:cTn>
                        </p:par>
                        <p:par>
                          <p:cTn id="25" fill="hold">
                            <p:stCondLst>
                              <p:cond delay="15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914400"/>
            <a:ext cx="21945600" cy="1524000"/>
          </a:xfrm>
        </p:spPr>
        <p:txBody>
          <a:bodyPr>
            <a:normAutofit fontScale="90000"/>
          </a:bodyPr>
          <a:lstStyle/>
          <a:p>
            <a:r>
              <a:rPr lang="en-US" sz="8600" dirty="0" smtClean="0">
                <a:solidFill>
                  <a:schemeClr val="tx2">
                    <a:lumMod val="75000"/>
                  </a:schemeClr>
                </a:solidFill>
              </a:rPr>
              <a:t>Richard Looks for Conference Proceedings</a:t>
            </a:r>
            <a:endParaRPr lang="en-US" sz="8600" dirty="0">
              <a:solidFill>
                <a:schemeClr val="tx2">
                  <a:lumMod val="75000"/>
                </a:schemeClr>
              </a:solidFill>
            </a:endParaRPr>
          </a:p>
        </p:txBody>
      </p:sp>
      <p:pic>
        <p:nvPicPr>
          <p:cNvPr id="1026" name="Picture 2"/>
          <p:cNvPicPr>
            <a:picLocks noGrp="1" noChangeAspect="1" noChangeArrowheads="1"/>
          </p:cNvPicPr>
          <p:nvPr>
            <p:ph idx="1"/>
          </p:nvPr>
        </p:nvPicPr>
        <p:blipFill>
          <a:blip r:embed="rId3" cstate="print"/>
          <a:srcRect t="5212" b="4169"/>
          <a:stretch>
            <a:fillRect/>
          </a:stretch>
        </p:blipFill>
        <p:spPr bwMode="auto">
          <a:xfrm>
            <a:off x="856159" y="2926081"/>
            <a:ext cx="22308643" cy="11924342"/>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r="10463"/>
          <a:stretch>
            <a:fillRect/>
          </a:stretch>
        </p:blipFill>
        <p:spPr bwMode="auto">
          <a:xfrm>
            <a:off x="406463" y="3810000"/>
            <a:ext cx="3338584" cy="2621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457200"/>
            <a:ext cx="21945600" cy="1828800"/>
          </a:xfrm>
        </p:spPr>
        <p:txBody>
          <a:bodyPr/>
          <a:lstStyle/>
          <a:p>
            <a:r>
              <a:rPr lang="en-US" dirty="0" smtClean="0">
                <a:solidFill>
                  <a:schemeClr val="tx2">
                    <a:lumMod val="75000"/>
                  </a:schemeClr>
                </a:solidFill>
                <a:latin typeface="+mj-lt"/>
              </a:rPr>
              <a:t>Library Catalog</a:t>
            </a:r>
            <a:endParaRPr lang="en-US" dirty="0">
              <a:solidFill>
                <a:schemeClr val="tx2">
                  <a:lumMod val="75000"/>
                </a:schemeClr>
              </a:solidFill>
              <a:latin typeface="+mj-lt"/>
            </a:endParaRPr>
          </a:p>
        </p:txBody>
      </p:sp>
      <p:sp>
        <p:nvSpPr>
          <p:cNvPr id="5" name="Content Placeholder 4"/>
          <p:cNvSpPr>
            <a:spLocks noGrp="1"/>
          </p:cNvSpPr>
          <p:nvPr>
            <p:ph idx="1"/>
          </p:nvPr>
        </p:nvSpPr>
        <p:spPr>
          <a:xfrm>
            <a:off x="533400" y="2819400"/>
            <a:ext cx="22987000" cy="11899900"/>
          </a:xfrm>
        </p:spPr>
        <p:txBody>
          <a:bodyPr/>
          <a:lstStyle/>
          <a:p>
            <a:r>
              <a:rPr lang="en-US" sz="5400" dirty="0" smtClean="0">
                <a:solidFill>
                  <a:schemeClr val="tx2">
                    <a:lumMod val="75000"/>
                  </a:schemeClr>
                </a:solidFill>
                <a:latin typeface="+mn-lt"/>
              </a:rPr>
              <a:t>Historically, the catalog was a record of what the library physically “held”</a:t>
            </a:r>
          </a:p>
          <a:p>
            <a:r>
              <a:rPr lang="en-US" sz="5400" dirty="0" smtClean="0">
                <a:solidFill>
                  <a:schemeClr val="tx2">
                    <a:lumMod val="75000"/>
                  </a:schemeClr>
                </a:solidFill>
                <a:latin typeface="+mn-lt"/>
              </a:rPr>
              <a:t>Beginning in the mid-90s, libraries started including online licensed resources in the library catalog</a:t>
            </a:r>
          </a:p>
          <a:p>
            <a:r>
              <a:rPr lang="en-US" sz="5400" dirty="0" smtClean="0">
                <a:solidFill>
                  <a:schemeClr val="tx2">
                    <a:lumMod val="75000"/>
                  </a:schemeClr>
                </a:solidFill>
                <a:latin typeface="+mn-lt"/>
              </a:rPr>
              <a:t>Does not include journal articles</a:t>
            </a:r>
          </a:p>
          <a:p>
            <a:r>
              <a:rPr lang="en-US" sz="5400" dirty="0" smtClean="0">
                <a:solidFill>
                  <a:schemeClr val="tx2">
                    <a:lumMod val="75000"/>
                  </a:schemeClr>
                </a:solidFill>
                <a:latin typeface="+mn-lt"/>
              </a:rPr>
              <a:t>Most library catalogs are still MARC-based</a:t>
            </a:r>
          </a:p>
          <a:p>
            <a:endParaRPr lang="en-US" dirty="0" smtClean="0">
              <a:solidFill>
                <a:schemeClr val="tx2">
                  <a:lumMod val="75000"/>
                </a:schemeClr>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OC_13_speaker">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amp; Subtitle ligh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light">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amp; Bullets ligh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TOC_13_speaker</Template>
  <TotalTime>163</TotalTime>
  <Pages>0</Pages>
  <Words>5678</Words>
  <Characters>0</Characters>
  <Application>Microsoft Macintosh PowerPoint</Application>
  <PresentationFormat>Custom</PresentationFormat>
  <Lines>0</Lines>
  <Paragraphs>404</Paragraphs>
  <Slides>37</Slides>
  <Notes>34</Notes>
  <HiddenSlides>0</HiddenSlides>
  <MMClips>0</MMClips>
  <ScaleCrop>false</ScaleCrop>
  <HeadingPairs>
    <vt:vector size="4" baseType="variant">
      <vt:variant>
        <vt:lpstr>Design Template</vt:lpstr>
      </vt:variant>
      <vt:variant>
        <vt:i4>2</vt:i4>
      </vt:variant>
      <vt:variant>
        <vt:lpstr>Slide Titles</vt:lpstr>
      </vt:variant>
      <vt:variant>
        <vt:i4>37</vt:i4>
      </vt:variant>
    </vt:vector>
  </HeadingPairs>
  <TitlesOfParts>
    <vt:vector size="39" baseType="lpstr">
      <vt:lpstr>TOC_13_speaker</vt:lpstr>
      <vt:lpstr>Title &amp; Bullets light</vt:lpstr>
      <vt:lpstr>How Libraries Use Publisher Metadata</vt:lpstr>
      <vt:lpstr>Purpose</vt:lpstr>
      <vt:lpstr>The University of Washington</vt:lpstr>
      <vt:lpstr>University of Washington Libraries</vt:lpstr>
      <vt:lpstr>Who Are UW Library Users?</vt:lpstr>
      <vt:lpstr>Meet Brooke</vt:lpstr>
      <vt:lpstr>Meet Richard</vt:lpstr>
      <vt:lpstr>Richard Looks for Conference Proceedings</vt:lpstr>
      <vt:lpstr>Library Catalog</vt:lpstr>
      <vt:lpstr>Catalog Search</vt:lpstr>
      <vt:lpstr>Search Results</vt:lpstr>
      <vt:lpstr>Catalog Record for 2011 Proceedings</vt:lpstr>
      <vt:lpstr>Full-Text Success</vt:lpstr>
      <vt:lpstr>Catalog Record Source</vt:lpstr>
      <vt:lpstr>Springer MARC Catalog Record</vt:lpstr>
      <vt:lpstr>OpenURL Link Resolver</vt:lpstr>
      <vt:lpstr>OpenURL Knowledge Base</vt:lpstr>
      <vt:lpstr>OpenURL Linking</vt:lpstr>
      <vt:lpstr>Link Resolver</vt:lpstr>
      <vt:lpstr>OpenURL and Citation Data</vt:lpstr>
      <vt:lpstr>Why Use a Link Resolver?</vt:lpstr>
      <vt:lpstr>Why Use a Link Resolver?</vt:lpstr>
      <vt:lpstr>Why Use a Link Resolver?</vt:lpstr>
      <vt:lpstr>Library Discovery Service</vt:lpstr>
      <vt:lpstr>Library Discovery Service</vt:lpstr>
      <vt:lpstr>Brooke Starts Her Research</vt:lpstr>
      <vt:lpstr>Brooke Continues Her Research in Google</vt:lpstr>
      <vt:lpstr>One-Stop Shop</vt:lpstr>
      <vt:lpstr>Library Discovery Metadata</vt:lpstr>
      <vt:lpstr>When Standards Collide</vt:lpstr>
      <vt:lpstr>Summary</vt:lpstr>
      <vt:lpstr>Final Word</vt:lpstr>
      <vt:lpstr>Support for the Publisher</vt:lpstr>
      <vt:lpstr>Publisher Involvement</vt:lpstr>
      <vt:lpstr>Serials Solutions KnowledgeWorks</vt:lpstr>
      <vt:lpstr>MARC Metadata</vt:lpstr>
      <vt:lpstr>Slide 37</vt:lpstr>
    </vt:vector>
  </TitlesOfParts>
  <Company>University of Washington Libraries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Libraries Use Publisher Metadata</dc:title>
  <dc:creator>Administrator</dc:creator>
  <cp:lastModifiedBy>Sophia DeMartini</cp:lastModifiedBy>
  <cp:revision>17</cp:revision>
  <dcterms:created xsi:type="dcterms:W3CDTF">2013-02-12T21:53:02Z</dcterms:created>
  <dcterms:modified xsi:type="dcterms:W3CDTF">2013-02-12T21:53:28Z</dcterms:modified>
</cp:coreProperties>
</file>