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5" r:id="rId7"/>
    <p:sldId id="266" r:id="rId8"/>
    <p:sldId id="275" r:id="rId9"/>
    <p:sldId id="276" r:id="rId10"/>
    <p:sldId id="268" r:id="rId11"/>
    <p:sldId id="267" r:id="rId12"/>
    <p:sldId id="269" r:id="rId13"/>
    <p:sldId id="279" r:id="rId14"/>
    <p:sldId id="278" r:id="rId15"/>
    <p:sldId id="270" r:id="rId16"/>
    <p:sldId id="271" r:id="rId17"/>
    <p:sldId id="272" r:id="rId18"/>
    <p:sldId id="277" r:id="rId19"/>
    <p:sldId id="273" r:id="rId20"/>
    <p:sldId id="280" r:id="rId21"/>
    <p:sldId id="282" r:id="rId22"/>
    <p:sldId id="274" r:id="rId23"/>
    <p:sldId id="281" r:id="rId24"/>
    <p:sldId id="26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56957" autoAdjust="0"/>
  </p:normalViewPr>
  <p:slideViewPr>
    <p:cSldViewPr snapToObjects="1">
      <p:cViewPr varScale="1">
        <p:scale>
          <a:sx n="60" d="100"/>
          <a:sy n="60" d="100"/>
        </p:scale>
        <p:origin x="-304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F755DB-255E-9748-A11C-8DC4DE481083}" type="datetimeFigureOut">
              <a:rPr lang="en-US" smtClean="0"/>
              <a:t>2/11/13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4157C-1096-F94B-B5F8-0EA23ADA15EC}" type="slidenum">
              <a:rPr lang="en-US" smtClean="0"/>
              <a:t>‹#›</a:t>
            </a:fld>
            <a:endParaRPr lang="en-US"/>
          </a:p>
        </p:txBody>
      </p:sp>
    </p:spTree>
    <p:extLst>
      <p:ext uri="{BB962C8B-B14F-4D97-AF65-F5344CB8AC3E}">
        <p14:creationId xmlns:p14="http://schemas.microsoft.com/office/powerpoint/2010/main" val="22228005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44157C-1096-F94B-B5F8-0EA23ADA15EC}" type="slidenum">
              <a:rPr lang="en-US" smtClean="0"/>
              <a:t>1</a:t>
            </a:fld>
            <a:endParaRPr lang="en-US"/>
          </a:p>
        </p:txBody>
      </p:sp>
    </p:spTree>
    <p:extLst>
      <p:ext uri="{BB962C8B-B14F-4D97-AF65-F5344CB8AC3E}">
        <p14:creationId xmlns:p14="http://schemas.microsoft.com/office/powerpoint/2010/main" val="1081405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these are the marketing data items. Without these, your book</a:t>
            </a:r>
            <a:r>
              <a:rPr lang="en-US" baseline="0" dirty="0" smtClean="0"/>
              <a:t> might as well be invisible.</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10</a:t>
            </a:fld>
            <a:endParaRPr lang="en-US"/>
          </a:p>
        </p:txBody>
      </p:sp>
    </p:spTree>
    <p:extLst>
      <p:ext uri="{BB962C8B-B14F-4D97-AF65-F5344CB8AC3E}">
        <p14:creationId xmlns:p14="http://schemas.microsoft.com/office/powerpoint/2010/main" val="4031587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very inspiring.</a:t>
            </a:r>
            <a:r>
              <a:rPr lang="en-US" baseline="0" dirty="0" smtClean="0"/>
              <a:t> Does this make you want to buy the book? How can it, if you really don’t have a good sense as to what it’s about?</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11</a:t>
            </a:fld>
            <a:endParaRPr lang="en-US"/>
          </a:p>
        </p:txBody>
      </p:sp>
    </p:spTree>
    <p:extLst>
      <p:ext uri="{BB962C8B-B14F-4D97-AF65-F5344CB8AC3E}">
        <p14:creationId xmlns:p14="http://schemas.microsoft.com/office/powerpoint/2010/main" val="3779979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much more fun to look at – it includes the “look inside” content, describes what the book is about. I’m not showing this hear,</a:t>
            </a:r>
            <a:r>
              <a:rPr lang="en-US" baseline="0" dirty="0" smtClean="0"/>
              <a:t> but when you scroll down to the bottom, you can see links to other books with the same categories.</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12</a:t>
            </a:fld>
            <a:endParaRPr lang="en-US"/>
          </a:p>
        </p:txBody>
      </p:sp>
    </p:spTree>
    <p:extLst>
      <p:ext uri="{BB962C8B-B14F-4D97-AF65-F5344CB8AC3E}">
        <p14:creationId xmlns:p14="http://schemas.microsoft.com/office/powerpoint/2010/main" val="840847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BISG has a list of core metadata elements for organizations sending out metadata to vendors and data aggregators. (I’ve included a link at the end of this presentation)</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13</a:t>
            </a:fld>
            <a:endParaRPr lang="en-US"/>
          </a:p>
        </p:txBody>
      </p:sp>
    </p:spTree>
    <p:extLst>
      <p:ext uri="{BB962C8B-B14F-4D97-AF65-F5344CB8AC3E}">
        <p14:creationId xmlns:p14="http://schemas.microsoft.com/office/powerpoint/2010/main" val="3692342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BIC Basic standard is the UK equivalent</a:t>
            </a:r>
            <a:r>
              <a:rPr lang="en-US" baseline="0" dirty="0" smtClean="0"/>
              <a:t> of the BISG best practices.</a:t>
            </a:r>
          </a:p>
          <a:p>
            <a:endParaRPr lang="en-US" baseline="0" dirty="0" smtClean="0"/>
          </a:p>
          <a:p>
            <a:r>
              <a:rPr lang="en-US" baseline="0" dirty="0" smtClean="0"/>
              <a:t>Cover images are vital for online sales.</a:t>
            </a:r>
          </a:p>
          <a:p>
            <a:endParaRPr lang="en-US" baseline="0" dirty="0" smtClean="0"/>
          </a:p>
          <a:p>
            <a:r>
              <a:rPr lang="en-US" baseline="0" dirty="0" smtClean="0"/>
              <a:t>As you can see, good metadata is much more powerful for online sales than offline. Indie publishers have to rely more and more on online sales for growth, so this is extremely important.</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14</a:t>
            </a:fld>
            <a:endParaRPr lang="en-US"/>
          </a:p>
        </p:txBody>
      </p:sp>
    </p:spTree>
    <p:extLst>
      <p:ext uri="{BB962C8B-B14F-4D97-AF65-F5344CB8AC3E}">
        <p14:creationId xmlns:p14="http://schemas.microsoft.com/office/powerpoint/2010/main" val="2161361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that’s what you send. But</a:t>
            </a:r>
            <a:r>
              <a:rPr lang="en-US" baseline="0" dirty="0" smtClean="0"/>
              <a:t> once the data leaves the house, what happens to it?</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15</a:t>
            </a:fld>
            <a:endParaRPr lang="en-US"/>
          </a:p>
        </p:txBody>
      </p:sp>
    </p:spTree>
    <p:extLst>
      <p:ext uri="{BB962C8B-B14F-4D97-AF65-F5344CB8AC3E}">
        <p14:creationId xmlns:p14="http://schemas.microsoft.com/office/powerpoint/2010/main" val="22875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gets ingested. By whoever you send it to, and whoever THEY send it to.</a:t>
            </a:r>
          </a:p>
          <a:p>
            <a:endParaRPr lang="en-US" dirty="0" smtClean="0"/>
          </a:p>
          <a:p>
            <a:r>
              <a:rPr lang="en-US" dirty="0" smtClean="0"/>
              <a:t>And as with any game of telephone, sometimes the message gets garbled</a:t>
            </a:r>
            <a:r>
              <a:rPr lang="en-US" baseline="0" dirty="0" smtClean="0"/>
              <a:t> over time.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16</a:t>
            </a:fld>
            <a:endParaRPr lang="en-US"/>
          </a:p>
        </p:txBody>
      </p:sp>
    </p:spTree>
    <p:extLst>
      <p:ext uri="{BB962C8B-B14F-4D97-AF65-F5344CB8AC3E}">
        <p14:creationId xmlns:p14="http://schemas.microsoft.com/office/powerpoint/2010/main" val="1352768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from one source gets overwritten by another.</a:t>
            </a:r>
          </a:p>
          <a:p>
            <a:endParaRPr lang="en-US" baseline="0" dirty="0" smtClean="0"/>
          </a:p>
          <a:p>
            <a:r>
              <a:rPr lang="en-US" baseline="0" dirty="0" smtClean="0"/>
              <a:t>Data sources get ranked – there are business rules around whose data has the right to overwrite other data.</a:t>
            </a:r>
          </a:p>
          <a:p>
            <a:endParaRPr lang="en-US" baseline="0" dirty="0" smtClean="0"/>
          </a:p>
          <a:p>
            <a:r>
              <a:rPr lang="en-US" baseline="0" dirty="0" smtClean="0"/>
              <a:t>And it does get Rube-</a:t>
            </a:r>
            <a:r>
              <a:rPr lang="en-US" baseline="0" dirty="0" err="1" smtClean="0"/>
              <a:t>Goldbergian</a:t>
            </a:r>
            <a:r>
              <a:rPr lang="en-US" baseline="0" dirty="0" smtClean="0"/>
              <a:t> at times. At Barnes &amp; Noble, for example, publishers had to earn the right to overwrite data from Ingram and </a:t>
            </a:r>
            <a:r>
              <a:rPr lang="en-US" baseline="0" dirty="0" err="1" smtClean="0"/>
              <a:t>Bowker</a:t>
            </a:r>
            <a:r>
              <a:rPr lang="en-US" baseline="0" dirty="0" smtClean="0"/>
              <a:t>. Why? Because experience had taught us that publisher data could not generally be relied upon. Distributor/aggregator data was more accurate.</a:t>
            </a:r>
          </a:p>
          <a:p>
            <a:endParaRPr lang="en-US" baseline="0" dirty="0" smtClean="0"/>
          </a:p>
          <a:p>
            <a:r>
              <a:rPr lang="en-US" baseline="0" dirty="0" smtClean="0"/>
              <a:t>That was when there were 900,000 books in print. There are now 32 million books in print. Vendors are, as I mentioned, drinking from the fire hose. However Rube-</a:t>
            </a:r>
            <a:r>
              <a:rPr lang="en-US" baseline="0" dirty="0" err="1" smtClean="0"/>
              <a:t>Goldbergian</a:t>
            </a:r>
            <a:r>
              <a:rPr lang="en-US" baseline="0" dirty="0" smtClean="0"/>
              <a:t> it was back then, it’s far, far more intricate now. There are many, many more data sources originating from many, many more organizations. And the algorithms at bookseller websites are phenomenally complicated.</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17</a:t>
            </a:fld>
            <a:endParaRPr lang="en-US"/>
          </a:p>
        </p:txBody>
      </p:sp>
    </p:spTree>
    <p:extLst>
      <p:ext uri="{BB962C8B-B14F-4D97-AF65-F5344CB8AC3E}">
        <p14:creationId xmlns:p14="http://schemas.microsoft.com/office/powerpoint/2010/main" val="375545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Tracing the places where your book metadata has gone wrong can be quite a wild goose chase.</a:t>
            </a:r>
            <a:r>
              <a:rPr lang="en-US" baseline="0" dirty="0" smtClean="0"/>
              <a:t> </a:t>
            </a:r>
          </a:p>
          <a:p>
            <a:endParaRPr lang="en-US" baseline="0" dirty="0" smtClean="0"/>
          </a:p>
          <a:p>
            <a:r>
              <a:rPr lang="en-US" baseline="0" dirty="0" smtClean="0"/>
              <a:t>Book in Hand programs are usually done at warehouses where staff literally checks the data against the physical book. This can cause problems when the book is designed in a way that doesn’t make it clear, for example, what the title is </a:t>
            </a:r>
            <a:r>
              <a:rPr lang="en-US" baseline="0" dirty="0" err="1" smtClean="0"/>
              <a:t>vs</a:t>
            </a:r>
            <a:r>
              <a:rPr lang="en-US" baseline="0" dirty="0" smtClean="0"/>
              <a:t> the subtitle, or who the main author is, or how many pages it has. For years there’s been a raging debate on the “page count” field (do you include front matter? Indexes, annotations, end-notes?). </a:t>
            </a:r>
          </a:p>
          <a:p>
            <a:endParaRPr lang="en-US" baseline="0" dirty="0" smtClean="0"/>
          </a:p>
          <a:p>
            <a:r>
              <a:rPr lang="en-US" baseline="0" dirty="0" smtClean="0"/>
              <a:t>And most bookselling websites have a team of editors who have manual override privileges on data fields, which cannot be overwritten by a data feed, so each further correction must be done manually as well.</a:t>
            </a:r>
          </a:p>
        </p:txBody>
      </p:sp>
      <p:sp>
        <p:nvSpPr>
          <p:cNvPr id="4" name="Slide Number Placeholder 3"/>
          <p:cNvSpPr>
            <a:spLocks noGrp="1"/>
          </p:cNvSpPr>
          <p:nvPr>
            <p:ph type="sldNum" sz="quarter" idx="10"/>
          </p:nvPr>
        </p:nvSpPr>
        <p:spPr/>
        <p:txBody>
          <a:bodyPr/>
          <a:lstStyle/>
          <a:p>
            <a:fld id="{C044157C-1096-F94B-B5F8-0EA23ADA15EC}" type="slidenum">
              <a:rPr lang="en-US" smtClean="0"/>
              <a:t>18</a:t>
            </a:fld>
            <a:endParaRPr lang="en-US"/>
          </a:p>
        </p:txBody>
      </p:sp>
    </p:spTree>
    <p:extLst>
      <p:ext uri="{BB962C8B-B14F-4D97-AF65-F5344CB8AC3E}">
        <p14:creationId xmlns:p14="http://schemas.microsoft.com/office/powerpoint/2010/main" val="2964243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one of these fields could get overwritten due to a data feed with bad data in it.</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19</a:t>
            </a:fld>
            <a:endParaRPr lang="en-US"/>
          </a:p>
        </p:txBody>
      </p:sp>
    </p:spTree>
    <p:extLst>
      <p:ext uri="{BB962C8B-B14F-4D97-AF65-F5344CB8AC3E}">
        <p14:creationId xmlns:p14="http://schemas.microsoft.com/office/powerpoint/2010/main" val="384687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a:t>
            </a:r>
            <a:r>
              <a:rPr lang="en-US" baseline="0" dirty="0" smtClean="0"/>
              <a:t> Harold </a:t>
            </a:r>
            <a:r>
              <a:rPr lang="en-US" baseline="0" dirty="0" err="1" smtClean="0"/>
              <a:t>Grabau</a:t>
            </a:r>
            <a:r>
              <a:rPr lang="en-US" baseline="0" dirty="0" smtClean="0"/>
              <a:t> story.</a:t>
            </a:r>
          </a:p>
          <a:p>
            <a:endParaRPr lang="en-US" baseline="0" dirty="0" smtClean="0"/>
          </a:p>
          <a:p>
            <a:r>
              <a:rPr lang="en-US" baseline="0" dirty="0" smtClean="0"/>
              <a:t>Borders collapsed.</a:t>
            </a:r>
          </a:p>
          <a:p>
            <a:r>
              <a:rPr lang="en-US" baseline="0" dirty="0" smtClean="0"/>
              <a:t>B&amp;N is closing 20 stores a year.</a:t>
            </a:r>
          </a:p>
          <a:p>
            <a:r>
              <a:rPr lang="en-US" dirty="0" err="1" smtClean="0"/>
              <a:t>Ebooks</a:t>
            </a:r>
            <a:r>
              <a:rPr lang="en-US" dirty="0" smtClean="0"/>
              <a:t> are still a new paradigm</a:t>
            </a:r>
          </a:p>
          <a:p>
            <a:r>
              <a:rPr lang="en-US" dirty="0" smtClean="0"/>
              <a:t>No clear-cut standards for distributing digital – every vendor has different criteria.</a:t>
            </a:r>
          </a:p>
          <a:p>
            <a:r>
              <a:rPr lang="en-US" dirty="0" smtClean="0"/>
              <a:t>Vendors are </a:t>
            </a:r>
            <a:r>
              <a:rPr lang="en-US" i="1" dirty="0" smtClean="0"/>
              <a:t>drinking from fire hose </a:t>
            </a:r>
            <a:r>
              <a:rPr lang="en-US" dirty="0" smtClean="0"/>
              <a:t>– no time to create feedback.</a:t>
            </a:r>
          </a:p>
          <a:p>
            <a:r>
              <a:rPr lang="en-US" dirty="0" smtClean="0"/>
              <a:t>No tried-and-true practice such as that of the print world, which of course itself is in a massive state of flux right now.</a:t>
            </a:r>
          </a:p>
          <a:p>
            <a:r>
              <a:rPr lang="en-US" dirty="0" smtClean="0"/>
              <a:t>Independent/self-publishing adds to the confusion</a:t>
            </a:r>
            <a:r>
              <a:rPr lang="en-US" baseline="0" dirty="0" smtClean="0"/>
              <a:t> – there are more and more indie enterprises every single year.</a:t>
            </a:r>
            <a:endParaRPr lang="en-US" dirty="0" smtClean="0"/>
          </a:p>
          <a:p>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2</a:t>
            </a:fld>
            <a:endParaRPr lang="en-US"/>
          </a:p>
        </p:txBody>
      </p:sp>
    </p:spTree>
    <p:extLst>
      <p:ext uri="{BB962C8B-B14F-4D97-AF65-F5344CB8AC3E}">
        <p14:creationId xmlns:p14="http://schemas.microsoft.com/office/powerpoint/2010/main" val="4227970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Researched and written by Brian O’Leary, this BISG study on metadata has wonder explanations of the</a:t>
            </a:r>
            <a:r>
              <a:rPr lang="en-US" baseline="0" dirty="0" smtClean="0"/>
              <a:t> potential pitfalls of all this book information zinging around the supply chain. Brian traces metadata feeds from publisher to aggregator to vendor very effectively and there are some surprising finds.</a:t>
            </a:r>
          </a:p>
          <a:p>
            <a:endParaRPr lang="en-US" baseline="0" dirty="0" smtClean="0"/>
          </a:p>
          <a:p>
            <a:r>
              <a:rPr lang="en-US" baseline="0" dirty="0" smtClean="0"/>
              <a:t>The report costs $50, but there’s an overview/summary available for free on the BISG website.</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20</a:t>
            </a:fld>
            <a:endParaRPr lang="en-US"/>
          </a:p>
        </p:txBody>
      </p:sp>
    </p:spTree>
    <p:extLst>
      <p:ext uri="{BB962C8B-B14F-4D97-AF65-F5344CB8AC3E}">
        <p14:creationId xmlns:p14="http://schemas.microsoft.com/office/powerpoint/2010/main" val="2354854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Written by Renee Register and Thad </a:t>
            </a:r>
            <a:r>
              <a:rPr lang="en-US" dirty="0" err="1" smtClean="0"/>
              <a:t>McIlroy</a:t>
            </a:r>
            <a:r>
              <a:rPr lang="en-US" dirty="0" smtClean="0"/>
              <a:t>, The Metadata Handbook covers the entire metadata lifecycle from book acquisition at the publishing house to final sale</a:t>
            </a:r>
            <a:r>
              <a:rPr lang="en-US" baseline="0" dirty="0" smtClean="0"/>
              <a:t> to the consumer. It’s invaluable. It’s $99, but Renee just gave a presentation this morning and I</a:t>
            </a:r>
            <a:r>
              <a:rPr lang="fr-FR" baseline="0" dirty="0" smtClean="0"/>
              <a:t>’</a:t>
            </a:r>
            <a:r>
              <a:rPr lang="en-US" baseline="0" dirty="0" smtClean="0"/>
              <a:t>m sure TOC will have those slides up in short order so you can find out more about the book and see if it’s relevant to what you need.</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21</a:t>
            </a:fld>
            <a:endParaRPr lang="en-US"/>
          </a:p>
        </p:txBody>
      </p:sp>
    </p:spTree>
    <p:extLst>
      <p:ext uri="{BB962C8B-B14F-4D97-AF65-F5344CB8AC3E}">
        <p14:creationId xmlns:p14="http://schemas.microsoft.com/office/powerpoint/2010/main" val="1289877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Monitor your</a:t>
            </a:r>
            <a:r>
              <a:rPr lang="en-US" baseline="0" dirty="0" smtClean="0"/>
              <a:t> metadata. It’s that simple – you won’t know something’s wrong unless (a) you see it yourself or (b) someone tells you. But do you really want anybody telling you? It seems like a clumsy idea – and it is! – but because there are so many places that metadata can go wrong, it’s also essential. You have no control over how someone is going to use your book information. It’s not copyrightable, and vendors will of course list books however they feel their consumers want to see them listed. But you can prevent egregious errors by keeping an eye out on your book listings, and contacting the vendor when things go wrong.</a:t>
            </a:r>
          </a:p>
          <a:p>
            <a:endParaRPr lang="en-US" baseline="0" dirty="0" smtClean="0"/>
          </a:p>
          <a:p>
            <a:r>
              <a:rPr lang="en-US" baseline="0" dirty="0" smtClean="0"/>
              <a:t>Remember the hidden data sources! If you work with a distributor, and you see a bad listing for your book on Amazon, contact the distributor to find out what they’ve got for your book record. </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22</a:t>
            </a:fld>
            <a:endParaRPr lang="en-US"/>
          </a:p>
        </p:txBody>
      </p:sp>
    </p:spTree>
    <p:extLst>
      <p:ext uri="{BB962C8B-B14F-4D97-AF65-F5344CB8AC3E}">
        <p14:creationId xmlns:p14="http://schemas.microsoft.com/office/powerpoint/2010/main" val="1919573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you’re listed in Books in Print, contact </a:t>
            </a:r>
            <a:r>
              <a:rPr lang="en-US" baseline="0" dirty="0" err="1" smtClean="0"/>
              <a:t>Bowker</a:t>
            </a:r>
            <a:r>
              <a:rPr lang="en-US" baseline="0" dirty="0" smtClean="0"/>
              <a:t> (you can check your listing online at </a:t>
            </a:r>
            <a:r>
              <a:rPr lang="en-US" baseline="0" dirty="0" err="1" smtClean="0"/>
              <a:t>www.bookwire.com</a:t>
            </a:r>
            <a:r>
              <a:rPr lang="en-US" baseline="0" dirty="0" smtClean="0"/>
              <a:t>). This is a good example because of course Gone Girl is a bestselling novel. But they never sent us the cover image. They sent it to Amazon, BN, other sites they deemed important – but it’s a good example of how data transmission is not always neat and orderly, and how one organization doesn’t always send out a consistent data feed to other organizations. Any website that is heavily reliant upon </a:t>
            </a:r>
            <a:r>
              <a:rPr lang="en-US" baseline="0" dirty="0" err="1" smtClean="0"/>
              <a:t>Bowker</a:t>
            </a:r>
            <a:r>
              <a:rPr lang="en-US" baseline="0" dirty="0" smtClean="0"/>
              <a:t> data is not going to get the cover image for this book unless they get it from a different source.</a:t>
            </a:r>
            <a:endParaRPr lang="en-US" dirty="0" smtClean="0"/>
          </a:p>
          <a:p>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23</a:t>
            </a:fld>
            <a:endParaRPr lang="en-US"/>
          </a:p>
        </p:txBody>
      </p:sp>
    </p:spTree>
    <p:extLst>
      <p:ext uri="{BB962C8B-B14F-4D97-AF65-F5344CB8AC3E}">
        <p14:creationId xmlns:p14="http://schemas.microsoft.com/office/powerpoint/2010/main" val="1681078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24</a:t>
            </a:fld>
            <a:endParaRPr lang="en-US"/>
          </a:p>
        </p:txBody>
      </p:sp>
    </p:spTree>
    <p:extLst>
      <p:ext uri="{BB962C8B-B14F-4D97-AF65-F5344CB8AC3E}">
        <p14:creationId xmlns:p14="http://schemas.microsoft.com/office/powerpoint/2010/main" val="342903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there are no publishers on this list. </a:t>
            </a:r>
          </a:p>
          <a:p>
            <a:endParaRPr lang="en-US" dirty="0" smtClean="0"/>
          </a:p>
          <a:p>
            <a:r>
              <a:rPr lang="en-US" dirty="0" smtClean="0"/>
              <a:t>These guys want content from whoever can supply it. </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3</a:t>
            </a:fld>
            <a:endParaRPr lang="en-US"/>
          </a:p>
        </p:txBody>
      </p:sp>
    </p:spTree>
    <p:extLst>
      <p:ext uri="{BB962C8B-B14F-4D97-AF65-F5344CB8AC3E}">
        <p14:creationId xmlns:p14="http://schemas.microsoft.com/office/powerpoint/2010/main" val="526351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Amazon – introduced customer reviews in 1999. Authors and publishers reeled.</a:t>
            </a:r>
          </a:p>
          <a:p>
            <a:r>
              <a:rPr lang="en-US" dirty="0" smtClean="0"/>
              <a:t>Google – scanned books in libraries without regard for copyright. Authors and publishers reeled.</a:t>
            </a:r>
          </a:p>
          <a:p>
            <a:r>
              <a:rPr lang="en-US" dirty="0" smtClean="0"/>
              <a:t>Sony and Apple are HARDWARE companies. They exist to sell devices. Books are not their core strength. And yet…</a:t>
            </a:r>
          </a:p>
          <a:p>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4</a:t>
            </a:fld>
            <a:endParaRPr lang="en-US"/>
          </a:p>
        </p:txBody>
      </p:sp>
    </p:spTree>
    <p:extLst>
      <p:ext uri="{BB962C8B-B14F-4D97-AF65-F5344CB8AC3E}">
        <p14:creationId xmlns:p14="http://schemas.microsoft.com/office/powerpoint/2010/main" val="140647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you’re selling </a:t>
            </a:r>
            <a:r>
              <a:rPr lang="en-US" dirty="0" err="1" smtClean="0"/>
              <a:t>ebooks</a:t>
            </a:r>
            <a:r>
              <a:rPr lang="en-US" dirty="0" smtClean="0"/>
              <a:t> or print</a:t>
            </a:r>
            <a:r>
              <a:rPr lang="en-US" baseline="0" dirty="0" smtClean="0"/>
              <a:t> books or both, the fact is that the brick-and-mortar stores are shrinking. Even within the remaining stores, fewer shelves are devoted to books.</a:t>
            </a:r>
          </a:p>
          <a:p>
            <a:endParaRPr lang="en-US" baseline="0" dirty="0" smtClean="0"/>
          </a:p>
          <a:p>
            <a:r>
              <a:rPr lang="en-US" baseline="0" dirty="0" smtClean="0"/>
              <a:t>Increasingly, when people shop for books, they shop ONLINE. And the only way to get found ONLINE is via your book listing.</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5</a:t>
            </a:fld>
            <a:endParaRPr lang="en-US"/>
          </a:p>
        </p:txBody>
      </p:sp>
    </p:spTree>
    <p:extLst>
      <p:ext uri="{BB962C8B-B14F-4D97-AF65-F5344CB8AC3E}">
        <p14:creationId xmlns:p14="http://schemas.microsoft.com/office/powerpoint/2010/main" val="12971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is metadata? It’s the terms you use to describe your book. It’s what online shoppers see when they check Amazon, </a:t>
            </a:r>
            <a:r>
              <a:rPr lang="en-US" baseline="0" dirty="0" err="1" smtClean="0"/>
              <a:t>Goodreads</a:t>
            </a:r>
            <a:r>
              <a:rPr lang="en-US" baseline="0" dirty="0" smtClean="0"/>
              <a:t>, Google.</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6</a:t>
            </a:fld>
            <a:endParaRPr lang="en-US"/>
          </a:p>
        </p:txBody>
      </p:sp>
    </p:spTree>
    <p:extLst>
      <p:ext uri="{BB962C8B-B14F-4D97-AF65-F5344CB8AC3E}">
        <p14:creationId xmlns:p14="http://schemas.microsoft.com/office/powerpoint/2010/main" val="72996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five basic fields every vendor requires – they are the lowest common</a:t>
            </a:r>
            <a:r>
              <a:rPr lang="en-US" baseline="0" dirty="0" smtClean="0"/>
              <a:t> denominator. </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7</a:t>
            </a:fld>
            <a:endParaRPr lang="en-US"/>
          </a:p>
        </p:txBody>
      </p:sp>
    </p:spTree>
    <p:extLst>
      <p:ext uri="{BB962C8B-B14F-4D97-AF65-F5344CB8AC3E}">
        <p14:creationId xmlns:p14="http://schemas.microsoft.com/office/powerpoint/2010/main" val="391551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sort-able, search-able fields.</a:t>
            </a:r>
            <a:r>
              <a:rPr lang="en-US" baseline="0" dirty="0" smtClean="0"/>
              <a:t> They help your vendor decide when your book will be put up for sale on their site, where it will reside in their warehouses, to whom they will market it.</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8</a:t>
            </a:fld>
            <a:endParaRPr lang="en-US"/>
          </a:p>
        </p:txBody>
      </p:sp>
    </p:spTree>
    <p:extLst>
      <p:ext uri="{BB962C8B-B14F-4D97-AF65-F5344CB8AC3E}">
        <p14:creationId xmlns:p14="http://schemas.microsoft.com/office/powerpoint/2010/main" val="865060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these is critical in its own way for decent book sales.</a:t>
            </a:r>
            <a:endParaRPr lang="en-US" dirty="0"/>
          </a:p>
        </p:txBody>
      </p:sp>
      <p:sp>
        <p:nvSpPr>
          <p:cNvPr id="4" name="Slide Number Placeholder 3"/>
          <p:cNvSpPr>
            <a:spLocks noGrp="1"/>
          </p:cNvSpPr>
          <p:nvPr>
            <p:ph type="sldNum" sz="quarter" idx="10"/>
          </p:nvPr>
        </p:nvSpPr>
        <p:spPr/>
        <p:txBody>
          <a:bodyPr/>
          <a:lstStyle/>
          <a:p>
            <a:fld id="{C044157C-1096-F94B-B5F8-0EA23ADA15EC}" type="slidenum">
              <a:rPr lang="en-US" smtClean="0"/>
              <a:t>9</a:t>
            </a:fld>
            <a:endParaRPr lang="en-US"/>
          </a:p>
        </p:txBody>
      </p:sp>
    </p:spTree>
    <p:extLst>
      <p:ext uri="{BB962C8B-B14F-4D97-AF65-F5344CB8AC3E}">
        <p14:creationId xmlns:p14="http://schemas.microsoft.com/office/powerpoint/2010/main" val="53024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E452FF-3DAF-2B4F-93F5-008FB8F82FD3}" type="datetimeFigureOut">
              <a:rPr lang="en-US" smtClean="0"/>
              <a:pPr/>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1569-0DF7-D845-AAD0-4F8E1EA453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E452FF-3DAF-2B4F-93F5-008FB8F82FD3}" type="datetimeFigureOut">
              <a:rPr lang="en-US" smtClean="0"/>
              <a:pPr/>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1569-0DF7-D845-AAD0-4F8E1EA453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E452FF-3DAF-2B4F-93F5-008FB8F82FD3}" type="datetimeFigureOut">
              <a:rPr lang="en-US" smtClean="0"/>
              <a:pPr/>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1569-0DF7-D845-AAD0-4F8E1EA453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E452FF-3DAF-2B4F-93F5-008FB8F82FD3}" type="datetimeFigureOut">
              <a:rPr lang="en-US" smtClean="0"/>
              <a:pPr/>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1569-0DF7-D845-AAD0-4F8E1EA453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E452FF-3DAF-2B4F-93F5-008FB8F82FD3}" type="datetimeFigureOut">
              <a:rPr lang="en-US" smtClean="0"/>
              <a:pPr/>
              <a:t>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1569-0DF7-D845-AAD0-4F8E1EA453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E452FF-3DAF-2B4F-93F5-008FB8F82FD3}" type="datetimeFigureOut">
              <a:rPr lang="en-US" smtClean="0"/>
              <a:pPr/>
              <a:t>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91569-0DF7-D845-AAD0-4F8E1EA453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E452FF-3DAF-2B4F-93F5-008FB8F82FD3}" type="datetimeFigureOut">
              <a:rPr lang="en-US" smtClean="0"/>
              <a:pPr/>
              <a:t>2/11/13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91569-0DF7-D845-AAD0-4F8E1EA453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E452FF-3DAF-2B4F-93F5-008FB8F82FD3}" type="datetimeFigureOut">
              <a:rPr lang="en-US" smtClean="0"/>
              <a:pPr/>
              <a:t>2/11/13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91569-0DF7-D845-AAD0-4F8E1EA453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452FF-3DAF-2B4F-93F5-008FB8F82FD3}" type="datetimeFigureOut">
              <a:rPr lang="en-US" smtClean="0"/>
              <a:pPr/>
              <a:t>2/11/13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91569-0DF7-D845-AAD0-4F8E1EA453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452FF-3DAF-2B4F-93F5-008FB8F82FD3}" type="datetimeFigureOut">
              <a:rPr lang="en-US" smtClean="0"/>
              <a:pPr/>
              <a:t>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91569-0DF7-D845-AAD0-4F8E1EA453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452FF-3DAF-2B4F-93F5-008FB8F82FD3}" type="datetimeFigureOut">
              <a:rPr lang="en-US" smtClean="0"/>
              <a:pPr/>
              <a:t>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91569-0DF7-D845-AAD0-4F8E1EA453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452FF-3DAF-2B4F-93F5-008FB8F82FD3}" type="datetimeFigureOut">
              <a:rPr lang="en-US" smtClean="0"/>
              <a:pPr/>
              <a:t>2/11/13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91569-0DF7-D845-AAD0-4F8E1EA453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hyperlink" Target="http://www.bisg.org/docs/Best_Practices_Document.pdf" TargetMode="External"/><Relationship Id="rId4" Type="http://schemas.openxmlformats.org/officeDocument/2006/relationships/hyperlink" Target="http://www.nielsenbookdata.co.uk/uploads/3971_Nielsen_Metadata_white_paper_A4(1).pdf" TargetMode="External"/><Relationship Id="rId5" Type="http://schemas.openxmlformats.org/officeDocument/2006/relationships/hyperlink" Target="http://www.bisg.org/publications/product.php?p=27" TargetMode="External"/><Relationship Id="rId6" Type="http://schemas.openxmlformats.org/officeDocument/2006/relationships/hyperlink" Target="http://themetadatahandbook.com/"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Talking To the Aliens</a:t>
            </a:r>
            <a:endParaRPr lang="en-US" dirty="0"/>
          </a:p>
        </p:txBody>
      </p:sp>
      <p:sp>
        <p:nvSpPr>
          <p:cNvPr id="3" name="Subtitle 2"/>
          <p:cNvSpPr>
            <a:spLocks noGrp="1"/>
          </p:cNvSpPr>
          <p:nvPr>
            <p:ph type="subTitle" idx="1"/>
          </p:nvPr>
        </p:nvSpPr>
        <p:spPr/>
        <p:txBody>
          <a:bodyPr/>
          <a:lstStyle/>
          <a:p>
            <a:r>
              <a:rPr lang="en-US" dirty="0" smtClean="0"/>
              <a:t>Embracing the Metadata That Powers Your Book Sales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More</a:t>
            </a:r>
            <a:endParaRPr lang="en-US" dirty="0"/>
          </a:p>
        </p:txBody>
      </p:sp>
      <p:sp>
        <p:nvSpPr>
          <p:cNvPr id="3" name="Content Placeholder 2"/>
          <p:cNvSpPr>
            <a:spLocks noGrp="1"/>
          </p:cNvSpPr>
          <p:nvPr>
            <p:ph idx="1"/>
          </p:nvPr>
        </p:nvSpPr>
        <p:spPr/>
        <p:txBody>
          <a:bodyPr/>
          <a:lstStyle/>
          <a:p>
            <a:r>
              <a:rPr lang="en-US" dirty="0" smtClean="0"/>
              <a:t>Description </a:t>
            </a:r>
          </a:p>
          <a:p>
            <a:r>
              <a:rPr lang="en-US" dirty="0" smtClean="0"/>
              <a:t>Cover image</a:t>
            </a:r>
          </a:p>
          <a:p>
            <a:r>
              <a:rPr lang="en-US" dirty="0" smtClean="0"/>
              <a:t>BISAC categories</a:t>
            </a:r>
          </a:p>
          <a:p>
            <a:r>
              <a:rPr lang="en-US" dirty="0" smtClean="0"/>
              <a:t>Keywords</a:t>
            </a:r>
          </a:p>
          <a:p>
            <a:r>
              <a:rPr lang="en-US" dirty="0" smtClean="0"/>
              <a:t>Reviews</a:t>
            </a:r>
          </a:p>
          <a:p>
            <a:r>
              <a:rPr lang="en-US" dirty="0" smtClean="0"/>
              <a:t>Other formats the book is available in</a:t>
            </a:r>
            <a:endParaRPr lang="en-US" dirty="0"/>
          </a:p>
        </p:txBody>
      </p:sp>
    </p:spTree>
    <p:extLst>
      <p:ext uri="{BB962C8B-B14F-4D97-AF65-F5344CB8AC3E}">
        <p14:creationId xmlns:p14="http://schemas.microsoft.com/office/powerpoint/2010/main" val="249613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Book Listing with Required Metadata Only</a:t>
            </a:r>
            <a:endParaRPr lang="en-US" dirty="0"/>
          </a:p>
        </p:txBody>
      </p:sp>
      <p:pic>
        <p:nvPicPr>
          <p:cNvPr id="4" name="Picture 3" descr="Screen Shot 2013-01-29 at 3.18.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76400"/>
            <a:ext cx="7160607" cy="4475379"/>
          </a:xfrm>
          <a:prstGeom prst="rect">
            <a:avLst/>
          </a:prstGeom>
        </p:spPr>
      </p:pic>
    </p:spTree>
    <p:extLst>
      <p:ext uri="{BB962C8B-B14F-4D97-AF65-F5344CB8AC3E}">
        <p14:creationId xmlns:p14="http://schemas.microsoft.com/office/powerpoint/2010/main" val="2182565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Listing With Rich Metadata</a:t>
            </a:r>
            <a:endParaRPr lang="en-US" dirty="0"/>
          </a:p>
        </p:txBody>
      </p:sp>
      <p:pic>
        <p:nvPicPr>
          <p:cNvPr id="4" name="Picture 3" descr="Screen Shot 2013-02-01 at 2.35.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431695"/>
            <a:ext cx="7467600" cy="4667250"/>
          </a:xfrm>
          <a:prstGeom prst="rect">
            <a:avLst/>
          </a:prstGeom>
        </p:spPr>
      </p:pic>
    </p:spTree>
    <p:extLst>
      <p:ext uri="{BB962C8B-B14F-4D97-AF65-F5344CB8AC3E}">
        <p14:creationId xmlns:p14="http://schemas.microsoft.com/office/powerpoint/2010/main" val="3877037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BISG Metadata Best Practices</a:t>
            </a:r>
            <a:endParaRPr lang="en-US" dirty="0"/>
          </a:p>
        </p:txBody>
      </p:sp>
      <p:pic>
        <p:nvPicPr>
          <p:cNvPr id="4" name="Picture 3" descr="BISAC Co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096263"/>
            <a:ext cx="5334000" cy="5652797"/>
          </a:xfrm>
          <a:prstGeom prst="rect">
            <a:avLst/>
          </a:prstGeom>
        </p:spPr>
      </p:pic>
    </p:spTree>
    <p:extLst>
      <p:ext uri="{BB962C8B-B14F-4D97-AF65-F5344CB8AC3E}">
        <p14:creationId xmlns:p14="http://schemas.microsoft.com/office/powerpoint/2010/main" val="401540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Nielsen Study - UK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Titles </a:t>
            </a:r>
            <a:r>
              <a:rPr lang="en-US" dirty="0"/>
              <a:t>that meet the BIC Basic standard see average sales 98% higher than those that don’t meet the standard</a:t>
            </a:r>
          </a:p>
          <a:p>
            <a:endParaRPr lang="en-US" dirty="0"/>
          </a:p>
          <a:p>
            <a:r>
              <a:rPr lang="en-US" dirty="0" smtClean="0"/>
              <a:t>The </a:t>
            </a:r>
            <a:r>
              <a:rPr lang="en-US" dirty="0"/>
              <a:t>addition of an image has a strong impact on average sales, of 268% in comparison to titles without an image</a:t>
            </a:r>
          </a:p>
          <a:p>
            <a:endParaRPr lang="en-US" dirty="0"/>
          </a:p>
          <a:p>
            <a:r>
              <a:rPr lang="en-US" dirty="0" smtClean="0"/>
              <a:t>Split </a:t>
            </a:r>
            <a:r>
              <a:rPr lang="en-US" dirty="0"/>
              <a:t>into offline and online sales, offline sales see an increase of 35% for titles which have all enhanced metadata elements </a:t>
            </a:r>
            <a:r>
              <a:rPr lang="en-US" dirty="0" smtClean="0"/>
              <a:t>present</a:t>
            </a:r>
            <a:r>
              <a:rPr lang="en-US" dirty="0"/>
              <a:t>, whereas online sales see a massive 178% increase </a:t>
            </a:r>
          </a:p>
        </p:txBody>
      </p:sp>
    </p:spTree>
    <p:extLst>
      <p:ext uri="{BB962C8B-B14F-4D97-AF65-F5344CB8AC3E}">
        <p14:creationId xmlns:p14="http://schemas.microsoft.com/office/powerpoint/2010/main" val="418984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Your Baby Leaves Home</a:t>
            </a:r>
            <a:endParaRPr lang="en-US" dirty="0"/>
          </a:p>
        </p:txBody>
      </p:sp>
      <p:pic>
        <p:nvPicPr>
          <p:cNvPr id="4" name="Picture 3" descr="555003_first_day_in_first_gra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0" y="1524000"/>
            <a:ext cx="2527300" cy="3810000"/>
          </a:xfrm>
          <a:prstGeom prst="rect">
            <a:avLst/>
          </a:prstGeom>
        </p:spPr>
      </p:pic>
    </p:spTree>
    <p:extLst>
      <p:ext uri="{BB962C8B-B14F-4D97-AF65-F5344CB8AC3E}">
        <p14:creationId xmlns:p14="http://schemas.microsoft.com/office/powerpoint/2010/main" val="1855592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Word Spreads</a:t>
            </a:r>
            <a:endParaRPr lang="en-US" dirty="0"/>
          </a:p>
        </p:txBody>
      </p:sp>
      <p:pic>
        <p:nvPicPr>
          <p:cNvPr id="4" name="Picture 3" descr="Game of Telepho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282700"/>
            <a:ext cx="3048000" cy="4279900"/>
          </a:xfrm>
          <a:prstGeom prst="rect">
            <a:avLst/>
          </a:prstGeom>
        </p:spPr>
      </p:pic>
    </p:spTree>
    <p:extLst>
      <p:ext uri="{BB962C8B-B14F-4D97-AF65-F5344CB8AC3E}">
        <p14:creationId xmlns:p14="http://schemas.microsoft.com/office/powerpoint/2010/main" val="177934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Complicated</a:t>
            </a:r>
            <a:endParaRPr lang="en-US" dirty="0"/>
          </a:p>
        </p:txBody>
      </p:sp>
      <p:pic>
        <p:nvPicPr>
          <p:cNvPr id="4" name="Picture 3" descr="goldber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0" y="1600200"/>
            <a:ext cx="5189220" cy="3646170"/>
          </a:xfrm>
          <a:prstGeom prst="rect">
            <a:avLst/>
          </a:prstGeom>
        </p:spPr>
      </p:pic>
    </p:spTree>
    <p:extLst>
      <p:ext uri="{BB962C8B-B14F-4D97-AF65-F5344CB8AC3E}">
        <p14:creationId xmlns:p14="http://schemas.microsoft.com/office/powerpoint/2010/main" val="186443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Hidden Data Sources</a:t>
            </a:r>
            <a:endParaRPr lang="en-US" dirty="0"/>
          </a:p>
        </p:txBody>
      </p:sp>
      <p:sp>
        <p:nvSpPr>
          <p:cNvPr id="3" name="Content Placeholder 2"/>
          <p:cNvSpPr>
            <a:spLocks noGrp="1"/>
          </p:cNvSpPr>
          <p:nvPr>
            <p:ph idx="1"/>
          </p:nvPr>
        </p:nvSpPr>
        <p:spPr/>
        <p:txBody>
          <a:bodyPr/>
          <a:lstStyle/>
          <a:p>
            <a:r>
              <a:rPr lang="en-US" dirty="0" smtClean="0"/>
              <a:t>Distributors (Ingram, B&amp;T, </a:t>
            </a:r>
            <a:r>
              <a:rPr lang="en-US" dirty="0" err="1" smtClean="0"/>
              <a:t>Bookazine</a:t>
            </a:r>
            <a:r>
              <a:rPr lang="en-US" dirty="0" smtClean="0"/>
              <a:t>, Perseus, etc.)</a:t>
            </a:r>
          </a:p>
          <a:p>
            <a:r>
              <a:rPr lang="en-US" dirty="0" smtClean="0"/>
              <a:t>Data aggregators (</a:t>
            </a:r>
            <a:r>
              <a:rPr lang="en-US" dirty="0" err="1" smtClean="0"/>
              <a:t>Bowker</a:t>
            </a:r>
            <a:r>
              <a:rPr lang="en-US" dirty="0" smtClean="0"/>
              <a:t>, Ingram, B&amp;T, OCLC)</a:t>
            </a:r>
          </a:p>
          <a:p>
            <a:r>
              <a:rPr lang="en-US" dirty="0" smtClean="0"/>
              <a:t>Book-in-Hand programs (at vendor or distributor)</a:t>
            </a:r>
          </a:p>
          <a:p>
            <a:r>
              <a:rPr lang="en-US" dirty="0" smtClean="0"/>
              <a:t>Vendor editorial/data entry team</a:t>
            </a:r>
          </a:p>
          <a:p>
            <a:endParaRPr lang="en-US" dirty="0"/>
          </a:p>
        </p:txBody>
      </p:sp>
    </p:spTree>
    <p:extLst>
      <p:ext uri="{BB962C8B-B14F-4D97-AF65-F5344CB8AC3E}">
        <p14:creationId xmlns:p14="http://schemas.microsoft.com/office/powerpoint/2010/main" val="2999581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2-01 at 2.35.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09600"/>
            <a:ext cx="8458200" cy="5286375"/>
          </a:xfrm>
          <a:prstGeom prst="rect">
            <a:avLst/>
          </a:prstGeom>
        </p:spPr>
      </p:pic>
    </p:spTree>
    <p:extLst>
      <p:ext uri="{BB962C8B-B14F-4D97-AF65-F5344CB8AC3E}">
        <p14:creationId xmlns:p14="http://schemas.microsoft.com/office/powerpoint/2010/main" val="352520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“We’ve Never Done It This Way Before”</a:t>
            </a:r>
            <a:endParaRPr lang="en-US" dirty="0"/>
          </a:p>
        </p:txBody>
      </p:sp>
      <p:pic>
        <p:nvPicPr>
          <p:cNvPr id="4" name="Picture 3" descr="no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 y="1752600"/>
            <a:ext cx="7366000" cy="4445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BISG Study on Metadata</a:t>
            </a:r>
            <a:endParaRPr lang="en-US" dirty="0"/>
          </a:p>
        </p:txBody>
      </p:sp>
      <p:pic>
        <p:nvPicPr>
          <p:cNvPr id="4" name="Picture 3" descr="2013-02-07_10-49-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417638"/>
            <a:ext cx="6464300" cy="4305300"/>
          </a:xfrm>
          <a:prstGeom prst="rect">
            <a:avLst/>
          </a:prstGeom>
        </p:spPr>
      </p:pic>
    </p:spTree>
    <p:extLst>
      <p:ext uri="{BB962C8B-B14F-4D97-AF65-F5344CB8AC3E}">
        <p14:creationId xmlns:p14="http://schemas.microsoft.com/office/powerpoint/2010/main" val="186219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Metadata Handbook</a:t>
            </a:r>
            <a:endParaRPr lang="en-US" dirty="0"/>
          </a:p>
        </p:txBody>
      </p:sp>
      <p:pic>
        <p:nvPicPr>
          <p:cNvPr id="4" name="Picture 3"/>
          <p:cNvPicPr>
            <a:picLocks noChangeAspect="1"/>
          </p:cNvPicPr>
          <p:nvPr/>
        </p:nvPicPr>
        <p:blipFill>
          <a:blip r:embed="rId3"/>
          <a:stretch>
            <a:fillRect/>
          </a:stretch>
        </p:blipFill>
        <p:spPr>
          <a:xfrm>
            <a:off x="3048000" y="1460500"/>
            <a:ext cx="3048000" cy="3937000"/>
          </a:xfrm>
          <a:prstGeom prst="rect">
            <a:avLst/>
          </a:prstGeom>
        </p:spPr>
      </p:pic>
    </p:spTree>
    <p:extLst>
      <p:ext uri="{BB962C8B-B14F-4D97-AF65-F5344CB8AC3E}">
        <p14:creationId xmlns:p14="http://schemas.microsoft.com/office/powerpoint/2010/main" val="4011694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a:t>
            </a:r>
            <a:endParaRPr lang="en-US" dirty="0"/>
          </a:p>
        </p:txBody>
      </p:sp>
      <p:pic>
        <p:nvPicPr>
          <p:cNvPr id="5" name="Picture 4" descr="EyeglassesPrescrip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1295400"/>
            <a:ext cx="6350000" cy="5080000"/>
          </a:xfrm>
          <a:prstGeom prst="rect">
            <a:avLst/>
          </a:prstGeom>
        </p:spPr>
      </p:pic>
    </p:spTree>
    <p:extLst>
      <p:ext uri="{BB962C8B-B14F-4D97-AF65-F5344CB8AC3E}">
        <p14:creationId xmlns:p14="http://schemas.microsoft.com/office/powerpoint/2010/main" val="3281823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Bookwire</a:t>
            </a:r>
            <a:endParaRPr lang="en-US" dirty="0"/>
          </a:p>
        </p:txBody>
      </p:sp>
      <p:pic>
        <p:nvPicPr>
          <p:cNvPr id="4" name="Picture 3" descr="2013-02-07_10-57-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17638"/>
            <a:ext cx="6477000" cy="5096996"/>
          </a:xfrm>
          <a:prstGeom prst="rect">
            <a:avLst/>
          </a:prstGeom>
        </p:spPr>
      </p:pic>
    </p:spTree>
    <p:extLst>
      <p:ext uri="{BB962C8B-B14F-4D97-AF65-F5344CB8AC3E}">
        <p14:creationId xmlns:p14="http://schemas.microsoft.com/office/powerpoint/2010/main" val="3642542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3"/>
              </a:rPr>
              <a:t>http://www.bisg.org/docs/</a:t>
            </a:r>
            <a:r>
              <a:rPr lang="en-US" dirty="0" smtClean="0">
                <a:hlinkClick r:id="rId3"/>
              </a:rPr>
              <a:t>Best_Practices_Document.pdf</a:t>
            </a:r>
            <a:endParaRPr lang="en-US" dirty="0" smtClean="0"/>
          </a:p>
          <a:p>
            <a:endParaRPr lang="en-US" dirty="0"/>
          </a:p>
          <a:p>
            <a:r>
              <a:rPr lang="en-US" dirty="0">
                <a:hlinkClick r:id="rId4"/>
              </a:rPr>
              <a:t>http://www.nielsenbookdata.co.uk/uploads/3971_Nielsen_Metadata_white_paper_A4(1).</a:t>
            </a:r>
            <a:r>
              <a:rPr lang="en-US" dirty="0" smtClean="0">
                <a:hlinkClick r:id="rId4"/>
              </a:rPr>
              <a:t>pdf</a:t>
            </a:r>
            <a:endParaRPr lang="en-US" dirty="0" smtClean="0"/>
          </a:p>
          <a:p>
            <a:endParaRPr lang="en-US" dirty="0"/>
          </a:p>
          <a:p>
            <a:r>
              <a:rPr lang="en-US" dirty="0">
                <a:hlinkClick r:id="rId5"/>
              </a:rPr>
              <a:t>http://www.bisg.org/publications/product.php?p=</a:t>
            </a:r>
            <a:r>
              <a:rPr lang="en-US" dirty="0" smtClean="0">
                <a:hlinkClick r:id="rId5"/>
              </a:rPr>
              <a:t>27</a:t>
            </a:r>
            <a:endParaRPr lang="en-US" dirty="0" smtClean="0"/>
          </a:p>
          <a:p>
            <a:endParaRPr lang="en-US" dirty="0" smtClean="0"/>
          </a:p>
          <a:p>
            <a:r>
              <a:rPr lang="en-US" dirty="0">
                <a:hlinkClick r:id="rId6"/>
              </a:rPr>
              <a:t>http://themetadatahandbook.com</a:t>
            </a:r>
            <a:r>
              <a:rPr lang="en-US" dirty="0" smtClean="0">
                <a:hlinkClick r:id="rId6"/>
              </a:rPr>
              <a:t>/</a:t>
            </a:r>
            <a:endParaRPr lang="en-US" dirty="0" smtClean="0"/>
          </a:p>
          <a:p>
            <a:endParaRPr lang="en-US" dirty="0" smtClean="0"/>
          </a:p>
          <a:p>
            <a:endParaRPr lang="en-US" dirty="0"/>
          </a:p>
          <a:p>
            <a:endParaRPr lang="en-US" dirty="0" smtClean="0"/>
          </a:p>
          <a:p>
            <a:pPr marL="0" indent="0">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Big Six</a:t>
            </a:r>
            <a:endParaRPr lang="en-US" dirty="0"/>
          </a:p>
        </p:txBody>
      </p:sp>
      <p:pic>
        <p:nvPicPr>
          <p:cNvPr id="4" name="Picture 3"/>
          <p:cNvPicPr>
            <a:picLocks noChangeAspect="1"/>
          </p:cNvPicPr>
          <p:nvPr/>
        </p:nvPicPr>
        <p:blipFill>
          <a:blip r:embed="rId3"/>
          <a:stretch>
            <a:fillRect/>
          </a:stretch>
        </p:blipFill>
        <p:spPr>
          <a:xfrm>
            <a:off x="905510" y="2533519"/>
            <a:ext cx="1219200" cy="1476188"/>
          </a:xfrm>
          <a:prstGeom prst="rect">
            <a:avLst/>
          </a:prstGeom>
        </p:spPr>
      </p:pic>
      <p:pic>
        <p:nvPicPr>
          <p:cNvPr id="5" name="Picture 4"/>
          <p:cNvPicPr>
            <a:picLocks noChangeAspect="1"/>
          </p:cNvPicPr>
          <p:nvPr/>
        </p:nvPicPr>
        <p:blipFill>
          <a:blip r:embed="rId4"/>
          <a:stretch>
            <a:fillRect/>
          </a:stretch>
        </p:blipFill>
        <p:spPr>
          <a:xfrm>
            <a:off x="3429000" y="2522003"/>
            <a:ext cx="1676400" cy="1676400"/>
          </a:xfrm>
          <a:prstGeom prst="rect">
            <a:avLst/>
          </a:prstGeom>
        </p:spPr>
      </p:pic>
      <p:pic>
        <p:nvPicPr>
          <p:cNvPr id="6" name="Picture 5"/>
          <p:cNvPicPr>
            <a:picLocks noChangeAspect="1"/>
          </p:cNvPicPr>
          <p:nvPr/>
        </p:nvPicPr>
        <p:blipFill>
          <a:blip r:embed="rId5"/>
          <a:stretch>
            <a:fillRect/>
          </a:stretch>
        </p:blipFill>
        <p:spPr>
          <a:xfrm>
            <a:off x="1600200" y="4419600"/>
            <a:ext cx="2133600" cy="1252489"/>
          </a:xfrm>
          <a:prstGeom prst="rect">
            <a:avLst/>
          </a:prstGeom>
        </p:spPr>
      </p:pic>
      <p:pic>
        <p:nvPicPr>
          <p:cNvPr id="7" name="Picture 6"/>
          <p:cNvPicPr>
            <a:picLocks noChangeAspect="1"/>
          </p:cNvPicPr>
          <p:nvPr/>
        </p:nvPicPr>
        <p:blipFill>
          <a:blip r:embed="rId6"/>
          <a:stretch>
            <a:fillRect/>
          </a:stretch>
        </p:blipFill>
        <p:spPr>
          <a:xfrm>
            <a:off x="5623626" y="2533519"/>
            <a:ext cx="2110154" cy="1371600"/>
          </a:xfrm>
          <a:prstGeom prst="rect">
            <a:avLst/>
          </a:prstGeom>
        </p:spPr>
      </p:pic>
      <p:pic>
        <p:nvPicPr>
          <p:cNvPr id="8" name="Picture 7"/>
          <p:cNvPicPr>
            <a:picLocks noChangeAspect="1"/>
          </p:cNvPicPr>
          <p:nvPr/>
        </p:nvPicPr>
        <p:blipFill>
          <a:blip r:embed="rId7"/>
          <a:stretch>
            <a:fillRect/>
          </a:stretch>
        </p:blipFill>
        <p:spPr>
          <a:xfrm>
            <a:off x="3287280" y="1219200"/>
            <a:ext cx="2347026" cy="1561839"/>
          </a:xfrm>
          <a:prstGeom prst="rect">
            <a:avLst/>
          </a:prstGeom>
        </p:spPr>
      </p:pic>
      <p:pic>
        <p:nvPicPr>
          <p:cNvPr id="9" name="Picture 8"/>
          <p:cNvPicPr>
            <a:picLocks noChangeAspect="1"/>
          </p:cNvPicPr>
          <p:nvPr/>
        </p:nvPicPr>
        <p:blipFill>
          <a:blip r:embed="rId8"/>
          <a:stretch>
            <a:fillRect/>
          </a:stretch>
        </p:blipFill>
        <p:spPr>
          <a:xfrm>
            <a:off x="4719906" y="4396932"/>
            <a:ext cx="1828800" cy="1041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guys don’t play by old rules</a:t>
            </a:r>
            <a:endParaRPr lang="en-US" dirty="0"/>
          </a:p>
        </p:txBody>
      </p:sp>
      <p:pic>
        <p:nvPicPr>
          <p:cNvPr id="4" name="Picture 3"/>
          <p:cNvPicPr>
            <a:picLocks noChangeAspect="1"/>
          </p:cNvPicPr>
          <p:nvPr/>
        </p:nvPicPr>
        <p:blipFill>
          <a:blip r:embed="rId3"/>
          <a:stretch>
            <a:fillRect/>
          </a:stretch>
        </p:blipFill>
        <p:spPr>
          <a:xfrm>
            <a:off x="2209800" y="1393466"/>
            <a:ext cx="5029200" cy="50474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can’t ignore them</a:t>
            </a:r>
            <a:endParaRPr lang="en-US" dirty="0"/>
          </a:p>
        </p:txBody>
      </p:sp>
      <p:pic>
        <p:nvPicPr>
          <p:cNvPr id="4" name="Content Placeholder 3" descr="Screen shot 2011-03-16 at 2.52.24 PM.png"/>
          <p:cNvPicPr>
            <a:picLocks noGrp="1" noChangeAspect="1"/>
          </p:cNvPicPr>
          <p:nvPr>
            <p:ph idx="1"/>
          </p:nvPr>
        </p:nvPicPr>
        <p:blipFill>
          <a:blip r:embed="rId3"/>
          <a:stretch>
            <a:fillRect/>
          </a:stretch>
        </p:blipFill>
        <p:spPr>
          <a:xfrm>
            <a:off x="1066800" y="1605233"/>
            <a:ext cx="7315200" cy="41148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Amidst the Uncertainty</a:t>
            </a:r>
            <a:endParaRPr lang="en-US" dirty="0"/>
          </a:p>
        </p:txBody>
      </p:sp>
      <p:pic>
        <p:nvPicPr>
          <p:cNvPr id="6" name="Picture 5" descr="MetadataPRND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1346200"/>
            <a:ext cx="5067300" cy="4165600"/>
          </a:xfrm>
          <a:prstGeom prst="rect">
            <a:avLst/>
          </a:prstGeom>
        </p:spPr>
      </p:pic>
    </p:spTree>
    <p:extLst>
      <p:ext uri="{BB962C8B-B14F-4D97-AF65-F5344CB8AC3E}">
        <p14:creationId xmlns:p14="http://schemas.microsoft.com/office/powerpoint/2010/main" val="2532054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Metadata</a:t>
            </a:r>
            <a:endParaRPr lang="en-US" dirty="0"/>
          </a:p>
        </p:txBody>
      </p:sp>
      <p:sp>
        <p:nvSpPr>
          <p:cNvPr id="3" name="Content Placeholder 2"/>
          <p:cNvSpPr>
            <a:spLocks noGrp="1"/>
          </p:cNvSpPr>
          <p:nvPr>
            <p:ph idx="1"/>
          </p:nvPr>
        </p:nvSpPr>
        <p:spPr/>
        <p:txBody>
          <a:bodyPr/>
          <a:lstStyle/>
          <a:p>
            <a:r>
              <a:rPr lang="en-US" dirty="0" smtClean="0"/>
              <a:t>ISBN</a:t>
            </a:r>
          </a:p>
          <a:p>
            <a:r>
              <a:rPr lang="en-US" dirty="0" smtClean="0"/>
              <a:t>Title</a:t>
            </a:r>
          </a:p>
          <a:p>
            <a:r>
              <a:rPr lang="en-US" dirty="0" smtClean="0"/>
              <a:t>Contributor/Author</a:t>
            </a:r>
          </a:p>
          <a:p>
            <a:r>
              <a:rPr lang="en-US" dirty="0" smtClean="0"/>
              <a:t>Price</a:t>
            </a:r>
          </a:p>
          <a:p>
            <a:r>
              <a:rPr lang="en-US" dirty="0" smtClean="0"/>
              <a:t>Format</a:t>
            </a:r>
          </a:p>
          <a:p>
            <a:endParaRPr lang="en-US" dirty="0"/>
          </a:p>
        </p:txBody>
      </p:sp>
    </p:spTree>
    <p:extLst>
      <p:ext uri="{BB962C8B-B14F-4D97-AF65-F5344CB8AC3E}">
        <p14:creationId xmlns:p14="http://schemas.microsoft.com/office/powerpoint/2010/main" val="386556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Important-to-Have Metadata</a:t>
            </a:r>
            <a:endParaRPr lang="en-US" dirty="0"/>
          </a:p>
        </p:txBody>
      </p:sp>
      <p:sp>
        <p:nvSpPr>
          <p:cNvPr id="3" name="Content Placeholder 2"/>
          <p:cNvSpPr>
            <a:spLocks noGrp="1"/>
          </p:cNvSpPr>
          <p:nvPr>
            <p:ph idx="1"/>
          </p:nvPr>
        </p:nvSpPr>
        <p:spPr/>
        <p:txBody>
          <a:bodyPr/>
          <a:lstStyle/>
          <a:p>
            <a:r>
              <a:rPr lang="en-US" dirty="0" smtClean="0"/>
              <a:t>Publisher name</a:t>
            </a:r>
          </a:p>
          <a:p>
            <a:r>
              <a:rPr lang="en-US" dirty="0" smtClean="0"/>
              <a:t>Pub date</a:t>
            </a:r>
          </a:p>
          <a:p>
            <a:r>
              <a:rPr lang="en-US" dirty="0" smtClean="0"/>
              <a:t>Availability </a:t>
            </a:r>
          </a:p>
          <a:p>
            <a:r>
              <a:rPr lang="en-US" dirty="0" smtClean="0"/>
              <a:t>Page count (length)</a:t>
            </a:r>
          </a:p>
          <a:p>
            <a:r>
              <a:rPr lang="en-US" dirty="0" smtClean="0"/>
              <a:t>Language</a:t>
            </a:r>
          </a:p>
          <a:p>
            <a:r>
              <a:rPr lang="en-US" dirty="0" smtClean="0"/>
              <a:t>Dimensions (if any)</a:t>
            </a:r>
          </a:p>
          <a:p>
            <a:pPr marL="0" indent="0">
              <a:buNone/>
            </a:pPr>
            <a:endParaRPr lang="en-US" dirty="0"/>
          </a:p>
        </p:txBody>
      </p:sp>
    </p:spTree>
    <p:extLst>
      <p:ext uri="{BB962C8B-B14F-4D97-AF65-F5344CB8AC3E}">
        <p14:creationId xmlns:p14="http://schemas.microsoft.com/office/powerpoint/2010/main" val="3018799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There’s More</a:t>
            </a:r>
            <a:endParaRPr lang="en-US" dirty="0"/>
          </a:p>
        </p:txBody>
      </p:sp>
      <p:sp>
        <p:nvSpPr>
          <p:cNvPr id="3" name="Content Placeholder 2"/>
          <p:cNvSpPr>
            <a:spLocks noGrp="1"/>
          </p:cNvSpPr>
          <p:nvPr>
            <p:ph idx="1"/>
          </p:nvPr>
        </p:nvSpPr>
        <p:spPr/>
        <p:txBody>
          <a:bodyPr/>
          <a:lstStyle/>
          <a:p>
            <a:r>
              <a:rPr lang="en-US" dirty="0" smtClean="0"/>
              <a:t>Territorial rights</a:t>
            </a:r>
          </a:p>
          <a:p>
            <a:r>
              <a:rPr lang="en-US" dirty="0" smtClean="0"/>
              <a:t>Age range of audience</a:t>
            </a:r>
          </a:p>
          <a:p>
            <a:r>
              <a:rPr lang="en-US" dirty="0" smtClean="0"/>
              <a:t>Series information</a:t>
            </a:r>
          </a:p>
          <a:p>
            <a:r>
              <a:rPr lang="en-US" dirty="0" smtClean="0"/>
              <a:t>Edition description</a:t>
            </a:r>
          </a:p>
          <a:p>
            <a:r>
              <a:rPr lang="en-US" dirty="0" smtClean="0"/>
              <a:t>Carton quantity</a:t>
            </a:r>
          </a:p>
          <a:p>
            <a:r>
              <a:rPr lang="en-US" dirty="0" smtClean="0"/>
              <a:t>Replaces another product?</a:t>
            </a:r>
            <a:endParaRPr lang="en-US" dirty="0"/>
          </a:p>
        </p:txBody>
      </p:sp>
    </p:spTree>
    <p:extLst>
      <p:ext uri="{BB962C8B-B14F-4D97-AF65-F5344CB8AC3E}">
        <p14:creationId xmlns:p14="http://schemas.microsoft.com/office/powerpoint/2010/main" val="3992728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4269</TotalTime>
  <Words>1693</Words>
  <Application>Microsoft Macintosh PowerPoint</Application>
  <PresentationFormat>On-screen Show (4:3)</PresentationFormat>
  <Paragraphs>145</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Talking To the Aliens</vt:lpstr>
      <vt:lpstr>“We’ve Never Done It This Way Before”</vt:lpstr>
      <vt:lpstr>The New Big Six</vt:lpstr>
      <vt:lpstr>New guys don’t play by old rules</vt:lpstr>
      <vt:lpstr>We can’t ignore them</vt:lpstr>
      <vt:lpstr>Amidst the Uncertainty</vt:lpstr>
      <vt:lpstr>Required Metadata</vt:lpstr>
      <vt:lpstr>Important-to-Have Metadata</vt:lpstr>
      <vt:lpstr>…And There’s More</vt:lpstr>
      <vt:lpstr>…And More</vt:lpstr>
      <vt:lpstr>Book Listing with Required Metadata Only</vt:lpstr>
      <vt:lpstr>Book Listing With Rich Metadata</vt:lpstr>
      <vt:lpstr>BISG Metadata Best Practices</vt:lpstr>
      <vt:lpstr>Nielsen Study - UK</vt:lpstr>
      <vt:lpstr>When Your Baby Leaves Home</vt:lpstr>
      <vt:lpstr>The Word Spreads</vt:lpstr>
      <vt:lpstr>It’s Complicated</vt:lpstr>
      <vt:lpstr>Potential Hidden Data Sources</vt:lpstr>
      <vt:lpstr>PowerPoint Presentation</vt:lpstr>
      <vt:lpstr>BISG Study on Metadata</vt:lpstr>
      <vt:lpstr>The Metadata Handbook</vt:lpstr>
      <vt:lpstr>Prescription</vt:lpstr>
      <vt:lpstr>Bookwire</vt:lpstr>
      <vt:lpstr>Useful Resources</vt:lpstr>
    </vt:vector>
  </TitlesOfParts>
  <Company>CUNY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DAWSON</dc:creator>
  <cp:lastModifiedBy>Shirley Bailes</cp:lastModifiedBy>
  <cp:revision>28</cp:revision>
  <cp:lastPrinted>2013-02-07T16:09:07Z</cp:lastPrinted>
  <dcterms:created xsi:type="dcterms:W3CDTF">2011-03-17T16:00:43Z</dcterms:created>
  <dcterms:modified xsi:type="dcterms:W3CDTF">2013-02-11T17:13:00Z</dcterms:modified>
</cp:coreProperties>
</file>