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33"/>
  </p:notesMasterIdLst>
  <p:sldIdLst>
    <p:sldId id="256" r:id="rId2"/>
    <p:sldId id="274" r:id="rId3"/>
    <p:sldId id="257" r:id="rId4"/>
    <p:sldId id="259" r:id="rId5"/>
    <p:sldId id="258" r:id="rId6"/>
    <p:sldId id="279" r:id="rId7"/>
    <p:sldId id="282" r:id="rId8"/>
    <p:sldId id="277" r:id="rId9"/>
    <p:sldId id="261" r:id="rId10"/>
    <p:sldId id="264" r:id="rId11"/>
    <p:sldId id="266" r:id="rId12"/>
    <p:sldId id="278" r:id="rId13"/>
    <p:sldId id="281" r:id="rId14"/>
    <p:sldId id="300" r:id="rId15"/>
    <p:sldId id="296" r:id="rId16"/>
    <p:sldId id="262" r:id="rId17"/>
    <p:sldId id="294" r:id="rId18"/>
    <p:sldId id="284" r:id="rId19"/>
    <p:sldId id="270" r:id="rId20"/>
    <p:sldId id="273" r:id="rId21"/>
    <p:sldId id="291" r:id="rId22"/>
    <p:sldId id="268" r:id="rId23"/>
    <p:sldId id="298" r:id="rId24"/>
    <p:sldId id="303" r:id="rId25"/>
    <p:sldId id="301" r:id="rId26"/>
    <p:sldId id="295" r:id="rId27"/>
    <p:sldId id="271" r:id="rId28"/>
    <p:sldId id="290" r:id="rId29"/>
    <p:sldId id="299" r:id="rId30"/>
    <p:sldId id="286" r:id="rId31"/>
    <p:sldId id="297" r:id="rId32"/>
  </p:sldIdLst>
  <p:sldSz cx="6858000" cy="51435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1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74"/>
    <a:srgbClr val="A0D3D4"/>
    <a:srgbClr val="7AD0D4"/>
    <a:srgbClr val="53C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/>
    <p:restoredTop sz="88683"/>
  </p:normalViewPr>
  <p:slideViewPr>
    <p:cSldViewPr snapToGrid="0" snapToObjects="1">
      <p:cViewPr>
        <p:scale>
          <a:sx n="208" d="100"/>
          <a:sy n="208" d="100"/>
        </p:scale>
        <p:origin x="144" y="-2000"/>
      </p:cViewPr>
      <p:guideLst/>
    </p:cSldViewPr>
  </p:slideViewPr>
  <p:outlineViewPr>
    <p:cViewPr>
      <p:scale>
        <a:sx n="33" d="100"/>
        <a:sy n="33" d="100"/>
      </p:scale>
      <p:origin x="0" y="-21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thangar/Google%20Drive/PhoenixPerformanceComparis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thangar/Google%20Drive/PhoenixPerformanceComparis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thangar/Google%20Drive/PhoenixPerformanceComparis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thangar/Google%20Drive/PhoenixPerformanceComparisi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thangar/Google%20Drive/PhoenixPerformanceComparis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0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700" b="0" i="1" baseline="0" dirty="0"/>
              <a:t>Number of </a:t>
            </a:r>
            <a:r>
              <a:rPr lang="en-US" sz="700" b="0" i="1" baseline="0" dirty="0" smtClean="0"/>
              <a:t>Salt Buckets </a:t>
            </a:r>
            <a:r>
              <a:rPr lang="en-US" sz="700" b="0" i="1" baseline="0" dirty="0"/>
              <a:t>- </a:t>
            </a:r>
            <a:r>
              <a:rPr lang="en-US" sz="700" b="0" i="1" u="none" strike="noStrike" baseline="0" dirty="0">
                <a:effectLst/>
              </a:rPr>
              <a:t>Aggregation Performance</a:t>
            </a:r>
            <a:endParaRPr lang="en-US" sz="700" b="0" i="1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1072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Sheet3!$I$2:$L$2</c:f>
              <c:strCache>
                <c:ptCount val="4"/>
                <c:pt idx="0">
                  <c:v>20 buckets</c:v>
                </c:pt>
                <c:pt idx="1">
                  <c:v>30 buckets</c:v>
                </c:pt>
                <c:pt idx="2">
                  <c:v>45 buckets</c:v>
                </c:pt>
                <c:pt idx="3">
                  <c:v>60 buckets</c:v>
                </c:pt>
              </c:strCache>
            </c:strRef>
          </c:cat>
          <c:val>
            <c:numRef>
              <c:f>Sheet3!$I$3:$L$3</c:f>
              <c:numCache>
                <c:formatCode>General</c:formatCode>
                <c:ptCount val="4"/>
                <c:pt idx="0">
                  <c:v>897.0</c:v>
                </c:pt>
                <c:pt idx="1">
                  <c:v>1071.0</c:v>
                </c:pt>
                <c:pt idx="2">
                  <c:v>1218.0</c:v>
                </c:pt>
                <c:pt idx="3">
                  <c:v>1428.0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29450624"/>
        <c:axId val="-2029455088"/>
      </c:lineChart>
      <c:catAx>
        <c:axId val="-20294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455088"/>
        <c:crosses val="autoZero"/>
        <c:auto val="1"/>
        <c:lblAlgn val="ctr"/>
        <c:lblOffset val="100"/>
        <c:noMultiLvlLbl val="0"/>
      </c:catAx>
      <c:valAx>
        <c:axId val="-202945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 i="0" baseline="0"/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45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0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700" b="0" i="1" baseline="0" dirty="0"/>
              <a:t>Number of </a:t>
            </a:r>
            <a:r>
              <a:rPr lang="en-US" sz="700" b="0" i="1" baseline="0" dirty="0" smtClean="0"/>
              <a:t>Salt Buckets </a:t>
            </a:r>
            <a:r>
              <a:rPr lang="en-US" sz="700" b="0" i="1" baseline="0" dirty="0"/>
              <a:t>- </a:t>
            </a:r>
            <a:r>
              <a:rPr lang="en-US" sz="700" b="0" i="1" u="none" strike="noStrike" baseline="0" dirty="0">
                <a:effectLst/>
              </a:rPr>
              <a:t>Write </a:t>
            </a:r>
            <a:r>
              <a:rPr lang="en-US" sz="700" b="0" i="1" u="none" strike="noStrike" baseline="0" dirty="0" smtClean="0">
                <a:effectLst/>
              </a:rPr>
              <a:t>Time for 1.5B rows</a:t>
            </a:r>
            <a:endParaRPr lang="en-US" sz="700" b="0" i="1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time (mins)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3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Sheet3!$C$8:$F$8</c:f>
              <c:strCache>
                <c:ptCount val="4"/>
                <c:pt idx="0">
                  <c:v>20 buckets</c:v>
                </c:pt>
                <c:pt idx="1">
                  <c:v>30 buckets</c:v>
                </c:pt>
                <c:pt idx="2">
                  <c:v>45 buckets</c:v>
                </c:pt>
                <c:pt idx="3">
                  <c:v>60 buckets</c:v>
                </c:pt>
              </c:strCache>
            </c:strRef>
          </c:cat>
          <c:val>
            <c:numRef>
              <c:f>Sheet3!$C$9:$F$9</c:f>
              <c:numCache>
                <c:formatCode>General</c:formatCode>
                <c:ptCount val="4"/>
                <c:pt idx="0">
                  <c:v>477.0</c:v>
                </c:pt>
                <c:pt idx="1">
                  <c:v>415.0</c:v>
                </c:pt>
                <c:pt idx="2">
                  <c:v>382.0</c:v>
                </c:pt>
                <c:pt idx="3">
                  <c:v>342.0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29553408"/>
        <c:axId val="-2029559488"/>
      </c:lineChart>
      <c:catAx>
        <c:axId val="-202955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559488"/>
        <c:crosses val="autoZero"/>
        <c:auto val="1"/>
        <c:lblAlgn val="ctr"/>
        <c:lblOffset val="100"/>
        <c:noMultiLvlLbl val="0"/>
      </c:catAx>
      <c:valAx>
        <c:axId val="-202955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 i="0" baseline="0" dirty="0"/>
                  <a:t>Time (MINS)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55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0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700" b="0" i="1" baseline="0" dirty="0" smtClean="0"/>
              <a:t>HFile </a:t>
            </a:r>
            <a:r>
              <a:rPr lang="en-US" sz="700" b="0" i="1" baseline="0" dirty="0"/>
              <a:t>Block </a:t>
            </a:r>
            <a:r>
              <a:rPr lang="en-US" sz="700" b="0" i="1" baseline="0" dirty="0" smtClean="0"/>
              <a:t>Size</a:t>
            </a:r>
          </a:p>
          <a:p>
            <a:pPr>
              <a:defRPr sz="700" b="0" i="1"/>
            </a:pPr>
            <a:r>
              <a:rPr lang="en-US" sz="700" b="0" i="1" baseline="0" dirty="0" smtClean="0"/>
              <a:t>Aggregation </a:t>
            </a:r>
            <a:r>
              <a:rPr lang="en-US" sz="700" b="0" i="1" baseline="0" dirty="0"/>
              <a:t>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6759095450671"/>
          <c:y val="0.241857659831122"/>
          <c:w val="0.707571521545837"/>
          <c:h val="0.590682573001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Sheet3!$B$21</c:f>
              <c:strCache>
                <c:ptCount val="1"/>
                <c:pt idx="0">
                  <c:v>10%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Sheet3!$C$21:$D$21</c:f>
              <c:strCache>
                <c:ptCount val="2"/>
                <c:pt idx="0">
                  <c:v>64 KB BLOCK</c:v>
                </c:pt>
                <c:pt idx="1">
                  <c:v>1 MB BLOCK</c:v>
                </c:pt>
              </c:strCache>
            </c:strRef>
          </c:cat>
          <c:val>
            <c:numRef>
              <c:f>Sheet3!$C$22:$D$22</c:f>
              <c:numCache>
                <c:formatCode>General</c:formatCode>
                <c:ptCount val="2"/>
                <c:pt idx="0">
                  <c:v>1072.0</c:v>
                </c:pt>
                <c:pt idx="1">
                  <c:v>957.0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133107968"/>
        <c:axId val="-2133677504"/>
      </c:barChart>
      <c:catAx>
        <c:axId val="-213310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677504"/>
        <c:crosses val="autoZero"/>
        <c:auto val="1"/>
        <c:lblAlgn val="ctr"/>
        <c:lblOffset val="100"/>
        <c:noMultiLvlLbl val="0"/>
      </c:catAx>
      <c:valAx>
        <c:axId val="-213367750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 i="0" baseline="0"/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10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" b="0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700" b="0" i="1" baseline="0" dirty="0" smtClean="0"/>
              <a:t>Data Block Encoding </a:t>
            </a:r>
          </a:p>
          <a:p>
            <a:pPr>
              <a:defRPr sz="700" b="0" i="1"/>
            </a:pPr>
            <a:r>
              <a:rPr lang="en-US" sz="700" b="0" i="1" baseline="0" dirty="0" smtClean="0"/>
              <a:t>Aggregation </a:t>
            </a:r>
            <a:r>
              <a:rPr lang="en-US" sz="700" b="0" i="1" baseline="0" dirty="0"/>
              <a:t>Performance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791447482567"/>
          <c:y val="0.241857659831122"/>
          <c:w val="0.717304192461174"/>
          <c:h val="0.604085602086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Sheet3!$B$18</c:f>
              <c:strCache>
                <c:ptCount val="1"/>
                <c:pt idx="0">
                  <c:v>8%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Sheet3!$C$17:$D$17</c:f>
              <c:strCache>
                <c:ptCount val="2"/>
                <c:pt idx="0">
                  <c:v>FAST-DIFF</c:v>
                </c:pt>
                <c:pt idx="1">
                  <c:v>PREFIX-TREE</c:v>
                </c:pt>
              </c:strCache>
            </c:strRef>
          </c:cat>
          <c:val>
            <c:numRef>
              <c:f>Sheet3!$C$18:$D$18</c:f>
              <c:numCache>
                <c:formatCode>General</c:formatCode>
                <c:ptCount val="2"/>
                <c:pt idx="0">
                  <c:v>1072.0</c:v>
                </c:pt>
                <c:pt idx="1">
                  <c:v>991.0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029689472"/>
        <c:axId val="-2029697648"/>
      </c:barChart>
      <c:catAx>
        <c:axId val="-202968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697648"/>
        <c:crosses val="autoZero"/>
        <c:auto val="1"/>
        <c:lblAlgn val="ctr"/>
        <c:lblOffset val="100"/>
        <c:noMultiLvlLbl val="0"/>
      </c:catAx>
      <c:valAx>
        <c:axId val="-2029697648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 i="0" baseline="0"/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68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700" b="0" i="1" dirty="0"/>
              <a:t>Compression - Aggregation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272202203538"/>
          <c:y val="0.275365232542555"/>
          <c:w val="0.680795594406631"/>
          <c:h val="0.5658204817280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Sheet3!$B$14</c:f>
              <c:strCache>
                <c:ptCount val="1"/>
                <c:pt idx="0">
                  <c:v>9%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F5DE63D-3D3D-814C-BFB7-A9703FC9D8BE}" type="VALUE">
                      <a:rPr lang="en-US" sz="7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700" dirty="0"/>
                      <a:t>23%</a:t>
                    </a:r>
                  </a:p>
                  <a:p>
                    <a:fld id="{B1EECB00-9C84-E443-AA9D-1B326498A502}" type="VALUE">
                      <a:rPr lang="en-US" sz="7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EC64516-25DE-6C46-8FA9-100DFD109D28}" type="SERIESNAME">
                      <a:rPr lang="en-US" sz="700"/>
                      <a:pPr/>
                      <a:t>[SERIES NAME]</a:t>
                    </a:fld>
                    <a:r>
                      <a:rPr lang="en-US" baseline="0" dirty="0"/>
                      <a:t>
</a:t>
                    </a:r>
                    <a:fld id="{968ADCD5-9B05-0F43-AC17-5A91758AC038}" type="VALUE">
                      <a:rPr lang="en-US" sz="700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Sheet3!$C$13:$E$13</c:f>
              <c:strCache>
                <c:ptCount val="3"/>
                <c:pt idx="0">
                  <c:v>GZ</c:v>
                </c:pt>
                <c:pt idx="1">
                  <c:v>LZ4</c:v>
                </c:pt>
                <c:pt idx="2">
                  <c:v>SNAPPY</c:v>
                </c:pt>
              </c:strCache>
            </c:strRef>
          </c:cat>
          <c:val>
            <c:numRef>
              <c:f>Sheet3!$C$14:$E$14</c:f>
              <c:numCache>
                <c:formatCode>General</c:formatCode>
                <c:ptCount val="3"/>
                <c:pt idx="0">
                  <c:v>1377.0</c:v>
                </c:pt>
                <c:pt idx="1">
                  <c:v>1072.0</c:v>
                </c:pt>
                <c:pt idx="2">
                  <c:v>973.0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3108800"/>
        <c:axId val="-2133205904"/>
      </c:barChart>
      <c:catAx>
        <c:axId val="-21331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205904"/>
        <c:crosses val="autoZero"/>
        <c:auto val="1"/>
        <c:lblAlgn val="ctr"/>
        <c:lblOffset val="100"/>
        <c:noMultiLvlLbl val="0"/>
      </c:catAx>
      <c:valAx>
        <c:axId val="-213320590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dirty="0"/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310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42374-FB43-C447-9332-31DCB8F50F93}" type="datetimeFigureOut">
              <a:rPr lang="en-US" smtClean="0"/>
              <a:t>4/2/16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D914E-8E7C-C94E-B735-A7893B2F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95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37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6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50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8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59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54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97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aggregation, group-by is way more expensive than filtering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more we filter the faster the response, what we see in this chart more of a group by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 for group by, post filter, that is, if our filter selects 200,000 rows then the aggregate response time is about 400ms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48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4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0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4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914E-8E7C-C94E-B735-A7893B2F64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3529-CED9-0648-B5D9-69BC482A93DC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B591-C584-FE40-AF50-689C5E46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3529-CED9-0648-B5D9-69BC482A93DC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B591-C584-FE40-AF50-689C5E46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8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8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3529-CED9-0648-B5D9-69BC482A93DC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B591-C584-FE40-AF50-689C5E46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3529-CED9-0648-B5D9-69BC482A93DC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B591-C584-FE40-AF50-689C5E46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0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1282309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3529-CED9-0648-B5D9-69BC482A93DC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B591-C584-FE40-AF50-689C5E46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3529-CED9-0648-B5D9-69BC482A93DC}" type="datetimeFigureOut">
              <a:rPr lang="en-US" smtClean="0"/>
              <a:t>4/2/16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B591-C584-FE40-AF50-689C5E46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3529-CED9-0648-B5D9-69BC482A93DC}" type="datetimeFigureOut">
              <a:rPr lang="en-US" smtClean="0"/>
              <a:t>4/2/16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B591-C584-FE40-AF50-689C5E46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1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3529-CED9-0648-B5D9-69BC482A93DC}" type="datetimeFigureOut">
              <a:rPr lang="en-US" smtClean="0"/>
              <a:t>4/2/16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B591-C584-FE40-AF50-689C5E46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9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3529-CED9-0648-B5D9-69BC482A93DC}" type="datetimeFigureOut">
              <a:rPr lang="en-US" smtClean="0"/>
              <a:t>4/2/16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B591-C584-FE40-AF50-689C5E46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7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740574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4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3529-CED9-0648-B5D9-69BC482A93DC}" type="datetimeFigureOut">
              <a:rPr lang="en-US" smtClean="0"/>
              <a:t>4/2/16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B591-C584-FE40-AF50-689C5E46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740574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4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3529-CED9-0648-B5D9-69BC482A93DC}" type="datetimeFigureOut">
              <a:rPr lang="en-US" smtClean="0"/>
              <a:t>4/2/16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B591-C584-FE40-AF50-689C5E46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2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3529-CED9-0648-B5D9-69BC482A93DC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8B591-C584-FE40-AF50-689C5E469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7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un.Thangamani@gmail.com" TargetMode="External"/><Relationship Id="rId4" Type="http://schemas.openxmlformats.org/officeDocument/2006/relationships/hyperlink" Target="mailto:Arun.Thangamani@cdk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hyperlink" Target="http://hbase.apache.org/apidocs/org/apache/hadoop/hbase/filter/Filter.ReturnCode.html#SEEK_NEXT_USING_HINT" TargetMode="Externa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tiff"/><Relationship Id="rId5" Type="http://schemas.openxmlformats.org/officeDocument/2006/relationships/image" Target="../media/image2.tiff"/><Relationship Id="rId6" Type="http://schemas.openxmlformats.org/officeDocument/2006/relationships/image" Target="../media/image3.tiff"/><Relationship Id="rId7" Type="http://schemas.openxmlformats.org/officeDocument/2006/relationships/image" Target="../media/image4.tif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75" dirty="0"/>
              <a:t>High Performance Clickstream Analytics </a:t>
            </a:r>
            <a:br>
              <a:rPr lang="en-US" sz="2475" dirty="0"/>
            </a:br>
            <a:r>
              <a:rPr lang="en-US" sz="2475" dirty="0"/>
              <a:t>with Apache HBase/Phoenix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92872" indent="-192872" algn="r">
              <a:buFontTx/>
              <a:buChar char="-"/>
            </a:pPr>
            <a:r>
              <a:rPr lang="en-US" dirty="0" smtClean="0"/>
              <a:t>CDK Global (formerly ADP Dealer Services)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2"/>
    </mc:Choice>
    <mc:Fallback xmlns="">
      <p:transition spd="slow" advTm="387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10435" y="3322646"/>
            <a:ext cx="800101" cy="313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AARF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10"/>
            <a:ext cx="2596243" cy="33346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000" dirty="0" smtClean="0">
                <a:latin typeface="+mn-lt"/>
              </a:rPr>
              <a:t>HBase - Finding data within Region Files</a:t>
            </a:r>
            <a:br>
              <a:rPr lang="en-US" sz="1000" dirty="0" smtClean="0">
                <a:latin typeface="+mn-lt"/>
              </a:rPr>
            </a:br>
            <a:r>
              <a:rPr lang="en-US" sz="1000" dirty="0">
                <a:latin typeface="+mn-lt"/>
              </a:rPr>
              <a:t>Region Blocks and Bloom </a:t>
            </a:r>
            <a:r>
              <a:rPr lang="en-US" sz="1000" dirty="0" smtClean="0">
                <a:latin typeface="+mn-lt"/>
              </a:rPr>
              <a:t>Filter</a:t>
            </a:r>
            <a:endParaRPr lang="en-US" sz="1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266" y="657066"/>
            <a:ext cx="1085850" cy="134710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0" dirty="0" smtClean="0">
                <a:solidFill>
                  <a:schemeClr val="accent4">
                    <a:lumMod val="50000"/>
                  </a:schemeClr>
                </a:solidFill>
              </a:rPr>
              <a:t>Region</a:t>
            </a:r>
            <a:endParaRPr lang="en-US" sz="760" dirty="0"/>
          </a:p>
        </p:txBody>
      </p:sp>
      <p:sp>
        <p:nvSpPr>
          <p:cNvPr id="5" name="Right Arrow 4"/>
          <p:cNvSpPr/>
          <p:nvPr/>
        </p:nvSpPr>
        <p:spPr>
          <a:xfrm>
            <a:off x="1778140" y="1225596"/>
            <a:ext cx="711970" cy="310243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6" name="Rounded Rectangle 5"/>
          <p:cNvSpPr/>
          <p:nvPr/>
        </p:nvSpPr>
        <p:spPr>
          <a:xfrm>
            <a:off x="2596243" y="494251"/>
            <a:ext cx="4041328" cy="19121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8" name="Rectangle 7"/>
          <p:cNvSpPr/>
          <p:nvPr/>
        </p:nvSpPr>
        <p:spPr>
          <a:xfrm>
            <a:off x="4300538" y="698360"/>
            <a:ext cx="800100" cy="11838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0" dirty="0">
                <a:solidFill>
                  <a:schemeClr val="accent4">
                    <a:lumMod val="50000"/>
                  </a:schemeClr>
                </a:solidFill>
              </a:rPr>
              <a:t>HFile2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0662" y="698360"/>
            <a:ext cx="800100" cy="11838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0" dirty="0">
                <a:solidFill>
                  <a:schemeClr val="accent4">
                    <a:lumMod val="50000"/>
                  </a:schemeClr>
                </a:solidFill>
              </a:rPr>
              <a:t>HFile3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82044" y="1939330"/>
            <a:ext cx="808265" cy="293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Bloom Filter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00540" y="1939330"/>
            <a:ext cx="808265" cy="293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Bloom Filter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00665" y="1939330"/>
            <a:ext cx="808265" cy="293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Bloom Filter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32751"/>
              </p:ext>
            </p:extLst>
          </p:nvPr>
        </p:nvGraphicFramePr>
        <p:xfrm>
          <a:off x="2596244" y="3004680"/>
          <a:ext cx="4025000" cy="9436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tableStyleId>{16D9F66E-5EB9-4882-86FB-DCBF35E3C3E4}</a:tableStyleId>
              </a:tblPr>
              <a:tblGrid>
                <a:gridCol w="402500"/>
                <a:gridCol w="402500"/>
                <a:gridCol w="402500"/>
                <a:gridCol w="402500"/>
                <a:gridCol w="402500"/>
                <a:gridCol w="402500"/>
                <a:gridCol w="402500"/>
                <a:gridCol w="402500"/>
                <a:gridCol w="402500"/>
                <a:gridCol w="402500"/>
              </a:tblGrid>
              <a:tr h="31455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rgbClr val="00B050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55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55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accent5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46363"/>
              </p:ext>
            </p:extLst>
          </p:nvPr>
        </p:nvGraphicFramePr>
        <p:xfrm>
          <a:off x="1796145" y="3005807"/>
          <a:ext cx="800101" cy="94366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00101"/>
              </a:tblGrid>
              <a:tr h="314555">
                <a:tc>
                  <a:txBody>
                    <a:bodyPr/>
                    <a:lstStyle/>
                    <a:p>
                      <a:r>
                        <a:rPr lang="en-US" sz="800" b="0" dirty="0" smtClean="0"/>
                        <a:t>Hash</a:t>
                      </a:r>
                      <a:r>
                        <a:rPr lang="en-US" sz="800" b="0" baseline="0" dirty="0" smtClean="0"/>
                        <a:t> 1</a:t>
                      </a:r>
                      <a:endParaRPr lang="en-US" sz="800" b="0" dirty="0"/>
                    </a:p>
                  </a:txBody>
                  <a:tcPr marL="51435" marR="51435" marT="25718" marB="25718">
                    <a:noFill/>
                  </a:tcPr>
                </a:tc>
              </a:tr>
              <a:tr h="314555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Hash 2</a:t>
                      </a:r>
                      <a:endParaRPr lang="en-US" sz="800" dirty="0"/>
                    </a:p>
                  </a:txBody>
                  <a:tcPr marL="51435" marR="51435" marT="25718" marB="25718">
                    <a:noFill/>
                  </a:tcPr>
                </a:tc>
              </a:tr>
              <a:tr h="314555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Hash 3</a:t>
                      </a:r>
                      <a:endParaRPr lang="en-US" sz="800" dirty="0"/>
                    </a:p>
                  </a:txBody>
                  <a:tcPr marL="51435" marR="51435" marT="25718" marB="25718">
                    <a:noFill/>
                  </a:tcPr>
                </a:tc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>
            <a:off x="3608618" y="2244057"/>
            <a:ext cx="195943" cy="437261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7" name="TextBox 26"/>
          <p:cNvSpPr txBox="1"/>
          <p:nvPr/>
        </p:nvSpPr>
        <p:spPr>
          <a:xfrm>
            <a:off x="1717145" y="4170433"/>
            <a:ext cx="270525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72" indent="-192872">
              <a:buFont typeface="+mj-lt"/>
              <a:buAutoNum type="arabicPeriod"/>
            </a:pPr>
            <a:r>
              <a:rPr lang="en-US" sz="680" dirty="0" smtClean="0"/>
              <a:t>For Range scans, block indexes are used</a:t>
            </a:r>
          </a:p>
          <a:p>
            <a:pPr marL="192872" indent="-192872">
              <a:buFont typeface="+mj-lt"/>
              <a:buAutoNum type="arabicPeriod"/>
            </a:pPr>
            <a:r>
              <a:rPr lang="en-US" sz="680" dirty="0"/>
              <a:t>For specific row retrieves use Bloom Filter first </a:t>
            </a:r>
          </a:p>
          <a:p>
            <a:endParaRPr lang="en-US" sz="68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773196" y="4157709"/>
            <a:ext cx="3032157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72" indent="-192872">
              <a:buFont typeface="+mj-lt"/>
              <a:buAutoNum type="arabicPeriod"/>
            </a:pPr>
            <a:r>
              <a:rPr lang="en-US" sz="600" dirty="0"/>
              <a:t>Instead of checking all HFiles in depth, look at </a:t>
            </a:r>
            <a:r>
              <a:rPr lang="en-US" sz="600" dirty="0" smtClean="0"/>
              <a:t>Row Bloom Filter of each File</a:t>
            </a:r>
          </a:p>
          <a:p>
            <a:pPr marL="192872" indent="-192872">
              <a:buFont typeface="+mj-lt"/>
              <a:buAutoNum type="arabicPeriod"/>
            </a:pPr>
            <a:r>
              <a:rPr lang="en-US" sz="600" dirty="0" smtClean="0"/>
              <a:t>Assume </a:t>
            </a:r>
            <a:r>
              <a:rPr lang="en-US" sz="600" dirty="0"/>
              <a:t>- Bloom Filter has 3 </a:t>
            </a:r>
            <a:r>
              <a:rPr lang="en-US" sz="600" dirty="0" smtClean="0"/>
              <a:t>way hash (usually </a:t>
            </a:r>
            <a:r>
              <a:rPr lang="en-US" sz="600" dirty="0"/>
              <a:t>N=&gt;deterministic)</a:t>
            </a:r>
          </a:p>
          <a:p>
            <a:pPr marL="192872" indent="-192872">
              <a:buFont typeface="+mj-lt"/>
              <a:buAutoNum type="arabicPeriod"/>
            </a:pPr>
            <a:r>
              <a:rPr lang="en-US" sz="600" dirty="0"/>
              <a:t>For any key, </a:t>
            </a:r>
            <a:r>
              <a:rPr lang="en-US" sz="600" dirty="0" smtClean="0"/>
              <a:t>mark the relevant bucket on 3 hash’s</a:t>
            </a:r>
          </a:p>
          <a:p>
            <a:pPr marL="192872" indent="-192872">
              <a:buFont typeface="+mj-lt"/>
              <a:buAutoNum type="arabicPeriod"/>
            </a:pPr>
            <a:r>
              <a:rPr lang="en-US" sz="600" dirty="0" smtClean="0"/>
              <a:t>If </a:t>
            </a:r>
            <a:r>
              <a:rPr lang="en-US" sz="600" dirty="0"/>
              <a:t>all relevant </a:t>
            </a:r>
            <a:r>
              <a:rPr lang="en-US" sz="600" dirty="0" smtClean="0"/>
              <a:t>hash buckets </a:t>
            </a:r>
            <a:r>
              <a:rPr lang="en-US" sz="600" dirty="0"/>
              <a:t>are not filled up, the key doesn</a:t>
            </a:r>
            <a:r>
              <a:rPr lang="fr-FR" sz="600" dirty="0"/>
              <a:t>’</a:t>
            </a:r>
            <a:r>
              <a:rPr lang="en-US" sz="600" dirty="0"/>
              <a:t>t exist</a:t>
            </a:r>
          </a:p>
          <a:p>
            <a:pPr marL="192872" indent="-192872">
              <a:buFont typeface="+mj-lt"/>
              <a:buAutoNum type="arabicPeriod"/>
            </a:pPr>
            <a:r>
              <a:rPr lang="en-US" sz="600" dirty="0"/>
              <a:t>If all relevant </a:t>
            </a:r>
            <a:r>
              <a:rPr lang="en-US" sz="600" dirty="0" smtClean="0"/>
              <a:t>hash buckets are </a:t>
            </a:r>
            <a:r>
              <a:rPr lang="en-US" sz="600" dirty="0"/>
              <a:t>filled up, the key might exist </a:t>
            </a:r>
            <a:r>
              <a:rPr lang="en-US" sz="600" dirty="0" smtClean="0"/>
              <a:t>– high possibility</a:t>
            </a:r>
            <a:endParaRPr lang="en-US" sz="600" dirty="0"/>
          </a:p>
          <a:p>
            <a:pPr marL="192872" indent="-192872">
              <a:buFont typeface="+mj-lt"/>
              <a:buAutoNum type="arabicPeriod"/>
            </a:pPr>
            <a:r>
              <a:rPr lang="en-US" sz="600" dirty="0"/>
              <a:t>No false negatives, but false positives </a:t>
            </a:r>
            <a:r>
              <a:rPr lang="en-US" sz="600" dirty="0" smtClean="0"/>
              <a:t>possible</a:t>
            </a:r>
          </a:p>
          <a:p>
            <a:pPr marL="192872" indent="-192872">
              <a:buFont typeface="+mj-lt"/>
              <a:buAutoNum type="arabicPeriod"/>
            </a:pPr>
            <a:r>
              <a:rPr lang="en-US" sz="600" dirty="0"/>
              <a:t>More </a:t>
            </a:r>
            <a:r>
              <a:rPr lang="en-US" sz="600" dirty="0" smtClean="0"/>
              <a:t>Hash’s and more hash buckets =&gt; more certainty</a:t>
            </a:r>
            <a:endParaRPr lang="en-US" sz="600" dirty="0"/>
          </a:p>
        </p:txBody>
      </p:sp>
      <p:sp>
        <p:nvSpPr>
          <p:cNvPr id="3" name="Rectangle 2"/>
          <p:cNvSpPr/>
          <p:nvPr/>
        </p:nvSpPr>
        <p:spPr>
          <a:xfrm>
            <a:off x="608604" y="3741135"/>
            <a:ext cx="801932" cy="41065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AAXY 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Check if </a:t>
            </a:r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</a:rPr>
              <a:t>exists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37117" y="706258"/>
            <a:ext cx="52733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a</a:t>
            </a:r>
            <a:r>
              <a:rPr lang="en-US" sz="675" dirty="0" smtClean="0"/>
              <a:t>a </a:t>
            </a:r>
            <a:r>
              <a:rPr lang="en-US" sz="675" dirty="0"/>
              <a:t>– </a:t>
            </a:r>
            <a:r>
              <a:rPr lang="en-US" sz="675" dirty="0" smtClean="0"/>
              <a:t>ab</a:t>
            </a:r>
            <a:endParaRPr lang="en-US" sz="675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108930" y="697843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08930" y="902466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04072" y="1870358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00761" y="1697792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49581" y="1674640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ay </a:t>
            </a:r>
            <a:r>
              <a:rPr lang="en-US" sz="675" dirty="0"/>
              <a:t>– </a:t>
            </a:r>
            <a:r>
              <a:rPr lang="en-US" sz="675" dirty="0" err="1" smtClean="0"/>
              <a:t>az</a:t>
            </a:r>
            <a:endParaRPr lang="en-US" sz="675" dirty="0"/>
          </a:p>
        </p:txBody>
      </p:sp>
      <p:sp>
        <p:nvSpPr>
          <p:cNvPr id="20" name="Rectangle 19"/>
          <p:cNvSpPr/>
          <p:nvPr/>
        </p:nvSpPr>
        <p:spPr>
          <a:xfrm>
            <a:off x="3404205" y="3006937"/>
            <a:ext cx="397814" cy="3122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</a:rPr>
              <a:t>X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>
            <a:off x="4208579" y="3320368"/>
            <a:ext cx="397814" cy="3122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</a:rPr>
              <a:t>X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5821882" y="3634951"/>
            <a:ext cx="397814" cy="3122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</a:rPr>
              <a:t>X</a:t>
            </a:r>
            <a:endParaRPr lang="en-US" sz="1000" dirty="0"/>
          </a:p>
        </p:txBody>
      </p:sp>
      <p:sp>
        <p:nvSpPr>
          <p:cNvPr id="39" name="Rectangle 38"/>
          <p:cNvSpPr/>
          <p:nvPr/>
        </p:nvSpPr>
        <p:spPr>
          <a:xfrm>
            <a:off x="3806392" y="3006935"/>
            <a:ext cx="397814" cy="3066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X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12572" y="3320367"/>
            <a:ext cx="397814" cy="3122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X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03186" y="3634951"/>
            <a:ext cx="397814" cy="3122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X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12313" y="3316953"/>
            <a:ext cx="402039" cy="3122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sz="9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1000" dirty="0">
                <a:solidFill>
                  <a:srgbClr val="00B050"/>
                </a:solidFill>
              </a:rPr>
              <a:t> ✅</a:t>
            </a:r>
            <a:endParaRPr lang="en-US" sz="1000" dirty="0"/>
          </a:p>
        </p:txBody>
      </p:sp>
      <p:sp>
        <p:nvSpPr>
          <p:cNvPr id="36" name="Rectangle 35"/>
          <p:cNvSpPr/>
          <p:nvPr/>
        </p:nvSpPr>
        <p:spPr>
          <a:xfrm>
            <a:off x="3399269" y="3004960"/>
            <a:ext cx="397814" cy="3066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</a:rPr>
              <a:t>X</a:t>
            </a:r>
          </a:p>
          <a:p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1000" dirty="0" smtClean="0">
                <a:solidFill>
                  <a:srgbClr val="00B050"/>
                </a:solidFill>
              </a:rPr>
              <a:t> ✅</a:t>
            </a:r>
            <a:endParaRPr lang="en-US" sz="1000" dirty="0"/>
          </a:p>
        </p:txBody>
      </p:sp>
      <p:sp>
        <p:nvSpPr>
          <p:cNvPr id="45" name="Rectangle 44"/>
          <p:cNvSpPr/>
          <p:nvPr/>
        </p:nvSpPr>
        <p:spPr>
          <a:xfrm>
            <a:off x="4610739" y="3634950"/>
            <a:ext cx="401703" cy="312285"/>
          </a:xfrm>
          <a:prstGeom prst="rect">
            <a:avLst/>
          </a:prstGeom>
          <a:solidFill>
            <a:srgbClr val="FF947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strike="sngStrike" dirty="0" smtClean="0">
              <a:solidFill>
                <a:srgbClr val="00B050"/>
              </a:solidFill>
            </a:endParaRPr>
          </a:p>
          <a:p>
            <a:pPr algn="ctr"/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1000" dirty="0" smtClean="0">
                <a:solidFill>
                  <a:srgbClr val="00B050"/>
                </a:solidFill>
              </a:rPr>
              <a:t>✴️</a:t>
            </a:r>
            <a:r>
              <a:rPr lang="en-US" sz="1000" strike="sngStrike" dirty="0" smtClean="0">
                <a:solidFill>
                  <a:srgbClr val="00B050"/>
                </a:solidFill>
              </a:rPr>
              <a:t> </a:t>
            </a:r>
            <a:endParaRPr lang="en-US" sz="1000" strike="sngStrike" dirty="0"/>
          </a:p>
        </p:txBody>
      </p:sp>
      <p:sp>
        <p:nvSpPr>
          <p:cNvPr id="24" name="Rectangle 23"/>
          <p:cNvSpPr/>
          <p:nvPr/>
        </p:nvSpPr>
        <p:spPr>
          <a:xfrm>
            <a:off x="610435" y="3006954"/>
            <a:ext cx="800101" cy="313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5"/>
                </a:solidFill>
              </a:rPr>
              <a:t>AACL</a:t>
            </a:r>
            <a:endParaRPr lang="en-US" sz="1000" dirty="0"/>
          </a:p>
        </p:txBody>
      </p:sp>
      <p:sp>
        <p:nvSpPr>
          <p:cNvPr id="43" name="Rectangle 42"/>
          <p:cNvSpPr/>
          <p:nvPr/>
        </p:nvSpPr>
        <p:spPr>
          <a:xfrm>
            <a:off x="608604" y="2691262"/>
            <a:ext cx="801932" cy="3134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Primary Keys in HFile1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26716" y="657066"/>
            <a:ext cx="2623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6716" y="2004173"/>
            <a:ext cx="2623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7914" y="657066"/>
            <a:ext cx="0" cy="1347107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5401" y="668540"/>
            <a:ext cx="3012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 aa</a:t>
            </a:r>
            <a:endParaRPr lang="en-US" sz="700" dirty="0"/>
          </a:p>
          <a:p>
            <a:endParaRPr lang="en-US" sz="700" dirty="0"/>
          </a:p>
          <a:p>
            <a:endParaRPr lang="en-US" sz="700" dirty="0" smtClean="0"/>
          </a:p>
          <a:p>
            <a:endParaRPr lang="en-US" sz="700" dirty="0"/>
          </a:p>
          <a:p>
            <a:endParaRPr lang="en-US" sz="700" dirty="0" smtClean="0"/>
          </a:p>
          <a:p>
            <a:r>
              <a:rPr lang="en-US" sz="700" dirty="0" smtClean="0"/>
              <a:t>to</a:t>
            </a:r>
          </a:p>
          <a:p>
            <a:endParaRPr lang="en-US" sz="700" dirty="0" smtClean="0"/>
          </a:p>
          <a:p>
            <a:endParaRPr lang="en-US" sz="700" dirty="0" smtClean="0"/>
          </a:p>
          <a:p>
            <a:endParaRPr lang="en-US" sz="700" dirty="0"/>
          </a:p>
          <a:p>
            <a:endParaRPr lang="en-US" sz="700" dirty="0"/>
          </a:p>
          <a:p>
            <a:r>
              <a:rPr lang="en-US" sz="700" dirty="0" smtClean="0"/>
              <a:t> </a:t>
            </a:r>
            <a:r>
              <a:rPr lang="en-US" sz="700" dirty="0" err="1" smtClean="0"/>
              <a:t>az</a:t>
            </a:r>
            <a:endParaRPr lang="en-US" sz="700" dirty="0"/>
          </a:p>
        </p:txBody>
      </p:sp>
      <p:sp>
        <p:nvSpPr>
          <p:cNvPr id="51" name="Vertical Scroll 50"/>
          <p:cNvSpPr/>
          <p:nvPr/>
        </p:nvSpPr>
        <p:spPr>
          <a:xfrm>
            <a:off x="21309" y="4062561"/>
            <a:ext cx="870596" cy="594252"/>
          </a:xfrm>
          <a:prstGeom prst="verticalScroll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4">
                    <a:lumMod val="75000"/>
                  </a:schemeClr>
                </a:solidFill>
              </a:rPr>
              <a:t>AAXY</a:t>
            </a:r>
          </a:p>
          <a:p>
            <a:pPr algn="ctr"/>
            <a:r>
              <a:rPr lang="en-US" sz="600" dirty="0" smtClean="0">
                <a:solidFill>
                  <a:schemeClr val="accent4">
                    <a:lumMod val="75000"/>
                  </a:schemeClr>
                </a:solidFill>
              </a:rPr>
              <a:t>Hash 3 marker </a:t>
            </a:r>
            <a:r>
              <a:rPr lang="en-US" sz="600" dirty="0">
                <a:solidFill>
                  <a:schemeClr val="accent4">
                    <a:lumMod val="75000"/>
                  </a:schemeClr>
                </a:solidFill>
              </a:rPr>
              <a:t>is </a:t>
            </a:r>
            <a:r>
              <a:rPr lang="en-US" sz="600" dirty="0" smtClean="0">
                <a:solidFill>
                  <a:schemeClr val="accent4">
                    <a:lumMod val="75000"/>
                  </a:schemeClr>
                </a:solidFill>
              </a:rPr>
              <a:t>empty;</a:t>
            </a:r>
            <a:endParaRPr lang="en-US" sz="6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600" dirty="0">
                <a:solidFill>
                  <a:schemeClr val="accent4">
                    <a:lumMod val="75000"/>
                  </a:schemeClr>
                </a:solidFill>
              </a:rPr>
              <a:t>So, it </a:t>
            </a:r>
            <a:r>
              <a:rPr lang="en-US" sz="600" dirty="0" smtClean="0">
                <a:solidFill>
                  <a:schemeClr val="accent4">
                    <a:lumMod val="75000"/>
                  </a:schemeClr>
                </a:solidFill>
              </a:rPr>
              <a:t>doesn</a:t>
            </a:r>
            <a:r>
              <a:rPr lang="fr-FR" sz="600" dirty="0" smtClean="0">
                <a:solidFill>
                  <a:schemeClr val="accent4">
                    <a:lumMod val="75000"/>
                  </a:schemeClr>
                </a:solidFill>
              </a:rPr>
              <a:t>’</a:t>
            </a:r>
            <a:r>
              <a:rPr lang="en-US" sz="600" dirty="0" smtClean="0">
                <a:solidFill>
                  <a:schemeClr val="accent4">
                    <a:lumMod val="75000"/>
                  </a:schemeClr>
                </a:solidFill>
              </a:rPr>
              <a:t>t </a:t>
            </a:r>
            <a:r>
              <a:rPr lang="en-US" sz="600" dirty="0">
                <a:solidFill>
                  <a:schemeClr val="accent4">
                    <a:lumMod val="75000"/>
                  </a:schemeClr>
                </a:solidFill>
              </a:rPr>
              <a:t>exist in </a:t>
            </a:r>
            <a:r>
              <a:rPr lang="en-US" sz="600" dirty="0" smtClean="0">
                <a:solidFill>
                  <a:schemeClr val="accent4">
                    <a:lumMod val="75000"/>
                  </a:schemeClr>
                </a:solidFill>
              </a:rPr>
              <a:t>HFile1 </a:t>
            </a:r>
            <a:endParaRPr lang="en-US" sz="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04152" y="2820348"/>
            <a:ext cx="1872360" cy="1793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Sample Row Key Bloom 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90209" y="692590"/>
            <a:ext cx="800100" cy="11838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0" dirty="0" smtClean="0">
                <a:solidFill>
                  <a:schemeClr val="accent4">
                    <a:lumMod val="50000"/>
                  </a:schemeClr>
                </a:solidFill>
              </a:rPr>
              <a:t>HFile1</a:t>
            </a:r>
            <a:endParaRPr lang="en-US" sz="76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849338" y="692588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841175" y="896696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841175" y="1876409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841174" y="1692022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908531" y="691463"/>
            <a:ext cx="52733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aa </a:t>
            </a:r>
            <a:r>
              <a:rPr lang="en-US" sz="675" dirty="0"/>
              <a:t>– </a:t>
            </a:r>
            <a:r>
              <a:rPr lang="en-US" sz="675" dirty="0" smtClean="0"/>
              <a:t>ab</a:t>
            </a:r>
            <a:endParaRPr lang="en-US" sz="675" dirty="0"/>
          </a:p>
        </p:txBody>
      </p:sp>
      <p:sp>
        <p:nvSpPr>
          <p:cNvPr id="60" name="TextBox 59"/>
          <p:cNvSpPr txBox="1"/>
          <p:nvPr/>
        </p:nvSpPr>
        <p:spPr>
          <a:xfrm>
            <a:off x="2908531" y="1692022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a</a:t>
            </a:r>
            <a:r>
              <a:rPr lang="en-US" sz="675" dirty="0"/>
              <a:t>y</a:t>
            </a:r>
            <a:r>
              <a:rPr lang="en-US" sz="675" dirty="0" smtClean="0"/>
              <a:t> </a:t>
            </a:r>
            <a:r>
              <a:rPr lang="en-US" sz="675" dirty="0"/>
              <a:t>– </a:t>
            </a:r>
            <a:r>
              <a:rPr lang="en-US" sz="675" dirty="0" err="1" smtClean="0"/>
              <a:t>az</a:t>
            </a:r>
            <a:endParaRPr lang="en-US" sz="675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2849338" y="1477567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841174" y="1264025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849338" y="1083334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00304" y="893852"/>
            <a:ext cx="537219" cy="170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506"/>
              <a:t>Block </a:t>
            </a:r>
            <a:r>
              <a:rPr lang="en-US" sz="506" smtClean="0"/>
              <a:t>Indexes</a:t>
            </a:r>
            <a:endParaRPr lang="en-US" sz="506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908531" y="691463"/>
            <a:ext cx="0" cy="2052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400304" y="712310"/>
            <a:ext cx="512331" cy="1701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506"/>
              <a:t>Block </a:t>
            </a:r>
            <a:r>
              <a:rPr lang="en-US" sz="506" smtClean="0"/>
              <a:t>Range</a:t>
            </a:r>
            <a:endParaRPr lang="en-US" sz="506" dirty="0"/>
          </a:p>
        </p:txBody>
      </p:sp>
      <p:cxnSp>
        <p:nvCxnSpPr>
          <p:cNvPr id="67" name="Straight Arrow Connector 66"/>
          <p:cNvCxnSpPr>
            <a:endCxn id="67" idx="2"/>
          </p:cNvCxnSpPr>
          <p:nvPr/>
        </p:nvCxnSpPr>
        <p:spPr>
          <a:xfrm flipV="1">
            <a:off x="2937523" y="887671"/>
            <a:ext cx="234677" cy="102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299488" y="691463"/>
            <a:ext cx="790821" cy="20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Data Block &amp; Size </a:t>
            </a:r>
            <a:endParaRPr lang="en-US" sz="600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2937523" y="978940"/>
            <a:ext cx="234677" cy="10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6" idx="1"/>
            <a:endCxn id="39" idx="1"/>
          </p:cNvCxnSpPr>
          <p:nvPr/>
        </p:nvCxnSpPr>
        <p:spPr>
          <a:xfrm>
            <a:off x="3399269" y="3158275"/>
            <a:ext cx="407123" cy="1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1" idx="1"/>
          </p:cNvCxnSpPr>
          <p:nvPr/>
        </p:nvCxnSpPr>
        <p:spPr>
          <a:xfrm flipV="1">
            <a:off x="5012313" y="3472329"/>
            <a:ext cx="398073" cy="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5" idx="1"/>
            <a:endCxn id="45" idx="3"/>
          </p:cNvCxnSpPr>
          <p:nvPr/>
        </p:nvCxnSpPr>
        <p:spPr>
          <a:xfrm>
            <a:off x="4610739" y="3791093"/>
            <a:ext cx="401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70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06"/>
    </mc:Choice>
    <mc:Fallback xmlns="">
      <p:transition spd="slow" advTm="13420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6" y="131483"/>
            <a:ext cx="5915025" cy="689834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/>
              <a:t>Widget Semi Aggregated Table – Core Table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68907"/>
              </p:ext>
            </p:extLst>
          </p:nvPr>
        </p:nvGraphicFramePr>
        <p:xfrm>
          <a:off x="586808" y="1067538"/>
          <a:ext cx="5708319" cy="828917"/>
        </p:xfrm>
        <a:graphic>
          <a:graphicData uri="http://schemas.openxmlformats.org/drawingml/2006/table">
            <a:tbl>
              <a:tblPr/>
              <a:tblGrid>
                <a:gridCol w="335631"/>
                <a:gridCol w="397218"/>
                <a:gridCol w="421148"/>
                <a:gridCol w="392094"/>
                <a:gridCol w="392094"/>
                <a:gridCol w="302142"/>
                <a:gridCol w="347922"/>
                <a:gridCol w="339544"/>
                <a:gridCol w="397218"/>
                <a:gridCol w="397218"/>
                <a:gridCol w="397218"/>
                <a:gridCol w="397218"/>
                <a:gridCol w="397218"/>
                <a:gridCol w="397218"/>
                <a:gridCol w="397218"/>
              </a:tblGrid>
              <a:tr h="275275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widget-pages-stats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2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dealer-user details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 details</a:t>
                      </a: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6857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aggregate-stats</a:t>
                      </a: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6857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83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dealer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label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timestamp</a:t>
                      </a:r>
                      <a:endParaRPr lang="en-US" sz="7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device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segments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context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stats-1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clicks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stats-2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views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stats-3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hover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stats-4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stats-5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 rot="5400000">
            <a:off x="2998265" y="1421693"/>
            <a:ext cx="439891" cy="1389414"/>
          </a:xfrm>
          <a:prstGeom prst="rightBrace">
            <a:avLst>
              <a:gd name="adj1" fmla="val 47472"/>
              <a:gd name="adj2" fmla="val 522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7415" y="2345929"/>
            <a:ext cx="1223158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rimary filter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1142237" y="1341025"/>
            <a:ext cx="439890" cy="1550752"/>
          </a:xfrm>
          <a:prstGeom prst="rightBrace">
            <a:avLst>
              <a:gd name="adj1" fmla="val 33908"/>
              <a:gd name="adj2" fmla="val 510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3246" y="2345929"/>
            <a:ext cx="1276914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group- by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 rot="5400000">
            <a:off x="2208039" y="1916966"/>
            <a:ext cx="376848" cy="1834937"/>
          </a:xfrm>
          <a:prstGeom prst="rightBrace">
            <a:avLst>
              <a:gd name="adj1" fmla="val 47472"/>
              <a:gd name="adj2" fmla="val 510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84151" y="3022860"/>
            <a:ext cx="1347849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rimary key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774" y="3932237"/>
            <a:ext cx="2460419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Dealer will have ~ [100,000 to </a:t>
            </a:r>
            <a:r>
              <a:rPr lang="en-US" sz="900" dirty="0"/>
              <a:t>4</a:t>
            </a:r>
            <a:r>
              <a:rPr lang="en-US" sz="900" dirty="0" smtClean="0"/>
              <a:t>,000,000] rows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774" y="3701405"/>
            <a:ext cx="2460419" cy="230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* Total size of table – 1.5 Billion</a:t>
            </a:r>
            <a:endParaRPr lang="en-US" sz="900" dirty="0"/>
          </a:p>
        </p:txBody>
      </p:sp>
      <p:cxnSp>
        <p:nvCxnSpPr>
          <p:cNvPr id="14" name="Curved Connector 13"/>
          <p:cNvCxnSpPr>
            <a:endCxn id="15" idx="0"/>
          </p:cNvCxnSpPr>
          <p:nvPr/>
        </p:nvCxnSpPr>
        <p:spPr>
          <a:xfrm rot="5400000">
            <a:off x="563918" y="2254158"/>
            <a:ext cx="2235839" cy="1520429"/>
          </a:xfrm>
          <a:prstGeom prst="curvedConnector3">
            <a:avLst>
              <a:gd name="adj1" fmla="val 43556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9093" y="4132292"/>
            <a:ext cx="1325058" cy="309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econdary Filter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31"/>
    </mc:Choice>
    <mc:Fallback xmlns="">
      <p:transition spd="slow" advTm="11613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488858" y="4103302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zx – zz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01104" y="3350657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z</a:t>
            </a:r>
            <a:r>
              <a:rPr lang="en-US" sz="675" dirty="0"/>
              <a:t>c</a:t>
            </a:r>
            <a:r>
              <a:rPr lang="en-US" sz="675" dirty="0" smtClean="0"/>
              <a:t> </a:t>
            </a:r>
            <a:r>
              <a:rPr lang="en-US" sz="675" dirty="0"/>
              <a:t>– </a:t>
            </a:r>
            <a:r>
              <a:rPr lang="en-US" sz="675" dirty="0" smtClean="0"/>
              <a:t>z</a:t>
            </a:r>
            <a:r>
              <a:rPr lang="en-US" sz="675" dirty="0"/>
              <a:t>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05017" y="1274827"/>
            <a:ext cx="4408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yl </a:t>
            </a:r>
            <a:r>
              <a:rPr lang="en-US" sz="675" dirty="0"/>
              <a:t>– </a:t>
            </a:r>
            <a:r>
              <a:rPr lang="en-US" sz="675" dirty="0" smtClean="0"/>
              <a:t>y</a:t>
            </a:r>
            <a:r>
              <a:rPr lang="en-US" sz="675" dirty="0"/>
              <a:t>m</a:t>
            </a:r>
          </a:p>
          <a:p>
            <a:endParaRPr lang="en-US" sz="675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5509100" y="1451352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505017" y="1283360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509100" y="522183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y</a:t>
            </a:r>
            <a:r>
              <a:rPr lang="en-US" sz="675" dirty="0"/>
              <a:t>b</a:t>
            </a:r>
            <a:r>
              <a:rPr lang="en-US" sz="675" dirty="0" smtClean="0"/>
              <a:t> </a:t>
            </a:r>
            <a:r>
              <a:rPr lang="en-US" sz="675" dirty="0"/>
              <a:t>– </a:t>
            </a:r>
            <a:r>
              <a:rPr lang="en-US" sz="675" dirty="0" smtClean="0"/>
              <a:t>y</a:t>
            </a:r>
            <a:r>
              <a:rPr lang="en-US" sz="675" dirty="0"/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4307" y="501372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aa – </a:t>
            </a:r>
            <a:r>
              <a:rPr lang="en-US" sz="675" dirty="0" smtClean="0"/>
              <a:t>ab</a:t>
            </a:r>
            <a:endParaRPr lang="en-US" sz="675" dirty="0"/>
          </a:p>
        </p:txBody>
      </p:sp>
      <p:sp>
        <p:nvSpPr>
          <p:cNvPr id="51" name="TextBox 50"/>
          <p:cNvSpPr txBox="1"/>
          <p:nvPr/>
        </p:nvSpPr>
        <p:spPr>
          <a:xfrm>
            <a:off x="2431167" y="684602"/>
            <a:ext cx="397297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500" dirty="0"/>
              <a:t>Block Index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439346" y="2123487"/>
            <a:ext cx="630544" cy="2562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accent4">
                    <a:lumMod val="50000"/>
                  </a:schemeClr>
                </a:solidFill>
              </a:rPr>
              <a:t>TARGET DATA &amp;</a:t>
            </a:r>
          </a:p>
          <a:p>
            <a:pPr algn="ctr"/>
            <a:r>
              <a:rPr lang="en-US" sz="400" dirty="0">
                <a:solidFill>
                  <a:schemeClr val="accent4">
                    <a:lumMod val="50000"/>
                  </a:schemeClr>
                </a:solidFill>
              </a:rPr>
              <a:t>AGGREGATION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65080"/>
              </p:ext>
            </p:extLst>
          </p:nvPr>
        </p:nvGraphicFramePr>
        <p:xfrm>
          <a:off x="14575" y="2123487"/>
          <a:ext cx="2151249" cy="476306"/>
        </p:xfrm>
        <a:graphic>
          <a:graphicData uri="http://schemas.openxmlformats.org/drawingml/2006/table">
            <a:tbl>
              <a:tblPr/>
              <a:tblGrid>
                <a:gridCol w="174151"/>
                <a:gridCol w="206108"/>
                <a:gridCol w="206108"/>
                <a:gridCol w="203449"/>
                <a:gridCol w="218033"/>
                <a:gridCol w="218033"/>
                <a:gridCol w="231081"/>
                <a:gridCol w="249044"/>
                <a:gridCol w="222621"/>
                <a:gridCol w="222621"/>
              </a:tblGrid>
              <a:tr h="23109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widget-pages-stats primary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2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dealer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 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</a:t>
                      </a:r>
                    </a:p>
                    <a:p>
                      <a:pPr algn="ctr" fontAlgn="t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label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</a:t>
                      </a:r>
                    </a:p>
                    <a:p>
                      <a:pPr algn="ctr" fontAlgn="t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stamp</a:t>
                      </a:r>
                      <a:endParaRPr lang="en-US" sz="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device</a:t>
                      </a:r>
                      <a:r>
                        <a:rPr lang="en-US" sz="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</a:t>
                      </a:r>
                    </a:p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</a:t>
                      </a:r>
                      <a:endParaRPr lang="en-US" sz="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</a:t>
                      </a:r>
                      <a:endParaRPr lang="en-US" sz="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</a:t>
                      </a:r>
                      <a:endParaRPr lang="en-US" sz="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context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Stats-4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00637" y="512463"/>
            <a:ext cx="1069521" cy="93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5499" y="512463"/>
            <a:ext cx="1069521" cy="93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Region-26</a:t>
            </a:r>
            <a:endParaRPr lang="en-US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0637" y="1813827"/>
            <a:ext cx="1069521" cy="93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Region-2</a:t>
            </a:r>
          </a:p>
        </p:txBody>
      </p:sp>
      <p:sp>
        <p:nvSpPr>
          <p:cNvPr id="8" name="Rectangle 7"/>
          <p:cNvSpPr/>
          <p:nvPr/>
        </p:nvSpPr>
        <p:spPr>
          <a:xfrm>
            <a:off x="4435499" y="1813827"/>
            <a:ext cx="1069521" cy="93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Region-27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6721" y="3336468"/>
            <a:ext cx="1069521" cy="93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Region-5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1583" y="3336468"/>
            <a:ext cx="1069521" cy="93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Region-30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659766" y="510402"/>
            <a:ext cx="436791" cy="2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59766" y="684600"/>
            <a:ext cx="436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94555" y="3340128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1104" y="4275357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5184" y="4081745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" idx="1"/>
          </p:cNvCxnSpPr>
          <p:nvPr/>
        </p:nvCxnSpPr>
        <p:spPr>
          <a:xfrm flipV="1">
            <a:off x="1719632" y="981910"/>
            <a:ext cx="1381005" cy="137428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9" idx="1"/>
          </p:cNvCxnSpPr>
          <p:nvPr/>
        </p:nvCxnSpPr>
        <p:spPr>
          <a:xfrm>
            <a:off x="1718741" y="2357225"/>
            <a:ext cx="1377980" cy="144869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1"/>
          </p:cNvCxnSpPr>
          <p:nvPr/>
        </p:nvCxnSpPr>
        <p:spPr>
          <a:xfrm>
            <a:off x="1718268" y="2357086"/>
            <a:ext cx="2713315" cy="14488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721506" y="2136224"/>
            <a:ext cx="1375215" cy="21362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>
            <a:off x="5950134" y="435740"/>
            <a:ext cx="513097" cy="40581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50" name="TextBox 49"/>
          <p:cNvSpPr txBox="1"/>
          <p:nvPr/>
        </p:nvSpPr>
        <p:spPr>
          <a:xfrm>
            <a:off x="6476394" y="825913"/>
            <a:ext cx="240857" cy="32778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AGGREGATION</a:t>
            </a:r>
          </a:p>
          <a:p>
            <a:r>
              <a:rPr lang="en-US" sz="900" dirty="0"/>
              <a:t>S</a:t>
            </a:r>
          </a:p>
          <a:p>
            <a:endParaRPr lang="en-US" sz="900" dirty="0"/>
          </a:p>
          <a:p>
            <a:r>
              <a:rPr lang="en-US" sz="900" dirty="0"/>
              <a:t>FOR</a:t>
            </a:r>
          </a:p>
          <a:p>
            <a:endParaRPr lang="en-US" sz="900" dirty="0"/>
          </a:p>
          <a:p>
            <a:r>
              <a:rPr lang="en-US" sz="900" dirty="0"/>
              <a:t>CLIENT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431165" y="449699"/>
            <a:ext cx="3611372" cy="117581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54" name="TextBox 53"/>
          <p:cNvSpPr txBox="1"/>
          <p:nvPr/>
        </p:nvSpPr>
        <p:spPr>
          <a:xfrm>
            <a:off x="3890141" y="1452248"/>
            <a:ext cx="923125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" dirty="0"/>
              <a:t>REGION SERVER -1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0" y="3941"/>
            <a:ext cx="202522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HBase – Aggregation  </a:t>
            </a: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118062" y="3603812"/>
            <a:ext cx="1767149" cy="8761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75" dirty="0" smtClean="0"/>
          </a:p>
          <a:p>
            <a:pPr algn="ctr"/>
            <a:endParaRPr lang="en-US" sz="675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675" dirty="0" smtClean="0"/>
              <a:t>HBase works on Ordered key Storage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675" dirty="0" smtClean="0"/>
              <a:t>Ordered </a:t>
            </a:r>
            <a:r>
              <a:rPr lang="en-US" sz="675" dirty="0"/>
              <a:t>key </a:t>
            </a:r>
            <a:r>
              <a:rPr lang="en-US" sz="675" dirty="0" smtClean="0"/>
              <a:t>storage creates large/hot Regions for aggregation </a:t>
            </a:r>
          </a:p>
          <a:p>
            <a:pPr algn="ctr"/>
            <a:endParaRPr lang="en-US" sz="675" dirty="0"/>
          </a:p>
          <a:p>
            <a:r>
              <a:rPr lang="en-US" sz="675" dirty="0" smtClean="0"/>
              <a:t>2 ways to address the problem in Phoenix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675" dirty="0" smtClean="0"/>
              <a:t>Phoenix Guide Posts 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675" dirty="0" smtClean="0"/>
              <a:t>Phoenix Salted Buckets</a:t>
            </a:r>
            <a:endParaRPr lang="en-US" sz="675" dirty="0"/>
          </a:p>
          <a:p>
            <a:pPr algn="ctr"/>
            <a:endParaRPr lang="en-US" sz="675" dirty="0" smtClean="0"/>
          </a:p>
          <a:p>
            <a:pPr algn="ctr"/>
            <a:endParaRPr lang="en-US" sz="675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5509100" y="512459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509100" y="684600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505184" y="3506469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117462" y="2891523"/>
            <a:ext cx="332361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…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55204" y="2887297"/>
            <a:ext cx="332361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…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19007" y="1812633"/>
            <a:ext cx="332361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…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13505" y="521154"/>
            <a:ext cx="332361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12061" y="3309512"/>
            <a:ext cx="332361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…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459907" y="3234115"/>
            <a:ext cx="3611372" cy="12597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91" name="Rounded Rectangle 90"/>
          <p:cNvSpPr/>
          <p:nvPr/>
        </p:nvSpPr>
        <p:spPr>
          <a:xfrm>
            <a:off x="2431165" y="1752700"/>
            <a:ext cx="3611372" cy="11943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cxnSp>
        <p:nvCxnSpPr>
          <p:cNvPr id="24" name="Straight Arrow Connector 23"/>
          <p:cNvCxnSpPr>
            <a:endCxn id="6" idx="1"/>
          </p:cNvCxnSpPr>
          <p:nvPr/>
        </p:nvCxnSpPr>
        <p:spPr>
          <a:xfrm flipV="1">
            <a:off x="1709600" y="981910"/>
            <a:ext cx="2725899" cy="137634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51810" y="864980"/>
            <a:ext cx="613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Region-1</a:t>
            </a:r>
            <a:endParaRPr lang="en-US" sz="900" dirty="0"/>
          </a:p>
        </p:txBody>
      </p:sp>
      <p:sp>
        <p:nvSpPr>
          <p:cNvPr id="59" name="Rectangle 58"/>
          <p:cNvSpPr/>
          <p:nvPr/>
        </p:nvSpPr>
        <p:spPr>
          <a:xfrm>
            <a:off x="3430934" y="2023004"/>
            <a:ext cx="643884" cy="724962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340178" y="1913130"/>
            <a:ext cx="629178" cy="73750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4161367" y="2157656"/>
            <a:ext cx="2301871" cy="22842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66649" y="2752720"/>
            <a:ext cx="969522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" dirty="0"/>
              <a:t>REGION SERVER </a:t>
            </a:r>
            <a:r>
              <a:rPr lang="en-US" sz="760" dirty="0" smtClean="0"/>
              <a:t>-2</a:t>
            </a:r>
            <a:endParaRPr lang="en-US" sz="760" dirty="0"/>
          </a:p>
        </p:txBody>
      </p:sp>
      <p:sp>
        <p:nvSpPr>
          <p:cNvPr id="82" name="TextBox 81"/>
          <p:cNvSpPr txBox="1"/>
          <p:nvPr/>
        </p:nvSpPr>
        <p:spPr>
          <a:xfrm>
            <a:off x="3866290" y="4273070"/>
            <a:ext cx="969522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" dirty="0"/>
              <a:t>REGION SERVER </a:t>
            </a:r>
            <a:r>
              <a:rPr lang="en-US" sz="760" dirty="0" smtClean="0"/>
              <a:t>-5</a:t>
            </a:r>
            <a:endParaRPr lang="en-US" sz="760" dirty="0"/>
          </a:p>
        </p:txBody>
      </p:sp>
      <p:sp>
        <p:nvSpPr>
          <p:cNvPr id="88" name="Rectangle 87"/>
          <p:cNvSpPr/>
          <p:nvPr/>
        </p:nvSpPr>
        <p:spPr>
          <a:xfrm>
            <a:off x="3439347" y="2628991"/>
            <a:ext cx="630543" cy="116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4">
                    <a:lumMod val="50000"/>
                  </a:schemeClr>
                </a:solidFill>
              </a:rPr>
              <a:t>HFile -3</a:t>
            </a:r>
            <a:endParaRPr 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340177" y="2538414"/>
            <a:ext cx="630543" cy="116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4">
                    <a:lumMod val="50000"/>
                  </a:schemeClr>
                </a:solidFill>
              </a:rPr>
              <a:t>HFile -2</a:t>
            </a:r>
            <a:endParaRPr 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329208" y="2021920"/>
            <a:ext cx="630544" cy="3266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accent4">
                    <a:lumMod val="50000"/>
                  </a:schemeClr>
                </a:solidFill>
              </a:rPr>
              <a:t>TARGET DATA &amp;</a:t>
            </a:r>
          </a:p>
          <a:p>
            <a:pPr algn="ctr"/>
            <a:r>
              <a:rPr lang="en-US" sz="400" dirty="0">
                <a:solidFill>
                  <a:schemeClr val="accent4">
                    <a:lumMod val="50000"/>
                  </a:schemeClr>
                </a:solidFill>
              </a:rPr>
              <a:t>AGGREGATION</a:t>
            </a:r>
          </a:p>
        </p:txBody>
      </p:sp>
      <p:cxnSp>
        <p:nvCxnSpPr>
          <p:cNvPr id="25" name="Straight Arrow Connector 24"/>
          <p:cNvCxnSpPr>
            <a:endCxn id="80" idx="3"/>
          </p:cNvCxnSpPr>
          <p:nvPr/>
        </p:nvCxnSpPr>
        <p:spPr>
          <a:xfrm flipH="1">
            <a:off x="4069890" y="2154251"/>
            <a:ext cx="107513" cy="9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217813" y="1816428"/>
            <a:ext cx="641032" cy="7431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223057" y="2434903"/>
            <a:ext cx="630543" cy="116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4">
                    <a:lumMod val="50000"/>
                  </a:schemeClr>
                </a:solidFill>
              </a:rPr>
              <a:t>HFile -1</a:t>
            </a:r>
            <a:endParaRPr 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26236" y="1998048"/>
            <a:ext cx="630544" cy="2524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solidFill>
                  <a:schemeClr val="accent4">
                    <a:lumMod val="50000"/>
                  </a:schemeClr>
                </a:solidFill>
              </a:rPr>
              <a:t>SAMPLE</a:t>
            </a:r>
          </a:p>
          <a:p>
            <a:pPr algn="ctr"/>
            <a:r>
              <a:rPr lang="en-US" sz="400" dirty="0" smtClean="0">
                <a:solidFill>
                  <a:schemeClr val="accent4">
                    <a:lumMod val="50000"/>
                  </a:schemeClr>
                </a:solidFill>
              </a:rPr>
              <a:t>TARGET </a:t>
            </a:r>
            <a:r>
              <a:rPr lang="en-US" sz="400" dirty="0">
                <a:solidFill>
                  <a:schemeClr val="accent4">
                    <a:lumMod val="50000"/>
                  </a:schemeClr>
                </a:solidFill>
              </a:rPr>
              <a:t>DATA &amp;</a:t>
            </a:r>
          </a:p>
          <a:p>
            <a:pPr algn="ctr"/>
            <a:r>
              <a:rPr lang="en-US" sz="400" dirty="0">
                <a:solidFill>
                  <a:schemeClr val="accent4">
                    <a:lumMod val="50000"/>
                  </a:schemeClr>
                </a:solidFill>
              </a:rPr>
              <a:t>AGGREGATION</a:t>
            </a:r>
          </a:p>
        </p:txBody>
      </p:sp>
      <p:cxnSp>
        <p:nvCxnSpPr>
          <p:cNvPr id="21" name="Straight Arrow Connector 20"/>
          <p:cNvCxnSpPr>
            <a:endCxn id="60" idx="3"/>
          </p:cNvCxnSpPr>
          <p:nvPr/>
        </p:nvCxnSpPr>
        <p:spPr>
          <a:xfrm flipH="1" flipV="1">
            <a:off x="3856780" y="2124277"/>
            <a:ext cx="320626" cy="2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8" idx="3"/>
          </p:cNvCxnSpPr>
          <p:nvPr/>
        </p:nvCxnSpPr>
        <p:spPr>
          <a:xfrm flipH="1">
            <a:off x="3959752" y="2150190"/>
            <a:ext cx="221734" cy="3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317" y="1950276"/>
            <a:ext cx="411199" cy="1702685"/>
          </a:xfrm>
          <a:prstGeom prst="rightBrace">
            <a:avLst>
              <a:gd name="adj1" fmla="val 2906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27579" y="3018085"/>
            <a:ext cx="1077685" cy="2268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Concatenated Composite Primary </a:t>
            </a:r>
            <a:r>
              <a:rPr lang="en-US" sz="600" dirty="0">
                <a:solidFill>
                  <a:schemeClr val="tx1"/>
                </a:solidFill>
              </a:rPr>
              <a:t>K</a:t>
            </a:r>
            <a:r>
              <a:rPr lang="en-US" sz="600" dirty="0" smtClean="0">
                <a:solidFill>
                  <a:schemeClr val="tx1"/>
                </a:solidFill>
              </a:rPr>
              <a:t>ey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79944" y="1273186"/>
            <a:ext cx="46135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bu </a:t>
            </a:r>
            <a:r>
              <a:rPr lang="en-US" sz="675" dirty="0"/>
              <a:t>– </a:t>
            </a:r>
            <a:r>
              <a:rPr lang="en-US" sz="675" dirty="0" smtClean="0"/>
              <a:t>bz</a:t>
            </a:r>
            <a:endParaRPr lang="en-US" sz="675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2647550" y="1277743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647550" y="1449884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1"/>
          </p:cNvCxnSpPr>
          <p:nvPr/>
        </p:nvCxnSpPr>
        <p:spPr>
          <a:xfrm flipV="1">
            <a:off x="1717262" y="2283274"/>
            <a:ext cx="2718237" cy="729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502863" y="2747410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498780" y="2579418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502863" y="1818241"/>
            <a:ext cx="53967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y</a:t>
            </a:r>
            <a:r>
              <a:rPr lang="en-US" sz="675" dirty="0" smtClean="0"/>
              <a:t>m </a:t>
            </a:r>
            <a:r>
              <a:rPr lang="en-US" sz="675" dirty="0"/>
              <a:t>– y</a:t>
            </a:r>
            <a:r>
              <a:rPr lang="en-US" sz="675" dirty="0" smtClean="0"/>
              <a:t>n</a:t>
            </a:r>
            <a:endParaRPr lang="en-US" sz="675" dirty="0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5502863" y="1808517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502863" y="1980658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494864" y="2559896"/>
            <a:ext cx="4408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z</a:t>
            </a:r>
            <a:r>
              <a:rPr lang="en-US" sz="675" dirty="0"/>
              <a:t>b</a:t>
            </a:r>
            <a:r>
              <a:rPr lang="en-US" sz="675" dirty="0" smtClean="0"/>
              <a:t> </a:t>
            </a:r>
            <a:r>
              <a:rPr lang="en-US" sz="675" dirty="0"/>
              <a:t>– </a:t>
            </a:r>
            <a:r>
              <a:rPr lang="en-US" sz="675" dirty="0" smtClean="0"/>
              <a:t>z</a:t>
            </a:r>
            <a:r>
              <a:rPr lang="en-US" sz="675" dirty="0"/>
              <a:t>c</a:t>
            </a:r>
          </a:p>
          <a:p>
            <a:endParaRPr lang="en-US" sz="675" dirty="0"/>
          </a:p>
        </p:txBody>
      </p:sp>
      <p:sp>
        <p:nvSpPr>
          <p:cNvPr id="107" name="TextBox 106"/>
          <p:cNvSpPr txBox="1"/>
          <p:nvPr/>
        </p:nvSpPr>
        <p:spPr>
          <a:xfrm>
            <a:off x="2667356" y="3317642"/>
            <a:ext cx="47541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e</a:t>
            </a:r>
            <a:r>
              <a:rPr lang="en-US" sz="675" dirty="0"/>
              <a:t>m</a:t>
            </a:r>
            <a:r>
              <a:rPr lang="en-US" sz="675" dirty="0" smtClean="0"/>
              <a:t> </a:t>
            </a:r>
            <a:r>
              <a:rPr lang="en-US" sz="675" dirty="0"/>
              <a:t>– </a:t>
            </a:r>
            <a:r>
              <a:rPr lang="en-US" sz="675" dirty="0" smtClean="0"/>
              <a:t>e</a:t>
            </a:r>
            <a:r>
              <a:rPr lang="en-US" sz="675" dirty="0"/>
              <a:t>n</a:t>
            </a:r>
          </a:p>
        </p:txBody>
      </p:sp>
      <p:cxnSp>
        <p:nvCxnSpPr>
          <p:cNvPr id="109" name="Straight Connector 108"/>
          <p:cNvCxnSpPr/>
          <p:nvPr/>
        </p:nvCxnSpPr>
        <p:spPr>
          <a:xfrm>
            <a:off x="2666049" y="3338526"/>
            <a:ext cx="436791" cy="2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667355" y="3500870"/>
            <a:ext cx="436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687533" y="4089456"/>
            <a:ext cx="46135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ex </a:t>
            </a:r>
            <a:r>
              <a:rPr lang="en-US" sz="675" dirty="0"/>
              <a:t>– </a:t>
            </a:r>
            <a:r>
              <a:rPr lang="en-US" sz="675" dirty="0" smtClean="0"/>
              <a:t>ew</a:t>
            </a:r>
            <a:endParaRPr lang="en-US" sz="675" dirty="0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2655139" y="4094013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655139" y="4266154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742917" y="1785303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c</a:t>
            </a:r>
            <a:r>
              <a:rPr lang="en-US" sz="675" dirty="0" smtClean="0"/>
              <a:t>a </a:t>
            </a:r>
            <a:r>
              <a:rPr lang="en-US" sz="675" dirty="0"/>
              <a:t>– </a:t>
            </a:r>
            <a:r>
              <a:rPr lang="en-US" sz="675" dirty="0" smtClean="0"/>
              <a:t>cb</a:t>
            </a:r>
            <a:endParaRPr lang="en-US" sz="675" dirty="0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2640874" y="1802258"/>
            <a:ext cx="580848" cy="8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2634492" y="1958080"/>
            <a:ext cx="58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714950" y="2265917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c</a:t>
            </a:r>
            <a:r>
              <a:rPr lang="en-US" sz="675" dirty="0"/>
              <a:t>w</a:t>
            </a:r>
            <a:r>
              <a:rPr lang="en-US" sz="675" dirty="0" smtClean="0"/>
              <a:t> </a:t>
            </a:r>
            <a:r>
              <a:rPr lang="en-US" sz="675" dirty="0"/>
              <a:t>– </a:t>
            </a:r>
            <a:r>
              <a:rPr lang="en-US" sz="675" dirty="0" smtClean="0"/>
              <a:t>cy</a:t>
            </a:r>
            <a:endParaRPr lang="en-US" sz="675" dirty="0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2642154" y="2303349"/>
            <a:ext cx="58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634492" y="2434287"/>
            <a:ext cx="58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905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83"/>
    </mc:Choice>
    <mc:Fallback xmlns="">
      <p:transition spd="slow" advTm="735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800277" y="1279731"/>
            <a:ext cx="181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</a:t>
            </a:r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796374" cy="3158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400" b="1" dirty="0" smtClean="0"/>
              <a:t>Phoenix Aggregation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1095983" y="570735"/>
            <a:ext cx="881975" cy="9684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58752" y="565087"/>
            <a:ext cx="889516" cy="9741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13599" y="569113"/>
            <a:ext cx="881975" cy="9669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57730" y="569113"/>
            <a:ext cx="881975" cy="9775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95983" y="3553795"/>
            <a:ext cx="881975" cy="1044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09123" y="1901758"/>
            <a:ext cx="1422501" cy="3826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072302" y="2542163"/>
            <a:ext cx="5062609" cy="37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619035" y="2712630"/>
            <a:ext cx="1422501" cy="3826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74979" y="912821"/>
            <a:ext cx="3891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74979" y="4038559"/>
            <a:ext cx="3891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265652" y="370134"/>
            <a:ext cx="570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Region-1</a:t>
            </a:r>
            <a:endParaRPr lang="en-US" sz="800" dirty="0"/>
          </a:p>
        </p:txBody>
      </p:sp>
      <p:sp>
        <p:nvSpPr>
          <p:cNvPr id="60" name="TextBox 59"/>
          <p:cNvSpPr txBox="1"/>
          <p:nvPr/>
        </p:nvSpPr>
        <p:spPr>
          <a:xfrm>
            <a:off x="2403863" y="373845"/>
            <a:ext cx="570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Region-2</a:t>
            </a:r>
            <a:endParaRPr lang="en-US" sz="800" dirty="0"/>
          </a:p>
        </p:txBody>
      </p:sp>
      <p:sp>
        <p:nvSpPr>
          <p:cNvPr id="61" name="TextBox 60"/>
          <p:cNvSpPr txBox="1"/>
          <p:nvPr/>
        </p:nvSpPr>
        <p:spPr>
          <a:xfrm>
            <a:off x="4010053" y="366407"/>
            <a:ext cx="619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Region-29</a:t>
            </a:r>
            <a:endParaRPr lang="en-US" sz="800" dirty="0"/>
          </a:p>
        </p:txBody>
      </p:sp>
      <p:sp>
        <p:nvSpPr>
          <p:cNvPr id="62" name="TextBox 61"/>
          <p:cNvSpPr txBox="1"/>
          <p:nvPr/>
        </p:nvSpPr>
        <p:spPr>
          <a:xfrm>
            <a:off x="5070142" y="366407"/>
            <a:ext cx="644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Region-30</a:t>
            </a:r>
            <a:endParaRPr lang="en-US" sz="800" dirty="0"/>
          </a:p>
        </p:txBody>
      </p:sp>
      <p:sp>
        <p:nvSpPr>
          <p:cNvPr id="63" name="TextBox 62"/>
          <p:cNvSpPr txBox="1"/>
          <p:nvPr/>
        </p:nvSpPr>
        <p:spPr>
          <a:xfrm>
            <a:off x="1225685" y="4584084"/>
            <a:ext cx="570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Region-1</a:t>
            </a:r>
            <a:endParaRPr lang="en-US" sz="800" dirty="0"/>
          </a:p>
        </p:txBody>
      </p:sp>
      <p:sp>
        <p:nvSpPr>
          <p:cNvPr id="64" name="TextBox 63"/>
          <p:cNvSpPr txBox="1"/>
          <p:nvPr/>
        </p:nvSpPr>
        <p:spPr>
          <a:xfrm>
            <a:off x="2366461" y="4585254"/>
            <a:ext cx="570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Region-2</a:t>
            </a:r>
            <a:endParaRPr lang="en-US" sz="800" dirty="0"/>
          </a:p>
        </p:txBody>
      </p:sp>
      <p:sp>
        <p:nvSpPr>
          <p:cNvPr id="65" name="TextBox 64"/>
          <p:cNvSpPr txBox="1"/>
          <p:nvPr/>
        </p:nvSpPr>
        <p:spPr>
          <a:xfrm>
            <a:off x="3873717" y="4599090"/>
            <a:ext cx="619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Region-29</a:t>
            </a:r>
            <a:endParaRPr lang="en-US" sz="800" dirty="0"/>
          </a:p>
        </p:txBody>
      </p:sp>
      <p:sp>
        <p:nvSpPr>
          <p:cNvPr id="66" name="TextBox 65"/>
          <p:cNvSpPr txBox="1"/>
          <p:nvPr/>
        </p:nvSpPr>
        <p:spPr>
          <a:xfrm>
            <a:off x="5030175" y="4599090"/>
            <a:ext cx="644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Region-30</a:t>
            </a:r>
            <a:endParaRPr lang="en-US" sz="800" dirty="0"/>
          </a:p>
        </p:txBody>
      </p:sp>
      <p:cxnSp>
        <p:nvCxnSpPr>
          <p:cNvPr id="86" name="Elbow Connector 85"/>
          <p:cNvCxnSpPr/>
          <p:nvPr/>
        </p:nvCxnSpPr>
        <p:spPr>
          <a:xfrm rot="16200000" flipV="1">
            <a:off x="2883917" y="1180660"/>
            <a:ext cx="986748" cy="443285"/>
          </a:xfrm>
          <a:prstGeom prst="bentConnector3">
            <a:avLst>
              <a:gd name="adj1" fmla="val 999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16200000" flipV="1">
            <a:off x="2830186" y="1060654"/>
            <a:ext cx="1169991" cy="520495"/>
          </a:xfrm>
          <a:prstGeom prst="bentConnector3">
            <a:avLst>
              <a:gd name="adj1" fmla="val 1000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565515" y="1883574"/>
            <a:ext cx="1569396" cy="4008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80" dirty="0" smtClean="0">
                <a:solidFill>
                  <a:schemeClr val="tx1"/>
                </a:solidFill>
              </a:rPr>
              <a:t>Phoenix Table Using Guide-Posts for parallel scan and aggregation</a:t>
            </a:r>
            <a:endParaRPr lang="en-US" sz="68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578243" y="2714864"/>
            <a:ext cx="1569396" cy="3864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80" dirty="0" smtClean="0">
                <a:solidFill>
                  <a:schemeClr val="tx1"/>
                </a:solidFill>
              </a:rPr>
              <a:t>Phoenix Salted Table for </a:t>
            </a:r>
          </a:p>
          <a:p>
            <a:pPr algn="ctr"/>
            <a:r>
              <a:rPr lang="en-US" sz="680" dirty="0" smtClean="0">
                <a:solidFill>
                  <a:schemeClr val="tx1"/>
                </a:solidFill>
              </a:rPr>
              <a:t>parallel scan and aggregation</a:t>
            </a:r>
            <a:endParaRPr lang="en-US" sz="680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915006" y="568259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20917" y="853125"/>
            <a:ext cx="181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</a:t>
            </a:r>
            <a:endParaRPr lang="en-US" sz="8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911409" y="1536066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914043" y="1258759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0" y="2106177"/>
            <a:ext cx="1796374" cy="9470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75" dirty="0" smtClean="0"/>
          </a:p>
          <a:p>
            <a:pPr algn="ctr"/>
            <a:endParaRPr lang="en-US" sz="675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675" dirty="0" smtClean="0"/>
              <a:t>HBase works on Ordered key Storage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675" dirty="0" smtClean="0"/>
              <a:t>Ordered </a:t>
            </a:r>
            <a:r>
              <a:rPr lang="en-US" sz="675" dirty="0"/>
              <a:t>key </a:t>
            </a:r>
            <a:r>
              <a:rPr lang="en-US" sz="675" dirty="0" smtClean="0"/>
              <a:t>storage creates large/hot Regions for aggregation </a:t>
            </a:r>
          </a:p>
          <a:p>
            <a:pPr algn="ctr"/>
            <a:endParaRPr lang="en-US" sz="675" dirty="0"/>
          </a:p>
          <a:p>
            <a:r>
              <a:rPr lang="en-US" sz="675" dirty="0" smtClean="0"/>
              <a:t>2 ways to address the problem in Phoenix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675" dirty="0" smtClean="0"/>
              <a:t>Phoenix Guide Posts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675" dirty="0" smtClean="0"/>
              <a:t>Phoenix Salted Buckets</a:t>
            </a:r>
          </a:p>
          <a:p>
            <a:pPr algn="ctr"/>
            <a:endParaRPr lang="en-US" sz="675" dirty="0" smtClean="0"/>
          </a:p>
          <a:p>
            <a:pPr algn="ctr"/>
            <a:endParaRPr lang="en-US" sz="675" dirty="0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990640" y="1257220"/>
            <a:ext cx="0" cy="2894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992687" y="568529"/>
            <a:ext cx="0" cy="6806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2083691" y="568831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002695" y="964261"/>
            <a:ext cx="181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95982" y="3699350"/>
            <a:ext cx="876125" cy="1117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Elbow Connector 43"/>
          <p:cNvCxnSpPr/>
          <p:nvPr/>
        </p:nvCxnSpPr>
        <p:spPr>
          <a:xfrm rot="16200000" flipV="1">
            <a:off x="2925151" y="1309883"/>
            <a:ext cx="816156" cy="3716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911708" y="3554272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911708" y="3696215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907388" y="3808821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86955" y="3518710"/>
            <a:ext cx="1025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/>
              <a:t>a</a:t>
            </a:r>
          </a:p>
          <a:p>
            <a:r>
              <a:rPr lang="en-US" sz="400" dirty="0"/>
              <a:t>b</a:t>
            </a:r>
            <a:endParaRPr lang="en-US" sz="400" dirty="0" smtClean="0"/>
          </a:p>
          <a:p>
            <a:endParaRPr lang="en-US" sz="200" dirty="0"/>
          </a:p>
          <a:p>
            <a:r>
              <a:rPr lang="en-US" sz="500" dirty="0" smtClean="0"/>
              <a:t>c</a:t>
            </a:r>
            <a:endParaRPr lang="en-US" sz="500" dirty="0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911778" y="4591230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986420" y="4312152"/>
            <a:ext cx="1025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dirty="0" smtClean="0"/>
          </a:p>
          <a:p>
            <a:endParaRPr lang="en-US" sz="500" dirty="0"/>
          </a:p>
          <a:p>
            <a:r>
              <a:rPr lang="en-US" sz="500" dirty="0"/>
              <a:t>z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180974" y="3553795"/>
            <a:ext cx="881975" cy="1044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2180973" y="3699350"/>
            <a:ext cx="876125" cy="1117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1996769" y="4591230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2071411" y="4312152"/>
            <a:ext cx="1025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dirty="0" smtClean="0"/>
          </a:p>
          <a:p>
            <a:endParaRPr lang="en-US" sz="500" dirty="0"/>
          </a:p>
          <a:p>
            <a:r>
              <a:rPr lang="en-US" sz="500" dirty="0"/>
              <a:t>z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712150" y="3557983"/>
            <a:ext cx="881975" cy="1044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3712149" y="3703538"/>
            <a:ext cx="876125" cy="107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4" name="Straight Connector 113"/>
          <p:cNvCxnSpPr/>
          <p:nvPr/>
        </p:nvCxnSpPr>
        <p:spPr>
          <a:xfrm flipV="1">
            <a:off x="3527945" y="4595418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602587" y="4316340"/>
            <a:ext cx="1025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dirty="0" smtClean="0"/>
          </a:p>
          <a:p>
            <a:endParaRPr lang="en-US" sz="500" dirty="0"/>
          </a:p>
          <a:p>
            <a:r>
              <a:rPr lang="en-US" sz="500" dirty="0"/>
              <a:t>z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865861" y="3566068"/>
            <a:ext cx="881975" cy="10441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4865860" y="3711623"/>
            <a:ext cx="876125" cy="99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2" name="Straight Connector 121"/>
          <p:cNvCxnSpPr/>
          <p:nvPr/>
        </p:nvCxnSpPr>
        <p:spPr>
          <a:xfrm flipV="1">
            <a:off x="4681656" y="4603503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756298" y="4324425"/>
            <a:ext cx="1025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dirty="0" smtClean="0"/>
          </a:p>
          <a:p>
            <a:endParaRPr lang="en-US" sz="500" dirty="0"/>
          </a:p>
          <a:p>
            <a:r>
              <a:rPr lang="en-US" sz="500" dirty="0"/>
              <a:t>z</a:t>
            </a:r>
          </a:p>
        </p:txBody>
      </p:sp>
      <p:cxnSp>
        <p:nvCxnSpPr>
          <p:cNvPr id="57" name="Elbow Connector 56"/>
          <p:cNvCxnSpPr>
            <a:endCxn id="95" idx="2"/>
          </p:cNvCxnSpPr>
          <p:nvPr/>
        </p:nvCxnSpPr>
        <p:spPr>
          <a:xfrm rot="5400000">
            <a:off x="2535355" y="3178415"/>
            <a:ext cx="716364" cy="549002"/>
          </a:xfrm>
          <a:prstGeom prst="bentConnector3">
            <a:avLst>
              <a:gd name="adj1" fmla="val 50891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rot="16200000" flipH="1">
            <a:off x="3459353" y="3120062"/>
            <a:ext cx="709767" cy="672308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5747636" y="1211479"/>
            <a:ext cx="181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</a:t>
            </a:r>
          </a:p>
        </p:txBody>
      </p:sp>
      <p:cxnSp>
        <p:nvCxnSpPr>
          <p:cNvPr id="147" name="Straight Connector 146"/>
          <p:cNvCxnSpPr/>
          <p:nvPr/>
        </p:nvCxnSpPr>
        <p:spPr>
          <a:xfrm flipV="1">
            <a:off x="5808086" y="567344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5747637" y="840319"/>
            <a:ext cx="181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y</a:t>
            </a:r>
          </a:p>
        </p:txBody>
      </p:sp>
      <p:cxnSp>
        <p:nvCxnSpPr>
          <p:cNvPr id="149" name="Straight Connector 148"/>
          <p:cNvCxnSpPr/>
          <p:nvPr/>
        </p:nvCxnSpPr>
        <p:spPr>
          <a:xfrm flipV="1">
            <a:off x="5801986" y="1530684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5809087" y="1161520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5892778" y="1169118"/>
            <a:ext cx="0" cy="3519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5892778" y="580936"/>
            <a:ext cx="0" cy="5805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>
            <a:endCxn id="117" idx="2"/>
          </p:cNvCxnSpPr>
          <p:nvPr/>
        </p:nvCxnSpPr>
        <p:spPr>
          <a:xfrm>
            <a:off x="3722079" y="3101332"/>
            <a:ext cx="1581844" cy="709766"/>
          </a:xfrm>
          <a:prstGeom prst="bentConnector4">
            <a:avLst>
              <a:gd name="adj1" fmla="val 154"/>
              <a:gd name="adj2" fmla="val 38863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/>
          <p:cNvCxnSpPr>
            <a:endCxn id="77" idx="2"/>
          </p:cNvCxnSpPr>
          <p:nvPr/>
        </p:nvCxnSpPr>
        <p:spPr>
          <a:xfrm rot="10800000" flipV="1">
            <a:off x="1534045" y="3092692"/>
            <a:ext cx="1384276" cy="718406"/>
          </a:xfrm>
          <a:prstGeom prst="bentConnector4">
            <a:avLst>
              <a:gd name="adj1" fmla="val 160"/>
              <a:gd name="adj2" fmla="val 3655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2170740" y="557530"/>
            <a:ext cx="1747" cy="9915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2068143" y="1539212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 rot="16200000" flipV="1">
            <a:off x="2977460" y="1433058"/>
            <a:ext cx="633183" cy="292055"/>
          </a:xfrm>
          <a:prstGeom prst="bentConnector3">
            <a:avLst>
              <a:gd name="adj1" fmla="val 1001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2000485" y="3555062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2000485" y="3697005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1996165" y="3809611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075732" y="3519500"/>
            <a:ext cx="1025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/>
              <a:t>a</a:t>
            </a:r>
          </a:p>
          <a:p>
            <a:r>
              <a:rPr lang="en-US" sz="400" dirty="0"/>
              <a:t>b</a:t>
            </a:r>
            <a:endParaRPr lang="en-US" sz="400" dirty="0" smtClean="0"/>
          </a:p>
          <a:p>
            <a:endParaRPr lang="en-US" sz="200" dirty="0"/>
          </a:p>
          <a:p>
            <a:r>
              <a:rPr lang="en-US" sz="500" dirty="0" smtClean="0"/>
              <a:t>c</a:t>
            </a:r>
            <a:endParaRPr lang="en-US" sz="500" dirty="0"/>
          </a:p>
        </p:txBody>
      </p:sp>
      <p:cxnSp>
        <p:nvCxnSpPr>
          <p:cNvPr id="134" name="Straight Connector 133"/>
          <p:cNvCxnSpPr/>
          <p:nvPr/>
        </p:nvCxnSpPr>
        <p:spPr>
          <a:xfrm flipV="1">
            <a:off x="3527603" y="3554272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3527603" y="3696215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3523283" y="3808821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602850" y="3518710"/>
            <a:ext cx="1025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/>
              <a:t>a</a:t>
            </a:r>
          </a:p>
          <a:p>
            <a:r>
              <a:rPr lang="en-US" sz="400" dirty="0"/>
              <a:t>b</a:t>
            </a:r>
            <a:endParaRPr lang="en-US" sz="400" dirty="0" smtClean="0"/>
          </a:p>
          <a:p>
            <a:endParaRPr lang="en-US" sz="200" dirty="0"/>
          </a:p>
          <a:p>
            <a:r>
              <a:rPr lang="en-US" sz="500" dirty="0" smtClean="0"/>
              <a:t>c</a:t>
            </a:r>
            <a:endParaRPr lang="en-US" sz="500" dirty="0"/>
          </a:p>
        </p:txBody>
      </p:sp>
      <p:cxnSp>
        <p:nvCxnSpPr>
          <p:cNvPr id="138" name="Straight Connector 137"/>
          <p:cNvCxnSpPr/>
          <p:nvPr/>
        </p:nvCxnSpPr>
        <p:spPr>
          <a:xfrm flipV="1">
            <a:off x="4683923" y="3559390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4683923" y="3701333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4679603" y="3813939"/>
            <a:ext cx="181583" cy="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759170" y="3523828"/>
            <a:ext cx="1025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/>
              <a:t>a</a:t>
            </a:r>
          </a:p>
          <a:p>
            <a:r>
              <a:rPr lang="en-US" sz="400" dirty="0"/>
              <a:t>b</a:t>
            </a:r>
            <a:endParaRPr lang="en-US" sz="400" dirty="0" smtClean="0"/>
          </a:p>
          <a:p>
            <a:endParaRPr lang="en-US" sz="200" dirty="0"/>
          </a:p>
          <a:p>
            <a:r>
              <a:rPr lang="en-US" sz="500" dirty="0" smtClean="0"/>
              <a:t>c</a:t>
            </a:r>
            <a:endParaRPr lang="en-US" sz="500" dirty="0"/>
          </a:p>
        </p:txBody>
      </p:sp>
      <p:sp>
        <p:nvSpPr>
          <p:cNvPr id="9" name="Rounded Rectangle 8"/>
          <p:cNvSpPr/>
          <p:nvPr/>
        </p:nvSpPr>
        <p:spPr>
          <a:xfrm>
            <a:off x="820917" y="499151"/>
            <a:ext cx="356305" cy="112449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5688413" y="464250"/>
            <a:ext cx="356305" cy="115939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ounded Rectangle 97"/>
          <p:cNvSpPr/>
          <p:nvPr/>
        </p:nvSpPr>
        <p:spPr>
          <a:xfrm>
            <a:off x="842284" y="3507024"/>
            <a:ext cx="334938" cy="11405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ounded Rectangle 98"/>
          <p:cNvSpPr/>
          <p:nvPr/>
        </p:nvSpPr>
        <p:spPr>
          <a:xfrm>
            <a:off x="2002695" y="3501795"/>
            <a:ext cx="349426" cy="11457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ounded Rectangle 105"/>
          <p:cNvSpPr/>
          <p:nvPr/>
        </p:nvSpPr>
        <p:spPr>
          <a:xfrm>
            <a:off x="3497294" y="3514593"/>
            <a:ext cx="356305" cy="113299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4645753" y="3518710"/>
            <a:ext cx="356305" cy="113299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2266292" y="744397"/>
            <a:ext cx="876125" cy="1535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2266292" y="897198"/>
            <a:ext cx="876125" cy="1535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2266292" y="1061480"/>
            <a:ext cx="876125" cy="1535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2266292" y="1221397"/>
            <a:ext cx="876125" cy="1535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2020054" y="499151"/>
            <a:ext cx="356305" cy="112449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0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64"/>
    </mc:Choice>
    <mc:Fallback xmlns="">
      <p:transition spd="slow" advTm="12986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488858" y="4103302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x - z</a:t>
            </a:r>
            <a:endParaRPr lang="en-US" sz="675" dirty="0"/>
          </a:p>
        </p:txBody>
      </p:sp>
      <p:sp>
        <p:nvSpPr>
          <p:cNvPr id="49" name="TextBox 48"/>
          <p:cNvSpPr txBox="1"/>
          <p:nvPr/>
        </p:nvSpPr>
        <p:spPr>
          <a:xfrm>
            <a:off x="5501104" y="3350657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a</a:t>
            </a:r>
            <a:r>
              <a:rPr lang="en-US" sz="675" dirty="0" smtClean="0"/>
              <a:t> – b </a:t>
            </a:r>
            <a:endParaRPr lang="en-US" sz="675" dirty="0"/>
          </a:p>
        </p:txBody>
      </p:sp>
      <p:sp>
        <p:nvSpPr>
          <p:cNvPr id="67" name="TextBox 66"/>
          <p:cNvSpPr txBox="1"/>
          <p:nvPr/>
        </p:nvSpPr>
        <p:spPr>
          <a:xfrm>
            <a:off x="5505017" y="1274827"/>
            <a:ext cx="4408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x</a:t>
            </a:r>
            <a:r>
              <a:rPr lang="en-US" sz="675" dirty="0" smtClean="0"/>
              <a:t> </a:t>
            </a:r>
            <a:r>
              <a:rPr lang="en-US" sz="675" dirty="0"/>
              <a:t>– z</a:t>
            </a:r>
          </a:p>
          <a:p>
            <a:endParaRPr lang="en-US" sz="675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5509100" y="1451352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505017" y="1283360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509100" y="522183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a </a:t>
            </a:r>
            <a:r>
              <a:rPr lang="en-US" sz="675" dirty="0"/>
              <a:t>– 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62721" y="1811440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a </a:t>
            </a:r>
            <a:r>
              <a:rPr lang="en-US" sz="675" dirty="0"/>
              <a:t>– </a:t>
            </a:r>
            <a:r>
              <a:rPr lang="en-US" sz="675" dirty="0" smtClean="0"/>
              <a:t>b</a:t>
            </a:r>
            <a:endParaRPr lang="en-US" sz="675" dirty="0"/>
          </a:p>
        </p:txBody>
      </p:sp>
      <p:sp>
        <p:nvSpPr>
          <p:cNvPr id="51" name="TextBox 50"/>
          <p:cNvSpPr txBox="1"/>
          <p:nvPr/>
        </p:nvSpPr>
        <p:spPr>
          <a:xfrm>
            <a:off x="2439338" y="1958147"/>
            <a:ext cx="389361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500" dirty="0"/>
              <a:t>Block Index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418569" y="2034081"/>
            <a:ext cx="641790" cy="73296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02353"/>
              </p:ext>
            </p:extLst>
          </p:nvPr>
        </p:nvGraphicFramePr>
        <p:xfrm>
          <a:off x="14575" y="2123487"/>
          <a:ext cx="2151249" cy="476306"/>
        </p:xfrm>
        <a:graphic>
          <a:graphicData uri="http://schemas.openxmlformats.org/drawingml/2006/table">
            <a:tbl>
              <a:tblPr/>
              <a:tblGrid>
                <a:gridCol w="174151"/>
                <a:gridCol w="206108"/>
                <a:gridCol w="206108"/>
                <a:gridCol w="203449"/>
                <a:gridCol w="218033"/>
                <a:gridCol w="218033"/>
                <a:gridCol w="231081"/>
                <a:gridCol w="249044"/>
                <a:gridCol w="222621"/>
                <a:gridCol w="222621"/>
              </a:tblGrid>
              <a:tr h="23109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widget-pages-stats primary 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2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dealer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 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</a:t>
                      </a:r>
                    </a:p>
                    <a:p>
                      <a:pPr algn="ctr" fontAlgn="t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label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</a:t>
                      </a:r>
                    </a:p>
                    <a:p>
                      <a:pPr algn="ctr" fontAlgn="t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stamp</a:t>
                      </a:r>
                      <a:endParaRPr lang="en-US" sz="5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device</a:t>
                      </a:r>
                      <a:r>
                        <a:rPr lang="en-US" sz="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</a:t>
                      </a:r>
                    </a:p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</a:t>
                      </a:r>
                      <a:endParaRPr lang="en-US" sz="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</a:t>
                      </a:r>
                      <a:endParaRPr lang="en-US" sz="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</a:t>
                      </a:r>
                      <a:endParaRPr lang="en-US" sz="5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context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stats-1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Stats-4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08810" y="1828154"/>
            <a:ext cx="1069521" cy="93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5499" y="512463"/>
            <a:ext cx="1069521" cy="93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Region-26</a:t>
            </a:r>
            <a:endParaRPr lang="en-US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9983" y="512197"/>
            <a:ext cx="1069521" cy="93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Region-1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5499" y="1813827"/>
            <a:ext cx="1069521" cy="93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Region-27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6721" y="3336468"/>
            <a:ext cx="1069521" cy="93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Region-5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1583" y="3336468"/>
            <a:ext cx="1069521" cy="938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Region-30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667939" y="1828150"/>
            <a:ext cx="580848" cy="8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67939" y="1958147"/>
            <a:ext cx="58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01104" y="3340546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01104" y="4275357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1104" y="4106428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1"/>
          </p:cNvCxnSpPr>
          <p:nvPr/>
        </p:nvCxnSpPr>
        <p:spPr>
          <a:xfrm flipV="1">
            <a:off x="1715241" y="981644"/>
            <a:ext cx="1384742" cy="137161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9" idx="1"/>
          </p:cNvCxnSpPr>
          <p:nvPr/>
        </p:nvCxnSpPr>
        <p:spPr>
          <a:xfrm>
            <a:off x="1718741" y="2357225"/>
            <a:ext cx="1377980" cy="144869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5" idx="1"/>
          </p:cNvCxnSpPr>
          <p:nvPr/>
        </p:nvCxnSpPr>
        <p:spPr>
          <a:xfrm flipV="1">
            <a:off x="1721506" y="2297601"/>
            <a:ext cx="1387304" cy="5224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>
            <a:off x="5950134" y="435740"/>
            <a:ext cx="513097" cy="40581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50" name="TextBox 49"/>
          <p:cNvSpPr txBox="1"/>
          <p:nvPr/>
        </p:nvSpPr>
        <p:spPr>
          <a:xfrm>
            <a:off x="6472936" y="930842"/>
            <a:ext cx="240857" cy="32778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AGGREGATION</a:t>
            </a:r>
          </a:p>
          <a:p>
            <a:r>
              <a:rPr lang="en-US" sz="900" dirty="0"/>
              <a:t>S</a:t>
            </a:r>
          </a:p>
          <a:p>
            <a:endParaRPr lang="en-US" sz="900" dirty="0"/>
          </a:p>
          <a:p>
            <a:r>
              <a:rPr lang="en-US" sz="900" dirty="0"/>
              <a:t>FOR</a:t>
            </a:r>
          </a:p>
          <a:p>
            <a:endParaRPr lang="en-US" sz="900" dirty="0"/>
          </a:p>
          <a:p>
            <a:r>
              <a:rPr lang="en-US" sz="900" dirty="0"/>
              <a:t>CLIENT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431165" y="449699"/>
            <a:ext cx="3611372" cy="117581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54" name="TextBox 53"/>
          <p:cNvSpPr txBox="1"/>
          <p:nvPr/>
        </p:nvSpPr>
        <p:spPr>
          <a:xfrm>
            <a:off x="3890141" y="1452248"/>
            <a:ext cx="923125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" dirty="0"/>
              <a:t>REGION SERVER -1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0" y="3941"/>
            <a:ext cx="251295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Phoenix – Salted Buckets Aggregation</a:t>
            </a:r>
          </a:p>
          <a:p>
            <a:pPr algn="ctr"/>
            <a:r>
              <a:rPr lang="en-US" sz="1200" dirty="0" smtClean="0"/>
              <a:t>Initially Regions = Salted Buckets  </a:t>
            </a:r>
            <a:endParaRPr lang="en-US" sz="1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5509100" y="512459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509100" y="684600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48397" y="2292155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x</a:t>
            </a:r>
            <a:r>
              <a:rPr lang="en-US" sz="675" dirty="0" smtClean="0"/>
              <a:t> </a:t>
            </a:r>
            <a:r>
              <a:rPr lang="en-US" sz="675" dirty="0"/>
              <a:t>– </a:t>
            </a:r>
            <a:r>
              <a:rPr lang="en-US" sz="675" dirty="0" smtClean="0"/>
              <a:t>z</a:t>
            </a:r>
            <a:endParaRPr lang="en-US" sz="675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505184" y="3506469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117462" y="2891523"/>
            <a:ext cx="332361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…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55204" y="2887297"/>
            <a:ext cx="332361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…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19007" y="1812633"/>
            <a:ext cx="332361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…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13505" y="521154"/>
            <a:ext cx="332361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12061" y="3309512"/>
            <a:ext cx="332361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" dirty="0"/>
              <a:t>…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459907" y="3234115"/>
            <a:ext cx="3611372" cy="12597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91" name="Rounded Rectangle 90"/>
          <p:cNvSpPr/>
          <p:nvPr/>
        </p:nvSpPr>
        <p:spPr>
          <a:xfrm>
            <a:off x="2431165" y="1752700"/>
            <a:ext cx="3611372" cy="11943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cxnSp>
        <p:nvCxnSpPr>
          <p:cNvPr id="24" name="Straight Arrow Connector 23"/>
          <p:cNvCxnSpPr>
            <a:endCxn id="6" idx="1"/>
          </p:cNvCxnSpPr>
          <p:nvPr/>
        </p:nvCxnSpPr>
        <p:spPr>
          <a:xfrm flipV="1">
            <a:off x="1709600" y="981910"/>
            <a:ext cx="2725899" cy="137634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59983" y="2180671"/>
            <a:ext cx="613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Region-1</a:t>
            </a:r>
            <a:endParaRPr lang="en-US" sz="900" dirty="0"/>
          </a:p>
        </p:txBody>
      </p:sp>
      <p:cxnSp>
        <p:nvCxnSpPr>
          <p:cNvPr id="71" name="Straight Arrow Connector 70"/>
          <p:cNvCxnSpPr>
            <a:stCxn id="50" idx="1"/>
            <a:endCxn id="8" idx="3"/>
          </p:cNvCxnSpPr>
          <p:nvPr/>
        </p:nvCxnSpPr>
        <p:spPr>
          <a:xfrm flipH="1" flipV="1">
            <a:off x="5505020" y="2283274"/>
            <a:ext cx="967916" cy="28647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66649" y="2752720"/>
            <a:ext cx="969522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" dirty="0"/>
              <a:t>REGION SERVER </a:t>
            </a:r>
            <a:r>
              <a:rPr lang="en-US" sz="760" dirty="0" smtClean="0"/>
              <a:t>-2</a:t>
            </a:r>
            <a:endParaRPr lang="en-US" sz="760" dirty="0"/>
          </a:p>
        </p:txBody>
      </p:sp>
      <p:sp>
        <p:nvSpPr>
          <p:cNvPr id="82" name="TextBox 81"/>
          <p:cNvSpPr txBox="1"/>
          <p:nvPr/>
        </p:nvSpPr>
        <p:spPr>
          <a:xfrm>
            <a:off x="3866290" y="4273070"/>
            <a:ext cx="969522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" dirty="0"/>
              <a:t>REGION SERVER </a:t>
            </a:r>
            <a:r>
              <a:rPr lang="en-US" sz="760" dirty="0" smtClean="0"/>
              <a:t>-5</a:t>
            </a:r>
            <a:endParaRPr lang="en-US" sz="76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2675601" y="2329587"/>
            <a:ext cx="58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662695" y="2457826"/>
            <a:ext cx="580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317" y="1950276"/>
            <a:ext cx="411199" cy="1702685"/>
          </a:xfrm>
          <a:prstGeom prst="rightBrace">
            <a:avLst>
              <a:gd name="adj1" fmla="val 2906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27579" y="3018085"/>
            <a:ext cx="1077685" cy="2268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Concatenated Composite </a:t>
            </a:r>
            <a:r>
              <a:rPr lang="en-US" sz="600" dirty="0">
                <a:solidFill>
                  <a:schemeClr val="tx1"/>
                </a:solidFill>
              </a:rPr>
              <a:t>P</a:t>
            </a:r>
            <a:r>
              <a:rPr lang="en-US" sz="600" dirty="0" smtClean="0">
                <a:solidFill>
                  <a:schemeClr val="tx1"/>
                </a:solidFill>
              </a:rPr>
              <a:t>rimary </a:t>
            </a:r>
            <a:r>
              <a:rPr lang="en-US" sz="600" dirty="0">
                <a:solidFill>
                  <a:schemeClr val="tx1"/>
                </a:solidFill>
              </a:rPr>
              <a:t>K</a:t>
            </a:r>
            <a:r>
              <a:rPr lang="en-US" sz="600" dirty="0" smtClean="0">
                <a:solidFill>
                  <a:schemeClr val="tx1"/>
                </a:solidFill>
              </a:rPr>
              <a:t>ey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422879" y="2086409"/>
            <a:ext cx="630544" cy="67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solidFill>
                  <a:schemeClr val="accent4">
                    <a:lumMod val="50000"/>
                  </a:schemeClr>
                </a:solidFill>
              </a:rPr>
              <a:t>SAMPLE</a:t>
            </a:r>
          </a:p>
          <a:p>
            <a:pPr algn="ctr"/>
            <a:r>
              <a:rPr lang="en-US" sz="400" dirty="0" smtClean="0">
                <a:solidFill>
                  <a:schemeClr val="accent4">
                    <a:lumMod val="50000"/>
                  </a:schemeClr>
                </a:solidFill>
              </a:rPr>
              <a:t>TARGET </a:t>
            </a:r>
            <a:r>
              <a:rPr lang="en-US" sz="400" dirty="0">
                <a:solidFill>
                  <a:schemeClr val="accent4">
                    <a:lumMod val="50000"/>
                  </a:schemeClr>
                </a:solidFill>
              </a:rPr>
              <a:t>DATA &amp;</a:t>
            </a:r>
          </a:p>
          <a:p>
            <a:pPr algn="ctr"/>
            <a:r>
              <a:rPr lang="en-US" sz="400" dirty="0">
                <a:solidFill>
                  <a:schemeClr val="accent4">
                    <a:lumMod val="50000"/>
                  </a:schemeClr>
                </a:solidFill>
              </a:rPr>
              <a:t>AGGREGATION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336882" y="1942917"/>
            <a:ext cx="636351" cy="73385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3347473" y="2010573"/>
            <a:ext cx="630544" cy="67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solidFill>
                  <a:schemeClr val="accent4">
                    <a:lumMod val="50000"/>
                  </a:schemeClr>
                </a:solidFill>
              </a:rPr>
              <a:t>SAMPLE</a:t>
            </a:r>
          </a:p>
          <a:p>
            <a:pPr algn="ctr"/>
            <a:r>
              <a:rPr lang="en-US" sz="400" dirty="0" smtClean="0">
                <a:solidFill>
                  <a:schemeClr val="accent4">
                    <a:lumMod val="50000"/>
                  </a:schemeClr>
                </a:solidFill>
              </a:rPr>
              <a:t>TARGET </a:t>
            </a:r>
            <a:r>
              <a:rPr lang="en-US" sz="400" dirty="0">
                <a:solidFill>
                  <a:schemeClr val="accent4">
                    <a:lumMod val="50000"/>
                  </a:schemeClr>
                </a:solidFill>
              </a:rPr>
              <a:t>DATA &amp;</a:t>
            </a:r>
          </a:p>
          <a:p>
            <a:pPr algn="ctr"/>
            <a:r>
              <a:rPr lang="en-US" sz="400" dirty="0">
                <a:solidFill>
                  <a:schemeClr val="accent4">
                    <a:lumMod val="50000"/>
                  </a:schemeClr>
                </a:solidFill>
              </a:rPr>
              <a:t>AGGREGATION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3543" y="1844479"/>
            <a:ext cx="626890" cy="72138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3243543" y="1963802"/>
            <a:ext cx="620053" cy="91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solidFill>
                  <a:schemeClr val="accent4">
                    <a:lumMod val="50000"/>
                  </a:schemeClr>
                </a:solidFill>
              </a:rPr>
              <a:t>TARGET DATA</a:t>
            </a:r>
            <a:endParaRPr lang="en-US" sz="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30852" y="699516"/>
            <a:ext cx="1064051" cy="627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accent4">
                    <a:lumMod val="50000"/>
                  </a:schemeClr>
                </a:solidFill>
              </a:rPr>
              <a:t>TARGET </a:t>
            </a:r>
            <a:r>
              <a:rPr lang="en-US" sz="400" dirty="0" smtClean="0">
                <a:solidFill>
                  <a:schemeClr val="accent4">
                    <a:lumMod val="50000"/>
                  </a:schemeClr>
                </a:solidFill>
              </a:rPr>
              <a:t>DATA</a:t>
            </a:r>
            <a:endParaRPr lang="en-US" sz="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103721" y="691854"/>
            <a:ext cx="1062522" cy="704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accent4">
                    <a:lumMod val="50000"/>
                  </a:schemeClr>
                </a:solidFill>
              </a:rPr>
              <a:t>TARGET DATA</a:t>
            </a:r>
            <a:endParaRPr lang="en-US" sz="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099983" y="3509536"/>
            <a:ext cx="1069521" cy="768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accent4">
                    <a:lumMod val="50000"/>
                  </a:schemeClr>
                </a:solidFill>
              </a:rPr>
              <a:t>TARGET </a:t>
            </a:r>
            <a:r>
              <a:rPr lang="en-US" sz="500" dirty="0" smtClean="0">
                <a:solidFill>
                  <a:schemeClr val="accent4">
                    <a:lumMod val="50000"/>
                  </a:schemeClr>
                </a:solidFill>
              </a:rPr>
              <a:t>DATA</a:t>
            </a:r>
            <a:endParaRPr lang="en-US" sz="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430852" y="3503076"/>
            <a:ext cx="1064051" cy="877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accent4">
                    <a:lumMod val="50000"/>
                  </a:schemeClr>
                </a:solidFill>
              </a:rPr>
              <a:t>TARGET </a:t>
            </a:r>
            <a:r>
              <a:rPr lang="en-US" sz="500" dirty="0" smtClean="0">
                <a:solidFill>
                  <a:schemeClr val="accent4">
                    <a:lumMod val="50000"/>
                  </a:schemeClr>
                </a:solidFill>
              </a:rPr>
              <a:t>DATA</a:t>
            </a:r>
            <a:endParaRPr lang="en-US" sz="5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3" name="Straight Arrow Connector 102"/>
          <p:cNvCxnSpPr>
            <a:stCxn id="50" idx="1"/>
            <a:endCxn id="6" idx="3"/>
          </p:cNvCxnSpPr>
          <p:nvPr/>
        </p:nvCxnSpPr>
        <p:spPr>
          <a:xfrm flipH="1" flipV="1">
            <a:off x="5505020" y="981910"/>
            <a:ext cx="967916" cy="15878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0" idx="1"/>
            <a:endCxn id="7" idx="3"/>
          </p:cNvCxnSpPr>
          <p:nvPr/>
        </p:nvCxnSpPr>
        <p:spPr>
          <a:xfrm flipH="1" flipV="1">
            <a:off x="4169504" y="981644"/>
            <a:ext cx="2303432" cy="158810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50" idx="1"/>
            <a:endCxn id="9" idx="3"/>
          </p:cNvCxnSpPr>
          <p:nvPr/>
        </p:nvCxnSpPr>
        <p:spPr>
          <a:xfrm flipH="1">
            <a:off x="4166242" y="2569752"/>
            <a:ext cx="2306694" cy="12361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50" idx="1"/>
            <a:endCxn id="10" idx="3"/>
          </p:cNvCxnSpPr>
          <p:nvPr/>
        </p:nvCxnSpPr>
        <p:spPr>
          <a:xfrm flipH="1">
            <a:off x="5501104" y="2569752"/>
            <a:ext cx="971832" cy="12361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50" idx="1"/>
            <a:endCxn id="5" idx="3"/>
          </p:cNvCxnSpPr>
          <p:nvPr/>
        </p:nvCxnSpPr>
        <p:spPr>
          <a:xfrm flipH="1" flipV="1">
            <a:off x="4178331" y="2297601"/>
            <a:ext cx="2294605" cy="27215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415944" y="2650607"/>
            <a:ext cx="644415" cy="106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4">
                    <a:lumMod val="50000"/>
                  </a:schemeClr>
                </a:solidFill>
              </a:rPr>
              <a:t>HFile -3</a:t>
            </a:r>
            <a:endParaRPr 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349809" y="2567754"/>
            <a:ext cx="624952" cy="101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4">
                    <a:lumMod val="50000"/>
                  </a:schemeClr>
                </a:solidFill>
              </a:rPr>
              <a:t>HFile -2</a:t>
            </a:r>
            <a:endParaRPr 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244512" y="2461650"/>
            <a:ext cx="624952" cy="101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4">
                    <a:lumMod val="50000"/>
                  </a:schemeClr>
                </a:solidFill>
              </a:rPr>
              <a:t>HFile -1</a:t>
            </a:r>
            <a:endParaRPr 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5" idx="3"/>
            <a:endCxn id="97" idx="3"/>
          </p:cNvCxnSpPr>
          <p:nvPr/>
        </p:nvCxnSpPr>
        <p:spPr>
          <a:xfrm flipH="1" flipV="1">
            <a:off x="3863596" y="2009575"/>
            <a:ext cx="314735" cy="288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3"/>
            <a:endCxn id="98" idx="3"/>
          </p:cNvCxnSpPr>
          <p:nvPr/>
        </p:nvCxnSpPr>
        <p:spPr>
          <a:xfrm flipH="1" flipV="1">
            <a:off x="3978017" y="2044261"/>
            <a:ext cx="200314" cy="25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3"/>
            <a:endCxn id="99" idx="3"/>
          </p:cNvCxnSpPr>
          <p:nvPr/>
        </p:nvCxnSpPr>
        <p:spPr>
          <a:xfrm flipH="1" flipV="1">
            <a:off x="4053423" y="2120097"/>
            <a:ext cx="124908" cy="17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1"/>
          </p:cNvCxnSpPr>
          <p:nvPr/>
        </p:nvCxnSpPr>
        <p:spPr>
          <a:xfrm flipV="1">
            <a:off x="1717262" y="2283274"/>
            <a:ext cx="2718237" cy="7292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507138" y="2571603"/>
            <a:ext cx="4408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x</a:t>
            </a:r>
            <a:r>
              <a:rPr lang="en-US" sz="675" dirty="0" smtClean="0"/>
              <a:t> </a:t>
            </a:r>
            <a:r>
              <a:rPr lang="en-US" sz="675" dirty="0"/>
              <a:t>– z</a:t>
            </a:r>
          </a:p>
          <a:p>
            <a:endParaRPr lang="en-US" sz="675" dirty="0"/>
          </a:p>
        </p:txBody>
      </p:sp>
      <p:cxnSp>
        <p:nvCxnSpPr>
          <p:cNvPr id="111" name="Straight Connector 110"/>
          <p:cNvCxnSpPr/>
          <p:nvPr/>
        </p:nvCxnSpPr>
        <p:spPr>
          <a:xfrm>
            <a:off x="5511221" y="2748128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507138" y="2580136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511221" y="1818959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a </a:t>
            </a:r>
            <a:r>
              <a:rPr lang="en-US" sz="675" dirty="0"/>
              <a:t>– b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511221" y="1809235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511221" y="1981376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652906" y="1271901"/>
            <a:ext cx="4408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 dirty="0"/>
              <a:t>x</a:t>
            </a:r>
            <a:r>
              <a:rPr lang="en-US" sz="675" dirty="0" smtClean="0"/>
              <a:t> </a:t>
            </a:r>
            <a:r>
              <a:rPr lang="en-US" sz="675" dirty="0"/>
              <a:t>– z</a:t>
            </a:r>
          </a:p>
          <a:p>
            <a:endParaRPr lang="en-US" sz="675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2656989" y="1448426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652906" y="1280434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2656989" y="519257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 dirty="0" smtClean="0"/>
              <a:t>a </a:t>
            </a:r>
            <a:r>
              <a:rPr lang="en-US" sz="675" dirty="0"/>
              <a:t>– b</a:t>
            </a:r>
          </a:p>
        </p:txBody>
      </p:sp>
      <p:cxnSp>
        <p:nvCxnSpPr>
          <p:cNvPr id="132" name="Straight Connector 131"/>
          <p:cNvCxnSpPr/>
          <p:nvPr/>
        </p:nvCxnSpPr>
        <p:spPr>
          <a:xfrm>
            <a:off x="2656989" y="509533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2656989" y="681674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2646983" y="4093190"/>
            <a:ext cx="4408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 dirty="0"/>
              <a:t>x</a:t>
            </a:r>
            <a:r>
              <a:rPr lang="en-US" sz="675" dirty="0" smtClean="0"/>
              <a:t> </a:t>
            </a:r>
            <a:r>
              <a:rPr lang="en-US" sz="675" dirty="0"/>
              <a:t>– z</a:t>
            </a:r>
          </a:p>
          <a:p>
            <a:endParaRPr lang="en-US" sz="675" dirty="0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2651066" y="4269715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646983" y="4101723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651066" y="3340546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 dirty="0" smtClean="0"/>
              <a:t>a </a:t>
            </a:r>
            <a:r>
              <a:rPr lang="en-US" sz="675" dirty="0"/>
              <a:t>– b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2646983" y="3336468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651066" y="3502963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1"/>
          </p:cNvCxnSpPr>
          <p:nvPr/>
        </p:nvCxnSpPr>
        <p:spPr>
          <a:xfrm>
            <a:off x="1718268" y="2357086"/>
            <a:ext cx="2713315" cy="144882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435662" y="1998123"/>
            <a:ext cx="1064051" cy="627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>
                <a:solidFill>
                  <a:schemeClr val="accent4">
                    <a:lumMod val="50000"/>
                  </a:schemeClr>
                </a:solidFill>
              </a:rPr>
              <a:t>TARGET </a:t>
            </a:r>
            <a:r>
              <a:rPr lang="en-US" sz="400" dirty="0" smtClean="0">
                <a:solidFill>
                  <a:schemeClr val="accent4">
                    <a:lumMod val="50000"/>
                  </a:schemeClr>
                </a:solidFill>
              </a:rPr>
              <a:t>DATA</a:t>
            </a:r>
            <a:endParaRPr lang="en-US" sz="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317" y="3752603"/>
            <a:ext cx="1549283" cy="4560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Aggregation data retrieval – we have minimized the disk seeks and block transfers to a few per region server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87"/>
    </mc:Choice>
    <mc:Fallback xmlns="">
      <p:transition spd="slow" advTm="6448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533"/>
            <a:ext cx="5915025" cy="50366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Phoenix – Overview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007483"/>
            <a:ext cx="3168275" cy="3625240"/>
          </a:xfrm>
        </p:spPr>
        <p:txBody>
          <a:bodyPr>
            <a:normAutofit/>
          </a:bodyPr>
          <a:lstStyle/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Born </a:t>
            </a:r>
            <a:r>
              <a:rPr lang="en-US" sz="1000" dirty="0"/>
              <a:t>at Salesforce by James Tylor </a:t>
            </a:r>
            <a:r>
              <a:rPr lang="en-US" sz="1000" dirty="0" smtClean="0"/>
              <a:t>&amp; Mujtaba Chohan</a:t>
            </a:r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Phoenix </a:t>
            </a:r>
            <a:r>
              <a:rPr lang="en-US" sz="1000" dirty="0"/>
              <a:t>works on top of HBase</a:t>
            </a:r>
          </a:p>
          <a:p>
            <a:endParaRPr lang="en-US" sz="1000" dirty="0" smtClean="0"/>
          </a:p>
          <a:p>
            <a:r>
              <a:rPr lang="en-US" sz="1000" dirty="0" smtClean="0"/>
              <a:t>Puts </a:t>
            </a:r>
            <a:r>
              <a:rPr lang="en-US" sz="1000" dirty="0"/>
              <a:t>back the SQL on top of </a:t>
            </a:r>
            <a:r>
              <a:rPr lang="en-US" sz="1000" dirty="0" smtClean="0"/>
              <a:t>HBase</a:t>
            </a: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1000" dirty="0" smtClean="0"/>
              <a:t>Phoenix </a:t>
            </a:r>
            <a:r>
              <a:rPr lang="en-US" sz="1000" dirty="0"/>
              <a:t>makes </a:t>
            </a:r>
            <a:r>
              <a:rPr lang="en-US" sz="1000" dirty="0" smtClean="0"/>
              <a:t>HBase more usable with less code</a:t>
            </a:r>
          </a:p>
          <a:p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929974" y="1233346"/>
            <a:ext cx="2289671" cy="6105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827859"/>
              </p:ext>
            </p:extLst>
          </p:nvPr>
        </p:nvGraphicFramePr>
        <p:xfrm>
          <a:off x="4045684" y="1326237"/>
          <a:ext cx="2061768" cy="37853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5442"/>
                <a:gridCol w="515442"/>
                <a:gridCol w="515442"/>
                <a:gridCol w="515442"/>
              </a:tblGrid>
              <a:tr h="163043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PK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Col-</a:t>
                      </a:r>
                      <a:r>
                        <a:rPr lang="en-US" sz="600" baseline="0" dirty="0" smtClean="0"/>
                        <a:t>1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Col-2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Col-3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51"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row</a:t>
                      </a:r>
                      <a:r>
                        <a:rPr lang="en-US" sz="600" baseline="0" dirty="0" smtClean="0"/>
                        <a:t>key-1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value</a:t>
                      </a:r>
                      <a:r>
                        <a:rPr lang="en-US" sz="600" baseline="0" dirty="0" smtClean="0"/>
                        <a:t>-1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value-2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value-3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475234" y="921977"/>
            <a:ext cx="1332003" cy="2587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Phoenix - SQL Abstraction</a:t>
            </a:r>
            <a:endParaRPr lang="en-US" sz="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09226"/>
              </p:ext>
            </p:extLst>
          </p:nvPr>
        </p:nvGraphicFramePr>
        <p:xfrm>
          <a:off x="4051022" y="3014387"/>
          <a:ext cx="2056428" cy="121816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4107"/>
                <a:gridCol w="514107"/>
                <a:gridCol w="440821"/>
                <a:gridCol w="587393"/>
              </a:tblGrid>
              <a:tr h="147148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PK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Column Family -1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22">
                <a:tc rowSpan="5">
                  <a:txBody>
                    <a:bodyPr/>
                    <a:lstStyle/>
                    <a:p>
                      <a:r>
                        <a:rPr lang="en-US" sz="500" dirty="0" smtClean="0"/>
                        <a:t>rowkey</a:t>
                      </a:r>
                      <a:r>
                        <a:rPr lang="en-US" sz="500" baseline="0" dirty="0" smtClean="0"/>
                        <a:t>-1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col name - 1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value-1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timestamp -1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col name - 2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value</a:t>
                      </a:r>
                      <a:r>
                        <a:rPr lang="en-US" sz="500" baseline="0" dirty="0" smtClean="0"/>
                        <a:t>-2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timestamp -1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col name - 2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value</a:t>
                      </a:r>
                      <a:r>
                        <a:rPr lang="en-US" sz="500" baseline="0" dirty="0" smtClean="0"/>
                        <a:t>-2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timestamp -1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2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col</a:t>
                      </a:r>
                      <a:r>
                        <a:rPr lang="en-US" sz="500" baseline="0" dirty="0" smtClean="0"/>
                        <a:t> name - 3 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value</a:t>
                      </a:r>
                      <a:r>
                        <a:rPr lang="en-US" sz="500" baseline="0" dirty="0" smtClean="0"/>
                        <a:t>-3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timestamp -1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4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…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…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….</a:t>
                      </a:r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363512" y="2635918"/>
            <a:ext cx="1555448" cy="2866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HBase - NO SQL Key Value Store</a:t>
            </a:r>
            <a:endParaRPr lang="en-US" sz="800" dirty="0"/>
          </a:p>
        </p:txBody>
      </p:sp>
      <p:sp>
        <p:nvSpPr>
          <p:cNvPr id="10" name="Down Arrow 9"/>
          <p:cNvSpPr/>
          <p:nvPr/>
        </p:nvSpPr>
        <p:spPr>
          <a:xfrm>
            <a:off x="4674084" y="1949189"/>
            <a:ext cx="246434" cy="447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5094060" y="1937943"/>
            <a:ext cx="251044" cy="4531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57873" y="1681992"/>
            <a:ext cx="11888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</a:t>
            </a:r>
            <a:r>
              <a:rPr lang="en-US" sz="600" dirty="0" smtClean="0"/>
              <a:t>lient connection timestamp-1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22519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75"/>
    </mc:Choice>
    <mc:Fallback xmlns="">
      <p:transition spd="slow" advTm="3357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65466" y="2798398"/>
            <a:ext cx="509193" cy="91652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Region</a:t>
            </a:r>
            <a:endParaRPr lang="en-US" sz="675" dirty="0">
              <a:solidFill>
                <a:schemeClr val="tx1"/>
              </a:solidFill>
            </a:endParaRPr>
          </a:p>
          <a:p>
            <a:pPr algn="ctr"/>
            <a:r>
              <a:rPr lang="en-US" sz="675" dirty="0">
                <a:solidFill>
                  <a:schemeClr val="tx1"/>
                </a:solidFill>
              </a:rPr>
              <a:t>Server2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945718" cy="3743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Architecture – Phoenix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980413" y="2800203"/>
            <a:ext cx="499301" cy="91471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Region</a:t>
            </a:r>
            <a:endParaRPr lang="en-US" sz="675" dirty="0">
              <a:solidFill>
                <a:schemeClr val="tx1"/>
              </a:solidFill>
            </a:endParaRPr>
          </a:p>
          <a:p>
            <a:pPr algn="ctr"/>
            <a:r>
              <a:rPr lang="en-US" sz="675" dirty="0">
                <a:solidFill>
                  <a:schemeClr val="tx1"/>
                </a:solidFill>
              </a:rPr>
              <a:t>Server5</a:t>
            </a:r>
          </a:p>
        </p:txBody>
      </p:sp>
      <p:sp>
        <p:nvSpPr>
          <p:cNvPr id="5" name="Rectangle 4"/>
          <p:cNvSpPr/>
          <p:nvPr/>
        </p:nvSpPr>
        <p:spPr>
          <a:xfrm>
            <a:off x="3342256" y="2798398"/>
            <a:ext cx="494839" cy="91652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Region</a:t>
            </a:r>
            <a:endParaRPr lang="en-US" sz="675" dirty="0">
              <a:solidFill>
                <a:schemeClr val="tx1"/>
              </a:solidFill>
            </a:endParaRPr>
          </a:p>
          <a:p>
            <a:pPr algn="ctr"/>
            <a:r>
              <a:rPr lang="en-US" sz="675" dirty="0">
                <a:solidFill>
                  <a:schemeClr val="tx1"/>
                </a:solidFill>
              </a:rPr>
              <a:t>Server4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0311" y="2798398"/>
            <a:ext cx="493328" cy="91652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Region</a:t>
            </a:r>
            <a:endParaRPr lang="en-US" sz="675" dirty="0">
              <a:solidFill>
                <a:schemeClr val="tx1"/>
              </a:solidFill>
            </a:endParaRPr>
          </a:p>
          <a:p>
            <a:pPr algn="ctr"/>
            <a:r>
              <a:rPr lang="en-US" sz="675" dirty="0">
                <a:solidFill>
                  <a:schemeClr val="tx1"/>
                </a:solidFill>
              </a:rPr>
              <a:t>Server1</a:t>
            </a:r>
          </a:p>
        </p:txBody>
      </p:sp>
      <p:sp>
        <p:nvSpPr>
          <p:cNvPr id="8" name="Rectangle 7"/>
          <p:cNvSpPr/>
          <p:nvPr/>
        </p:nvSpPr>
        <p:spPr>
          <a:xfrm>
            <a:off x="2638275" y="2800203"/>
            <a:ext cx="558051" cy="91652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Region</a:t>
            </a:r>
            <a:endParaRPr lang="en-US" sz="675" dirty="0">
              <a:solidFill>
                <a:schemeClr val="tx1"/>
              </a:solidFill>
            </a:endParaRPr>
          </a:p>
          <a:p>
            <a:pPr algn="ctr"/>
            <a:r>
              <a:rPr lang="en-US" sz="675" dirty="0">
                <a:solidFill>
                  <a:schemeClr val="tx1"/>
                </a:solidFill>
              </a:rPr>
              <a:t>Server3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399" y="3716728"/>
            <a:ext cx="3644317" cy="6715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60" dirty="0"/>
              <a:t>                            </a:t>
            </a:r>
            <a:r>
              <a:rPr lang="en-US" sz="760" dirty="0" smtClean="0"/>
              <a:t>	</a:t>
            </a:r>
            <a:endParaRPr lang="en-US" sz="760" dirty="0"/>
          </a:p>
        </p:txBody>
      </p:sp>
      <p:sp>
        <p:nvSpPr>
          <p:cNvPr id="10" name="Rectangle 9"/>
          <p:cNvSpPr/>
          <p:nvPr/>
        </p:nvSpPr>
        <p:spPr>
          <a:xfrm>
            <a:off x="3537446" y="758626"/>
            <a:ext cx="618749" cy="272607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60" dirty="0" smtClean="0"/>
              <a:t>Client</a:t>
            </a:r>
          </a:p>
          <a:p>
            <a:pPr algn="ctr"/>
            <a:r>
              <a:rPr lang="en-US" sz="760" dirty="0" smtClean="0"/>
              <a:t>JDBC calls </a:t>
            </a:r>
            <a:endParaRPr lang="en-US" sz="760" dirty="0"/>
          </a:p>
        </p:txBody>
      </p:sp>
      <p:sp>
        <p:nvSpPr>
          <p:cNvPr id="12" name="Rectangle 11"/>
          <p:cNvSpPr/>
          <p:nvPr/>
        </p:nvSpPr>
        <p:spPr>
          <a:xfrm>
            <a:off x="2628306" y="2125188"/>
            <a:ext cx="585768" cy="19740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>
                <a:solidFill>
                  <a:srgbClr val="000000"/>
                </a:solidFill>
              </a:rPr>
              <a:t>Zoo Keeper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1765" y="970706"/>
            <a:ext cx="593213" cy="35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dirty="0"/>
              <a:t>Create/Delete/Split Table Operations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18812" y="2125000"/>
            <a:ext cx="585768" cy="19740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>
                <a:solidFill>
                  <a:srgbClr val="000000"/>
                </a:solidFill>
              </a:rPr>
              <a:t>Zoo Keeper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41662" y="3930607"/>
            <a:ext cx="679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HDFS</a:t>
            </a:r>
            <a:endParaRPr 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1701031" y="3912320"/>
            <a:ext cx="679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HDFS</a:t>
            </a:r>
            <a:endParaRPr lang="en-US" sz="800" dirty="0"/>
          </a:p>
        </p:txBody>
      </p:sp>
      <p:sp>
        <p:nvSpPr>
          <p:cNvPr id="31" name="Rectangle 30"/>
          <p:cNvSpPr/>
          <p:nvPr/>
        </p:nvSpPr>
        <p:spPr>
          <a:xfrm>
            <a:off x="2035845" y="2125311"/>
            <a:ext cx="585768" cy="19740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>
                <a:solidFill>
                  <a:srgbClr val="000000"/>
                </a:solidFill>
              </a:rPr>
              <a:t>Zoo Keeper</a:t>
            </a:r>
          </a:p>
        </p:txBody>
      </p:sp>
      <p:cxnSp>
        <p:nvCxnSpPr>
          <p:cNvPr id="32" name="Elbow Connector 31"/>
          <p:cNvCxnSpPr>
            <a:stCxn id="10" idx="1"/>
            <a:endCxn id="31" idx="0"/>
          </p:cNvCxnSpPr>
          <p:nvPr/>
        </p:nvCxnSpPr>
        <p:spPr>
          <a:xfrm rot="10800000" flipV="1">
            <a:off x="2328730" y="894929"/>
            <a:ext cx="1208717" cy="1230381"/>
          </a:xfrm>
          <a:prstGeom prst="bentConnector2">
            <a:avLst/>
          </a:prstGeom>
          <a:ln w="63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>
            <a:off x="2112583" y="1209752"/>
            <a:ext cx="1717242" cy="1087597"/>
          </a:xfrm>
          <a:prstGeom prst="bentConnector3">
            <a:avLst>
              <a:gd name="adj1" fmla="val -32"/>
            </a:avLst>
          </a:prstGeom>
          <a:ln w="63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2276602" y="1360120"/>
            <a:ext cx="1726034" cy="795654"/>
          </a:xfrm>
          <a:prstGeom prst="bentConnector3">
            <a:avLst>
              <a:gd name="adj1" fmla="val -132"/>
            </a:avLst>
          </a:prstGeom>
          <a:ln w="63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6" idx="0"/>
            <a:endCxn id="31" idx="1"/>
          </p:cNvCxnSpPr>
          <p:nvPr/>
        </p:nvCxnSpPr>
        <p:spPr>
          <a:xfrm rot="5400000" flipH="1" flipV="1">
            <a:off x="1509218" y="2271771"/>
            <a:ext cx="574384" cy="4788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7" idx="0"/>
            <a:endCxn id="31" idx="2"/>
          </p:cNvCxnSpPr>
          <p:nvPr/>
        </p:nvCxnSpPr>
        <p:spPr>
          <a:xfrm rot="5400000" flipH="1" flipV="1">
            <a:off x="2036555" y="2506224"/>
            <a:ext cx="475682" cy="1086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5" idx="0"/>
            <a:endCxn id="28" idx="2"/>
          </p:cNvCxnSpPr>
          <p:nvPr/>
        </p:nvCxnSpPr>
        <p:spPr>
          <a:xfrm rot="16200000" flipV="1">
            <a:off x="3312690" y="2521412"/>
            <a:ext cx="475993" cy="779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28" idx="3"/>
          </p:cNvCxnSpPr>
          <p:nvPr/>
        </p:nvCxnSpPr>
        <p:spPr>
          <a:xfrm rot="16200000" flipV="1">
            <a:off x="3729073" y="2299210"/>
            <a:ext cx="576500" cy="4254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5400000">
            <a:off x="2445733" y="1520455"/>
            <a:ext cx="1717241" cy="466190"/>
          </a:xfrm>
          <a:prstGeom prst="bentConnector3">
            <a:avLst>
              <a:gd name="adj1" fmla="val -32"/>
            </a:avLst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507218" y="1160038"/>
            <a:ext cx="724407" cy="3760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46" name="Rectangle 45"/>
          <p:cNvSpPr/>
          <p:nvPr/>
        </p:nvSpPr>
        <p:spPr>
          <a:xfrm>
            <a:off x="1461682" y="1117321"/>
            <a:ext cx="724407" cy="37601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0" dirty="0">
                <a:solidFill>
                  <a:srgbClr val="C00000"/>
                </a:solidFill>
              </a:rPr>
              <a:t>HBase Master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967255" y="2621015"/>
            <a:ext cx="507405" cy="3403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Phoenix</a:t>
            </a:r>
            <a:endParaRPr lang="en-US" sz="675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38275" y="2613328"/>
            <a:ext cx="559507" cy="3403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Phoenix</a:t>
            </a:r>
            <a:endParaRPr lang="en-US" sz="675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08027" y="2620612"/>
            <a:ext cx="497401" cy="3403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Phoenix</a:t>
            </a:r>
            <a:endParaRPr lang="en-US" sz="675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41100" y="2612873"/>
            <a:ext cx="495996" cy="3403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Phoenix</a:t>
            </a:r>
            <a:endParaRPr lang="en-US" sz="675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77114" y="2612171"/>
            <a:ext cx="502600" cy="3403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Phoenix</a:t>
            </a:r>
            <a:endParaRPr lang="en-US" sz="675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47" idx="0"/>
            <a:endCxn id="12" idx="2"/>
          </p:cNvCxnSpPr>
          <p:nvPr/>
        </p:nvCxnSpPr>
        <p:spPr>
          <a:xfrm flipV="1">
            <a:off x="2918029" y="2322593"/>
            <a:ext cx="3161" cy="290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46" idx="1"/>
            <a:endCxn id="12" idx="0"/>
          </p:cNvCxnSpPr>
          <p:nvPr/>
        </p:nvCxnSpPr>
        <p:spPr>
          <a:xfrm rot="10800000" flipH="1" flipV="1">
            <a:off x="1461682" y="1305326"/>
            <a:ext cx="1459508" cy="819862"/>
          </a:xfrm>
          <a:prstGeom prst="bentConnector4">
            <a:avLst>
              <a:gd name="adj1" fmla="val -15663"/>
              <a:gd name="adj2" fmla="val 61466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118154" y="2612171"/>
            <a:ext cx="1546813" cy="845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Phoenix Layer</a:t>
            </a:r>
          </a:p>
          <a:p>
            <a:pPr algn="ctr"/>
            <a:endParaRPr lang="en-US" sz="675" dirty="0">
              <a:solidFill>
                <a:schemeClr val="tx1"/>
              </a:solidFill>
            </a:endParaRPr>
          </a:p>
          <a:p>
            <a:pPr algn="ctr"/>
            <a:endParaRPr lang="en-US" sz="675" dirty="0" smtClean="0">
              <a:solidFill>
                <a:schemeClr val="tx1"/>
              </a:solidFill>
            </a:endParaRPr>
          </a:p>
          <a:p>
            <a:pPr algn="ctr"/>
            <a:endParaRPr lang="en-US" sz="675" dirty="0" smtClean="0">
              <a:solidFill>
                <a:schemeClr val="tx1"/>
              </a:solidFill>
            </a:endParaRPr>
          </a:p>
          <a:p>
            <a:pPr algn="ctr"/>
            <a:endParaRPr lang="en-US" sz="675" dirty="0" smtClean="0">
              <a:solidFill>
                <a:schemeClr val="tx1"/>
              </a:solidFill>
            </a:endParaRPr>
          </a:p>
          <a:p>
            <a:pPr algn="ctr"/>
            <a:endParaRPr lang="en-US" sz="675" dirty="0">
              <a:solidFill>
                <a:schemeClr val="tx1"/>
              </a:solidFill>
            </a:endParaRPr>
          </a:p>
          <a:p>
            <a:pPr algn="ctr"/>
            <a:endParaRPr lang="en-US" sz="675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72907" y="2948880"/>
            <a:ext cx="706333" cy="3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Dynamic Coprocessors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95666" y="2948880"/>
            <a:ext cx="706333" cy="3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Dynamic Observers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18154" y="3555201"/>
            <a:ext cx="1546813" cy="4776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75" dirty="0" smtClean="0">
              <a:solidFill>
                <a:schemeClr val="tx1"/>
              </a:solidFill>
            </a:endParaRPr>
          </a:p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Coprocessors – execute aggregation</a:t>
            </a:r>
          </a:p>
          <a:p>
            <a:pPr algn="ctr"/>
            <a:r>
              <a:rPr lang="en-US" sz="675" dirty="0" smtClean="0">
                <a:solidFill>
                  <a:schemeClr val="tx1"/>
                </a:solidFill>
              </a:rPr>
              <a:t>Observers – Various Types – observe to sync data</a:t>
            </a:r>
            <a:endParaRPr lang="en-US" sz="675" dirty="0">
              <a:solidFill>
                <a:schemeClr val="tx1"/>
              </a:solidFill>
            </a:endParaRPr>
          </a:p>
          <a:p>
            <a:pPr algn="ctr"/>
            <a:endParaRPr lang="en-US" sz="6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80"/>
    </mc:Choice>
    <mc:Fallback xmlns="">
      <p:transition spd="slow" advTm="5068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39" y="1702938"/>
            <a:ext cx="5915025" cy="994172"/>
          </a:xfrm>
        </p:spPr>
        <p:txBody>
          <a:bodyPr/>
          <a:lstStyle/>
          <a:p>
            <a:pPr algn="ctr"/>
            <a:r>
              <a:rPr lang="en-US" dirty="0" smtClean="0"/>
              <a:t>Timestamp Handling in HBase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"/>
    </mc:Choice>
    <mc:Fallback xmlns="">
      <p:transition spd="slow" advTm="390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4096"/>
            <a:ext cx="2830881" cy="310226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sz="1600" dirty="0" smtClean="0">
                <a:latin typeface="+mn-lt"/>
              </a:rPr>
              <a:t>Timestamp and Expiration Handling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510"/>
              </p:ext>
            </p:extLst>
          </p:nvPr>
        </p:nvGraphicFramePr>
        <p:xfrm>
          <a:off x="175148" y="397812"/>
          <a:ext cx="2209264" cy="14560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962"/>
                <a:gridCol w="651932"/>
                <a:gridCol w="1023370"/>
              </a:tblGrid>
              <a:tr h="291202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row-key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cf1:c1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cf1:c2</a:t>
                      </a:r>
                      <a:endParaRPr lang="en-US" sz="800" dirty="0"/>
                    </a:p>
                  </a:txBody>
                  <a:tcPr/>
                </a:tc>
              </a:tr>
              <a:tr h="291202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             t1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91202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                    t3, t2,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dirty="0" smtClean="0"/>
                        <a:t>t1</a:t>
                      </a:r>
                      <a:endParaRPr lang="en-US" sz="800" dirty="0"/>
                    </a:p>
                  </a:txBody>
                  <a:tcPr anchor="ctr"/>
                </a:tc>
              </a:tr>
              <a:tr h="291202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          t1</a:t>
                      </a:r>
                      <a:endParaRPr lang="en-US" sz="800" dirty="0"/>
                    </a:p>
                  </a:txBody>
                  <a:tcPr anchor="ctr"/>
                </a:tc>
              </a:tr>
              <a:tr h="291202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             t3</a:t>
                      </a:r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9002" y="801602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15821" y="1152368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08553" y="1384320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9002" y="1660923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415539"/>
              </p:ext>
            </p:extLst>
          </p:nvPr>
        </p:nvGraphicFramePr>
        <p:xfrm>
          <a:off x="2737501" y="403216"/>
          <a:ext cx="1848792" cy="14266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4396"/>
                <a:gridCol w="924396"/>
              </a:tblGrid>
              <a:tr h="2853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cf1:c1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cf1:c2</a:t>
                      </a:r>
                      <a:endParaRPr lang="en-US" sz="800" dirty="0"/>
                    </a:p>
                  </a:txBody>
                  <a:tcPr/>
                </a:tc>
              </a:tr>
              <a:tr h="28533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8533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8533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28533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80244"/>
              </p:ext>
            </p:extLst>
          </p:nvPr>
        </p:nvGraphicFramePr>
        <p:xfrm>
          <a:off x="4587145" y="397812"/>
          <a:ext cx="1352937" cy="199733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352937"/>
              </a:tblGrid>
              <a:tr h="2853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HFile: cf1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3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          (r1:cf1:c1:t1:value)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533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          (r2:cf1:c2:t3:value)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333"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          (r2:cf1:c2:t2:value)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33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          (r2:cf1:c2:t1:value)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33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          (r3:cf1:c2:t1:value)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33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          (r4:cf1:c1:t3:value)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3233106" y="806530"/>
            <a:ext cx="1477672" cy="389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52" idx="1"/>
          </p:cNvCxnSpPr>
          <p:nvPr/>
        </p:nvCxnSpPr>
        <p:spPr>
          <a:xfrm>
            <a:off x="3842994" y="1033475"/>
            <a:ext cx="841024" cy="6948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55" idx="1"/>
          </p:cNvCxnSpPr>
          <p:nvPr/>
        </p:nvCxnSpPr>
        <p:spPr>
          <a:xfrm>
            <a:off x="4006574" y="1184999"/>
            <a:ext cx="677444" cy="48198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60" idx="1"/>
          </p:cNvCxnSpPr>
          <p:nvPr/>
        </p:nvCxnSpPr>
        <p:spPr>
          <a:xfrm>
            <a:off x="3894520" y="1406534"/>
            <a:ext cx="784571" cy="5587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4" idx="3"/>
            <a:endCxn id="61" idx="1"/>
          </p:cNvCxnSpPr>
          <p:nvPr/>
        </p:nvCxnSpPr>
        <p:spPr>
          <a:xfrm>
            <a:off x="3233106" y="1669666"/>
            <a:ext cx="1445984" cy="56402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05525" y="801602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105525" y="1625794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84018" y="768621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715413" y="1008922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813617" y="1069142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911821" y="1144045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804553" y="1375997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684018" y="1059085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684018" y="1352605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684018" y="1623109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/>
          <p:cNvCxnSpPr>
            <a:stCxn id="49" idx="3"/>
            <a:endCxn id="53" idx="1"/>
          </p:cNvCxnSpPr>
          <p:nvPr/>
        </p:nvCxnSpPr>
        <p:spPr>
          <a:xfrm>
            <a:off x="3941198" y="1113014"/>
            <a:ext cx="742820" cy="2834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679091" y="1921382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79090" y="2189818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391335" y="2688426"/>
            <a:ext cx="0" cy="277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73218" y="2688426"/>
            <a:ext cx="0" cy="277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56246" y="2688426"/>
            <a:ext cx="0" cy="277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06047" y="2966334"/>
            <a:ext cx="906999" cy="1898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54403" y="2508766"/>
            <a:ext cx="281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d1</a:t>
            </a:r>
          </a:p>
          <a:p>
            <a:r>
              <a:rPr lang="en-US" sz="700" dirty="0" smtClean="0"/>
              <a:t>t1</a:t>
            </a:r>
            <a:endParaRPr lang="en-US" sz="700" dirty="0"/>
          </a:p>
        </p:txBody>
      </p:sp>
      <p:sp>
        <p:nvSpPr>
          <p:cNvPr id="83" name="TextBox 82"/>
          <p:cNvSpPr txBox="1"/>
          <p:nvPr/>
        </p:nvSpPr>
        <p:spPr>
          <a:xfrm>
            <a:off x="559158" y="2508631"/>
            <a:ext cx="281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d2</a:t>
            </a:r>
          </a:p>
          <a:p>
            <a:r>
              <a:rPr lang="en-US" sz="700" dirty="0" smtClean="0"/>
              <a:t>t2</a:t>
            </a:r>
            <a:endParaRPr lang="en-US" sz="700" dirty="0"/>
          </a:p>
        </p:txBody>
      </p:sp>
      <p:sp>
        <p:nvSpPr>
          <p:cNvPr id="84" name="TextBox 83"/>
          <p:cNvSpPr txBox="1"/>
          <p:nvPr/>
        </p:nvSpPr>
        <p:spPr>
          <a:xfrm>
            <a:off x="839002" y="2506533"/>
            <a:ext cx="281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d3</a:t>
            </a:r>
          </a:p>
          <a:p>
            <a:r>
              <a:rPr lang="en-US" sz="700" dirty="0" smtClean="0"/>
              <a:t>t3</a:t>
            </a:r>
            <a:endParaRPr lang="en-US" sz="700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812719" y="2688426"/>
            <a:ext cx="0" cy="79064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1106355" y="2688426"/>
            <a:ext cx="3290" cy="79064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84748" y="2696751"/>
            <a:ext cx="0" cy="78232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06047" y="3220236"/>
            <a:ext cx="900308" cy="4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484748" y="3424530"/>
            <a:ext cx="925316" cy="58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363143" y="3697974"/>
            <a:ext cx="889824" cy="222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Table A</a:t>
            </a: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Time To Live = 3 days</a:t>
            </a:r>
            <a:endParaRPr lang="en-US" sz="6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1410064" y="2673898"/>
            <a:ext cx="3290" cy="79064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1239274" y="2680620"/>
            <a:ext cx="0" cy="277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113047" y="2506533"/>
            <a:ext cx="281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d4</a:t>
            </a:r>
          </a:p>
          <a:p>
            <a:r>
              <a:rPr lang="en-US" sz="700" dirty="0" smtClean="0"/>
              <a:t>t4</a:t>
            </a:r>
            <a:endParaRPr lang="en-US" sz="700" dirty="0"/>
          </a:p>
        </p:txBody>
      </p:sp>
      <p:sp>
        <p:nvSpPr>
          <p:cNvPr id="3" name="TextBox 2"/>
          <p:cNvSpPr txBox="1"/>
          <p:nvPr/>
        </p:nvSpPr>
        <p:spPr>
          <a:xfrm>
            <a:off x="331923" y="3220236"/>
            <a:ext cx="6590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Day 3</a:t>
            </a:r>
            <a:endParaRPr lang="en-US" sz="600" dirty="0"/>
          </a:p>
        </p:txBody>
      </p:sp>
      <p:sp>
        <p:nvSpPr>
          <p:cNvPr id="56" name="TextBox 55"/>
          <p:cNvSpPr txBox="1"/>
          <p:nvPr/>
        </p:nvSpPr>
        <p:spPr>
          <a:xfrm>
            <a:off x="632342" y="3409069"/>
            <a:ext cx="6590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Day 4</a:t>
            </a:r>
            <a:endParaRPr lang="en-US" sz="600" dirty="0"/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602660"/>
              </p:ext>
            </p:extLst>
          </p:nvPr>
        </p:nvGraphicFramePr>
        <p:xfrm>
          <a:off x="2206575" y="2659254"/>
          <a:ext cx="1155085" cy="150763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55085"/>
              </a:tblGrid>
              <a:tr h="21537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HFile: cf1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         (r1:cf1:c1:t1:value)</a:t>
                      </a: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537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         (r2:cf1:c2:t3:value)</a:t>
                      </a: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          (r2:cf1:c2:t2:value)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37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         (r2:cf1:c2:t1:value)</a:t>
                      </a: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37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         (r3:cf1:c2:t1:value)</a:t>
                      </a: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37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         (r3:cf1:c2:t3:value)</a:t>
                      </a: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" name="Rectangle 61"/>
          <p:cNvSpPr/>
          <p:nvPr/>
        </p:nvSpPr>
        <p:spPr>
          <a:xfrm>
            <a:off x="2307347" y="2935897"/>
            <a:ext cx="127581" cy="711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307347" y="3161964"/>
            <a:ext cx="127581" cy="711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307347" y="3359068"/>
            <a:ext cx="127581" cy="711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2307347" y="3585135"/>
            <a:ext cx="127581" cy="711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307347" y="3800622"/>
            <a:ext cx="127581" cy="711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307347" y="4022534"/>
            <a:ext cx="127581" cy="711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18630" y="2875753"/>
            <a:ext cx="1134994" cy="21301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14610" y="2900400"/>
            <a:ext cx="1139014" cy="18837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216619" y="3529525"/>
            <a:ext cx="1134994" cy="21301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206531" y="3562129"/>
            <a:ext cx="1142048" cy="19221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209566" y="3757087"/>
            <a:ext cx="1139014" cy="18837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214610" y="3739666"/>
            <a:ext cx="1133970" cy="203044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18130"/>
              </p:ext>
            </p:extLst>
          </p:nvPr>
        </p:nvGraphicFramePr>
        <p:xfrm>
          <a:off x="3512705" y="2666441"/>
          <a:ext cx="1155085" cy="64612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55085"/>
              </a:tblGrid>
              <a:tr h="215376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HFile: cf1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         (r1:cf1:c1:t4:value)</a:t>
                      </a: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537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         (r6:cf1:c2:t4:value)</a:t>
                      </a: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Left-Right Arrow Callout 3"/>
          <p:cNvSpPr/>
          <p:nvPr/>
        </p:nvSpPr>
        <p:spPr>
          <a:xfrm>
            <a:off x="1561515" y="3142465"/>
            <a:ext cx="480892" cy="387592"/>
          </a:xfrm>
          <a:prstGeom prst="leftRightArrowCallout">
            <a:avLst>
              <a:gd name="adj1" fmla="val 25001"/>
              <a:gd name="adj2" fmla="val 25000"/>
              <a:gd name="adj3" fmla="val 18989"/>
              <a:gd name="adj4" fmla="val 4812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3047" y="2966334"/>
            <a:ext cx="297017" cy="1898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6047" y="2952671"/>
            <a:ext cx="270665" cy="21890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45729"/>
              </p:ext>
            </p:extLst>
          </p:nvPr>
        </p:nvGraphicFramePr>
        <p:xfrm>
          <a:off x="5586301" y="2948615"/>
          <a:ext cx="1155085" cy="12902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55085"/>
              </a:tblGrid>
              <a:tr h="19282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HFile: cf1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          (r1:cf1:c1:t4:value)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37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         (r2:cf1:c2:t3:value)</a:t>
                      </a: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37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         (r2:cf1:c2:t2:value)</a:t>
                      </a: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37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         (r3:cf1:c2:t3:value)</a:t>
                      </a: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537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          (r6:cf1:c2:t4:value)</a:t>
                      </a: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Folded Corner 17"/>
          <p:cNvSpPr/>
          <p:nvPr/>
        </p:nvSpPr>
        <p:spPr>
          <a:xfrm>
            <a:off x="4857713" y="3359067"/>
            <a:ext cx="502751" cy="182115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rgbClr val="7030A0"/>
                </a:solidFill>
              </a:rPr>
              <a:t>Major Compaction</a:t>
            </a:r>
            <a:endParaRPr lang="en-US" sz="500" dirty="0">
              <a:solidFill>
                <a:srgbClr val="7030A0"/>
              </a:solidFill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202759" y="2961482"/>
            <a:ext cx="273953" cy="19297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857714" y="3530057"/>
            <a:ext cx="553020" cy="209609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3597681" y="2938390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597681" y="3154453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5671964" y="3238637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5671964" y="3442313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5671964" y="3669343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5671964" y="3869541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5671964" y="4082702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ounded Rectangle 104"/>
          <p:cNvSpPr/>
          <p:nvPr/>
        </p:nvSpPr>
        <p:spPr>
          <a:xfrm>
            <a:off x="3348579" y="3694776"/>
            <a:ext cx="722751" cy="2968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Expired data is </a:t>
            </a:r>
            <a:r>
              <a:rPr lang="en-US" sz="600" dirty="0">
                <a:solidFill>
                  <a:schemeClr val="tx1"/>
                </a:solidFill>
              </a:rPr>
              <a:t>A</a:t>
            </a:r>
            <a:r>
              <a:rPr lang="en-US" sz="600" dirty="0" smtClean="0">
                <a:solidFill>
                  <a:schemeClr val="tx1"/>
                </a:solidFill>
              </a:rPr>
              <a:t>uto Filtered </a:t>
            </a: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On Retrieve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7617" y="1077465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19413" y="1017245"/>
            <a:ext cx="127581" cy="877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03"/>
    </mc:Choice>
    <mc:Fallback xmlns="">
      <p:transition spd="slow" advTm="11790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Phoenix/HBase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Choose </a:t>
            </a:r>
            <a:r>
              <a:rPr lang="en-US" sz="1200" dirty="0"/>
              <a:t>Salt </a:t>
            </a:r>
            <a:r>
              <a:rPr lang="en-US" sz="1200" dirty="0" smtClean="0"/>
              <a:t>bucket tables</a:t>
            </a:r>
            <a:endParaRPr lang="en-US" sz="1200" dirty="0"/>
          </a:p>
          <a:p>
            <a:pPr lvl="1"/>
            <a:r>
              <a:rPr lang="en-US" sz="1200" dirty="0"/>
              <a:t>C</a:t>
            </a:r>
            <a:r>
              <a:rPr lang="en-US" sz="1200" dirty="0" smtClean="0"/>
              <a:t>ompensate </a:t>
            </a:r>
            <a:r>
              <a:rPr lang="en-US" sz="1200" dirty="0"/>
              <a:t>for </a:t>
            </a:r>
            <a:r>
              <a:rPr lang="en-US" sz="1200" dirty="0" smtClean="0"/>
              <a:t>‘hot regions’</a:t>
            </a:r>
            <a:endParaRPr lang="en-US" sz="1200" dirty="0"/>
          </a:p>
          <a:p>
            <a:pPr lvl="1"/>
            <a:r>
              <a:rPr lang="en-US" sz="1200" dirty="0"/>
              <a:t>Parallel filtering in </a:t>
            </a:r>
            <a:r>
              <a:rPr lang="en-US" sz="1200" dirty="0" smtClean="0"/>
              <a:t>regions</a:t>
            </a:r>
          </a:p>
          <a:p>
            <a:pPr lvl="1"/>
            <a:r>
              <a:rPr lang="en-US" sz="1200" dirty="0" smtClean="0"/>
              <a:t>Utilize </a:t>
            </a:r>
            <a:r>
              <a:rPr lang="en-US" sz="1200" dirty="0"/>
              <a:t>parallel aggregation =&gt; </a:t>
            </a:r>
            <a:r>
              <a:rPr lang="en-US" sz="1200" dirty="0" smtClean="0"/>
              <a:t>regions </a:t>
            </a:r>
            <a:r>
              <a:rPr lang="en-US" sz="1200" dirty="0"/>
              <a:t>aggregate before final merge in client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/>
              <a:t>Utilized the timestamp feature of HBase </a:t>
            </a:r>
          </a:p>
          <a:p>
            <a:pPr lvl="1"/>
            <a:r>
              <a:rPr lang="en-US" sz="1200" dirty="0"/>
              <a:t>Set Time to Live at Table level, entries are time-stamped</a:t>
            </a:r>
          </a:p>
          <a:p>
            <a:pPr lvl="1"/>
            <a:r>
              <a:rPr lang="en-US" sz="1200" dirty="0"/>
              <a:t>Expired data will be auto filtered during reads</a:t>
            </a:r>
          </a:p>
          <a:p>
            <a:pPr lvl="1"/>
            <a:r>
              <a:rPr lang="en-US" sz="1200" dirty="0"/>
              <a:t>Expired data deleted along with old HFiles during major </a:t>
            </a:r>
            <a:r>
              <a:rPr lang="en-US" sz="1200" dirty="0" smtClean="0"/>
              <a:t>compaction</a:t>
            </a:r>
          </a:p>
          <a:p>
            <a:pPr lvl="1"/>
            <a:endParaRPr lang="en-US" sz="1200" dirty="0"/>
          </a:p>
          <a:p>
            <a:r>
              <a:rPr lang="en-US" sz="1200" dirty="0" smtClean="0"/>
              <a:t>Total 5 Nodes – Appendix-B for full specifications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99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72"/>
    </mc:Choice>
    <mc:Fallback xmlns="">
      <p:transition spd="slow" advTm="4417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400" dirty="0" smtClean="0"/>
              <a:t>Arun </a:t>
            </a:r>
            <a:r>
              <a:rPr lang="en-US" sz="1400" dirty="0"/>
              <a:t>Thangamani </a:t>
            </a:r>
            <a:r>
              <a:rPr lang="en-US" sz="1400" dirty="0" smtClean="0"/>
              <a:t>- Software </a:t>
            </a:r>
            <a:r>
              <a:rPr lang="en-US" sz="1400" dirty="0"/>
              <a:t>Architect, </a:t>
            </a:r>
            <a:r>
              <a:rPr lang="en-US" sz="1400" dirty="0" smtClean="0"/>
              <a:t>BI</a:t>
            </a:r>
            <a:endParaRPr lang="en-US" sz="1400" dirty="0"/>
          </a:p>
          <a:p>
            <a:pPr lvl="1"/>
            <a:r>
              <a:rPr lang="en-US" sz="1400" dirty="0" smtClean="0"/>
              <a:t>Past</a:t>
            </a:r>
          </a:p>
          <a:p>
            <a:pPr lvl="2"/>
            <a:r>
              <a:rPr lang="en-US" sz="1100" dirty="0" smtClean="0"/>
              <a:t>Technical </a:t>
            </a:r>
            <a:r>
              <a:rPr lang="en-US" sz="1100" dirty="0"/>
              <a:t>Lead, </a:t>
            </a:r>
            <a:r>
              <a:rPr lang="en-US" sz="1100" dirty="0" smtClean="0"/>
              <a:t>Monsanto</a:t>
            </a:r>
          </a:p>
          <a:p>
            <a:pPr lvl="3"/>
            <a:r>
              <a:rPr lang="en-US" sz="950" dirty="0" smtClean="0"/>
              <a:t>R&amp;D </a:t>
            </a:r>
            <a:r>
              <a:rPr lang="en-US" sz="950" dirty="0"/>
              <a:t>– Technology Pipeline</a:t>
            </a:r>
          </a:p>
          <a:p>
            <a:pPr lvl="2"/>
            <a:r>
              <a:rPr lang="en-US" sz="1100" dirty="0"/>
              <a:t>Senior Software Engineer, Caliper</a:t>
            </a:r>
          </a:p>
          <a:p>
            <a:pPr lvl="2"/>
            <a:r>
              <a:rPr lang="en-US" sz="1100" dirty="0"/>
              <a:t>Software Engineer, </a:t>
            </a:r>
            <a:r>
              <a:rPr lang="en-US" sz="1100" dirty="0" smtClean="0"/>
              <a:t>Yahoo</a:t>
            </a:r>
            <a:r>
              <a:rPr lang="en-US" sz="1100" dirty="0"/>
              <a:t> </a:t>
            </a:r>
            <a:endParaRPr lang="en-US" sz="1100" dirty="0" smtClean="0"/>
          </a:p>
          <a:p>
            <a:pPr lvl="2"/>
            <a:r>
              <a:rPr lang="en-US" sz="1100" dirty="0"/>
              <a:t>University of Alabama – MS </a:t>
            </a:r>
            <a:r>
              <a:rPr lang="en-US" sz="1100" dirty="0" smtClean="0"/>
              <a:t>Computer Science </a:t>
            </a:r>
          </a:p>
          <a:p>
            <a:pPr lvl="3"/>
            <a:r>
              <a:rPr lang="en-US" sz="950" dirty="0" smtClean="0"/>
              <a:t>R&amp;D</a:t>
            </a:r>
            <a:r>
              <a:rPr lang="en-US" sz="950" dirty="0"/>
              <a:t>, Space Research </a:t>
            </a:r>
            <a:r>
              <a:rPr lang="en-US" sz="950" dirty="0" smtClean="0"/>
              <a:t>Labs</a:t>
            </a:r>
            <a:endParaRPr lang="en-US" sz="1100" dirty="0"/>
          </a:p>
          <a:p>
            <a:pPr lvl="1"/>
            <a:r>
              <a:rPr lang="en-US" sz="1400" dirty="0" smtClean="0">
                <a:hlinkClick r:id="rId3"/>
              </a:rPr>
              <a:t>Arun.Thangamani@gmail.com</a:t>
            </a:r>
            <a:r>
              <a:rPr lang="en-US" sz="1400" dirty="0" smtClean="0"/>
              <a:t>,</a:t>
            </a:r>
            <a:r>
              <a:rPr lang="en-US" sz="1400" dirty="0"/>
              <a:t> </a:t>
            </a:r>
            <a:r>
              <a:rPr lang="en-US" sz="1400" dirty="0" smtClean="0">
                <a:hlinkClick r:id="rId4"/>
              </a:rPr>
              <a:t>Arun.Thangamani@cdk.com</a:t>
            </a:r>
            <a:r>
              <a:rPr lang="en-US" sz="1400" dirty="0"/>
              <a:t> </a:t>
            </a:r>
          </a:p>
          <a:p>
            <a:pPr lvl="2"/>
            <a:r>
              <a:rPr lang="en-US" sz="1100" dirty="0"/>
              <a:t>Twitter : @ArunThangamani  </a:t>
            </a:r>
          </a:p>
          <a:p>
            <a:pPr marL="685766" lvl="2" indent="0">
              <a:buNone/>
            </a:pPr>
            <a:endParaRPr lang="en-US" sz="1400" dirty="0"/>
          </a:p>
          <a:p>
            <a:r>
              <a:rPr lang="en-US" sz="1400" dirty="0" smtClean="0"/>
              <a:t>Joined By </a:t>
            </a:r>
          </a:p>
          <a:p>
            <a:pPr lvl="1"/>
            <a:r>
              <a:rPr lang="en-US" sz="1100" dirty="0" smtClean="0"/>
              <a:t>Chris </a:t>
            </a:r>
            <a:r>
              <a:rPr lang="en-US" sz="1100" dirty="0"/>
              <a:t>Chang – Senior Manager, </a:t>
            </a:r>
            <a:r>
              <a:rPr lang="en-US" sz="1100" dirty="0" smtClean="0"/>
              <a:t>BI</a:t>
            </a:r>
          </a:p>
          <a:p>
            <a:pPr lvl="1"/>
            <a:r>
              <a:rPr lang="en-US" sz="1100" dirty="0"/>
              <a:t>Peter Huang – Director, </a:t>
            </a:r>
            <a:r>
              <a:rPr lang="en-US" sz="1100" dirty="0" smtClean="0"/>
              <a:t>BI</a:t>
            </a:r>
          </a:p>
          <a:p>
            <a:r>
              <a:rPr lang="en-US" sz="1400" dirty="0" smtClean="0"/>
              <a:t>CDK Team</a:t>
            </a:r>
          </a:p>
          <a:p>
            <a:pPr lvl="1"/>
            <a:r>
              <a:rPr lang="en-US" sz="1000" dirty="0"/>
              <a:t>Philippe </a:t>
            </a:r>
            <a:r>
              <a:rPr lang="en-US" sz="1000" dirty="0" smtClean="0"/>
              <a:t>Lantin, Nima Imani, Amit Phaltankar, Sundara Palanki, Pradip Thoke, Kim Yee, Shridhar Kasat, </a:t>
            </a:r>
          </a:p>
          <a:p>
            <a:pPr marL="342883" lvl="1" indent="0">
              <a:buNone/>
            </a:pPr>
            <a:r>
              <a:rPr lang="en-US" sz="1000" dirty="0"/>
              <a:t> </a:t>
            </a:r>
            <a:r>
              <a:rPr lang="en-US" sz="1000" dirty="0" smtClean="0"/>
              <a:t>      Clifton May, Bruce Szalwinski, Branden </a:t>
            </a:r>
            <a:r>
              <a:rPr lang="en-US" sz="1000" dirty="0" smtClean="0"/>
              <a:t>Makana, Anand Joglekar </a:t>
            </a:r>
            <a:endParaRPr lang="en-US" sz="1000" dirty="0"/>
          </a:p>
          <a:p>
            <a:pPr marL="685766" lvl="2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29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6"/>
    </mc:Choice>
    <mc:Fallback xmlns="">
      <p:transition spd="slow" advTm="2002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00" y="1799864"/>
            <a:ext cx="5915025" cy="994172"/>
          </a:xfrm>
        </p:spPr>
        <p:txBody>
          <a:bodyPr/>
          <a:lstStyle/>
          <a:p>
            <a:pPr algn="ctr"/>
            <a:r>
              <a:rPr lang="en-US" dirty="0" smtClean="0"/>
              <a:t>Demo – Fundamental Use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"/>
    </mc:Choice>
    <mc:Fallback xmlns="">
      <p:transition spd="slow" advTm="226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1" y="0"/>
            <a:ext cx="6782838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156" y="1239656"/>
            <a:ext cx="319119" cy="73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3423" y="4946352"/>
            <a:ext cx="386625" cy="1350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"/>
    </mc:Choice>
    <mc:Fallback xmlns="">
      <p:transition spd="slow" advTm="227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61" y="0"/>
            <a:ext cx="5915025" cy="749395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Widget Experience Report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8519" y="2639522"/>
            <a:ext cx="5044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Random Dealer Id aggregation for 30 days of data – Warm Cache</a:t>
            </a:r>
          </a:p>
          <a:p>
            <a:pPr algn="ctr"/>
            <a:r>
              <a:rPr lang="en-US" sz="1000" dirty="0" smtClean="0"/>
              <a:t>30 days is our default report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87710" y="905827"/>
            <a:ext cx="369332" cy="10052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 smtClean="0"/>
              <a:t>Time(MS)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69875" y="3239687"/>
            <a:ext cx="402198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Filtering on dealer specific attributes</a:t>
            </a:r>
          </a:p>
          <a:p>
            <a:pPr algn="ctr"/>
            <a:r>
              <a:rPr lang="en-US" sz="1000" dirty="0" smtClean="0"/>
              <a:t>Group-by on 4 different Widget Attributes (relatively high return data)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898080" y="3926674"/>
            <a:ext cx="4965585" cy="1106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000" dirty="0" smtClean="0">
                <a:solidFill>
                  <a:schemeClr val="tx1"/>
                </a:solidFill>
              </a:rPr>
              <a:t>Total Region Severs – 5 </a:t>
            </a:r>
          </a:p>
          <a:p>
            <a:pPr lvl="1" algn="ctr"/>
            <a:r>
              <a:rPr lang="en-US" sz="1000" dirty="0" smtClean="0">
                <a:solidFill>
                  <a:schemeClr val="tx1"/>
                </a:solidFill>
              </a:rPr>
              <a:t>&lt; 1s response time for 2M rows group-by with 4 attributes</a:t>
            </a:r>
          </a:p>
          <a:p>
            <a:pPr lvl="1" algn="ctr"/>
            <a:r>
              <a:rPr lang="en-US" sz="1000" dirty="0" smtClean="0">
                <a:solidFill>
                  <a:schemeClr val="tx1"/>
                </a:solidFill>
              </a:rPr>
              <a:t>Filtering is cheaper and group-by relatively expensive</a:t>
            </a:r>
            <a:endParaRPr lang="en-US" sz="1000" dirty="0">
              <a:solidFill>
                <a:schemeClr val="tx1"/>
              </a:solidFill>
            </a:endParaRPr>
          </a:p>
          <a:p>
            <a:pPr lvl="1" algn="ctr"/>
            <a:r>
              <a:rPr lang="en-US" sz="1000" dirty="0" smtClean="0">
                <a:solidFill>
                  <a:schemeClr val="tx1"/>
                </a:solidFill>
              </a:rPr>
              <a:t> More rows filtered </a:t>
            </a:r>
            <a:r>
              <a:rPr lang="en-US" sz="1000" dirty="0">
                <a:solidFill>
                  <a:schemeClr val="tx1"/>
                </a:solidFill>
              </a:rPr>
              <a:t>=&gt; the faster </a:t>
            </a:r>
            <a:r>
              <a:rPr lang="en-US" sz="1000" dirty="0" smtClean="0">
                <a:solidFill>
                  <a:schemeClr val="tx1"/>
                </a:solidFill>
              </a:rPr>
              <a:t>response</a:t>
            </a:r>
          </a:p>
          <a:p>
            <a:pPr lvl="1" algn="ctr"/>
            <a:endParaRPr lang="en-US" sz="1000" dirty="0">
              <a:solidFill>
                <a:schemeClr val="tx1"/>
              </a:solidFill>
            </a:endParaRPr>
          </a:p>
          <a:p>
            <a:pPr lvl="1" algn="ctr"/>
            <a:r>
              <a:rPr lang="en-US" sz="1000" dirty="0" smtClean="0">
                <a:solidFill>
                  <a:schemeClr val="tx1"/>
                </a:solidFill>
              </a:rPr>
              <a:t>Please Note : for simple group-by aggregate queries, phoenix probably might respond in &lt;1s for about 4-5M rows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1" y="666682"/>
            <a:ext cx="5878939" cy="188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96"/>
    </mc:Choice>
    <mc:Fallback xmlns="">
      <p:transition spd="slow" advTm="8249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93294" cy="47445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Scans, Joins and Secondary Indexes </a:t>
            </a: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13483"/>
              </p:ext>
            </p:extLst>
          </p:nvPr>
        </p:nvGraphicFramePr>
        <p:xfrm>
          <a:off x="152988" y="626014"/>
          <a:ext cx="4068294" cy="712307"/>
        </p:xfrm>
        <a:graphic>
          <a:graphicData uri="http://schemas.openxmlformats.org/drawingml/2006/table">
            <a:tbl>
              <a:tblPr/>
              <a:tblGrid>
                <a:gridCol w="367173"/>
                <a:gridCol w="203661"/>
                <a:gridCol w="421148"/>
                <a:gridCol w="304496"/>
                <a:gridCol w="376698"/>
                <a:gridCol w="95711"/>
                <a:gridCol w="189373"/>
                <a:gridCol w="294148"/>
                <a:gridCol w="308475"/>
                <a:gridCol w="308475"/>
                <a:gridCol w="308475"/>
                <a:gridCol w="308475"/>
                <a:gridCol w="273511"/>
                <a:gridCol w="308475"/>
              </a:tblGrid>
              <a:tr h="236628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widget-pages-stats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4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details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 details</a:t>
                      </a: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6857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aggregate-stats</a:t>
                      </a: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2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dealer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label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stamp</a:t>
                      </a:r>
                      <a:endParaRPr lang="en-US" sz="7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device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segments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context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stats-1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clicks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stats-2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views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stats-3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hover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stats-4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stats-5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5939"/>
              </p:ext>
            </p:extLst>
          </p:nvPr>
        </p:nvGraphicFramePr>
        <p:xfrm>
          <a:off x="2444063" y="3572548"/>
          <a:ext cx="3220656" cy="740660"/>
        </p:xfrm>
        <a:graphic>
          <a:graphicData uri="http://schemas.openxmlformats.org/drawingml/2006/table">
            <a:tbl>
              <a:tblPr/>
              <a:tblGrid>
                <a:gridCol w="95711"/>
                <a:gridCol w="203661"/>
                <a:gridCol w="294148"/>
                <a:gridCol w="304496"/>
                <a:gridCol w="376698"/>
                <a:gridCol w="203661"/>
                <a:gridCol w="454485"/>
                <a:gridCol w="294148"/>
                <a:gridCol w="376698"/>
                <a:gridCol w="308475"/>
                <a:gridCol w="308475"/>
              </a:tblGrid>
              <a:tr h="25675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widget-pages-stats-secondary-widget-index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65" marR="7465" marT="7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381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 details</a:t>
                      </a: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details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6857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aggregate-stats</a:t>
                      </a: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context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dealer 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label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stamp</a:t>
                      </a:r>
                      <a:endParaRPr lang="en-US" sz="7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device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user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segments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stats-1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clicks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stats-2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views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0197" y="4120207"/>
            <a:ext cx="1268084" cy="7677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Phoenix – “Covered Global Secondary Index”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 smtClean="0"/>
              <a:t>A Secondary Table is maintained in Parallel with Original Table</a:t>
            </a:r>
            <a:endParaRPr lang="en-US" sz="800" dirty="0"/>
          </a:p>
        </p:txBody>
      </p:sp>
      <p:sp>
        <p:nvSpPr>
          <p:cNvPr id="8" name="Cross 7"/>
          <p:cNvSpPr/>
          <p:nvPr/>
        </p:nvSpPr>
        <p:spPr>
          <a:xfrm>
            <a:off x="2595093" y="1440543"/>
            <a:ext cx="931654" cy="786230"/>
          </a:xfrm>
          <a:prstGeom prst="plus">
            <a:avLst>
              <a:gd name="adj" fmla="val 3425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13608"/>
              </p:ext>
            </p:extLst>
          </p:nvPr>
        </p:nvGraphicFramePr>
        <p:xfrm>
          <a:off x="3954505" y="1519711"/>
          <a:ext cx="2567277" cy="665890"/>
        </p:xfrm>
        <a:graphic>
          <a:graphicData uri="http://schemas.openxmlformats.org/drawingml/2006/table">
            <a:tbl>
              <a:tblPr/>
              <a:tblGrid>
                <a:gridCol w="83592"/>
                <a:gridCol w="177874"/>
                <a:gridCol w="294148"/>
                <a:gridCol w="303673"/>
                <a:gridCol w="265941"/>
                <a:gridCol w="265941"/>
                <a:gridCol w="378285"/>
                <a:gridCol w="265941"/>
                <a:gridCol w="265941"/>
                <a:gridCol w="265941"/>
              </a:tblGrid>
              <a:tr h="292254">
                <a:tc gridSpan="10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widget-details</a:t>
                      </a: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context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</a:t>
                      </a:r>
                    </a:p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campaign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</a:t>
                      </a:r>
                    </a:p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</a:t>
                      </a:r>
                    </a:p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595093" y="2328995"/>
            <a:ext cx="987461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Simple Hash Join</a:t>
            </a:r>
          </a:p>
          <a:p>
            <a:pPr algn="ctr"/>
            <a:r>
              <a:rPr lang="en-US" sz="800" dirty="0" smtClean="0"/>
              <a:t>Or </a:t>
            </a:r>
          </a:p>
          <a:p>
            <a:pPr algn="ctr"/>
            <a:r>
              <a:rPr lang="en-US" sz="800" dirty="0" smtClean="0"/>
              <a:t>Sort </a:t>
            </a:r>
            <a:r>
              <a:rPr lang="en-US" sz="800" dirty="0"/>
              <a:t>Merge </a:t>
            </a:r>
            <a:r>
              <a:rPr lang="en-US" sz="800" dirty="0" smtClean="0"/>
              <a:t>Join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3367957" y="3389314"/>
            <a:ext cx="381749" cy="2229538"/>
          </a:xfrm>
          <a:prstGeom prst="rightBrace">
            <a:avLst>
              <a:gd name="adj1" fmla="val 3114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4978284" y="4008525"/>
            <a:ext cx="381749" cy="991119"/>
          </a:xfrm>
          <a:prstGeom prst="rightBrace">
            <a:avLst>
              <a:gd name="adj1" fmla="val 3114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59953" y="4694958"/>
            <a:ext cx="1027953" cy="2393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Secondary index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73598" y="4694958"/>
            <a:ext cx="1027953" cy="2393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Covered Columns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6" name="Triangle 15"/>
          <p:cNvSpPr/>
          <p:nvPr/>
        </p:nvSpPr>
        <p:spPr>
          <a:xfrm>
            <a:off x="141436" y="1421371"/>
            <a:ext cx="958431" cy="47546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ent-Up Arrow 5"/>
          <p:cNvSpPr/>
          <p:nvPr/>
        </p:nvSpPr>
        <p:spPr>
          <a:xfrm rot="5400000">
            <a:off x="118840" y="2019726"/>
            <a:ext cx="2689152" cy="1897812"/>
          </a:xfrm>
          <a:prstGeom prst="bentUpArrow">
            <a:avLst>
              <a:gd name="adj1" fmla="val 11096"/>
              <a:gd name="adj2" fmla="val 25000"/>
              <a:gd name="adj3" fmla="val 25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044"/>
    </mc:Choice>
    <mc:Fallback xmlns="">
      <p:transition spd="slow" advTm="13404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986338" y="4507705"/>
            <a:ext cx="1871662" cy="6317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riangle 26"/>
          <p:cNvSpPr/>
          <p:nvPr/>
        </p:nvSpPr>
        <p:spPr>
          <a:xfrm>
            <a:off x="2103120" y="263209"/>
            <a:ext cx="4958959" cy="2697954"/>
          </a:xfrm>
          <a:prstGeom prst="triangle">
            <a:avLst>
              <a:gd name="adj" fmla="val 4798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arallelogram 25"/>
          <p:cNvSpPr/>
          <p:nvPr/>
        </p:nvSpPr>
        <p:spPr>
          <a:xfrm>
            <a:off x="539835" y="1630679"/>
            <a:ext cx="6318165" cy="2877027"/>
          </a:xfrm>
          <a:prstGeom prst="parallelogram">
            <a:avLst>
              <a:gd name="adj" fmla="val 12882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35756" y="1707357"/>
            <a:ext cx="6357938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879284" cy="33441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1600" b="1" dirty="0" smtClean="0"/>
              <a:t>Scans, Joins and Secondary Indexes </a:t>
            </a:r>
            <a:endParaRPr lang="en-US" sz="16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826844"/>
              </p:ext>
            </p:extLst>
          </p:nvPr>
        </p:nvGraphicFramePr>
        <p:xfrm>
          <a:off x="743914" y="1834605"/>
          <a:ext cx="1744652" cy="931843"/>
        </p:xfrm>
        <a:graphic>
          <a:graphicData uri="http://schemas.openxmlformats.org/drawingml/2006/table">
            <a:tbl>
              <a:tblPr/>
              <a:tblGrid>
                <a:gridCol w="872326"/>
                <a:gridCol w="872326"/>
              </a:tblGrid>
              <a:tr h="2398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widget-pages-stats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43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dealer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3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manufacturer-dealer-1</a:t>
                      </a:r>
                    </a:p>
                    <a:p>
                      <a:pPr marL="0" marR="0" indent="0" algn="ctr" defTabSz="68576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manufacturer-dealer-2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</a:t>
                      </a:r>
                    </a:p>
                    <a:p>
                      <a:pPr marL="0" marR="0" indent="0" algn="ctr" defTabSz="68576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manufacturer-dealer-n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Cross 17"/>
          <p:cNvSpPr/>
          <p:nvPr/>
        </p:nvSpPr>
        <p:spPr>
          <a:xfrm>
            <a:off x="2879284" y="1907411"/>
            <a:ext cx="931654" cy="786230"/>
          </a:xfrm>
          <a:prstGeom prst="plus">
            <a:avLst>
              <a:gd name="adj" fmla="val 3425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57291"/>
              </p:ext>
            </p:extLst>
          </p:nvPr>
        </p:nvGraphicFramePr>
        <p:xfrm>
          <a:off x="4033087" y="1907411"/>
          <a:ext cx="2567277" cy="665890"/>
        </p:xfrm>
        <a:graphic>
          <a:graphicData uri="http://schemas.openxmlformats.org/drawingml/2006/table">
            <a:tbl>
              <a:tblPr/>
              <a:tblGrid>
                <a:gridCol w="83592"/>
                <a:gridCol w="177874"/>
                <a:gridCol w="294148"/>
                <a:gridCol w="303673"/>
                <a:gridCol w="265941"/>
                <a:gridCol w="265941"/>
                <a:gridCol w="378285"/>
                <a:gridCol w="265941"/>
                <a:gridCol w="265941"/>
                <a:gridCol w="265941"/>
              </a:tblGrid>
              <a:tr h="292254">
                <a:tc gridSpan="10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widget-details</a:t>
                      </a: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3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context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</a:t>
                      </a:r>
                    </a:p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campaign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</a:t>
                      </a:r>
                    </a:p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</a:t>
                      </a:r>
                    </a:p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780508"/>
              </p:ext>
            </p:extLst>
          </p:nvPr>
        </p:nvGraphicFramePr>
        <p:xfrm>
          <a:off x="779632" y="3480392"/>
          <a:ext cx="1744652" cy="1027314"/>
        </p:xfrm>
        <a:graphic>
          <a:graphicData uri="http://schemas.openxmlformats.org/drawingml/2006/table">
            <a:tbl>
              <a:tblPr/>
              <a:tblGrid>
                <a:gridCol w="872326"/>
                <a:gridCol w="872326"/>
              </a:tblGrid>
              <a:tr h="2286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widget-pages-stats-covered-index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43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43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100001000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100001001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100001002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….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200001001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200001002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35756" y="2031624"/>
            <a:ext cx="40815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Range  </a:t>
            </a:r>
          </a:p>
          <a:p>
            <a:pPr algn="ctr"/>
            <a:r>
              <a:rPr lang="en-US" sz="700" dirty="0">
                <a:solidFill>
                  <a:srgbClr val="FF0000"/>
                </a:solidFill>
              </a:rPr>
              <a:t> </a:t>
            </a:r>
            <a:r>
              <a:rPr lang="en-US" sz="700" dirty="0" smtClean="0">
                <a:solidFill>
                  <a:srgbClr val="FF0000"/>
                </a:solidFill>
              </a:rPr>
              <a:t>scan</a:t>
            </a:r>
            <a:endParaRPr lang="en-US" sz="700" dirty="0">
              <a:solidFill>
                <a:srgbClr val="FF0000"/>
              </a:solidFill>
            </a:endParaRPr>
          </a:p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&amp; </a:t>
            </a:r>
          </a:p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Join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60002" y="3609481"/>
            <a:ext cx="49038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Range  </a:t>
            </a:r>
          </a:p>
          <a:p>
            <a:pPr algn="ctr"/>
            <a:r>
              <a:rPr lang="en-US" sz="700" dirty="0">
                <a:solidFill>
                  <a:srgbClr val="FF0000"/>
                </a:solidFill>
              </a:rPr>
              <a:t>S</a:t>
            </a:r>
            <a:r>
              <a:rPr lang="en-US" sz="700" dirty="0" smtClean="0">
                <a:solidFill>
                  <a:srgbClr val="FF0000"/>
                </a:solidFill>
              </a:rPr>
              <a:t>can</a:t>
            </a:r>
            <a:endParaRPr lang="en-US" sz="700" dirty="0">
              <a:solidFill>
                <a:srgbClr val="FF0000"/>
              </a:solidFill>
            </a:endParaRPr>
          </a:p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&amp; </a:t>
            </a:r>
          </a:p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Join on </a:t>
            </a:r>
          </a:p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Covered </a:t>
            </a:r>
          </a:p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Index 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1578769" y="2766449"/>
            <a:ext cx="178594" cy="71394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82542" y="602726"/>
            <a:ext cx="1153803" cy="2154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Skip Scan &amp; Join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6345" y="4469627"/>
            <a:ext cx="182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Skip Scan in Phoenix </a:t>
            </a:r>
          </a:p>
          <a:p>
            <a:pPr algn="ctr"/>
            <a:r>
              <a:rPr lang="en-US" sz="800" dirty="0" smtClean="0"/>
              <a:t>Utilizes HBase</a:t>
            </a:r>
            <a:r>
              <a:rPr lang="en-US" sz="800" dirty="0"/>
              <a:t> </a:t>
            </a:r>
            <a:r>
              <a:rPr lang="en-US" sz="800" dirty="0" smtClean="0">
                <a:hlinkClick r:id="rId4"/>
              </a:rPr>
              <a:t>SEEK_NEXT_USING_HINT</a:t>
            </a:r>
            <a:endParaRPr lang="en-US" sz="800" dirty="0" smtClean="0"/>
          </a:p>
          <a:p>
            <a:pPr algn="ctr"/>
            <a:r>
              <a:rPr lang="en-US" sz="800" dirty="0" smtClean="0"/>
              <a:t>Skips to the next correct intra region key column</a:t>
            </a:r>
          </a:p>
          <a:p>
            <a:pPr algn="ctr"/>
            <a:r>
              <a:rPr lang="en-US" sz="800" dirty="0" smtClean="0"/>
              <a:t>Will also use guide posts (if available)</a:t>
            </a:r>
            <a:endParaRPr lang="en-US" sz="800" dirty="0"/>
          </a:p>
        </p:txBody>
      </p:sp>
      <p:sp>
        <p:nvSpPr>
          <p:cNvPr id="35" name="Cross 34"/>
          <p:cNvSpPr/>
          <p:nvPr/>
        </p:nvSpPr>
        <p:spPr>
          <a:xfrm>
            <a:off x="2728363" y="2961162"/>
            <a:ext cx="931654" cy="786230"/>
          </a:xfrm>
          <a:prstGeom prst="plus">
            <a:avLst>
              <a:gd name="adj" fmla="val 3425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874173"/>
              </p:ext>
            </p:extLst>
          </p:nvPr>
        </p:nvGraphicFramePr>
        <p:xfrm>
          <a:off x="3663977" y="860286"/>
          <a:ext cx="1652748" cy="655683"/>
        </p:xfrm>
        <a:graphic>
          <a:graphicData uri="http://schemas.openxmlformats.org/drawingml/2006/table">
            <a:tbl>
              <a:tblPr/>
              <a:tblGrid>
                <a:gridCol w="826374"/>
                <a:gridCol w="826374"/>
              </a:tblGrid>
              <a:tr h="940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widget-pages-stats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3959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dealer-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page-label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3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abcd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abcd</a:t>
                      </a:r>
                    </a:p>
                    <a:p>
                      <a:pPr algn="ctr" fontAlgn="t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abcd</a:t>
                      </a:r>
                    </a:p>
                    <a:p>
                      <a:pPr algn="ctr" fontAlgn="t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HomePage</a:t>
                      </a:r>
                    </a:p>
                    <a:p>
                      <a:pPr marL="0" marR="0" indent="0" algn="ctr" defTabSz="68576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VehicleSearchPage</a:t>
                      </a:r>
                    </a:p>
                    <a:p>
                      <a:pPr marL="0" marR="0" indent="0" algn="ctr" defTabSz="68576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VehicleDetails</a:t>
                      </a:r>
                    </a:p>
                  </a:txBody>
                  <a:tcPr marL="4199" marR="4199" marT="41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973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363"/>
    </mc:Choice>
    <mc:Fallback xmlns="">
      <p:transition spd="slow" advTm="21736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49" y="1735597"/>
            <a:ext cx="5915025" cy="994172"/>
          </a:xfrm>
        </p:spPr>
        <p:txBody>
          <a:bodyPr/>
          <a:lstStyle/>
          <a:p>
            <a:pPr algn="ctr"/>
            <a:r>
              <a:rPr lang="en-US" dirty="0" smtClean="0"/>
              <a:t>Performance Optimizations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3"/>
    </mc:Choice>
    <mc:Fallback xmlns="">
      <p:transition spd="slow" advTm="590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954" y="-736"/>
            <a:ext cx="3402874" cy="4245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1200" dirty="0" smtClean="0"/>
              <a:t>Performance Improvement Variables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000" b="1" i="1" dirty="0" smtClean="0"/>
              <a:t>Block Size, Block Encoding and Block Compression</a:t>
            </a:r>
            <a:endParaRPr lang="en-US" sz="1000" b="1" i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44765"/>
              </p:ext>
            </p:extLst>
          </p:nvPr>
        </p:nvGraphicFramePr>
        <p:xfrm>
          <a:off x="3504023" y="1009705"/>
          <a:ext cx="1544770" cy="323599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44770"/>
              </a:tblGrid>
              <a:tr h="28533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Sample HFile Data</a:t>
                      </a:r>
                      <a:r>
                        <a:rPr lang="en-US" sz="800" baseline="0" dirty="0" smtClean="0"/>
                        <a:t> Block</a:t>
                      </a:r>
                      <a:r>
                        <a:rPr lang="en-US" sz="800" dirty="0" smtClean="0"/>
                        <a:t>: cf1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999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r1:cf1:c1</a:t>
                      </a:r>
                      <a:r>
                        <a:rPr lang="en-US" sz="800" dirty="0" smtClean="0"/>
                        <a:t>:t60:value</a:t>
                      </a:r>
                      <a:endParaRPr lang="en-US" sz="800" dirty="0"/>
                    </a:p>
                    <a:p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r1:cf1:c1</a:t>
                      </a:r>
                      <a:r>
                        <a:rPr lang="en-US" sz="800" dirty="0" smtClean="0"/>
                        <a:t>:t59:value</a:t>
                      </a:r>
                    </a:p>
                    <a:p>
                      <a:r>
                        <a:rPr lang="en-US" sz="800" dirty="0" smtClean="0"/>
                        <a:t>……….</a:t>
                      </a:r>
                    </a:p>
                    <a:p>
                      <a:r>
                        <a:rPr lang="en-US" sz="800" dirty="0" smtClean="0"/>
                        <a:t>……….</a:t>
                      </a:r>
                      <a:endParaRPr lang="en-US" sz="800" dirty="0"/>
                    </a:p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r1:cf1:c1</a:t>
                      </a:r>
                      <a:r>
                        <a:rPr lang="en-US" sz="800" dirty="0" smtClean="0"/>
                        <a:t>:t01:value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5333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r1:cf1:c2</a:t>
                      </a:r>
                      <a:r>
                        <a:rPr lang="en-US" sz="800" dirty="0" smtClean="0"/>
                        <a:t>:t60:value</a:t>
                      </a:r>
                    </a:p>
                    <a:p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r1:cf1:c2</a:t>
                      </a:r>
                      <a:r>
                        <a:rPr lang="en-US" sz="800" dirty="0" smtClean="0"/>
                        <a:t>:t59:value</a:t>
                      </a:r>
                    </a:p>
                    <a:p>
                      <a:r>
                        <a:rPr lang="en-US" sz="800" dirty="0" smtClean="0"/>
                        <a:t>……….</a:t>
                      </a:r>
                    </a:p>
                    <a:p>
                      <a:r>
                        <a:rPr lang="en-US" sz="800" dirty="0" smtClean="0"/>
                        <a:t>……….</a:t>
                      </a:r>
                    </a:p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r1:cf1:c2</a:t>
                      </a:r>
                      <a:r>
                        <a:rPr lang="en-US" sz="800" dirty="0" smtClean="0"/>
                        <a:t>:t01:value</a:t>
                      </a:r>
                    </a:p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333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………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333"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r1:cf1:c15</a:t>
                      </a:r>
                      <a:r>
                        <a:rPr lang="en-US" sz="800" dirty="0" smtClean="0"/>
                        <a:t>:t59:value</a:t>
                      </a:r>
                    </a:p>
                    <a:p>
                      <a:r>
                        <a:rPr lang="en-US" sz="800" dirty="0" smtClean="0"/>
                        <a:t>……….</a:t>
                      </a:r>
                    </a:p>
                    <a:p>
                      <a:r>
                        <a:rPr lang="en-US" sz="800" dirty="0" smtClean="0"/>
                        <a:t>……….</a:t>
                      </a:r>
                    </a:p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r1:cf1:c15</a:t>
                      </a:r>
                      <a:r>
                        <a:rPr lang="en-US" sz="800" dirty="0" smtClean="0"/>
                        <a:t>:t01:value</a:t>
                      </a:r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33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63864" y="1508727"/>
            <a:ext cx="800100" cy="118382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0" dirty="0" smtClean="0">
                <a:solidFill>
                  <a:schemeClr val="accent4">
                    <a:lumMod val="50000"/>
                  </a:schemeClr>
                </a:solidFill>
              </a:rPr>
              <a:t>HFile</a:t>
            </a:r>
            <a:endParaRPr lang="en-US" sz="76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2993" y="1508725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830" y="1712833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830" y="2692546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829" y="2508159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2186" y="1507600"/>
            <a:ext cx="52733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smtClean="0"/>
              <a:t>aa </a:t>
            </a:r>
            <a:r>
              <a:rPr lang="en-US" sz="675"/>
              <a:t>– </a:t>
            </a:r>
            <a:r>
              <a:rPr lang="en-US" sz="675" smtClean="0"/>
              <a:t>ab</a:t>
            </a:r>
            <a:endParaRPr lang="en-US" sz="675" dirty="0"/>
          </a:p>
        </p:txBody>
      </p:sp>
      <p:sp>
        <p:nvSpPr>
          <p:cNvPr id="16" name="TextBox 15"/>
          <p:cNvSpPr txBox="1"/>
          <p:nvPr/>
        </p:nvSpPr>
        <p:spPr>
          <a:xfrm>
            <a:off x="982186" y="2508159"/>
            <a:ext cx="44087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 smtClean="0"/>
              <a:t>a</a:t>
            </a:r>
            <a:r>
              <a:rPr lang="en-US" sz="675" dirty="0"/>
              <a:t>y</a:t>
            </a:r>
            <a:r>
              <a:rPr lang="en-US" sz="675" dirty="0" smtClean="0"/>
              <a:t> </a:t>
            </a:r>
            <a:r>
              <a:rPr lang="en-US" sz="675" dirty="0"/>
              <a:t>– </a:t>
            </a:r>
            <a:r>
              <a:rPr lang="en-US" sz="675" dirty="0" err="1" smtClean="0"/>
              <a:t>az</a:t>
            </a:r>
            <a:endParaRPr lang="en-US" sz="675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922993" y="2293704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829" y="2080162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22993" y="1899471"/>
            <a:ext cx="440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3959" y="1709989"/>
            <a:ext cx="537219" cy="170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506"/>
              <a:t>Block </a:t>
            </a:r>
            <a:r>
              <a:rPr lang="en-US" sz="506" smtClean="0"/>
              <a:t>Indexes</a:t>
            </a:r>
            <a:endParaRPr lang="en-US" sz="506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82186" y="1507600"/>
            <a:ext cx="0" cy="2052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3959" y="1528447"/>
            <a:ext cx="512331" cy="1701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506"/>
              <a:t>Block </a:t>
            </a:r>
            <a:r>
              <a:rPr lang="en-US" sz="506" smtClean="0"/>
              <a:t>Range</a:t>
            </a:r>
            <a:endParaRPr lang="en-US" sz="506" dirty="0"/>
          </a:p>
        </p:txBody>
      </p:sp>
      <p:sp>
        <p:nvSpPr>
          <p:cNvPr id="6" name="Striped Right Arrow 5"/>
          <p:cNvSpPr/>
          <p:nvPr/>
        </p:nvSpPr>
        <p:spPr>
          <a:xfrm>
            <a:off x="2604835" y="2004014"/>
            <a:ext cx="363874" cy="21901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2993" y="2958737"/>
            <a:ext cx="1297692" cy="3592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HFile Logical View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20" idx="3"/>
            <a:endCxn id="15" idx="2"/>
          </p:cNvCxnSpPr>
          <p:nvPr/>
        </p:nvCxnSpPr>
        <p:spPr>
          <a:xfrm flipV="1">
            <a:off x="1011178" y="1703808"/>
            <a:ext cx="234677" cy="102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5048793" y="1294790"/>
            <a:ext cx="241663" cy="854050"/>
          </a:xfrm>
          <a:prstGeom prst="rightBrace">
            <a:avLst>
              <a:gd name="adj1" fmla="val 4919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73143" y="1507600"/>
            <a:ext cx="790821" cy="20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Data Block &amp; Size 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5048793" y="2148840"/>
            <a:ext cx="241663" cy="835762"/>
          </a:xfrm>
          <a:prstGeom prst="rightBrace">
            <a:avLst>
              <a:gd name="adj1" fmla="val 4919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22862" y="2304608"/>
            <a:ext cx="1267097" cy="5242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00" dirty="0" smtClean="0">
                <a:solidFill>
                  <a:schemeClr val="tx1"/>
                </a:solidFill>
              </a:rPr>
              <a:t>Special Encoding to eliminate dups (PREFIX-TREE, FAST-DIFF)</a:t>
            </a:r>
          </a:p>
          <a:p>
            <a:r>
              <a:rPr lang="en-US" sz="500" dirty="0" smtClean="0">
                <a:solidFill>
                  <a:schemeClr val="tx1"/>
                </a:solidFill>
              </a:rPr>
              <a:t>Compression post Encoding (LZ4, GZ, SNAPPY)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5048793" y="3267787"/>
            <a:ext cx="241663" cy="694613"/>
          </a:xfrm>
          <a:prstGeom prst="rightBrace">
            <a:avLst>
              <a:gd name="adj1" fmla="val 4919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Elbow Connector 39"/>
          <p:cNvCxnSpPr>
            <a:stCxn id="27" idx="0"/>
          </p:cNvCxnSpPr>
          <p:nvPr/>
        </p:nvCxnSpPr>
        <p:spPr>
          <a:xfrm rot="16200000" flipV="1">
            <a:off x="5432038" y="1580234"/>
            <a:ext cx="582793" cy="8659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1"/>
            <a:endCxn id="26" idx="1"/>
          </p:cNvCxnSpPr>
          <p:nvPr/>
        </p:nvCxnSpPr>
        <p:spPr>
          <a:xfrm flipH="1">
            <a:off x="5290456" y="2566721"/>
            <a:ext cx="2324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7" idx="2"/>
          </p:cNvCxnSpPr>
          <p:nvPr/>
        </p:nvCxnSpPr>
        <p:spPr>
          <a:xfrm rot="5400000">
            <a:off x="5330305" y="2788986"/>
            <a:ext cx="786259" cy="8659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3"/>
          </p:cNvCxnSpPr>
          <p:nvPr/>
        </p:nvCxnSpPr>
        <p:spPr>
          <a:xfrm>
            <a:off x="1011178" y="1795077"/>
            <a:ext cx="234677" cy="10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20"/>
    </mc:Choice>
    <mc:Fallback xmlns="">
      <p:transition spd="slow" advTm="11922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Performance </a:t>
            </a:r>
            <a:r>
              <a:rPr lang="en-US" sz="2400" dirty="0" smtClean="0"/>
              <a:t>Optimization Variables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0" dirty="0" smtClean="0"/>
              <a:t>Phoenix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/>
            <a:endParaRPr lang="en-US" sz="1200" dirty="0" smtClean="0"/>
          </a:p>
          <a:p>
            <a:pPr lvl="1"/>
            <a:r>
              <a:rPr lang="en-US" sz="1200" dirty="0" smtClean="0"/>
              <a:t>Number </a:t>
            </a:r>
            <a:r>
              <a:rPr lang="en-US" sz="1200" dirty="0"/>
              <a:t>of Salt </a:t>
            </a:r>
            <a:r>
              <a:rPr lang="en-US" sz="1200" dirty="0" smtClean="0"/>
              <a:t>Buckets</a:t>
            </a:r>
          </a:p>
          <a:p>
            <a:pPr lvl="1"/>
            <a:r>
              <a:rPr lang="en-US" sz="1200" dirty="0" smtClean="0"/>
              <a:t>Width of Guide Posts</a:t>
            </a:r>
            <a:endParaRPr lang="en-US" sz="1200" dirty="0"/>
          </a:p>
          <a:p>
            <a:pPr lvl="1"/>
            <a:r>
              <a:rPr lang="en-US" sz="1200" dirty="0"/>
              <a:t>Selecting Primary </a:t>
            </a:r>
            <a:r>
              <a:rPr lang="en-US" sz="1200" dirty="0" smtClean="0"/>
              <a:t>keys</a:t>
            </a:r>
          </a:p>
          <a:p>
            <a:pPr lvl="2"/>
            <a:r>
              <a:rPr lang="en-US" sz="900" dirty="0"/>
              <a:t>p</a:t>
            </a:r>
            <a:r>
              <a:rPr lang="en-US" sz="900" dirty="0" smtClean="0"/>
              <a:t>roper filter keys, proper group-by keys</a:t>
            </a:r>
            <a:endParaRPr lang="en-US" sz="900" dirty="0"/>
          </a:p>
          <a:p>
            <a:pPr lvl="2"/>
            <a:r>
              <a:rPr lang="en-US" sz="900" dirty="0"/>
              <a:t>light weight </a:t>
            </a:r>
            <a:r>
              <a:rPr lang="en-US" sz="900" dirty="0" smtClean="0"/>
              <a:t>primary key</a:t>
            </a:r>
            <a:endParaRPr lang="en-US" sz="900" dirty="0"/>
          </a:p>
          <a:p>
            <a:pPr lvl="1"/>
            <a:r>
              <a:rPr lang="en-US" sz="1200" dirty="0" smtClean="0"/>
              <a:t>Query Plan</a:t>
            </a:r>
          </a:p>
          <a:p>
            <a:pPr lvl="2"/>
            <a:r>
              <a:rPr lang="en-US" sz="900" dirty="0" smtClean="0"/>
              <a:t>Usage of </a:t>
            </a:r>
            <a:r>
              <a:rPr lang="en-US" sz="900" dirty="0"/>
              <a:t>skip </a:t>
            </a:r>
            <a:r>
              <a:rPr lang="en-US" sz="900" dirty="0" smtClean="0"/>
              <a:t>scans</a:t>
            </a:r>
          </a:p>
          <a:p>
            <a:pPr lvl="2"/>
            <a:r>
              <a:rPr lang="en-US" sz="900" dirty="0" smtClean="0"/>
              <a:t>Parallel scan using guide posts</a:t>
            </a:r>
            <a:endParaRPr lang="en-US" sz="900" dirty="0"/>
          </a:p>
          <a:p>
            <a:pPr lvl="2"/>
            <a:r>
              <a:rPr lang="en-US" sz="900" dirty="0"/>
              <a:t>Utilizations of Secondary </a:t>
            </a:r>
            <a:r>
              <a:rPr lang="en-US" sz="900" dirty="0" smtClean="0"/>
              <a:t>indexes</a:t>
            </a:r>
          </a:p>
          <a:p>
            <a:pPr lvl="1"/>
            <a:r>
              <a:rPr lang="en-US" sz="1200" dirty="0" smtClean="0"/>
              <a:t>Phoenix Query </a:t>
            </a:r>
          </a:p>
          <a:p>
            <a:pPr lvl="2"/>
            <a:r>
              <a:rPr lang="en-US" sz="900" dirty="0" smtClean="0"/>
              <a:t>Memory Utilization settings</a:t>
            </a:r>
          </a:p>
          <a:p>
            <a:pPr marL="685765" lvl="2" indent="0">
              <a:buNone/>
            </a:pPr>
            <a:endParaRPr lang="en-US" sz="900" dirty="0"/>
          </a:p>
          <a:p>
            <a:pPr marL="342883" lvl="1" indent="0">
              <a:buNone/>
            </a:pPr>
            <a:endParaRPr lang="en-US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en-US" b="0" dirty="0" smtClean="0"/>
              <a:t>HBase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lvl="1"/>
            <a:endParaRPr lang="en-US" sz="1200" dirty="0" smtClean="0"/>
          </a:p>
          <a:p>
            <a:pPr lvl="1"/>
            <a:r>
              <a:rPr lang="en-US" sz="1200" dirty="0" smtClean="0"/>
              <a:t>Compression</a:t>
            </a:r>
            <a:endParaRPr lang="en-US" sz="1200" dirty="0"/>
          </a:p>
          <a:p>
            <a:pPr lvl="2"/>
            <a:r>
              <a:rPr lang="en-US" sz="900" dirty="0" smtClean="0"/>
              <a:t>Data Block compression </a:t>
            </a:r>
          </a:p>
          <a:p>
            <a:pPr lvl="2"/>
            <a:r>
              <a:rPr lang="en-US" sz="900" dirty="0" smtClean="0"/>
              <a:t>GZ</a:t>
            </a:r>
            <a:r>
              <a:rPr lang="en-US" sz="900" dirty="0"/>
              <a:t>, </a:t>
            </a:r>
            <a:r>
              <a:rPr lang="en-US" sz="900" dirty="0" smtClean="0"/>
              <a:t>LZ4</a:t>
            </a:r>
            <a:r>
              <a:rPr lang="en-US" sz="900" dirty="0"/>
              <a:t>, </a:t>
            </a:r>
            <a:r>
              <a:rPr lang="en-US" sz="900" dirty="0" smtClean="0"/>
              <a:t>SNAPPY </a:t>
            </a:r>
            <a:endParaRPr lang="en-US" sz="900" dirty="0"/>
          </a:p>
          <a:p>
            <a:pPr lvl="1"/>
            <a:r>
              <a:rPr lang="en-US" sz="1200" dirty="0"/>
              <a:t>Encoding</a:t>
            </a:r>
          </a:p>
          <a:p>
            <a:pPr lvl="2"/>
            <a:r>
              <a:rPr lang="en-US" sz="900" dirty="0"/>
              <a:t>Data Block Encoding </a:t>
            </a:r>
            <a:endParaRPr lang="en-US" sz="900" dirty="0" smtClean="0"/>
          </a:p>
          <a:p>
            <a:pPr lvl="2"/>
            <a:r>
              <a:rPr lang="en-US" sz="900" dirty="0" smtClean="0"/>
              <a:t>FAST </a:t>
            </a:r>
            <a:r>
              <a:rPr lang="en-US" sz="900" dirty="0"/>
              <a:t>DIFF and PREFIX </a:t>
            </a:r>
            <a:r>
              <a:rPr lang="en-US" sz="900" dirty="0" smtClean="0"/>
              <a:t>TREE</a:t>
            </a:r>
          </a:p>
          <a:p>
            <a:pPr lvl="1"/>
            <a:r>
              <a:rPr lang="en-US" sz="1200" dirty="0" smtClean="0"/>
              <a:t>HBase </a:t>
            </a:r>
            <a:r>
              <a:rPr lang="en-US" sz="1200" dirty="0"/>
              <a:t>B</a:t>
            </a:r>
            <a:r>
              <a:rPr lang="en-US" sz="1200" dirty="0" smtClean="0"/>
              <a:t>lock </a:t>
            </a:r>
            <a:r>
              <a:rPr lang="en-US" sz="1200" dirty="0"/>
              <a:t>S</a:t>
            </a:r>
            <a:r>
              <a:rPr lang="en-US" sz="1200" dirty="0" smtClean="0"/>
              <a:t>ize</a:t>
            </a:r>
            <a:endParaRPr lang="en-US" sz="1200" dirty="0"/>
          </a:p>
          <a:p>
            <a:pPr lvl="2"/>
            <a:r>
              <a:rPr lang="en-US" sz="900" dirty="0"/>
              <a:t>Data block is minimum data read into region </a:t>
            </a:r>
            <a:r>
              <a:rPr lang="en-US" sz="900" dirty="0" smtClean="0"/>
              <a:t>server</a:t>
            </a:r>
            <a:endParaRPr lang="en-US" sz="900" dirty="0"/>
          </a:p>
          <a:p>
            <a:pPr lvl="2"/>
            <a:r>
              <a:rPr lang="en-US" sz="900" dirty="0"/>
              <a:t>Data block is cached in Block </a:t>
            </a:r>
            <a:r>
              <a:rPr lang="en-US" sz="900" dirty="0" smtClean="0"/>
              <a:t>Cache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530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93"/>
    </mc:Choice>
    <mc:Fallback xmlns="">
      <p:transition spd="slow" advTm="8099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5225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smtClean="0"/>
              <a:t>Performance Optimizations – Encoding, Compression, Buckets/Regions</a:t>
            </a:r>
            <a:endParaRPr lang="en-US" sz="1800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890553"/>
              </p:ext>
            </p:extLst>
          </p:nvPr>
        </p:nvGraphicFramePr>
        <p:xfrm>
          <a:off x="122428" y="594868"/>
          <a:ext cx="3288284" cy="191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398808"/>
              </p:ext>
            </p:extLst>
          </p:nvPr>
        </p:nvGraphicFramePr>
        <p:xfrm>
          <a:off x="3474720" y="594868"/>
          <a:ext cx="3255264" cy="191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926478"/>
              </p:ext>
            </p:extLst>
          </p:nvPr>
        </p:nvGraphicFramePr>
        <p:xfrm>
          <a:off x="122428" y="2889504"/>
          <a:ext cx="2181860" cy="189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878882"/>
              </p:ext>
            </p:extLst>
          </p:nvPr>
        </p:nvGraphicFramePr>
        <p:xfrm>
          <a:off x="2354580" y="2889504"/>
          <a:ext cx="2167128" cy="189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127580"/>
              </p:ext>
            </p:extLst>
          </p:nvPr>
        </p:nvGraphicFramePr>
        <p:xfrm>
          <a:off x="4572000" y="2889504"/>
          <a:ext cx="2157984" cy="189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" y="2514600"/>
            <a:ext cx="3002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* These numbers could change based on data size from each node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499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38"/>
    </mc:Choice>
    <mc:Fallback xmlns="">
      <p:transition spd="slow" advTm="7533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15025" cy="26635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Appendix – A                                        Evolution of Clickstream ETL Pipeline 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" y="2670917"/>
            <a:ext cx="6858000" cy="463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rot="16200000">
            <a:off x="1057359" y="1114254"/>
            <a:ext cx="471054" cy="631767"/>
          </a:xfrm>
          <a:prstGeom prst="ca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Kafka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1" y="653935"/>
            <a:ext cx="476596" cy="2161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Apache-1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1" y="994757"/>
            <a:ext cx="476596" cy="2161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Apache-2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1" y="1335579"/>
            <a:ext cx="476596" cy="2161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Apache-3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" y="1903616"/>
            <a:ext cx="476596" cy="2161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Apache-N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9190" y="1064786"/>
            <a:ext cx="640080" cy="78970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Spark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Based Reduce 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81550" y="756802"/>
            <a:ext cx="1557251" cy="1478277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4341" y="911972"/>
            <a:ext cx="354676" cy="15794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DIM-1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82838" y="911972"/>
            <a:ext cx="354676" cy="15794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DIM-2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1335" y="909960"/>
            <a:ext cx="354676" cy="15794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DIM-3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51679" y="1207074"/>
            <a:ext cx="424631" cy="5074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FACT_</a:t>
            </a:r>
          </a:p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WIDGET_EVENTS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4341" y="1390713"/>
            <a:ext cx="354676" cy="15794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DIM-4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1335" y="1390713"/>
            <a:ext cx="354676" cy="15794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DIM-5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5423" y="1872092"/>
            <a:ext cx="354676" cy="15794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DIM-6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91807" y="1866551"/>
            <a:ext cx="345707" cy="16183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DIM-7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8191" y="1866551"/>
            <a:ext cx="354676" cy="15794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DIM-8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6078586" y="990943"/>
            <a:ext cx="706581" cy="954579"/>
          </a:xfrm>
          <a:prstGeom prst="ca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HBase/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Phoenix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5" name="Snip and Round Single Corner Rectangle 24"/>
          <p:cNvSpPr/>
          <p:nvPr/>
        </p:nvSpPr>
        <p:spPr>
          <a:xfrm>
            <a:off x="2880350" y="1149933"/>
            <a:ext cx="285405" cy="575654"/>
          </a:xfrm>
          <a:prstGeom prst="snip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HDFS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27" name="Elbow Connector 26"/>
          <p:cNvCxnSpPr>
            <a:stCxn id="8" idx="3"/>
            <a:endCxn id="7" idx="1"/>
          </p:cNvCxnSpPr>
          <p:nvPr/>
        </p:nvCxnSpPr>
        <p:spPr>
          <a:xfrm>
            <a:off x="659477" y="762000"/>
            <a:ext cx="317526" cy="668138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76790" y="3444345"/>
            <a:ext cx="626226" cy="607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File Mounts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76656" y="3444345"/>
            <a:ext cx="592978" cy="6075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Spring Batch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34" name="Can 33"/>
          <p:cNvSpPr/>
          <p:nvPr/>
        </p:nvSpPr>
        <p:spPr>
          <a:xfrm>
            <a:off x="2685476" y="3401568"/>
            <a:ext cx="565437" cy="706585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DB</a:t>
            </a:r>
          </a:p>
          <a:p>
            <a:pPr algn="ctr"/>
            <a:r>
              <a:rPr lang="en-US" sz="700" dirty="0" err="1" smtClean="0">
                <a:solidFill>
                  <a:schemeClr val="tx1"/>
                </a:solidFill>
              </a:rPr>
              <a:t>Dedup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46" name="Can 45"/>
          <p:cNvSpPr/>
          <p:nvPr/>
        </p:nvSpPr>
        <p:spPr>
          <a:xfrm>
            <a:off x="6160473" y="3417947"/>
            <a:ext cx="544487" cy="653323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Document Caching Store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344041" y="3500610"/>
            <a:ext cx="560154" cy="470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Standalone</a:t>
            </a: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Java App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1216" y="1166215"/>
            <a:ext cx="462003" cy="57565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Map</a:t>
            </a:r>
          </a:p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Reduce</a:t>
            </a:r>
            <a:endParaRPr lang="en-US" sz="500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>
            <a:stCxn id="9" idx="3"/>
            <a:endCxn id="7" idx="1"/>
          </p:cNvCxnSpPr>
          <p:nvPr/>
        </p:nvCxnSpPr>
        <p:spPr>
          <a:xfrm>
            <a:off x="659477" y="1102822"/>
            <a:ext cx="317526" cy="327316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0" idx="3"/>
            <a:endCxn id="7" idx="1"/>
          </p:cNvCxnSpPr>
          <p:nvPr/>
        </p:nvCxnSpPr>
        <p:spPr>
          <a:xfrm flipV="1">
            <a:off x="659477" y="1430138"/>
            <a:ext cx="317526" cy="13506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1" idx="3"/>
            <a:endCxn id="7" idx="1"/>
          </p:cNvCxnSpPr>
          <p:nvPr/>
        </p:nvCxnSpPr>
        <p:spPr>
          <a:xfrm flipV="1">
            <a:off x="659476" y="1430138"/>
            <a:ext cx="317527" cy="581543"/>
          </a:xfrm>
          <a:prstGeom prst="bentConnector3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Down Arrow 66"/>
          <p:cNvSpPr/>
          <p:nvPr/>
        </p:nvSpPr>
        <p:spPr>
          <a:xfrm>
            <a:off x="4175214" y="327486"/>
            <a:ext cx="173974" cy="428333"/>
          </a:xfrm>
          <a:prstGeom prst="downArrow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1660316" y="1399310"/>
            <a:ext cx="213849" cy="102175"/>
          </a:xfrm>
          <a:prstGeom prst="rightArrow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2604295" y="1407666"/>
            <a:ext cx="213849" cy="102175"/>
          </a:xfrm>
          <a:prstGeom prst="rightArrow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3233422" y="1402429"/>
            <a:ext cx="213849" cy="102175"/>
          </a:xfrm>
          <a:prstGeom prst="rightArrow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5828978" y="1402429"/>
            <a:ext cx="213849" cy="102175"/>
          </a:xfrm>
          <a:prstGeom prst="rightArrow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372690" y="399419"/>
            <a:ext cx="494701" cy="232757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 SOURCES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79014" y="2965152"/>
            <a:ext cx="476596" cy="216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Apache-1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9014" y="3305974"/>
            <a:ext cx="476596" cy="216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Apache-2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79014" y="3646796"/>
            <a:ext cx="476596" cy="216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Apache-3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79013" y="4214833"/>
            <a:ext cx="476596" cy="216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Apache-N</a:t>
            </a:r>
            <a:endParaRPr lang="en-US" sz="500" dirty="0">
              <a:solidFill>
                <a:schemeClr val="tx1"/>
              </a:solidFill>
            </a:endParaRPr>
          </a:p>
        </p:txBody>
      </p:sp>
      <p:cxnSp>
        <p:nvCxnSpPr>
          <p:cNvPr id="82" name="Elbow Connector 81"/>
          <p:cNvCxnSpPr>
            <a:stCxn id="84" idx="3"/>
            <a:endCxn id="83" idx="1"/>
          </p:cNvCxnSpPr>
          <p:nvPr/>
        </p:nvCxnSpPr>
        <p:spPr>
          <a:xfrm>
            <a:off x="655610" y="3073217"/>
            <a:ext cx="317526" cy="6681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85" idx="3"/>
            <a:endCxn id="83" idx="1"/>
          </p:cNvCxnSpPr>
          <p:nvPr/>
        </p:nvCxnSpPr>
        <p:spPr>
          <a:xfrm>
            <a:off x="655610" y="3414039"/>
            <a:ext cx="317526" cy="3273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endCxn id="83" idx="1"/>
          </p:cNvCxnSpPr>
          <p:nvPr/>
        </p:nvCxnSpPr>
        <p:spPr>
          <a:xfrm flipV="1">
            <a:off x="655610" y="3741355"/>
            <a:ext cx="317526" cy="135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endCxn id="83" idx="1"/>
          </p:cNvCxnSpPr>
          <p:nvPr/>
        </p:nvCxnSpPr>
        <p:spPr>
          <a:xfrm flipV="1">
            <a:off x="655609" y="3741355"/>
            <a:ext cx="317527" cy="5815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464010" y="3031720"/>
            <a:ext cx="1557251" cy="147827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626801" y="3186890"/>
            <a:ext cx="354676" cy="157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DIM-1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065298" y="3186890"/>
            <a:ext cx="354676" cy="157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DIM-2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503795" y="3184878"/>
            <a:ext cx="354676" cy="157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DIM-3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034139" y="3481992"/>
            <a:ext cx="424631" cy="507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FACT_</a:t>
            </a:r>
          </a:p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WIDGET_EVENTS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626801" y="3665631"/>
            <a:ext cx="354676" cy="157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DIM-4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503795" y="3665631"/>
            <a:ext cx="354676" cy="157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DIM-5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637883" y="4147010"/>
            <a:ext cx="354676" cy="157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DIM-6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074267" y="4141469"/>
            <a:ext cx="345707" cy="161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DIM-7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510651" y="4141469"/>
            <a:ext cx="354676" cy="157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DIM-8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7" name="Down Arrow 96"/>
          <p:cNvSpPr/>
          <p:nvPr/>
        </p:nvSpPr>
        <p:spPr>
          <a:xfrm rot="10800000">
            <a:off x="4155648" y="4509996"/>
            <a:ext cx="173974" cy="4502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363770" y="4617307"/>
            <a:ext cx="494701" cy="2327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DIM SOURCES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100" name="Right Arrow 99"/>
          <p:cNvSpPr/>
          <p:nvPr/>
        </p:nvSpPr>
        <p:spPr>
          <a:xfrm>
            <a:off x="1640294" y="3699842"/>
            <a:ext cx="213849" cy="10217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Right Arrow 100"/>
          <p:cNvSpPr/>
          <p:nvPr/>
        </p:nvSpPr>
        <p:spPr>
          <a:xfrm>
            <a:off x="2492357" y="3699323"/>
            <a:ext cx="172348" cy="11107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ight Arrow 101"/>
          <p:cNvSpPr/>
          <p:nvPr/>
        </p:nvSpPr>
        <p:spPr>
          <a:xfrm>
            <a:off x="3285467" y="3698214"/>
            <a:ext cx="161804" cy="10380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Right Arrow 103"/>
          <p:cNvSpPr/>
          <p:nvPr/>
        </p:nvSpPr>
        <p:spPr>
          <a:xfrm>
            <a:off x="5952780" y="3696813"/>
            <a:ext cx="186716" cy="11358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Left-Right Arrow 104"/>
          <p:cNvSpPr/>
          <p:nvPr/>
        </p:nvSpPr>
        <p:spPr>
          <a:xfrm>
            <a:off x="5090897" y="3689454"/>
            <a:ext cx="180707" cy="925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eft-Right Arrow 105"/>
          <p:cNvSpPr/>
          <p:nvPr/>
        </p:nvSpPr>
        <p:spPr>
          <a:xfrm>
            <a:off x="5090703" y="1410950"/>
            <a:ext cx="180707" cy="92500"/>
          </a:xfrm>
          <a:prstGeom prst="leftRightArrow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793219" y="2717222"/>
            <a:ext cx="1064781" cy="247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Past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93218" y="2422987"/>
            <a:ext cx="1064782" cy="2479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Present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344041" y="-99"/>
            <a:ext cx="1513959" cy="4819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Worst Case Scenario Per Day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25 M rows total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Total Time to Phoenix – 1 hrs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Insert into Phoenix – 5 mins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44040" y="4665287"/>
            <a:ext cx="1513959" cy="4819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Worst Case Scenario Per Day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25 M rows total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Total Time to Cache – </a:t>
            </a:r>
            <a:r>
              <a:rPr lang="en-US" sz="800" dirty="0">
                <a:solidFill>
                  <a:schemeClr val="tx1"/>
                </a:solidFill>
              </a:rPr>
              <a:t>6</a:t>
            </a:r>
            <a:r>
              <a:rPr lang="en-US" sz="800" dirty="0" smtClean="0">
                <a:solidFill>
                  <a:schemeClr val="tx1"/>
                </a:solidFill>
              </a:rPr>
              <a:t> hrs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Insert into Cache – 90 mins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98"/>
    </mc:Choice>
    <mc:Fallback xmlns="">
      <p:transition spd="slow" advTm="3249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61343"/>
            <a:ext cx="5915025" cy="7371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Topics Overview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792051"/>
            <a:ext cx="5915025" cy="3840672"/>
          </a:xfrm>
        </p:spPr>
        <p:txBody>
          <a:bodyPr>
            <a:noAutofit/>
          </a:bodyPr>
          <a:lstStyle/>
          <a:p>
            <a:pPr marL="128582" lvl="1">
              <a:spcBef>
                <a:spcPts val="563"/>
              </a:spcBef>
            </a:pPr>
            <a:r>
              <a:rPr lang="en-US" sz="1200" dirty="0" smtClean="0"/>
              <a:t>About </a:t>
            </a:r>
            <a:r>
              <a:rPr lang="en-US" sz="1200" dirty="0"/>
              <a:t>CDK </a:t>
            </a:r>
            <a:r>
              <a:rPr lang="en-US" sz="1200" dirty="0" smtClean="0"/>
              <a:t>Global</a:t>
            </a:r>
          </a:p>
          <a:p>
            <a:pPr marL="585772" lvl="2" indent="-285750">
              <a:spcBef>
                <a:spcPts val="563"/>
              </a:spcBef>
              <a:buFont typeface="Wingdings" charset="2"/>
              <a:buChar char="Ø"/>
            </a:pPr>
            <a:r>
              <a:rPr lang="en-US" sz="1200" dirty="0" smtClean="0"/>
              <a:t>Clickstream Analytics Use Case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 smtClean="0"/>
              <a:t>Architecture</a:t>
            </a:r>
            <a:endParaRPr lang="en-US" sz="1200" dirty="0"/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HBase Logical and Components Overview  </a:t>
            </a:r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HBase </a:t>
            </a:r>
            <a:r>
              <a:rPr lang="en-US" sz="1200" dirty="0"/>
              <a:t>and Phoenix Aggregation </a:t>
            </a:r>
            <a:endParaRPr lang="en-US" sz="1200" dirty="0" smtClean="0"/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Timestamp Handling in HBase/Phoenix</a:t>
            </a:r>
          </a:p>
          <a:p>
            <a:pPr lvl="1"/>
            <a:endParaRPr lang="en-US" sz="1200" dirty="0"/>
          </a:p>
          <a:p>
            <a:r>
              <a:rPr lang="en-US" sz="1200" dirty="0" smtClean="0"/>
              <a:t>Fundamental Results </a:t>
            </a:r>
            <a:r>
              <a:rPr lang="en-US" sz="1200" dirty="0"/>
              <a:t>Achieved </a:t>
            </a:r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Demo with Apache Zeppelin</a:t>
            </a:r>
          </a:p>
          <a:p>
            <a:pPr lvl="1">
              <a:buFont typeface="Wingdings" charset="2"/>
              <a:buChar char="Ø"/>
            </a:pPr>
            <a:endParaRPr lang="en-US" sz="1200" dirty="0"/>
          </a:p>
          <a:p>
            <a:pPr marL="171442" lvl="1">
              <a:spcBef>
                <a:spcPts val="750"/>
              </a:spcBef>
            </a:pPr>
            <a:r>
              <a:rPr lang="en-US" sz="1200" dirty="0" smtClean="0"/>
              <a:t>Phoenix – Scans, Joins </a:t>
            </a:r>
            <a:r>
              <a:rPr lang="en-US" sz="1200" dirty="0"/>
              <a:t>and Secondary </a:t>
            </a:r>
            <a:r>
              <a:rPr lang="en-US" sz="1200" dirty="0" smtClean="0"/>
              <a:t>Indexes</a:t>
            </a:r>
          </a:p>
          <a:p>
            <a:pPr marL="514332" lvl="2" indent="-171450">
              <a:spcBef>
                <a:spcPts val="750"/>
              </a:spcBef>
              <a:buFont typeface="Wingdings" charset="2"/>
              <a:buChar char="Ø"/>
            </a:pPr>
            <a:r>
              <a:rPr lang="en-US" sz="1200" dirty="0" smtClean="0"/>
              <a:t>Current and Future of Clickstream Analytics Use Case 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Performance </a:t>
            </a:r>
            <a:r>
              <a:rPr lang="en-US" sz="1200" dirty="0" smtClean="0"/>
              <a:t>Optimization Variables</a:t>
            </a:r>
            <a:endParaRPr lang="en-US" sz="1200" dirty="0"/>
          </a:p>
          <a:p>
            <a:pPr lvl="1">
              <a:buFont typeface="Wingdings" charset="2"/>
              <a:buChar char="Ø"/>
            </a:pPr>
            <a:r>
              <a:rPr lang="en-US" sz="1200" dirty="0"/>
              <a:t>Comparison </a:t>
            </a:r>
            <a:r>
              <a:rPr lang="en-US" sz="1200" dirty="0" smtClean="0"/>
              <a:t>Metrics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27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09"/>
    </mc:Choice>
    <mc:Fallback xmlns="">
      <p:transition spd="slow" advTm="3580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1768" cy="537882"/>
          </a:xfrm>
        </p:spPr>
        <p:txBody>
          <a:bodyPr>
            <a:normAutofit/>
          </a:bodyPr>
          <a:lstStyle/>
          <a:p>
            <a:r>
              <a:rPr lang="en-US" sz="2400" smtClean="0"/>
              <a:t>Appendix-B            Cluster </a:t>
            </a:r>
            <a:r>
              <a:rPr lang="en-US" sz="2400" dirty="0" smtClean="0"/>
              <a:t>Hardware</a:t>
            </a:r>
            <a:endParaRPr lang="en-US" sz="2400" dirty="0"/>
          </a:p>
        </p:txBody>
      </p:sp>
      <p:sp>
        <p:nvSpPr>
          <p:cNvPr id="4" name="Can 3"/>
          <p:cNvSpPr/>
          <p:nvPr/>
        </p:nvSpPr>
        <p:spPr>
          <a:xfrm>
            <a:off x="1121434" y="3210715"/>
            <a:ext cx="837997" cy="117128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Data Node1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Region Server1 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256 GB </a:t>
            </a:r>
            <a:r>
              <a:rPr lang="en-US" sz="700" dirty="0" smtClean="0">
                <a:solidFill>
                  <a:schemeClr val="tx1"/>
                </a:solidFill>
              </a:rPr>
              <a:t>RAM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24 GB RAM for RS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25 </a:t>
            </a:r>
            <a:r>
              <a:rPr lang="en-US" sz="700" dirty="0">
                <a:solidFill>
                  <a:schemeClr val="tx1"/>
                </a:solidFill>
              </a:rPr>
              <a:t>* 1 TB </a:t>
            </a:r>
            <a:r>
              <a:rPr lang="en-US" sz="700" dirty="0" smtClean="0">
                <a:solidFill>
                  <a:schemeClr val="tx1"/>
                </a:solidFill>
              </a:rPr>
              <a:t>Disks 10000 RPM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24 Cores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2.7 GHz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2156605" y="3210715"/>
            <a:ext cx="828376" cy="117128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Data </a:t>
            </a:r>
            <a:r>
              <a:rPr lang="en-US" sz="700" dirty="0" smtClean="0">
                <a:solidFill>
                  <a:schemeClr val="tx1"/>
                </a:solidFill>
              </a:rPr>
              <a:t>Node2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Region Server2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256 GB RAM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24 GB </a:t>
            </a:r>
            <a:r>
              <a:rPr lang="en-US" sz="700" dirty="0" smtClean="0">
                <a:solidFill>
                  <a:schemeClr val="tx1"/>
                </a:solidFill>
              </a:rPr>
              <a:t>RAM for RS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25 * 1 TB Disks </a:t>
            </a:r>
            <a:r>
              <a:rPr lang="en-US" sz="700" dirty="0" smtClean="0">
                <a:solidFill>
                  <a:schemeClr val="tx1"/>
                </a:solidFill>
              </a:rPr>
              <a:t>10000 </a:t>
            </a:r>
            <a:r>
              <a:rPr lang="en-US" sz="700" dirty="0">
                <a:solidFill>
                  <a:schemeClr val="tx1"/>
                </a:solidFill>
              </a:rPr>
              <a:t>RPM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24 Cores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2.7 </a:t>
            </a:r>
            <a:r>
              <a:rPr lang="en-US" sz="700" dirty="0" smtClean="0">
                <a:solidFill>
                  <a:schemeClr val="tx1"/>
                </a:solidFill>
              </a:rPr>
              <a:t>GHz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3182156" y="3210715"/>
            <a:ext cx="828374" cy="117128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Data </a:t>
            </a:r>
            <a:r>
              <a:rPr lang="en-US" sz="700" dirty="0" smtClean="0">
                <a:solidFill>
                  <a:schemeClr val="tx1"/>
                </a:solidFill>
              </a:rPr>
              <a:t>Node3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Region Server3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256 GB RAM 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24 GB </a:t>
            </a:r>
            <a:r>
              <a:rPr lang="en-US" sz="700" dirty="0" smtClean="0">
                <a:solidFill>
                  <a:schemeClr val="tx1"/>
                </a:solidFill>
              </a:rPr>
              <a:t>RAM for RS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25 * 1 TB Disks </a:t>
            </a:r>
            <a:r>
              <a:rPr lang="en-US" sz="700" dirty="0" smtClean="0">
                <a:solidFill>
                  <a:schemeClr val="tx1"/>
                </a:solidFill>
              </a:rPr>
              <a:t>10000 </a:t>
            </a:r>
            <a:r>
              <a:rPr lang="en-US" sz="700" dirty="0">
                <a:solidFill>
                  <a:schemeClr val="tx1"/>
                </a:solidFill>
              </a:rPr>
              <a:t>RPM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24 Cores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2.7 </a:t>
            </a:r>
            <a:r>
              <a:rPr lang="en-US" sz="700" dirty="0" smtClean="0">
                <a:solidFill>
                  <a:schemeClr val="tx1"/>
                </a:solidFill>
              </a:rPr>
              <a:t>GHz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4222861" y="3210715"/>
            <a:ext cx="870163" cy="117128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Data </a:t>
            </a:r>
            <a:r>
              <a:rPr lang="en-US" sz="700" dirty="0" smtClean="0">
                <a:solidFill>
                  <a:schemeClr val="tx1"/>
                </a:solidFill>
              </a:rPr>
              <a:t>Node4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Region Server4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256 GB RAM 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24 GB </a:t>
            </a:r>
            <a:r>
              <a:rPr lang="en-US" sz="700" dirty="0" smtClean="0">
                <a:solidFill>
                  <a:schemeClr val="tx1"/>
                </a:solidFill>
              </a:rPr>
              <a:t>RAM for RS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25 * 1 TB Disks </a:t>
            </a:r>
            <a:r>
              <a:rPr lang="en-US" sz="700" dirty="0" smtClean="0">
                <a:solidFill>
                  <a:schemeClr val="tx1"/>
                </a:solidFill>
              </a:rPr>
              <a:t>10000 </a:t>
            </a:r>
            <a:r>
              <a:rPr lang="en-US" sz="700" dirty="0">
                <a:solidFill>
                  <a:schemeClr val="tx1"/>
                </a:solidFill>
              </a:rPr>
              <a:t>RPM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24 Cores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2.7 </a:t>
            </a:r>
            <a:r>
              <a:rPr lang="en-US" sz="700" dirty="0" smtClean="0">
                <a:solidFill>
                  <a:schemeClr val="tx1"/>
                </a:solidFill>
              </a:rPr>
              <a:t>GHz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5305356" y="3210715"/>
            <a:ext cx="831897" cy="117128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Data </a:t>
            </a:r>
            <a:r>
              <a:rPr lang="en-US" sz="700" dirty="0" smtClean="0">
                <a:solidFill>
                  <a:schemeClr val="tx1"/>
                </a:solidFill>
              </a:rPr>
              <a:t>Node5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Region Server5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256 GB RAM 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24 GB </a:t>
            </a:r>
            <a:r>
              <a:rPr lang="en-US" sz="700" dirty="0" smtClean="0">
                <a:solidFill>
                  <a:schemeClr val="tx1"/>
                </a:solidFill>
              </a:rPr>
              <a:t>RAM for RS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25 * 1 TB Disks </a:t>
            </a:r>
            <a:r>
              <a:rPr lang="en-US" sz="700" dirty="0" smtClean="0">
                <a:solidFill>
                  <a:schemeClr val="tx1"/>
                </a:solidFill>
              </a:rPr>
              <a:t>10000 </a:t>
            </a:r>
            <a:r>
              <a:rPr lang="en-US" sz="700" dirty="0">
                <a:solidFill>
                  <a:schemeClr val="tx1"/>
                </a:solidFill>
              </a:rPr>
              <a:t>RPM</a:t>
            </a:r>
          </a:p>
          <a:p>
            <a:pPr algn="ctr"/>
            <a:r>
              <a:rPr lang="en-US" sz="700" dirty="0" smtClean="0">
                <a:solidFill>
                  <a:schemeClr val="tx1"/>
                </a:solidFill>
              </a:rPr>
              <a:t>24 Cores</a:t>
            </a:r>
            <a:endParaRPr lang="en-US" sz="700" dirty="0">
              <a:solidFill>
                <a:schemeClr val="tx1"/>
              </a:solidFill>
            </a:endParaRP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2.7 </a:t>
            </a:r>
            <a:r>
              <a:rPr lang="en-US" sz="700" dirty="0" smtClean="0">
                <a:solidFill>
                  <a:schemeClr val="tx1"/>
                </a:solidFill>
              </a:rPr>
              <a:t>GHz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582116" y="1008709"/>
            <a:ext cx="756271" cy="110003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1338387" y="1008709"/>
            <a:ext cx="756271" cy="110003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2767266" y="1008709"/>
            <a:ext cx="756271" cy="110003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523536" y="1008709"/>
            <a:ext cx="756271" cy="110003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927220" y="1008709"/>
            <a:ext cx="756271" cy="110003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8164" y="1299732"/>
            <a:ext cx="105877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Name Node, Resource Manager, HBase Master</a:t>
            </a:r>
          </a:p>
          <a:p>
            <a:pPr algn="ctr"/>
            <a:r>
              <a:rPr lang="en-US" sz="800" dirty="0"/>
              <a:t>Primary &amp; Secondary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4148" y="1299732"/>
            <a:ext cx="105877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Ambari, Hue, Knox Ranger, Nagios, Ganglia, </a:t>
            </a:r>
            <a:r>
              <a:rPr lang="en-US" sz="800" dirty="0" smtClean="0"/>
              <a:t>Oozie, </a:t>
            </a:r>
            <a:r>
              <a:rPr lang="en-US" sz="800" dirty="0"/>
              <a:t>History </a:t>
            </a:r>
            <a:r>
              <a:rPr lang="en-US" sz="800" dirty="0" smtClean="0"/>
              <a:t>Server, </a:t>
            </a:r>
            <a:r>
              <a:rPr lang="en-US" sz="800" dirty="0"/>
              <a:t>Falcon, Hive2</a:t>
            </a:r>
          </a:p>
        </p:txBody>
      </p:sp>
      <p:sp>
        <p:nvSpPr>
          <p:cNvPr id="19" name="Can 18"/>
          <p:cNvSpPr/>
          <p:nvPr/>
        </p:nvSpPr>
        <p:spPr>
          <a:xfrm>
            <a:off x="5683491" y="1008709"/>
            <a:ext cx="756271" cy="110003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29728" y="1336373"/>
            <a:ext cx="907525" cy="515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Edge Nodes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2115" y="2108739"/>
            <a:ext cx="5857646" cy="1101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 GB - Ethernet Switch</a:t>
            </a:r>
          </a:p>
        </p:txBody>
      </p:sp>
    </p:spTree>
    <p:extLst>
      <p:ext uri="{BB962C8B-B14F-4D97-AF65-F5344CB8AC3E}">
        <p14:creationId xmlns:p14="http://schemas.microsoft.com/office/powerpoint/2010/main" val="14979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83"/>
    </mc:Choice>
    <mc:Fallback xmlns="">
      <p:transition spd="slow" advTm="2758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49" y="1735597"/>
            <a:ext cx="5915025" cy="994172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1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059"/>
    </mc:Choice>
    <mc:Fallback xmlns="">
      <p:transition spd="slow" advTm="22205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CDK Global (formerly ADP Dealer Services)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Provide Integrated Technology Solutions to ~30,000 dealers across the world </a:t>
            </a:r>
          </a:p>
          <a:p>
            <a:endParaRPr lang="en-US" sz="1200" dirty="0"/>
          </a:p>
          <a:p>
            <a:r>
              <a:rPr lang="en-US" sz="1200" dirty="0"/>
              <a:t>Dealers </a:t>
            </a:r>
          </a:p>
          <a:p>
            <a:pPr lvl="1"/>
            <a:r>
              <a:rPr lang="en-US" sz="1200" dirty="0"/>
              <a:t>Auto, Truck, Motorcycle, Marine, Recreational Vehicles and Heavy equipment</a:t>
            </a:r>
          </a:p>
          <a:p>
            <a:endParaRPr lang="en-US" sz="1200" dirty="0" smtClean="0"/>
          </a:p>
          <a:p>
            <a:r>
              <a:rPr lang="en-US" sz="1200" dirty="0" smtClean="0"/>
              <a:t>For the purpose of this presentation, we are interested</a:t>
            </a:r>
          </a:p>
          <a:p>
            <a:pPr lvl="1"/>
            <a:r>
              <a:rPr lang="en-US" sz="1200" b="1" i="1" dirty="0" smtClean="0"/>
              <a:t>Dealer Web Sites and Clickstreams</a:t>
            </a:r>
            <a:r>
              <a:rPr lang="en-US" sz="1200" b="1" i="1" dirty="0"/>
              <a:t> </a:t>
            </a:r>
            <a:r>
              <a:rPr lang="en-US" sz="1200" b="1" i="1" dirty="0" smtClean="0"/>
              <a:t>from web sites</a:t>
            </a:r>
            <a:endParaRPr lang="en-US" sz="1200" b="1" i="1" dirty="0"/>
          </a:p>
          <a:p>
            <a:endParaRPr lang="en-US" sz="1200" dirty="0"/>
          </a:p>
          <a:p>
            <a:r>
              <a:rPr lang="en-US" sz="1200" dirty="0" smtClean="0"/>
              <a:t>CDK Overall Deals with Various Types Data including (not limited to)</a:t>
            </a:r>
          </a:p>
          <a:p>
            <a:pPr lvl="1"/>
            <a:r>
              <a:rPr lang="en-US" sz="1200" dirty="0" smtClean="0"/>
              <a:t>Inventory</a:t>
            </a:r>
            <a:r>
              <a:rPr lang="en-US" sz="1200" dirty="0"/>
              <a:t>, </a:t>
            </a:r>
            <a:r>
              <a:rPr lang="en-US" sz="1200" dirty="0" smtClean="0"/>
              <a:t>Sales, Services, Organization Data</a:t>
            </a:r>
            <a:endParaRPr lang="en-US" sz="1200" dirty="0"/>
          </a:p>
          <a:p>
            <a:pPr lvl="1"/>
            <a:r>
              <a:rPr lang="en-US" sz="1200" dirty="0" smtClean="0"/>
              <a:t>Customers, Advertisement/Impressions </a:t>
            </a:r>
            <a:r>
              <a:rPr lang="en-US" sz="1200" dirty="0"/>
              <a:t>Data</a:t>
            </a:r>
          </a:p>
          <a:p>
            <a:pPr lvl="1"/>
            <a:r>
              <a:rPr lang="en-US" sz="1200" dirty="0" smtClean="0"/>
              <a:t>Auctions</a:t>
            </a:r>
            <a:r>
              <a:rPr lang="en-US" sz="1200" dirty="0"/>
              <a:t>, Open Domain Data, Partner Programs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22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13"/>
    </mc:Choice>
    <mc:Fallback xmlns="">
      <p:transition spd="slow" advTm="320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Clickstream Analytics – Use Case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Widget Experience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"/>
    </mc:Choice>
    <mc:Fallback xmlns="">
      <p:transition spd="slow" advTm="13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-1"/>
            <a:ext cx="2546773" cy="33353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1125" b="1" dirty="0"/>
              <a:t>Clickstream Analytics – Widget Use Case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905" y="1059722"/>
            <a:ext cx="1310584" cy="12580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15" name="Rounded Rectangle 14"/>
          <p:cNvSpPr/>
          <p:nvPr/>
        </p:nvSpPr>
        <p:spPr>
          <a:xfrm>
            <a:off x="1781256" y="1344698"/>
            <a:ext cx="568146" cy="413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2">
                    <a:lumMod val="50000"/>
                  </a:schemeClr>
                </a:solidFill>
              </a:rPr>
              <a:t>Widget-2</a:t>
            </a:r>
            <a:endParaRPr lang="en-US" sz="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81256" y="1810391"/>
            <a:ext cx="568146" cy="413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2">
                    <a:lumMod val="50000"/>
                  </a:schemeClr>
                </a:solidFill>
              </a:rPr>
              <a:t>Widget-N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140" y="1227181"/>
            <a:ext cx="773910" cy="757993"/>
          </a:xfrm>
          <a:prstGeom prst="rect">
            <a:avLst/>
          </a:prstGeom>
        </p:spPr>
      </p:pic>
      <p:sp>
        <p:nvSpPr>
          <p:cNvPr id="27" name="Striped Right Arrow 26"/>
          <p:cNvSpPr/>
          <p:nvPr/>
        </p:nvSpPr>
        <p:spPr>
          <a:xfrm>
            <a:off x="4151110" y="1553728"/>
            <a:ext cx="375253" cy="305828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30" name="TextBox 29"/>
          <p:cNvSpPr txBox="1"/>
          <p:nvPr/>
        </p:nvSpPr>
        <p:spPr>
          <a:xfrm>
            <a:off x="1293725" y="3960900"/>
            <a:ext cx="75269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Potential  Buyer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0447" y="1059721"/>
            <a:ext cx="112021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Dealer Website Pages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36155" y="3331863"/>
            <a:ext cx="1457319" cy="12580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35" name="TextBox 34"/>
          <p:cNvSpPr txBox="1"/>
          <p:nvPr/>
        </p:nvSpPr>
        <p:spPr>
          <a:xfrm>
            <a:off x="4012355" y="4388136"/>
            <a:ext cx="639461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/>
              <a:t>Dealer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41837" y="3370099"/>
            <a:ext cx="1229992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Dealer Widget Analytics &amp; Customization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241841" y="3677978"/>
            <a:ext cx="771530" cy="413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accent2">
                    <a:lumMod val="50000"/>
                  </a:schemeClr>
                </a:solidFill>
              </a:rPr>
              <a:t>Widget</a:t>
            </a:r>
          </a:p>
          <a:p>
            <a:pPr algn="ctr"/>
            <a:r>
              <a:rPr lang="en-US" sz="675" dirty="0">
                <a:solidFill>
                  <a:schemeClr val="accent2">
                    <a:lumMod val="50000"/>
                  </a:schemeClr>
                </a:solidFill>
              </a:rPr>
              <a:t>Experience</a:t>
            </a:r>
          </a:p>
          <a:p>
            <a:pPr algn="ctr"/>
            <a:r>
              <a:rPr lang="en-US" sz="675" dirty="0">
                <a:solidFill>
                  <a:schemeClr val="accent2">
                    <a:lumMod val="50000"/>
                  </a:schemeClr>
                </a:solidFill>
              </a:rPr>
              <a:t>Performances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742293" y="4030404"/>
            <a:ext cx="689285" cy="5268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035" y="4049073"/>
            <a:ext cx="607363" cy="448246"/>
          </a:xfrm>
          <a:prstGeom prst="rect">
            <a:avLst/>
          </a:prstGeom>
        </p:spPr>
      </p:pic>
      <p:sp>
        <p:nvSpPr>
          <p:cNvPr id="48" name="Dodecagon 47"/>
          <p:cNvSpPr/>
          <p:nvPr/>
        </p:nvSpPr>
        <p:spPr>
          <a:xfrm>
            <a:off x="2471181" y="605104"/>
            <a:ext cx="642710" cy="424305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3" dirty="0">
                <a:solidFill>
                  <a:schemeClr val="tx1"/>
                </a:solidFill>
              </a:rPr>
              <a:t>Derived User Intent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199404" y="1897109"/>
            <a:ext cx="794097" cy="47281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accent6">
                    <a:lumMod val="50000"/>
                  </a:schemeClr>
                </a:solidFill>
              </a:rPr>
              <a:t>External </a:t>
            </a:r>
            <a:r>
              <a:rPr lang="en-US" sz="788" dirty="0" smtClean="0">
                <a:solidFill>
                  <a:schemeClr val="accent6">
                    <a:lumMod val="50000"/>
                  </a:schemeClr>
                </a:solidFill>
              </a:rPr>
              <a:t>Systems &amp;  Partner </a:t>
            </a:r>
            <a:r>
              <a:rPr lang="en-US" sz="788" dirty="0">
                <a:solidFill>
                  <a:schemeClr val="accent6">
                    <a:lumMod val="50000"/>
                  </a:schemeClr>
                </a:solidFill>
              </a:rPr>
              <a:t>Programs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199404" y="1534922"/>
            <a:ext cx="794097" cy="30486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accent6">
                    <a:lumMod val="50000"/>
                  </a:schemeClr>
                </a:solidFill>
              </a:rPr>
              <a:t>User Session</a:t>
            </a:r>
          </a:p>
          <a:p>
            <a:pPr algn="ctr"/>
            <a:r>
              <a:rPr lang="en-US" sz="788" dirty="0">
                <a:solidFill>
                  <a:schemeClr val="accent6">
                    <a:lumMod val="50000"/>
                  </a:schemeClr>
                </a:solidFill>
              </a:rPr>
              <a:t>Data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193153" y="1135615"/>
            <a:ext cx="800348" cy="34056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accent6">
                    <a:lumMod val="50000"/>
                  </a:schemeClr>
                </a:solidFill>
              </a:rPr>
              <a:t>User </a:t>
            </a:r>
          </a:p>
          <a:p>
            <a:pPr algn="ctr"/>
            <a:r>
              <a:rPr lang="en-US" sz="788" dirty="0">
                <a:solidFill>
                  <a:schemeClr val="accent6">
                    <a:lumMod val="50000"/>
                  </a:schemeClr>
                </a:solidFill>
              </a:rPr>
              <a:t>Activity/Flow Path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2471182" y="1558107"/>
            <a:ext cx="537848" cy="278452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8" name="Rounded Rectangle 7"/>
          <p:cNvSpPr/>
          <p:nvPr/>
        </p:nvSpPr>
        <p:spPr>
          <a:xfrm>
            <a:off x="3056077" y="961716"/>
            <a:ext cx="3694124" cy="1536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13" name="Curved Up Arrow 12"/>
          <p:cNvSpPr/>
          <p:nvPr/>
        </p:nvSpPr>
        <p:spPr>
          <a:xfrm flipH="1" flipV="1">
            <a:off x="1935122" y="336560"/>
            <a:ext cx="3169794" cy="865795"/>
          </a:xfrm>
          <a:prstGeom prst="curvedUpArrow">
            <a:avLst>
              <a:gd name="adj1" fmla="val 19194"/>
              <a:gd name="adj2" fmla="val 57269"/>
              <a:gd name="adj3" fmla="val 2753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54141" y="2035591"/>
            <a:ext cx="862715" cy="245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60" dirty="0"/>
              <a:t>CDK Cookie Jar &amp; Intent Rule Engine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6076" y="3227797"/>
            <a:ext cx="3694126" cy="1468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21" name="Up-Down Arrow 20"/>
          <p:cNvSpPr/>
          <p:nvPr/>
        </p:nvSpPr>
        <p:spPr>
          <a:xfrm>
            <a:off x="1567091" y="2369923"/>
            <a:ext cx="279630" cy="651350"/>
          </a:xfrm>
          <a:prstGeom prst="up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60"/>
          </a:p>
        </p:txBody>
      </p:sp>
      <p:sp>
        <p:nvSpPr>
          <p:cNvPr id="26" name="Cloud 25"/>
          <p:cNvSpPr/>
          <p:nvPr/>
        </p:nvSpPr>
        <p:spPr>
          <a:xfrm>
            <a:off x="19979" y="2382184"/>
            <a:ext cx="1224321" cy="59514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Search Engines/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Ads/Campaigns </a:t>
            </a:r>
          </a:p>
        </p:txBody>
      </p:sp>
      <p:sp>
        <p:nvSpPr>
          <p:cNvPr id="29" name="Down Arrow 28"/>
          <p:cNvSpPr/>
          <p:nvPr/>
        </p:nvSpPr>
        <p:spPr>
          <a:xfrm>
            <a:off x="6181317" y="2382184"/>
            <a:ext cx="427276" cy="84343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51" name="Striped Right Arrow 50"/>
          <p:cNvSpPr/>
          <p:nvPr/>
        </p:nvSpPr>
        <p:spPr>
          <a:xfrm>
            <a:off x="5485659" y="1551484"/>
            <a:ext cx="384828" cy="305828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52" name="Rounded Rectangle 51"/>
          <p:cNvSpPr/>
          <p:nvPr/>
        </p:nvSpPr>
        <p:spPr>
          <a:xfrm>
            <a:off x="1156507" y="1344698"/>
            <a:ext cx="568146" cy="413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accent2">
                    <a:lumMod val="50000"/>
                  </a:schemeClr>
                </a:solidFill>
              </a:rPr>
              <a:t>Interactive</a:t>
            </a:r>
          </a:p>
          <a:p>
            <a:pPr algn="ctr"/>
            <a:r>
              <a:rPr lang="en-US" sz="600" dirty="0">
                <a:solidFill>
                  <a:schemeClr val="accent2">
                    <a:lumMod val="50000"/>
                  </a:schemeClr>
                </a:solidFill>
              </a:rPr>
              <a:t>Widget-1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156507" y="1807829"/>
            <a:ext cx="568146" cy="4135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accent2">
                    <a:lumMod val="50000"/>
                  </a:schemeClr>
                </a:solidFill>
              </a:rPr>
              <a:t>Widget</a:t>
            </a:r>
          </a:p>
          <a:p>
            <a:pPr algn="ctr"/>
            <a:r>
              <a:rPr lang="en-US" sz="600" dirty="0" smtClean="0">
                <a:solidFill>
                  <a:schemeClr val="accent2">
                    <a:lumMod val="50000"/>
                  </a:schemeClr>
                </a:solidFill>
              </a:rPr>
              <a:t>(N-1)</a:t>
            </a:r>
            <a:endParaRPr lang="en-US" sz="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73638" y="1059721"/>
            <a:ext cx="720587" cy="7975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ETL Process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1" name="Bent-Up Arrow 40"/>
          <p:cNvSpPr/>
          <p:nvPr/>
        </p:nvSpPr>
        <p:spPr>
          <a:xfrm flipH="1">
            <a:off x="273446" y="3225616"/>
            <a:ext cx="799787" cy="517367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Bent Arrow 43"/>
          <p:cNvSpPr/>
          <p:nvPr/>
        </p:nvSpPr>
        <p:spPr>
          <a:xfrm>
            <a:off x="302137" y="1482706"/>
            <a:ext cx="561925" cy="628757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Lightning Bolt 44"/>
          <p:cNvSpPr/>
          <p:nvPr/>
        </p:nvSpPr>
        <p:spPr>
          <a:xfrm>
            <a:off x="6095687" y="2660041"/>
            <a:ext cx="335891" cy="240632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olded Corner 45"/>
          <p:cNvSpPr/>
          <p:nvPr/>
        </p:nvSpPr>
        <p:spPr>
          <a:xfrm>
            <a:off x="4971962" y="2555489"/>
            <a:ext cx="1274312" cy="45090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1.5 </a:t>
            </a:r>
            <a:r>
              <a:rPr lang="en-US" sz="600" dirty="0">
                <a:solidFill>
                  <a:schemeClr val="tx1"/>
                </a:solidFill>
              </a:rPr>
              <a:t>B entries for </a:t>
            </a:r>
            <a:r>
              <a:rPr lang="en-US" sz="600" dirty="0" smtClean="0">
                <a:solidFill>
                  <a:schemeClr val="tx1"/>
                </a:solidFill>
              </a:rPr>
              <a:t>60 days,</a:t>
            </a: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25M per day,</a:t>
            </a: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Filter &amp; Aggregate 1-3M  entries per dealer report page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5973638" y="1909725"/>
            <a:ext cx="720587" cy="358447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Service Layer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694" y="3117050"/>
            <a:ext cx="913354" cy="913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724" y="3293221"/>
            <a:ext cx="1137655" cy="1144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4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31"/>
    </mc:Choice>
    <mc:Fallback xmlns="">
      <p:transition spd="slow" advTm="10003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Clickstream Analytics – Widget </a:t>
            </a:r>
            <a:r>
              <a:rPr lang="en-US" sz="1800" dirty="0" smtClean="0"/>
              <a:t>Experience Fundamentals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106905"/>
            <a:ext cx="5915025" cy="3525818"/>
          </a:xfrm>
        </p:spPr>
        <p:txBody>
          <a:bodyPr>
            <a:noAutofit/>
          </a:bodyPr>
          <a:lstStyle/>
          <a:p>
            <a:endParaRPr lang="en-US" sz="1200" dirty="0"/>
          </a:p>
          <a:p>
            <a:r>
              <a:rPr lang="en-US" sz="1200" dirty="0"/>
              <a:t>Widget Experience</a:t>
            </a:r>
          </a:p>
          <a:p>
            <a:pPr lvl="1"/>
            <a:r>
              <a:rPr lang="en-US" sz="1200" dirty="0"/>
              <a:t>Webpage Widgets ‘react’ to User Intent –&gt; deliver experience</a:t>
            </a:r>
          </a:p>
          <a:p>
            <a:pPr marL="257162" lvl="1" indent="0">
              <a:buNone/>
            </a:pPr>
            <a:endParaRPr lang="en-US" sz="1200" dirty="0"/>
          </a:p>
          <a:p>
            <a:r>
              <a:rPr lang="en-US" sz="1200" dirty="0"/>
              <a:t>Dealer Analytics</a:t>
            </a:r>
          </a:p>
          <a:p>
            <a:pPr lvl="1"/>
            <a:r>
              <a:rPr lang="en-US" sz="1200" dirty="0"/>
              <a:t>Effectiveness of Widget Experiences and Optimizations</a:t>
            </a:r>
          </a:p>
          <a:p>
            <a:pPr lvl="1"/>
            <a:r>
              <a:rPr lang="en-US" sz="1200" dirty="0" smtClean="0"/>
              <a:t>60 </a:t>
            </a:r>
            <a:r>
              <a:rPr lang="en-US" sz="1200" dirty="0"/>
              <a:t>days worth of data </a:t>
            </a:r>
          </a:p>
          <a:p>
            <a:pPr lvl="2"/>
            <a:r>
              <a:rPr lang="en-US" sz="1200" dirty="0"/>
              <a:t>One day load  =&gt; ~25M </a:t>
            </a:r>
            <a:r>
              <a:rPr lang="en-US" sz="1200" dirty="0" smtClean="0"/>
              <a:t>rows </a:t>
            </a:r>
            <a:r>
              <a:rPr lang="en-US" sz="1200" dirty="0"/>
              <a:t>=&gt; </a:t>
            </a:r>
            <a:r>
              <a:rPr lang="en-US" sz="1200" dirty="0" smtClean="0"/>
              <a:t>~1.5B </a:t>
            </a:r>
            <a:r>
              <a:rPr lang="en-US" sz="1200" dirty="0"/>
              <a:t>rows total </a:t>
            </a:r>
          </a:p>
          <a:p>
            <a:pPr lvl="2"/>
            <a:r>
              <a:rPr lang="en-US" sz="1200" dirty="0"/>
              <a:t>Data intake in random chronographic order</a:t>
            </a:r>
          </a:p>
          <a:p>
            <a:pPr lvl="1"/>
            <a:r>
              <a:rPr lang="en-US" sz="1200" dirty="0"/>
              <a:t>Report =&gt; aggregate with relatively ‘light’ to ‘heavy’ filtering </a:t>
            </a:r>
          </a:p>
          <a:p>
            <a:pPr lvl="1"/>
            <a:endParaRPr lang="en-US" sz="1200" dirty="0"/>
          </a:p>
          <a:p>
            <a:r>
              <a:rPr lang="en-US" sz="1200" dirty="0"/>
              <a:t>Challenges</a:t>
            </a:r>
          </a:p>
          <a:p>
            <a:pPr lvl="1"/>
            <a:r>
              <a:rPr lang="en-US" sz="1200" dirty="0"/>
              <a:t>Can we keep the report interactive and live?</a:t>
            </a:r>
          </a:p>
          <a:p>
            <a:pPr lvl="1"/>
            <a:r>
              <a:rPr lang="en-US" sz="1200" dirty="0"/>
              <a:t>How do we </a:t>
            </a:r>
            <a:r>
              <a:rPr lang="en-US" sz="1200" dirty="0" smtClean="0"/>
              <a:t>delete/expire </a:t>
            </a:r>
            <a:r>
              <a:rPr lang="en-US" sz="1200" dirty="0"/>
              <a:t>data?</a:t>
            </a:r>
          </a:p>
        </p:txBody>
      </p:sp>
    </p:spTree>
    <p:extLst>
      <p:ext uri="{BB962C8B-B14F-4D97-AF65-F5344CB8AC3E}">
        <p14:creationId xmlns:p14="http://schemas.microsoft.com/office/powerpoint/2010/main" val="11057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2"/>
    </mc:Choice>
    <mc:Fallback xmlns="">
      <p:transition spd="slow" advTm="526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51" y="59755"/>
            <a:ext cx="5915025" cy="71228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HBase – Quick Overview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781" y="1223495"/>
            <a:ext cx="2407178" cy="2692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sz="1000" dirty="0"/>
              <a:t>Column family oriented store </a:t>
            </a:r>
          </a:p>
          <a:p>
            <a:endParaRPr lang="en-US" sz="1000" dirty="0" smtClean="0"/>
          </a:p>
          <a:p>
            <a:r>
              <a:rPr lang="en-US" sz="1000" dirty="0" smtClean="0"/>
              <a:t>Highly </a:t>
            </a:r>
            <a:r>
              <a:rPr lang="en-US" sz="1000" dirty="0"/>
              <a:t>scalable with no central </a:t>
            </a:r>
            <a:r>
              <a:rPr lang="en-US" sz="1000" dirty="0" smtClean="0"/>
              <a:t>index</a:t>
            </a:r>
          </a:p>
          <a:p>
            <a:endParaRPr lang="en-US" sz="1000" dirty="0" smtClean="0"/>
          </a:p>
          <a:p>
            <a:r>
              <a:rPr lang="en-US" sz="1000" dirty="0" smtClean="0"/>
              <a:t>Open </a:t>
            </a:r>
            <a:r>
              <a:rPr lang="en-US" sz="1000" dirty="0"/>
              <a:t>source re-incarnation of </a:t>
            </a:r>
            <a:r>
              <a:rPr lang="en-US" sz="1000" dirty="0" smtClean="0"/>
              <a:t>BigTable</a:t>
            </a:r>
          </a:p>
          <a:p>
            <a:pPr marL="342883" lvl="1" indent="0">
              <a:buNone/>
            </a:pPr>
            <a:endParaRPr lang="en-US" sz="700" dirty="0"/>
          </a:p>
          <a:p>
            <a:r>
              <a:rPr lang="en-US" sz="1000" dirty="0" smtClean="0"/>
              <a:t>Great for Aggregating large amounts of data</a:t>
            </a:r>
          </a:p>
          <a:p>
            <a:endParaRPr lang="en-US" sz="1000" dirty="0" smtClean="0"/>
          </a:p>
          <a:p>
            <a:r>
              <a:rPr lang="en-US" sz="1000" dirty="0" smtClean="0"/>
              <a:t>Fully Consistent</a:t>
            </a:r>
            <a:endParaRPr lang="en-US" sz="1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88213"/>
              </p:ext>
            </p:extLst>
          </p:nvPr>
        </p:nvGraphicFramePr>
        <p:xfrm>
          <a:off x="3406987" y="1431239"/>
          <a:ext cx="2736467" cy="141924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84117"/>
                <a:gridCol w="684117"/>
                <a:gridCol w="586596"/>
                <a:gridCol w="781637"/>
              </a:tblGrid>
              <a:tr h="194246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PK</a:t>
                      </a:r>
                      <a:endParaRPr lang="en-US" sz="7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Column Family -1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752">
                <a:tc rowSpan="5"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rowkey</a:t>
                      </a:r>
                      <a:r>
                        <a:rPr lang="en-US" sz="700" baseline="0" dirty="0" smtClean="0"/>
                        <a:t>-1</a:t>
                      </a:r>
                      <a:endParaRPr lang="en-US" sz="7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colname-1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value-2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timestamp-2</a:t>
                      </a:r>
                      <a:endParaRPr lang="en-US" sz="700" dirty="0"/>
                    </a:p>
                  </a:txBody>
                  <a:tcPr anchor="ctr"/>
                </a:tc>
              </a:tr>
              <a:tr h="2557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colname-1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value</a:t>
                      </a:r>
                      <a:r>
                        <a:rPr lang="en-US" sz="700" baseline="0" dirty="0" smtClean="0"/>
                        <a:t>-1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timestamp-1</a:t>
                      </a:r>
                      <a:endParaRPr lang="en-US" sz="700" dirty="0"/>
                    </a:p>
                  </a:txBody>
                  <a:tcPr anchor="ctr"/>
                </a:tc>
              </a:tr>
              <a:tr h="255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colname-2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value</a:t>
                      </a:r>
                      <a:r>
                        <a:rPr lang="en-US" sz="700" baseline="0" dirty="0" smtClean="0"/>
                        <a:t>-2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timestamp-1</a:t>
                      </a:r>
                      <a:endParaRPr lang="en-US" sz="700" dirty="0"/>
                    </a:p>
                  </a:txBody>
                  <a:tcPr anchor="ctr"/>
                </a:tc>
              </a:tr>
              <a:tr h="25575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col</a:t>
                      </a:r>
                      <a:r>
                        <a:rPr lang="en-US" sz="700" baseline="0" dirty="0" smtClean="0"/>
                        <a:t>name-3 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value</a:t>
                      </a:r>
                      <a:r>
                        <a:rPr lang="en-US" sz="700" baseline="0" dirty="0" smtClean="0"/>
                        <a:t>-3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timestamp-4</a:t>
                      </a:r>
                      <a:endParaRPr lang="en-US" sz="700" dirty="0"/>
                    </a:p>
                  </a:txBody>
                  <a:tcPr anchor="ctr"/>
                </a:tc>
              </a:tr>
              <a:tr h="194246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…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…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….</a:t>
                      </a:r>
                      <a:endParaRPr lang="en-US" sz="7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04098" y="906787"/>
            <a:ext cx="2075195" cy="4254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HBase – Table </a:t>
            </a:r>
          </a:p>
          <a:p>
            <a:pPr algn="ctr"/>
            <a:r>
              <a:rPr lang="en-US" sz="800" dirty="0" smtClean="0"/>
              <a:t>NOSQL Key Value Store</a:t>
            </a:r>
            <a:endParaRPr lang="en-US" sz="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05184"/>
              </p:ext>
            </p:extLst>
          </p:nvPr>
        </p:nvGraphicFramePr>
        <p:xfrm>
          <a:off x="3406987" y="2842736"/>
          <a:ext cx="2736467" cy="101714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84117"/>
                <a:gridCol w="684117"/>
                <a:gridCol w="586596"/>
                <a:gridCol w="781637"/>
              </a:tblGrid>
              <a:tr h="270553">
                <a:tc rowSpan="4"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rowkey</a:t>
                      </a:r>
                      <a:r>
                        <a:rPr lang="en-US" sz="700" b="0" baseline="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colname-1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value-5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 smtClean="0">
                          <a:solidFill>
                            <a:schemeClr val="tx1"/>
                          </a:solidFill>
                        </a:rPr>
                        <a:t>timestamp-4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2705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colname-5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value</a:t>
                      </a:r>
                      <a:r>
                        <a:rPr lang="en-US" sz="700" baseline="0" dirty="0" smtClean="0"/>
                        <a:t>-1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timestamp-1</a:t>
                      </a:r>
                      <a:endParaRPr lang="en-US" sz="700" dirty="0"/>
                    </a:p>
                  </a:txBody>
                  <a:tcPr anchor="ctr"/>
                </a:tc>
              </a:tr>
              <a:tr h="2705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colname-6</a:t>
                      </a:r>
                      <a:endParaRPr lang="en-US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value</a:t>
                      </a:r>
                      <a:r>
                        <a:rPr lang="en-US" sz="700" baseline="0" dirty="0" smtClean="0"/>
                        <a:t>-2</a:t>
                      </a:r>
                      <a:endParaRPr lang="en-US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/>
                        <a:t>timestamp-0</a:t>
                      </a:r>
                      <a:endParaRPr lang="en-US" sz="700" dirty="0"/>
                    </a:p>
                  </a:txBody>
                  <a:tcPr anchor="ctr"/>
                </a:tc>
              </a:tr>
              <a:tr h="205487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…</a:t>
                      </a:r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…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….</a:t>
                      </a:r>
                      <a:endParaRPr lang="en-US" sz="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204250" y="1701326"/>
            <a:ext cx="1038310" cy="98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04250" y="1955268"/>
            <a:ext cx="1038310" cy="1238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04250" y="2204248"/>
            <a:ext cx="1038310" cy="134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04250" y="2474089"/>
            <a:ext cx="1038310" cy="1088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04250" y="2922199"/>
            <a:ext cx="1038310" cy="109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04250" y="3191715"/>
            <a:ext cx="1038310" cy="132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04250" y="3439160"/>
            <a:ext cx="1038310" cy="141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713167"/>
              </p:ext>
            </p:extLst>
          </p:nvPr>
        </p:nvGraphicFramePr>
        <p:xfrm>
          <a:off x="3804098" y="4041262"/>
          <a:ext cx="2075195" cy="22072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75195"/>
              </a:tblGrid>
              <a:tr h="220722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Handle</a:t>
                      </a:r>
                      <a:r>
                        <a:rPr lang="en-US" sz="800" b="0" baseline="0" dirty="0" smtClean="0">
                          <a:solidFill>
                            <a:schemeClr val="tx1"/>
                          </a:solidFill>
                        </a:rPr>
                        <a:t> Billions of these with Ease?. How?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7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91"/>
    </mc:Choice>
    <mc:Fallback xmlns="">
      <p:transition spd="slow" advTm="3809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0490" y="725646"/>
            <a:ext cx="58197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a                       g</a:t>
            </a:r>
            <a:endParaRPr lang="en-US" sz="500" dirty="0"/>
          </a:p>
        </p:txBody>
      </p:sp>
      <p:sp>
        <p:nvSpPr>
          <p:cNvPr id="49" name="Rectangle 48"/>
          <p:cNvSpPr/>
          <p:nvPr/>
        </p:nvSpPr>
        <p:spPr>
          <a:xfrm>
            <a:off x="4885351" y="2946987"/>
            <a:ext cx="499301" cy="91471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  <a:p>
            <a:pPr algn="ctr"/>
            <a:r>
              <a:rPr lang="en-US" sz="675" dirty="0">
                <a:solidFill>
                  <a:srgbClr val="002060"/>
                </a:solidFill>
              </a:rPr>
              <a:t>Region</a:t>
            </a:r>
          </a:p>
          <a:p>
            <a:pPr algn="ctr"/>
            <a:r>
              <a:rPr lang="en-US" sz="675" dirty="0">
                <a:solidFill>
                  <a:srgbClr val="002060"/>
                </a:solidFill>
              </a:rPr>
              <a:t>Server5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7194" y="2945182"/>
            <a:ext cx="494839" cy="91652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  <a:p>
            <a:pPr algn="ctr"/>
            <a:r>
              <a:rPr lang="en-US" sz="675" dirty="0">
                <a:solidFill>
                  <a:srgbClr val="002060"/>
                </a:solidFill>
              </a:rPr>
              <a:t>Region</a:t>
            </a:r>
          </a:p>
          <a:p>
            <a:pPr algn="ctr"/>
            <a:r>
              <a:rPr lang="en-US" sz="675" dirty="0">
                <a:solidFill>
                  <a:srgbClr val="002060"/>
                </a:solidFill>
              </a:rPr>
              <a:t>Server4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12565" y="0"/>
            <a:ext cx="2641356" cy="3225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HBase Architecture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5249" y="2945182"/>
            <a:ext cx="493328" cy="91652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  <a:p>
            <a:pPr algn="ctr"/>
            <a:r>
              <a:rPr lang="en-US" sz="675" dirty="0">
                <a:solidFill>
                  <a:srgbClr val="002060"/>
                </a:solidFill>
              </a:rPr>
              <a:t>Region</a:t>
            </a:r>
          </a:p>
          <a:p>
            <a:pPr algn="ctr"/>
            <a:r>
              <a:rPr lang="en-US" sz="675" dirty="0">
                <a:solidFill>
                  <a:srgbClr val="002060"/>
                </a:solidFill>
              </a:rPr>
              <a:t>Server1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8870" y="2945182"/>
            <a:ext cx="500727" cy="91652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  <a:p>
            <a:pPr algn="ctr"/>
            <a:r>
              <a:rPr lang="en-US" sz="675" dirty="0">
                <a:solidFill>
                  <a:srgbClr val="002060"/>
                </a:solidFill>
              </a:rPr>
              <a:t>Region</a:t>
            </a:r>
          </a:p>
          <a:p>
            <a:pPr algn="ctr"/>
            <a:r>
              <a:rPr lang="en-US" sz="675" dirty="0">
                <a:solidFill>
                  <a:srgbClr val="002060"/>
                </a:solidFill>
              </a:rPr>
              <a:t>Server2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3213" y="2946987"/>
            <a:ext cx="562445" cy="91652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 smtClean="0">
                <a:solidFill>
                  <a:srgbClr val="002060"/>
                </a:solidFill>
              </a:rPr>
              <a:t>Region</a:t>
            </a:r>
            <a:endParaRPr lang="en-US" sz="675" dirty="0">
              <a:solidFill>
                <a:srgbClr val="002060"/>
              </a:solidFill>
            </a:endParaRPr>
          </a:p>
          <a:p>
            <a:pPr algn="ctr"/>
            <a:r>
              <a:rPr lang="en-US" sz="675" dirty="0" smtClean="0">
                <a:solidFill>
                  <a:srgbClr val="002060"/>
                </a:solidFill>
              </a:rPr>
              <a:t>Server3</a:t>
            </a:r>
          </a:p>
          <a:p>
            <a:pPr algn="ctr"/>
            <a:endParaRPr lang="en-US" sz="675" dirty="0"/>
          </a:p>
          <a:p>
            <a:pPr algn="ctr"/>
            <a:endParaRPr lang="en-US" sz="675" dirty="0"/>
          </a:p>
        </p:txBody>
      </p:sp>
      <p:sp>
        <p:nvSpPr>
          <p:cNvPr id="12" name="Rectangle 11"/>
          <p:cNvSpPr/>
          <p:nvPr/>
        </p:nvSpPr>
        <p:spPr>
          <a:xfrm>
            <a:off x="1938337" y="3863512"/>
            <a:ext cx="3644317" cy="6715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60" dirty="0"/>
              <a:t>                            </a:t>
            </a:r>
            <a:r>
              <a:rPr lang="en-US" sz="760" smtClean="0"/>
              <a:t>	</a:t>
            </a:r>
            <a:endParaRPr lang="en-US" sz="760" dirty="0"/>
          </a:p>
        </p:txBody>
      </p:sp>
      <p:sp>
        <p:nvSpPr>
          <p:cNvPr id="13" name="Rectangle 12"/>
          <p:cNvSpPr/>
          <p:nvPr/>
        </p:nvSpPr>
        <p:spPr>
          <a:xfrm>
            <a:off x="4442831" y="761223"/>
            <a:ext cx="1011163" cy="428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60" dirty="0" smtClean="0"/>
              <a:t>        Client</a:t>
            </a:r>
            <a:endParaRPr lang="en-US" sz="760" dirty="0"/>
          </a:p>
        </p:txBody>
      </p:sp>
      <p:sp>
        <p:nvSpPr>
          <p:cNvPr id="15" name="TextBox 14"/>
          <p:cNvSpPr txBox="1"/>
          <p:nvPr/>
        </p:nvSpPr>
        <p:spPr>
          <a:xfrm>
            <a:off x="2973423" y="1410486"/>
            <a:ext cx="315375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dirty="0"/>
              <a:t>First Call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33243" y="2442844"/>
            <a:ext cx="585768" cy="19740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>
                <a:solidFill>
                  <a:srgbClr val="000000"/>
                </a:solidFill>
              </a:rPr>
              <a:t>Zoo Keeper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3054" y="1405810"/>
            <a:ext cx="40570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dirty="0"/>
              <a:t>Second </a:t>
            </a:r>
          </a:p>
          <a:p>
            <a:r>
              <a:rPr lang="en-US" sz="563" dirty="0"/>
              <a:t>Call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70515" y="4147857"/>
            <a:ext cx="506310" cy="16920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schemeClr val="tx1"/>
                </a:solidFill>
              </a:rPr>
              <a:t>WAL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70514" y="3428851"/>
            <a:ext cx="506311" cy="6302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 smtClean="0">
                <a:solidFill>
                  <a:schemeClr val="tx1"/>
                </a:solidFill>
              </a:rPr>
              <a:t>Region-2</a:t>
            </a:r>
            <a:endParaRPr lang="en-US" sz="506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7863" y="609578"/>
            <a:ext cx="593213" cy="35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dirty="0"/>
              <a:t>Create/Delete/Split Table Operations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920398" y="3002595"/>
            <a:ext cx="422062" cy="169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4" smtClean="0"/>
              <a:t>.</a:t>
            </a:r>
            <a:r>
              <a:rPr lang="en-US" sz="394" dirty="0"/>
              <a:t>META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33243" y="1392434"/>
            <a:ext cx="405621" cy="35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dirty="0"/>
              <a:t>Third</a:t>
            </a:r>
          </a:p>
          <a:p>
            <a:r>
              <a:rPr lang="en-US" sz="563" dirty="0" smtClean="0"/>
              <a:t>Call for Write</a:t>
            </a:r>
            <a:endParaRPr lang="en-US" sz="563" dirty="0"/>
          </a:p>
        </p:txBody>
      </p:sp>
      <p:sp>
        <p:nvSpPr>
          <p:cNvPr id="35" name="Rectangle 34"/>
          <p:cNvSpPr/>
          <p:nvPr/>
        </p:nvSpPr>
        <p:spPr>
          <a:xfrm>
            <a:off x="3563521" y="3019401"/>
            <a:ext cx="506310" cy="1602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>
                <a:solidFill>
                  <a:schemeClr val="tx1"/>
                </a:solidFill>
              </a:rPr>
              <a:t>Block Cache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77187" y="2996213"/>
            <a:ext cx="431846" cy="169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 smtClean="0">
                <a:solidFill>
                  <a:schemeClr val="tx1"/>
                </a:solidFill>
              </a:rPr>
              <a:t>Region-1</a:t>
            </a:r>
            <a:endParaRPr lang="en-US" sz="506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43994" y="3002596"/>
            <a:ext cx="431846" cy="169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 smtClean="0">
                <a:solidFill>
                  <a:schemeClr val="tx1"/>
                </a:solidFill>
              </a:rPr>
              <a:t>Region-3</a:t>
            </a:r>
            <a:endParaRPr lang="en-US" sz="506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752" y="1401373"/>
            <a:ext cx="1254145" cy="3133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HBase </a:t>
            </a:r>
            <a:r>
              <a:rPr lang="en-US" sz="600" dirty="0">
                <a:solidFill>
                  <a:schemeClr val="tx1"/>
                </a:solidFill>
              </a:rPr>
              <a:t>Reads</a:t>
            </a:r>
          </a:p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Connect to Zookeeper</a:t>
            </a:r>
          </a:p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Find .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Meta</a:t>
            </a:r>
          </a:p>
          <a:p>
            <a:pPr algn="ctr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Cache Meta Data</a:t>
            </a: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Find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Region/Region-Server</a:t>
            </a: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Check Memstore</a:t>
            </a:r>
          </a:p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Check Block Cache</a:t>
            </a:r>
          </a:p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Find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HFiles </a:t>
            </a:r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with Bloom Filter</a:t>
            </a:r>
          </a:p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Use Block Index to find Block</a:t>
            </a:r>
          </a:p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Scan Block to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find </a:t>
            </a:r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row</a:t>
            </a:r>
          </a:p>
          <a:p>
            <a:pPr algn="ctr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Place </a:t>
            </a:r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Block in Block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Cache</a:t>
            </a:r>
            <a:endParaRPr lang="en-US" sz="600" dirty="0" smtClean="0">
              <a:solidFill>
                <a:schemeClr val="tx1"/>
              </a:solidFill>
            </a:endParaRPr>
          </a:p>
          <a:p>
            <a:pPr algn="ctr"/>
            <a:endParaRPr lang="en-US" sz="600" dirty="0">
              <a:solidFill>
                <a:schemeClr val="tx1"/>
              </a:solidFill>
            </a:endParaRP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HBase </a:t>
            </a:r>
            <a:r>
              <a:rPr lang="en-US" sz="600" dirty="0">
                <a:solidFill>
                  <a:schemeClr val="tx1"/>
                </a:solidFill>
              </a:rPr>
              <a:t>Writes</a:t>
            </a:r>
          </a:p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Connect to Zookeeper</a:t>
            </a:r>
          </a:p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Find .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Meta </a:t>
            </a:r>
          </a:p>
          <a:p>
            <a:pPr algn="ctr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Cache Meta Data</a:t>
            </a: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Find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Region/Region-Server</a:t>
            </a: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Add Data to </a:t>
            </a:r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Memstore &amp; WAL</a:t>
            </a: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600" dirty="0">
              <a:solidFill>
                <a:schemeClr val="tx1"/>
              </a:solidFill>
            </a:endParaRP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Memstore </a:t>
            </a:r>
            <a:r>
              <a:rPr lang="en-US" sz="600" dirty="0">
                <a:solidFill>
                  <a:schemeClr val="tx1"/>
                </a:solidFill>
              </a:rPr>
              <a:t>F</a:t>
            </a:r>
            <a:r>
              <a:rPr lang="en-US" sz="600" dirty="0" smtClean="0">
                <a:solidFill>
                  <a:schemeClr val="tx1"/>
                </a:solidFill>
              </a:rPr>
              <a:t>lush</a:t>
            </a:r>
            <a:endParaRPr lang="en-US" sz="600" dirty="0">
              <a:solidFill>
                <a:schemeClr val="tx1"/>
              </a:solidFill>
            </a:endParaRPr>
          </a:p>
          <a:p>
            <a:pPr algn="ctr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New HFile(s) created</a:t>
            </a:r>
            <a:endParaRPr lang="en-US" sz="600" dirty="0" smtClean="0">
              <a:solidFill>
                <a:schemeClr val="tx1"/>
              </a:solidFill>
            </a:endParaRPr>
          </a:p>
          <a:p>
            <a:pPr algn="ctr"/>
            <a:endParaRPr lang="en-US" sz="600" dirty="0" smtClean="0">
              <a:solidFill>
                <a:schemeClr val="tx1"/>
              </a:solidFill>
            </a:endParaRP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Major/Minor Compactions</a:t>
            </a: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HFiles merged</a:t>
            </a:r>
          </a:p>
          <a:p>
            <a:pPr algn="ctr"/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Recovery</a:t>
            </a:r>
          </a:p>
          <a:p>
            <a:pPr algn="ctr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Lost HFiles from HDFS</a:t>
            </a:r>
          </a:p>
          <a:p>
            <a:pPr algn="ctr"/>
            <a:r>
              <a:rPr lang="en-US" sz="600" dirty="0" smtClean="0">
                <a:solidFill>
                  <a:schemeClr val="accent1">
                    <a:lumMod val="75000"/>
                  </a:schemeClr>
                </a:solidFill>
              </a:rPr>
              <a:t> Replay WAL to Memstore</a:t>
            </a: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600" dirty="0" smtClean="0">
                <a:solidFill>
                  <a:schemeClr val="tx1"/>
                </a:solidFill>
              </a:rPr>
              <a:t>   </a:t>
            </a:r>
            <a:endParaRPr lang="en-US" sz="600" dirty="0">
              <a:solidFill>
                <a:schemeClr val="tx1"/>
              </a:solidFill>
            </a:endParaRPr>
          </a:p>
        </p:txBody>
      </p:sp>
      <p:cxnSp>
        <p:nvCxnSpPr>
          <p:cNvPr id="90" name="Elbow Connector 89"/>
          <p:cNvCxnSpPr>
            <a:stCxn id="10" idx="1"/>
            <a:endCxn id="16" idx="0"/>
          </p:cNvCxnSpPr>
          <p:nvPr/>
        </p:nvCxnSpPr>
        <p:spPr>
          <a:xfrm rot="10800000" flipH="1" flipV="1">
            <a:off x="2177779" y="944198"/>
            <a:ext cx="1648347" cy="1498646"/>
          </a:xfrm>
          <a:prstGeom prst="bentConnector4">
            <a:avLst>
              <a:gd name="adj1" fmla="val -24522"/>
              <a:gd name="adj2" fmla="val 67021"/>
            </a:avLst>
          </a:prstGeom>
          <a:ln w="63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68753" y="519948"/>
            <a:ext cx="1254144" cy="81355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124" name="Rectangle 123"/>
          <p:cNvSpPr/>
          <p:nvPr/>
        </p:nvSpPr>
        <p:spPr>
          <a:xfrm>
            <a:off x="179546" y="611831"/>
            <a:ext cx="431846" cy="169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 smtClean="0">
                <a:solidFill>
                  <a:schemeClr val="tx1"/>
                </a:solidFill>
              </a:rPr>
              <a:t>Region-1</a:t>
            </a:r>
            <a:endParaRPr lang="en-US" sz="506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52037" y="610102"/>
            <a:ext cx="431846" cy="169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 smtClean="0">
                <a:solidFill>
                  <a:schemeClr val="tx1"/>
                </a:solidFill>
              </a:rPr>
              <a:t>Region-2</a:t>
            </a:r>
            <a:endParaRPr lang="en-US" sz="506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79546" y="1008812"/>
            <a:ext cx="431846" cy="169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 smtClean="0">
                <a:solidFill>
                  <a:schemeClr val="tx1"/>
                </a:solidFill>
              </a:rPr>
              <a:t>Region-3</a:t>
            </a:r>
            <a:endParaRPr lang="en-US" sz="506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61559" y="1008812"/>
            <a:ext cx="431846" cy="169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 smtClean="0">
                <a:solidFill>
                  <a:schemeClr val="tx1"/>
                </a:solidFill>
              </a:rPr>
              <a:t>Region-4</a:t>
            </a:r>
            <a:endParaRPr lang="en-US" sz="506" dirty="0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7484" y="336574"/>
            <a:ext cx="12541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HBase Table – 1 to N regions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123749" y="2442656"/>
            <a:ext cx="585768" cy="19740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>
                <a:solidFill>
                  <a:srgbClr val="000000"/>
                </a:solidFill>
              </a:rPr>
              <a:t>Zoo Keeper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46600" y="4077391"/>
            <a:ext cx="679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</a:rPr>
              <a:t>HDFS</a:t>
            </a: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05969" y="4059104"/>
            <a:ext cx="679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</a:rPr>
              <a:t>HDFS</a:t>
            </a: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940782" y="2442967"/>
            <a:ext cx="585768" cy="19740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>
                <a:solidFill>
                  <a:srgbClr val="000000"/>
                </a:solidFill>
              </a:rPr>
              <a:t>Zoo Keeper</a:t>
            </a:r>
          </a:p>
        </p:txBody>
      </p:sp>
      <p:cxnSp>
        <p:nvCxnSpPr>
          <p:cNvPr id="56" name="Elbow Connector 55"/>
          <p:cNvCxnSpPr>
            <a:stCxn id="13" idx="1"/>
            <a:endCxn id="61" idx="0"/>
          </p:cNvCxnSpPr>
          <p:nvPr/>
        </p:nvCxnSpPr>
        <p:spPr>
          <a:xfrm rot="10800000" flipV="1">
            <a:off x="3233667" y="975267"/>
            <a:ext cx="1209165" cy="1467699"/>
          </a:xfrm>
          <a:prstGeom prst="bentConnector2">
            <a:avLst/>
          </a:prstGeom>
          <a:ln w="63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3" idx="1"/>
          </p:cNvCxnSpPr>
          <p:nvPr/>
        </p:nvCxnSpPr>
        <p:spPr>
          <a:xfrm rot="10800000" flipV="1">
            <a:off x="3277551" y="975267"/>
            <a:ext cx="1165280" cy="2020945"/>
          </a:xfrm>
          <a:prstGeom prst="bentConnector2">
            <a:avLst/>
          </a:prstGeom>
          <a:ln w="63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13" idx="1"/>
          </p:cNvCxnSpPr>
          <p:nvPr/>
        </p:nvCxnSpPr>
        <p:spPr>
          <a:xfrm rot="10800000" flipV="1">
            <a:off x="3672589" y="975267"/>
            <a:ext cx="770243" cy="2495139"/>
          </a:xfrm>
          <a:prstGeom prst="bentConnector2">
            <a:avLst/>
          </a:prstGeom>
          <a:ln w="63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7" idx="0"/>
            <a:endCxn id="61" idx="1"/>
          </p:cNvCxnSpPr>
          <p:nvPr/>
        </p:nvCxnSpPr>
        <p:spPr>
          <a:xfrm rot="5400000" flipH="1" flipV="1">
            <a:off x="2499591" y="2503992"/>
            <a:ext cx="403512" cy="4788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8" idx="0"/>
            <a:endCxn id="61" idx="2"/>
          </p:cNvCxnSpPr>
          <p:nvPr/>
        </p:nvCxnSpPr>
        <p:spPr>
          <a:xfrm rot="5400000" flipH="1" flipV="1">
            <a:off x="3029045" y="2740561"/>
            <a:ext cx="304810" cy="1044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9" idx="0"/>
            <a:endCxn id="16" idx="2"/>
          </p:cNvCxnSpPr>
          <p:nvPr/>
        </p:nvCxnSpPr>
        <p:spPr>
          <a:xfrm rot="5400000" flipH="1" flipV="1">
            <a:off x="3671912" y="2792773"/>
            <a:ext cx="306738" cy="16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4" idx="0"/>
            <a:endCxn id="59" idx="2"/>
          </p:cNvCxnSpPr>
          <p:nvPr/>
        </p:nvCxnSpPr>
        <p:spPr>
          <a:xfrm rot="16200000" flipV="1">
            <a:off x="4303064" y="2753631"/>
            <a:ext cx="305121" cy="779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49" idx="0"/>
            <a:endCxn id="59" idx="3"/>
          </p:cNvCxnSpPr>
          <p:nvPr/>
        </p:nvCxnSpPr>
        <p:spPr>
          <a:xfrm rot="16200000" flipV="1">
            <a:off x="4719446" y="2531430"/>
            <a:ext cx="405628" cy="4254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13" idx="1"/>
          </p:cNvCxnSpPr>
          <p:nvPr/>
        </p:nvCxnSpPr>
        <p:spPr>
          <a:xfrm rot="10800000" flipV="1">
            <a:off x="3953263" y="975267"/>
            <a:ext cx="489568" cy="2057051"/>
          </a:xfrm>
          <a:prstGeom prst="bentConnector2">
            <a:avLst/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893486" y="1401513"/>
            <a:ext cx="405621" cy="35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dirty="0"/>
              <a:t>Third</a:t>
            </a:r>
          </a:p>
          <a:p>
            <a:r>
              <a:rPr lang="en-US" sz="563" dirty="0" smtClean="0"/>
              <a:t>Call for Read</a:t>
            </a:r>
            <a:endParaRPr lang="en-US" sz="563" dirty="0"/>
          </a:p>
        </p:txBody>
      </p:sp>
      <p:sp>
        <p:nvSpPr>
          <p:cNvPr id="52" name="Rectangle 51"/>
          <p:cNvSpPr/>
          <p:nvPr/>
        </p:nvSpPr>
        <p:spPr>
          <a:xfrm>
            <a:off x="4919078" y="3002595"/>
            <a:ext cx="431846" cy="169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6" dirty="0" smtClean="0">
                <a:solidFill>
                  <a:schemeClr val="tx1"/>
                </a:solidFill>
              </a:rPr>
              <a:t>Region-4</a:t>
            </a:r>
            <a:endParaRPr lang="en-US" sz="506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79546" y="767721"/>
            <a:ext cx="1552" cy="11271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07347" y="762187"/>
            <a:ext cx="1552" cy="11271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92464" y="729995"/>
            <a:ext cx="59782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h</a:t>
            </a:r>
            <a:r>
              <a:rPr lang="en-US" sz="500" dirty="0" smtClean="0"/>
              <a:t>                      n</a:t>
            </a:r>
            <a:endParaRPr lang="en-US" sz="500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751558" y="762186"/>
            <a:ext cx="1552" cy="11271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1179783" y="756193"/>
            <a:ext cx="1552" cy="11271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18221" y="1122629"/>
            <a:ext cx="59782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o                      s</a:t>
            </a:r>
            <a:endParaRPr lang="en-US" sz="500" dirty="0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177315" y="1154820"/>
            <a:ext cx="1552" cy="11271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07347" y="1151386"/>
            <a:ext cx="1552" cy="11271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04104" y="1131662"/>
            <a:ext cx="59782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u                      </a:t>
            </a:r>
            <a:r>
              <a:rPr lang="en-US" sz="500" dirty="0"/>
              <a:t>z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763198" y="1163853"/>
            <a:ext cx="1552" cy="11271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189913" y="1159574"/>
            <a:ext cx="1552" cy="11271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268189" y="829416"/>
            <a:ext cx="724407" cy="3760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0" dirty="0"/>
              <a:t>HBase Master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7780" y="756193"/>
            <a:ext cx="724407" cy="3760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60" dirty="0"/>
              <a:t>HBase Master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00929" y="3470407"/>
            <a:ext cx="448263" cy="1317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" dirty="0" smtClean="0">
                <a:solidFill>
                  <a:schemeClr val="tx1"/>
                </a:solidFill>
              </a:rPr>
              <a:t>Memstore</a:t>
            </a:r>
            <a:endParaRPr lang="en-US" sz="44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3816" y="3870922"/>
            <a:ext cx="425048" cy="146311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1"/>
                </a:solidFill>
              </a:rPr>
              <a:t>HFile(s)</a:t>
            </a:r>
          </a:p>
        </p:txBody>
      </p:sp>
      <p:cxnSp>
        <p:nvCxnSpPr>
          <p:cNvPr id="23" name="Straight Arrow Connector 22"/>
          <p:cNvCxnSpPr>
            <a:stCxn id="27" idx="2"/>
            <a:endCxn id="21" idx="0"/>
          </p:cNvCxnSpPr>
          <p:nvPr/>
        </p:nvCxnSpPr>
        <p:spPr>
          <a:xfrm>
            <a:off x="3825061" y="3602190"/>
            <a:ext cx="1279" cy="268732"/>
          </a:xfrm>
          <a:prstGeom prst="straightConnector1">
            <a:avLst/>
          </a:prstGeom>
          <a:ln w="63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951278" y="3034126"/>
            <a:ext cx="1" cy="45050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953263" y="3471202"/>
            <a:ext cx="3543" cy="39050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72588" y="3602190"/>
            <a:ext cx="1339" cy="564636"/>
          </a:xfrm>
          <a:prstGeom prst="straightConnector1">
            <a:avLst/>
          </a:prstGeom>
          <a:ln w="63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464142" y="894923"/>
            <a:ext cx="348015" cy="167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solidFill>
                  <a:schemeClr val="tx1"/>
                </a:solidFill>
              </a:rPr>
              <a:t>META Cache</a:t>
            </a:r>
            <a:endParaRPr lang="en-US" sz="400" dirty="0">
              <a:solidFill>
                <a:schemeClr val="tx1"/>
              </a:solidFill>
            </a:endParaRPr>
          </a:p>
        </p:txBody>
      </p:sp>
      <p:cxnSp>
        <p:nvCxnSpPr>
          <p:cNvPr id="14" name="Elbow Connector 13"/>
          <p:cNvCxnSpPr>
            <a:stCxn id="123" idx="3"/>
            <a:endCxn id="41" idx="1"/>
          </p:cNvCxnSpPr>
          <p:nvPr/>
        </p:nvCxnSpPr>
        <p:spPr>
          <a:xfrm>
            <a:off x="1322897" y="926724"/>
            <a:ext cx="921097" cy="2160475"/>
          </a:xfrm>
          <a:prstGeom prst="bentConnector3">
            <a:avLst>
              <a:gd name="adj1" fmla="val 21722"/>
            </a:avLst>
          </a:prstGeom>
          <a:ln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02187" y="829416"/>
            <a:ext cx="71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dirty="0" smtClean="0">
                <a:solidFill>
                  <a:schemeClr val="bg1"/>
                </a:solidFill>
              </a:rPr>
              <a:t>STANDBY</a:t>
            </a:r>
            <a:endParaRPr lang="en-US" sz="3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9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104"/>
    </mc:Choice>
    <mc:Fallback xmlns="">
      <p:transition advTm="14010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7|1|1.5|5.5|2|10.1|9.1|25.4|6.7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3|24.1|4.4|2|1.2|1.3|26.4|10|0.9|4.1|4|3.8|2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18.6|3.5|3.9|6.4|2.2|8.8|48.2|1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9|2.3|2.5|17.2|5.3|2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2|4.2|14.4|2.3|3.2|5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7.1|22.3|21.4|6.6|1|1.4|6.2|18.1|4.9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8.9|108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stream-Analytics-HBase-Phoenix-Strata" id="{CA9FDC43-13C4-FC47-957D-AECC48537CE0}" vid="{03D9C7BE-5469-DA44-828C-DA7B100F89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51571</TotalTime>
  <Words>2467</Words>
  <Application>Microsoft Macintosh PowerPoint</Application>
  <PresentationFormat>Custom</PresentationFormat>
  <Paragraphs>1004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Calibri Light</vt:lpstr>
      <vt:lpstr>Wingdings</vt:lpstr>
      <vt:lpstr>Arial</vt:lpstr>
      <vt:lpstr>Office Theme</vt:lpstr>
      <vt:lpstr>High Performance Clickstream Analytics  with Apache HBase/Phoenix</vt:lpstr>
      <vt:lpstr>About Me</vt:lpstr>
      <vt:lpstr>Topics Overview</vt:lpstr>
      <vt:lpstr>CDK Global (formerly ADP Dealer Services)</vt:lpstr>
      <vt:lpstr>Clickstream Analytics – Use Case </vt:lpstr>
      <vt:lpstr>Clickstream Analytics – Widget Use Case </vt:lpstr>
      <vt:lpstr>Clickstream Analytics – Widget Experience Fundamentals</vt:lpstr>
      <vt:lpstr>HBase – Quick Overview</vt:lpstr>
      <vt:lpstr>PowerPoint Presentation</vt:lpstr>
      <vt:lpstr>HBase - Finding data within Region Files Region Blocks and Bloom Filter</vt:lpstr>
      <vt:lpstr>Widget Semi Aggregated Table – Core Table </vt:lpstr>
      <vt:lpstr>PowerPoint Presentation</vt:lpstr>
      <vt:lpstr>Phoenix Aggregation</vt:lpstr>
      <vt:lpstr>PowerPoint Presentation</vt:lpstr>
      <vt:lpstr>Phoenix – Overview</vt:lpstr>
      <vt:lpstr>Architecture – Phoenix</vt:lpstr>
      <vt:lpstr>Timestamp Handling in HBase</vt:lpstr>
      <vt:lpstr>Timestamp and Expiration Handling</vt:lpstr>
      <vt:lpstr>Phoenix/HBase Implementation</vt:lpstr>
      <vt:lpstr>Demo – Fundamental Use Case</vt:lpstr>
      <vt:lpstr>PowerPoint Presentation</vt:lpstr>
      <vt:lpstr>Widget Experience Report Performance</vt:lpstr>
      <vt:lpstr>Scans, Joins and Secondary Indexes </vt:lpstr>
      <vt:lpstr>Scans, Joins and Secondary Indexes </vt:lpstr>
      <vt:lpstr>Performance Optimizations</vt:lpstr>
      <vt:lpstr>Performance Improvement Variables  Block Size, Block Encoding and Block Compression</vt:lpstr>
      <vt:lpstr>Performance Optimization Variables</vt:lpstr>
      <vt:lpstr>Performance Optimizations – Encoding, Compression, Buckets/Regions</vt:lpstr>
      <vt:lpstr>Appendix – A                                        Evolution of Clickstream ETL Pipeline </vt:lpstr>
      <vt:lpstr>Appendix-B            Cluster Hardware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Clickstream Analytics with Apache Phoenix</dc:title>
  <dc:creator>Microsoft Office User</dc:creator>
  <cp:lastModifiedBy>Microsoft Office User</cp:lastModifiedBy>
  <cp:revision>1230</cp:revision>
  <cp:lastPrinted>2016-04-01T23:22:01Z</cp:lastPrinted>
  <dcterms:created xsi:type="dcterms:W3CDTF">2016-02-14T20:02:55Z</dcterms:created>
  <dcterms:modified xsi:type="dcterms:W3CDTF">2016-04-02T16:17:30Z</dcterms:modified>
</cp:coreProperties>
</file>