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9" r:id="rId1"/>
  </p:sldMasterIdLst>
  <p:sldIdLst>
    <p:sldId id="256" r:id="rId2"/>
    <p:sldId id="304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79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80" r:id="rId20"/>
    <p:sldId id="274" r:id="rId21"/>
    <p:sldId id="275" r:id="rId22"/>
    <p:sldId id="276" r:id="rId23"/>
    <p:sldId id="281" r:id="rId24"/>
    <p:sldId id="277" r:id="rId25"/>
    <p:sldId id="282" r:id="rId26"/>
    <p:sldId id="283" r:id="rId27"/>
    <p:sldId id="284" r:id="rId28"/>
    <p:sldId id="278" r:id="rId29"/>
    <p:sldId id="285" r:id="rId30"/>
    <p:sldId id="292" r:id="rId31"/>
    <p:sldId id="300" r:id="rId32"/>
    <p:sldId id="293" r:id="rId33"/>
    <p:sldId id="294" r:id="rId34"/>
    <p:sldId id="295" r:id="rId35"/>
    <p:sldId id="296" r:id="rId36"/>
    <p:sldId id="297" r:id="rId37"/>
    <p:sldId id="301" r:id="rId38"/>
    <p:sldId id="286" r:id="rId39"/>
    <p:sldId id="299" r:id="rId40"/>
    <p:sldId id="298" r:id="rId41"/>
    <p:sldId id="287" r:id="rId42"/>
    <p:sldId id="288" r:id="rId43"/>
    <p:sldId id="289" r:id="rId44"/>
    <p:sldId id="302" r:id="rId45"/>
    <p:sldId id="291" r:id="rId46"/>
    <p:sldId id="303" r:id="rId47"/>
    <p:sldId id="258" r:id="rId48"/>
  </p:sldIdLst>
  <p:sldSz cx="9144000" cy="5143500" type="screen16x9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5" d="100"/>
          <a:sy n="165" d="100"/>
        </p:scale>
        <p:origin x="-112" y="-3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j.mp/hw-questions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j.mp/hw-questions" TargetMode="Externa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j.mp/hw-questions" TargetMode="Externa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j.mp/hw-questions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j.mp/hw-questions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j.mp/hw-questions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j.mp/hw-questions" TargetMode="Externa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j.mp/hw-questions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j.mp/hw-questions" TargetMode="Externa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j.mp/hw-questions" TargetMode="Externa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j.mp/hw-questions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932" y="3737034"/>
            <a:ext cx="3408382" cy="101420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55088"/>
            <a:ext cx="8001000" cy="1316736"/>
          </a:xfrm>
        </p:spPr>
        <p:txBody>
          <a:bodyPr/>
          <a:lstStyle>
            <a:lvl1pPr marL="0" marR="0" indent="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lang="en-US" sz="1800" b="0" i="0" u="none" strike="noStrike" cap="none" baseline="0" dirty="0">
                <a:solidFill>
                  <a:schemeClr val="tx2">
                    <a:lumMod val="90000"/>
                  </a:schemeClr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12320"/>
            <a:ext cx="8001000" cy="1316736"/>
          </a:xfrm>
          <a:prstGeom prst="rect">
            <a:avLst/>
          </a:prstGeo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0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4552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779776"/>
            <a:ext cx="8305800" cy="1124712"/>
          </a:xfrm>
          <a:prstGeom prst="rect">
            <a:avLst/>
          </a:prstGeom>
        </p:spPr>
        <p:txBody>
          <a:bodyPr anchor="b"/>
          <a:lstStyle>
            <a:lvl1pPr algn="l">
              <a:defRPr sz="3600" b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3950208"/>
            <a:ext cx="8305800" cy="557784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3342584" y="4759495"/>
            <a:ext cx="1896002" cy="489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hlinkClick r:id="rId2"/>
              </a:rPr>
              <a:t>http://j.mp/hw-questions</a:t>
            </a:r>
            <a:endParaRPr lang="en-US" dirty="0" smtClean="0"/>
          </a:p>
          <a:p>
            <a:pPr algn="ctr">
              <a:lnSpc>
                <a:spcPct val="105000"/>
              </a:lnSpc>
              <a:spcBef>
                <a:spcPts val="300"/>
              </a:spcBef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75919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 -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45529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779776"/>
            <a:ext cx="8305800" cy="1124712"/>
          </a:xfrm>
          <a:prstGeom prst="rect">
            <a:avLst/>
          </a:prstGeom>
        </p:spPr>
        <p:txBody>
          <a:bodyPr anchor="b"/>
          <a:lstStyle>
            <a:lvl1pPr algn="l">
              <a:defRPr sz="3600" b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3950208"/>
            <a:ext cx="8305800" cy="557784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3342584" y="4759495"/>
            <a:ext cx="1896002" cy="489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hlinkClick r:id="rId2"/>
              </a:rPr>
              <a:t>http://j.mp/hw-questions</a:t>
            </a:r>
            <a:endParaRPr lang="en-US" dirty="0" smtClean="0"/>
          </a:p>
          <a:p>
            <a:pPr algn="ctr">
              <a:lnSpc>
                <a:spcPct val="105000"/>
              </a:lnSpc>
              <a:spcBef>
                <a:spcPts val="300"/>
              </a:spcBef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08054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45529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779776"/>
            <a:ext cx="8305800" cy="1124712"/>
          </a:xfrm>
          <a:prstGeom prst="rect">
            <a:avLst/>
          </a:prstGeom>
        </p:spPr>
        <p:txBody>
          <a:bodyPr anchor="b"/>
          <a:lstStyle>
            <a:lvl1pPr algn="l">
              <a:defRPr sz="3600" b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3950208"/>
            <a:ext cx="8305800" cy="557784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3342584" y="4759495"/>
            <a:ext cx="1896002" cy="489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hlinkClick r:id="rId2"/>
              </a:rPr>
              <a:t>http://j.mp/hw-questions</a:t>
            </a:r>
            <a:endParaRPr lang="en-US" dirty="0" smtClean="0"/>
          </a:p>
          <a:p>
            <a:pPr algn="ctr">
              <a:lnSpc>
                <a:spcPct val="105000"/>
              </a:lnSpc>
              <a:spcBef>
                <a:spcPts val="300"/>
              </a:spcBef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32436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45529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779776"/>
            <a:ext cx="8305800" cy="1124712"/>
          </a:xfrm>
          <a:prstGeom prst="rect">
            <a:avLst/>
          </a:prstGeom>
        </p:spPr>
        <p:txBody>
          <a:bodyPr anchor="b"/>
          <a:lstStyle>
            <a:lvl1pPr algn="l">
              <a:defRPr sz="3600" b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3950208"/>
            <a:ext cx="8305800" cy="557784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3342584" y="4759495"/>
            <a:ext cx="1896002" cy="489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hlinkClick r:id="rId2"/>
              </a:rPr>
              <a:t>http://j.mp/hw-questions</a:t>
            </a:r>
            <a:endParaRPr lang="en-US" dirty="0" smtClean="0"/>
          </a:p>
          <a:p>
            <a:pPr algn="ctr">
              <a:lnSpc>
                <a:spcPct val="105000"/>
              </a:lnSpc>
              <a:spcBef>
                <a:spcPts val="300"/>
              </a:spcBef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34450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0" y="0"/>
            <a:ext cx="9144000" cy="4629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42901" y="205979"/>
            <a:ext cx="8458200" cy="6131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/>
          <a:lstStyle>
            <a:lvl1pPr rtl="0">
              <a:spcBef>
                <a:spcPts val="0"/>
              </a:spcBef>
              <a:defRPr>
                <a:solidFill>
                  <a:schemeClr val="bg1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42900" y="967520"/>
            <a:ext cx="8458200" cy="362353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342584" y="4759495"/>
            <a:ext cx="1896002" cy="489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hlinkClick r:id="rId2"/>
              </a:rPr>
              <a:t>http://j.mp/hw-questions</a:t>
            </a:r>
            <a:endParaRPr lang="en-US" dirty="0" smtClean="0"/>
          </a:p>
          <a:p>
            <a:pPr algn="ctr">
              <a:lnSpc>
                <a:spcPct val="105000"/>
              </a:lnSpc>
              <a:spcBef>
                <a:spcPts val="300"/>
              </a:spcBef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59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0" y="0"/>
            <a:ext cx="9144000" cy="4629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42901" y="205979"/>
            <a:ext cx="8458200" cy="6131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/>
          <a:lstStyle>
            <a:lvl1pPr rtl="0">
              <a:spcBef>
                <a:spcPts val="0"/>
              </a:spcBef>
              <a:defRPr>
                <a:solidFill>
                  <a:schemeClr val="bg1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42900" y="971550"/>
            <a:ext cx="4069080" cy="36195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732020" y="971550"/>
            <a:ext cx="4069080" cy="36195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342584" y="4759495"/>
            <a:ext cx="1896002" cy="489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hlinkClick r:id="rId2"/>
              </a:rPr>
              <a:t>http://j.mp/hw-questions</a:t>
            </a:r>
            <a:endParaRPr lang="en-US" dirty="0" smtClean="0"/>
          </a:p>
          <a:p>
            <a:pPr algn="ctr">
              <a:lnSpc>
                <a:spcPct val="105000"/>
              </a:lnSpc>
              <a:spcBef>
                <a:spcPts val="300"/>
              </a:spcBef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35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2"/>
          <p:cNvSpPr/>
          <p:nvPr/>
        </p:nvSpPr>
        <p:spPr>
          <a:xfrm>
            <a:off x="0" y="0"/>
            <a:ext cx="9144000" cy="4629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Shape 42"/>
          <p:cNvSpPr/>
          <p:nvPr/>
        </p:nvSpPr>
        <p:spPr>
          <a:xfrm>
            <a:off x="0" y="0"/>
            <a:ext cx="9144000" cy="4629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342901" y="205979"/>
            <a:ext cx="8458200" cy="6131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>
                <a:solidFill>
                  <a:schemeClr val="bg1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Shape 42"/>
          <p:cNvSpPr/>
          <p:nvPr/>
        </p:nvSpPr>
        <p:spPr>
          <a:xfrm>
            <a:off x="0" y="0"/>
            <a:ext cx="9144000" cy="46291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3342584" y="4759495"/>
            <a:ext cx="1896002" cy="489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hlinkClick r:id="rId2"/>
              </a:rPr>
              <a:t>http://j.mp/hw-questions</a:t>
            </a:r>
            <a:endParaRPr lang="en-US" dirty="0" smtClean="0"/>
          </a:p>
          <a:p>
            <a:pPr algn="ctr">
              <a:lnSpc>
                <a:spcPct val="105000"/>
              </a:lnSpc>
              <a:spcBef>
                <a:spcPts val="300"/>
              </a:spcBef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- Ligh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42901" y="205979"/>
            <a:ext cx="8458200" cy="6131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/>
          <a:lstStyle>
            <a:lvl1pPr rtl="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42900" y="967520"/>
            <a:ext cx="8458200" cy="362353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342584" y="4759495"/>
            <a:ext cx="1896002" cy="489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hlinkClick r:id="rId2"/>
              </a:rPr>
              <a:t>http://j.mp/hw-questions</a:t>
            </a:r>
            <a:endParaRPr lang="en-US" dirty="0" smtClean="0"/>
          </a:p>
          <a:p>
            <a:pPr algn="ctr">
              <a:lnSpc>
                <a:spcPct val="105000"/>
              </a:lnSpc>
              <a:spcBef>
                <a:spcPts val="300"/>
              </a:spcBef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70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lumns - Ligh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42901" y="205979"/>
            <a:ext cx="8458200" cy="6131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/>
          <a:lstStyle>
            <a:lvl1pPr rtl="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42900" y="971550"/>
            <a:ext cx="4069080" cy="36195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732020" y="971550"/>
            <a:ext cx="4069080" cy="36195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3342584" y="4759495"/>
            <a:ext cx="1896002" cy="489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hlinkClick r:id="rId2"/>
              </a:rPr>
              <a:t>http://j.mp/hw-questions</a:t>
            </a:r>
            <a:endParaRPr lang="en-US" dirty="0" smtClean="0"/>
          </a:p>
          <a:p>
            <a:pPr algn="ctr">
              <a:lnSpc>
                <a:spcPct val="105000"/>
              </a:lnSpc>
              <a:spcBef>
                <a:spcPts val="300"/>
              </a:spcBef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03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 - Ligh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3342584" y="4759495"/>
            <a:ext cx="1896002" cy="489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hlinkClick r:id="rId2"/>
              </a:rPr>
              <a:t>http://j.mp/hw-questions</a:t>
            </a:r>
            <a:endParaRPr lang="en-US" dirty="0" smtClean="0"/>
          </a:p>
          <a:p>
            <a:pPr algn="ctr">
              <a:lnSpc>
                <a:spcPct val="105000"/>
              </a:lnSpc>
              <a:spcBef>
                <a:spcPts val="300"/>
              </a:spcBef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16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690110"/>
            <a:ext cx="9144000" cy="4533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4690110"/>
            <a:ext cx="9144000" cy="4533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690110"/>
            <a:ext cx="9144000" cy="4533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0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4552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780076"/>
            <a:ext cx="8305800" cy="1124712"/>
          </a:xfrm>
          <a:prstGeom prst="rect">
            <a:avLst/>
          </a:prstGeom>
        </p:spPr>
        <p:txBody>
          <a:bodyPr anchor="b"/>
          <a:lstStyle>
            <a:lvl1pPr algn="l">
              <a:defRPr sz="3600" b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3950508"/>
            <a:ext cx="8305800" cy="559806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3342584" y="4759495"/>
            <a:ext cx="1896002" cy="489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hlinkClick r:id="rId2"/>
              </a:rPr>
              <a:t>http://j.mp/hw-questions</a:t>
            </a:r>
            <a:endParaRPr lang="en-US" dirty="0" smtClean="0"/>
          </a:p>
          <a:p>
            <a:pPr algn="ctr">
              <a:lnSpc>
                <a:spcPct val="105000"/>
              </a:lnSpc>
              <a:spcBef>
                <a:spcPts val="300"/>
              </a:spcBef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59784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Shape 33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7696202" y="4705349"/>
            <a:ext cx="1170257" cy="350299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Shape 34"/>
          <p:cNvSpPr/>
          <p:nvPr/>
        </p:nvSpPr>
        <p:spPr>
          <a:xfrm>
            <a:off x="342901" y="4868865"/>
            <a:ext cx="4572000" cy="923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600" b="0" i="0" u="none" strike="noStrike" cap="none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© Rocana, Inc. All Rights Reserved. |  </a:t>
            </a:r>
            <a:fld id="{A3A210D4-8D33-49CF-BB6E-78BF428A0D50}" type="slidenum">
              <a:rPr lang="en" sz="600" b="0" i="0" u="none" strike="noStrike" cap="none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600" b="0" i="0" u="none" strike="noStrike" cap="none" baseline="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0" y="-1505"/>
            <a:ext cx="9144000" cy="4571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42900" y="971550"/>
            <a:ext cx="8458200" cy="3619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7472" y="210312"/>
            <a:ext cx="8458200" cy="61264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68320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8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 baseline="0">
          <a:solidFill>
            <a:schemeClr val="tx1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171450" marR="0" indent="-171450" algn="l" rtl="0" eaLnBrk="1" hangingPunct="1">
        <a:lnSpc>
          <a:spcPct val="105000"/>
        </a:lnSpc>
        <a:spcBef>
          <a:spcPts val="1000"/>
        </a:spcBef>
        <a:spcAft>
          <a:spcPts val="0"/>
        </a:spcAft>
        <a:buClr>
          <a:schemeClr val="accent3"/>
        </a:buClr>
        <a:buSzPct val="90000"/>
        <a:buFont typeface="Arial" panose="020B0604020202020204" pitchFamily="34" charset="0"/>
        <a:buChar char="•"/>
        <a:defRPr sz="20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L="344488" marR="0" indent="-173038" algn="l" rtl="0" eaLnBrk="1" hangingPunct="1">
        <a:lnSpc>
          <a:spcPct val="105000"/>
        </a:lnSpc>
        <a:spcBef>
          <a:spcPts val="400"/>
        </a:spcBef>
        <a:spcAft>
          <a:spcPts val="0"/>
        </a:spcAft>
        <a:buClr>
          <a:schemeClr val="accent3"/>
        </a:buClr>
        <a:buSzPct val="90000"/>
        <a:buFont typeface="Arial" panose="020B0604020202020204" pitchFamily="34" charset="0"/>
        <a:buChar char="•"/>
        <a:defRPr sz="18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L="515938" marR="0" indent="-171450" algn="l" rtl="0" eaLnBrk="1" hangingPunct="1">
        <a:lnSpc>
          <a:spcPct val="105000"/>
        </a:lnSpc>
        <a:spcBef>
          <a:spcPts val="300"/>
        </a:spcBef>
        <a:spcAft>
          <a:spcPts val="0"/>
        </a:spcAft>
        <a:buClr>
          <a:schemeClr val="accent3"/>
        </a:buClr>
        <a:buSzPct val="90000"/>
        <a:buFont typeface="Arial" panose="020B0604020202020204" pitchFamily="34" charset="0"/>
        <a:buChar char="•"/>
        <a:defRPr sz="1600" b="0" i="0" u="none" strike="noStrike" cap="none" baseline="0">
          <a:solidFill>
            <a:schemeClr val="tx1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6" orient="horz" pos="1620">
          <p15:clr>
            <a:srgbClr val="F26B43"/>
          </p15:clr>
        </p15:guide>
        <p15:guide id="7" pos="2880">
          <p15:clr>
            <a:srgbClr val="F26B43"/>
          </p15:clr>
        </p15:guide>
        <p15:guide id="8" pos="216">
          <p15:clr>
            <a:srgbClr val="F26B43"/>
          </p15:clr>
        </p15:guide>
        <p15:guide id="9" pos="5544">
          <p15:clr>
            <a:srgbClr val="F26B43"/>
          </p15:clr>
        </p15:guide>
        <p15:guide id="10" orient="horz" pos="612">
          <p15:clr>
            <a:srgbClr val="F26B43"/>
          </p15:clr>
        </p15:guide>
        <p15:guide id="11" orient="horz" pos="289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.mp/hw-questions" TargetMode="External"/><Relationship Id="rId3" Type="http://schemas.openxmlformats.org/officeDocument/2006/relationships/hyperlink" Target="http://j.mp/rocana-transform-slides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IgfRdDjLxe0?t=23m9s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.mp/hw-questions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Joey Echeverria, Platform Technical Lead</a:t>
            </a:r>
          </a:p>
          <a:p>
            <a:r>
              <a:rPr lang="en-US" dirty="0" err="1" smtClean="0"/>
              <a:t>Strata+Hadoop</a:t>
            </a:r>
            <a:r>
              <a:rPr lang="en-US" dirty="0" smtClean="0"/>
              <a:t> World, March 31st 2016</a:t>
            </a:r>
          </a:p>
          <a:p>
            <a:r>
              <a:rPr lang="en-US" dirty="0" smtClean="0"/>
              <a:t>San Jose, CA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Embeddable data transformation for real-time streams</a:t>
            </a:r>
          </a:p>
        </p:txBody>
      </p:sp>
    </p:spTree>
    <p:extLst>
      <p:ext uri="{BB962C8B-B14F-4D97-AF65-F5344CB8AC3E}">
        <p14:creationId xmlns:p14="http://schemas.microsoft.com/office/powerpoint/2010/main" val="1622554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 43"/>
          <p:cNvSpPr>
            <a:spLocks noEditPoints="1"/>
          </p:cNvSpPr>
          <p:nvPr/>
        </p:nvSpPr>
        <p:spPr bwMode="auto">
          <a:xfrm>
            <a:off x="3924874" y="2337284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D6893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8" name="Freeform 44"/>
          <p:cNvSpPr>
            <a:spLocks noEditPoints="1"/>
          </p:cNvSpPr>
          <p:nvPr/>
        </p:nvSpPr>
        <p:spPr bwMode="auto">
          <a:xfrm>
            <a:off x="3924874" y="2337284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12700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9" name="Rectangle 94"/>
          <p:cNvSpPr>
            <a:spLocks noChangeArrowheads="1"/>
          </p:cNvSpPr>
          <p:nvPr/>
        </p:nvSpPr>
        <p:spPr bwMode="auto">
          <a:xfrm>
            <a:off x="4424499" y="2554370"/>
            <a:ext cx="45027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Flink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Freeform 43"/>
          <p:cNvSpPr>
            <a:spLocks noEditPoints="1"/>
          </p:cNvSpPr>
          <p:nvPr/>
        </p:nvSpPr>
        <p:spPr bwMode="auto">
          <a:xfrm>
            <a:off x="3678211" y="1952895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D6893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5" name="Freeform 44"/>
          <p:cNvSpPr>
            <a:spLocks noEditPoints="1"/>
          </p:cNvSpPr>
          <p:nvPr/>
        </p:nvSpPr>
        <p:spPr bwMode="auto">
          <a:xfrm>
            <a:off x="3678211" y="1952895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12700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6" name="Rectangle 94"/>
          <p:cNvSpPr>
            <a:spLocks noChangeArrowheads="1"/>
          </p:cNvSpPr>
          <p:nvPr/>
        </p:nvSpPr>
        <p:spPr bwMode="auto">
          <a:xfrm>
            <a:off x="4209407" y="2198843"/>
            <a:ext cx="43018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Storm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data architecture</a:t>
            </a:r>
            <a:endParaRPr lang="en-US" dirty="0"/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1552584" y="512761"/>
            <a:ext cx="6038885" cy="3909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Freeform 7"/>
          <p:cNvSpPr>
            <a:spLocks noEditPoints="1"/>
          </p:cNvSpPr>
          <p:nvPr/>
        </p:nvSpPr>
        <p:spPr bwMode="auto">
          <a:xfrm>
            <a:off x="574956" y="3260708"/>
            <a:ext cx="2400314" cy="923920"/>
          </a:xfrm>
          <a:custGeom>
            <a:avLst/>
            <a:gdLst>
              <a:gd name="T0" fmla="*/ 66 w 3120"/>
              <a:gd name="T1" fmla="*/ 0 h 1200"/>
              <a:gd name="T2" fmla="*/ 66 w 3120"/>
              <a:gd name="T3" fmla="*/ 0 h 1200"/>
              <a:gd name="T4" fmla="*/ 3053 w 3120"/>
              <a:gd name="T5" fmla="*/ 0 h 1200"/>
              <a:gd name="T6" fmla="*/ 3120 w 3120"/>
              <a:gd name="T7" fmla="*/ 66 h 1200"/>
              <a:gd name="T8" fmla="*/ 3120 w 3120"/>
              <a:gd name="T9" fmla="*/ 1133 h 1200"/>
              <a:gd name="T10" fmla="*/ 3053 w 3120"/>
              <a:gd name="T11" fmla="*/ 1200 h 1200"/>
              <a:gd name="T12" fmla="*/ 66 w 3120"/>
              <a:gd name="T13" fmla="*/ 1200 h 1200"/>
              <a:gd name="T14" fmla="*/ 0 w 3120"/>
              <a:gd name="T15" fmla="*/ 1133 h 1200"/>
              <a:gd name="T16" fmla="*/ 0 w 3120"/>
              <a:gd name="T17" fmla="*/ 66 h 1200"/>
              <a:gd name="T18" fmla="*/ 66 w 3120"/>
              <a:gd name="T19" fmla="*/ 0 h 1200"/>
              <a:gd name="T20" fmla="*/ 66 w 3120"/>
              <a:gd name="T21" fmla="*/ 0 h 1200"/>
              <a:gd name="T22" fmla="*/ 66 w 3120"/>
              <a:gd name="T23" fmla="*/ 0 h 1200"/>
              <a:gd name="T24" fmla="*/ 66 w 3120"/>
              <a:gd name="T25" fmla="*/ 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20" h="1200">
                <a:moveTo>
                  <a:pt x="66" y="0"/>
                </a:moveTo>
                <a:lnTo>
                  <a:pt x="66" y="0"/>
                </a:lnTo>
                <a:lnTo>
                  <a:pt x="3053" y="0"/>
                </a:lnTo>
                <a:cubicBezTo>
                  <a:pt x="3090" y="0"/>
                  <a:pt x="3120" y="29"/>
                  <a:pt x="3120" y="66"/>
                </a:cubicBezTo>
                <a:lnTo>
                  <a:pt x="3120" y="1133"/>
                </a:lnTo>
                <a:cubicBezTo>
                  <a:pt x="3120" y="1170"/>
                  <a:pt x="3090" y="1200"/>
                  <a:pt x="3053" y="1200"/>
                </a:cubicBezTo>
                <a:lnTo>
                  <a:pt x="66" y="1200"/>
                </a:lnTo>
                <a:cubicBezTo>
                  <a:pt x="30" y="1200"/>
                  <a:pt x="0" y="1170"/>
                  <a:pt x="0" y="11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9D53B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Freeform 8"/>
          <p:cNvSpPr>
            <a:spLocks noEditPoints="1"/>
          </p:cNvSpPr>
          <p:nvPr/>
        </p:nvSpPr>
        <p:spPr bwMode="auto">
          <a:xfrm>
            <a:off x="574956" y="3260708"/>
            <a:ext cx="2400314" cy="923920"/>
          </a:xfrm>
          <a:custGeom>
            <a:avLst/>
            <a:gdLst>
              <a:gd name="T0" fmla="*/ 66 w 3120"/>
              <a:gd name="T1" fmla="*/ 0 h 1200"/>
              <a:gd name="T2" fmla="*/ 66 w 3120"/>
              <a:gd name="T3" fmla="*/ 0 h 1200"/>
              <a:gd name="T4" fmla="*/ 3053 w 3120"/>
              <a:gd name="T5" fmla="*/ 0 h 1200"/>
              <a:gd name="T6" fmla="*/ 3120 w 3120"/>
              <a:gd name="T7" fmla="*/ 66 h 1200"/>
              <a:gd name="T8" fmla="*/ 3120 w 3120"/>
              <a:gd name="T9" fmla="*/ 1133 h 1200"/>
              <a:gd name="T10" fmla="*/ 3053 w 3120"/>
              <a:gd name="T11" fmla="*/ 1200 h 1200"/>
              <a:gd name="T12" fmla="*/ 66 w 3120"/>
              <a:gd name="T13" fmla="*/ 1200 h 1200"/>
              <a:gd name="T14" fmla="*/ 0 w 3120"/>
              <a:gd name="T15" fmla="*/ 1133 h 1200"/>
              <a:gd name="T16" fmla="*/ 0 w 3120"/>
              <a:gd name="T17" fmla="*/ 66 h 1200"/>
              <a:gd name="T18" fmla="*/ 66 w 3120"/>
              <a:gd name="T19" fmla="*/ 0 h 1200"/>
              <a:gd name="T20" fmla="*/ 66 w 3120"/>
              <a:gd name="T21" fmla="*/ 0 h 1200"/>
              <a:gd name="T22" fmla="*/ 66 w 3120"/>
              <a:gd name="T23" fmla="*/ 0 h 1200"/>
              <a:gd name="T24" fmla="*/ 66 w 3120"/>
              <a:gd name="T25" fmla="*/ 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20" h="1200">
                <a:moveTo>
                  <a:pt x="66" y="0"/>
                </a:moveTo>
                <a:lnTo>
                  <a:pt x="66" y="0"/>
                </a:lnTo>
                <a:lnTo>
                  <a:pt x="3053" y="0"/>
                </a:lnTo>
                <a:cubicBezTo>
                  <a:pt x="3090" y="0"/>
                  <a:pt x="3120" y="29"/>
                  <a:pt x="3120" y="66"/>
                </a:cubicBezTo>
                <a:lnTo>
                  <a:pt x="3120" y="1133"/>
                </a:lnTo>
                <a:cubicBezTo>
                  <a:pt x="3120" y="1170"/>
                  <a:pt x="3090" y="1200"/>
                  <a:pt x="3053" y="1200"/>
                </a:cubicBezTo>
                <a:lnTo>
                  <a:pt x="66" y="1200"/>
                </a:lnTo>
                <a:cubicBezTo>
                  <a:pt x="30" y="1200"/>
                  <a:pt x="0" y="1170"/>
                  <a:pt x="0" y="11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952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20994" y="3308333"/>
            <a:ext cx="3279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Kafka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Freeform 57"/>
          <p:cNvSpPr>
            <a:spLocks noEditPoints="1"/>
          </p:cNvSpPr>
          <p:nvPr/>
        </p:nvSpPr>
        <p:spPr bwMode="auto">
          <a:xfrm>
            <a:off x="1036921" y="3444857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dirty="0" smtClean="0"/>
              <a:t>Avro Serialized </a:t>
            </a:r>
            <a:r>
              <a:rPr lang="en-US" sz="1000" dirty="0" err="1" smtClean="0"/>
              <a:t>Recrods</a:t>
            </a:r>
            <a:endParaRPr lang="en-US" sz="1000" dirty="0"/>
          </a:p>
        </p:txBody>
      </p:sp>
      <p:sp>
        <p:nvSpPr>
          <p:cNvPr id="58" name="Freeform 58"/>
          <p:cNvSpPr>
            <a:spLocks noEditPoints="1"/>
          </p:cNvSpPr>
          <p:nvPr/>
        </p:nvSpPr>
        <p:spPr bwMode="auto">
          <a:xfrm>
            <a:off x="1036921" y="3444857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7" name="Freeform 103"/>
          <p:cNvSpPr>
            <a:spLocks noEditPoints="1"/>
          </p:cNvSpPr>
          <p:nvPr/>
        </p:nvSpPr>
        <p:spPr bwMode="auto">
          <a:xfrm>
            <a:off x="1036921" y="1654875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458AA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8" name="Freeform 104"/>
          <p:cNvSpPr>
            <a:spLocks noEditPoints="1"/>
          </p:cNvSpPr>
          <p:nvPr/>
        </p:nvSpPr>
        <p:spPr bwMode="auto">
          <a:xfrm>
            <a:off x="1036921" y="1654875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952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9" name="Rectangle 105"/>
          <p:cNvSpPr>
            <a:spLocks noChangeArrowheads="1"/>
          </p:cNvSpPr>
          <p:nvPr/>
        </p:nvSpPr>
        <p:spPr bwMode="auto">
          <a:xfrm>
            <a:off x="1373473" y="1859662"/>
            <a:ext cx="149226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Rectangle 106"/>
          <p:cNvSpPr>
            <a:spLocks noChangeArrowheads="1"/>
          </p:cNvSpPr>
          <p:nvPr/>
        </p:nvSpPr>
        <p:spPr bwMode="auto">
          <a:xfrm>
            <a:off x="1462374" y="1859662"/>
            <a:ext cx="125413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" name="Rectangle 107"/>
          <p:cNvSpPr>
            <a:spLocks noChangeArrowheads="1"/>
          </p:cNvSpPr>
          <p:nvPr/>
        </p:nvSpPr>
        <p:spPr bwMode="auto">
          <a:xfrm>
            <a:off x="1530637" y="1859662"/>
            <a:ext cx="90488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Rectangle 108"/>
          <p:cNvSpPr>
            <a:spLocks noChangeArrowheads="1"/>
          </p:cNvSpPr>
          <p:nvPr/>
        </p:nvSpPr>
        <p:spPr bwMode="auto">
          <a:xfrm>
            <a:off x="1565562" y="1859662"/>
            <a:ext cx="125413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Rectangle 109"/>
          <p:cNvSpPr>
            <a:spLocks noChangeArrowheads="1"/>
          </p:cNvSpPr>
          <p:nvPr/>
        </p:nvSpPr>
        <p:spPr bwMode="auto">
          <a:xfrm>
            <a:off x="1633825" y="1859662"/>
            <a:ext cx="90488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Rectangle 110"/>
          <p:cNvSpPr>
            <a:spLocks noChangeArrowheads="1"/>
          </p:cNvSpPr>
          <p:nvPr/>
        </p:nvSpPr>
        <p:spPr bwMode="auto">
          <a:xfrm>
            <a:off x="1667162" y="1859662"/>
            <a:ext cx="252414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Pro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Rectangle 111"/>
          <p:cNvSpPr>
            <a:spLocks noChangeArrowheads="1"/>
          </p:cNvSpPr>
          <p:nvPr/>
        </p:nvSpPr>
        <p:spPr bwMode="auto">
          <a:xfrm>
            <a:off x="1859251" y="1859662"/>
            <a:ext cx="125413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Rectangle 112"/>
          <p:cNvSpPr>
            <a:spLocks noChangeArrowheads="1"/>
          </p:cNvSpPr>
          <p:nvPr/>
        </p:nvSpPr>
        <p:spPr bwMode="auto">
          <a:xfrm>
            <a:off x="1927514" y="1859662"/>
            <a:ext cx="125413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u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Rectangle 113"/>
          <p:cNvSpPr>
            <a:spLocks noChangeArrowheads="1"/>
          </p:cNvSpPr>
          <p:nvPr/>
        </p:nvSpPr>
        <p:spPr bwMode="auto">
          <a:xfrm>
            <a:off x="1995777" y="1859662"/>
            <a:ext cx="188914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Rectangle 114"/>
          <p:cNvSpPr>
            <a:spLocks noChangeArrowheads="1"/>
          </p:cNvSpPr>
          <p:nvPr/>
        </p:nvSpPr>
        <p:spPr bwMode="auto">
          <a:xfrm>
            <a:off x="2125952" y="1859662"/>
            <a:ext cx="161926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Freeform 43"/>
          <p:cNvSpPr>
            <a:spLocks noEditPoints="1"/>
          </p:cNvSpPr>
          <p:nvPr/>
        </p:nvSpPr>
        <p:spPr bwMode="auto">
          <a:xfrm>
            <a:off x="3352634" y="1579834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D6893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0" name="Freeform 44"/>
          <p:cNvSpPr>
            <a:spLocks noEditPoints="1"/>
          </p:cNvSpPr>
          <p:nvPr/>
        </p:nvSpPr>
        <p:spPr bwMode="auto">
          <a:xfrm>
            <a:off x="3352634" y="1579834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12700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3" name="Rectangle 94"/>
          <p:cNvSpPr>
            <a:spLocks noChangeArrowheads="1"/>
          </p:cNvSpPr>
          <p:nvPr/>
        </p:nvSpPr>
        <p:spPr bwMode="auto">
          <a:xfrm>
            <a:off x="3640909" y="1798165"/>
            <a:ext cx="100872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Spark Streaming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41" name="Straight Arrow Connector 140"/>
          <p:cNvCxnSpPr/>
          <p:nvPr/>
        </p:nvCxnSpPr>
        <p:spPr>
          <a:xfrm>
            <a:off x="1724313" y="2220022"/>
            <a:ext cx="0" cy="104068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Freeform 103"/>
          <p:cNvSpPr>
            <a:spLocks noEditPoints="1"/>
          </p:cNvSpPr>
          <p:nvPr/>
        </p:nvSpPr>
        <p:spPr bwMode="auto">
          <a:xfrm>
            <a:off x="5524905" y="1076853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458AA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8" name="Freeform 104"/>
          <p:cNvSpPr>
            <a:spLocks noEditPoints="1"/>
          </p:cNvSpPr>
          <p:nvPr/>
        </p:nvSpPr>
        <p:spPr bwMode="auto">
          <a:xfrm>
            <a:off x="5524905" y="1076853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952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9" name="Rectangle 94"/>
          <p:cNvSpPr>
            <a:spLocks noChangeArrowheads="1"/>
          </p:cNvSpPr>
          <p:nvPr/>
        </p:nvSpPr>
        <p:spPr bwMode="auto">
          <a:xfrm>
            <a:off x="5642509" y="1282885"/>
            <a:ext cx="134652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>
                <a:solidFill>
                  <a:srgbClr val="FFFFFF"/>
                </a:solidFill>
              </a:rPr>
              <a:t>Real-time Visualization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4" name="Straight Arrow Connector 173"/>
          <p:cNvCxnSpPr>
            <a:stCxn id="120" idx="3"/>
          </p:cNvCxnSpPr>
          <p:nvPr/>
        </p:nvCxnSpPr>
        <p:spPr>
          <a:xfrm flipV="1">
            <a:off x="4879536" y="1356003"/>
            <a:ext cx="645369" cy="285997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Freeform 47"/>
          <p:cNvSpPr>
            <a:spLocks noEditPoints="1"/>
          </p:cNvSpPr>
          <p:nvPr/>
        </p:nvSpPr>
        <p:spPr bwMode="auto">
          <a:xfrm>
            <a:off x="6318512" y="3260708"/>
            <a:ext cx="2400314" cy="923920"/>
          </a:xfrm>
          <a:custGeom>
            <a:avLst/>
            <a:gdLst>
              <a:gd name="T0" fmla="*/ 66 w 3120"/>
              <a:gd name="T1" fmla="*/ 0 h 1200"/>
              <a:gd name="T2" fmla="*/ 66 w 3120"/>
              <a:gd name="T3" fmla="*/ 0 h 1200"/>
              <a:gd name="T4" fmla="*/ 3053 w 3120"/>
              <a:gd name="T5" fmla="*/ 0 h 1200"/>
              <a:gd name="T6" fmla="*/ 3120 w 3120"/>
              <a:gd name="T7" fmla="*/ 66 h 1200"/>
              <a:gd name="T8" fmla="*/ 3120 w 3120"/>
              <a:gd name="T9" fmla="*/ 1133 h 1200"/>
              <a:gd name="T10" fmla="*/ 3053 w 3120"/>
              <a:gd name="T11" fmla="*/ 1200 h 1200"/>
              <a:gd name="T12" fmla="*/ 66 w 3120"/>
              <a:gd name="T13" fmla="*/ 1200 h 1200"/>
              <a:gd name="T14" fmla="*/ 0 w 3120"/>
              <a:gd name="T15" fmla="*/ 1133 h 1200"/>
              <a:gd name="T16" fmla="*/ 0 w 3120"/>
              <a:gd name="T17" fmla="*/ 66 h 1200"/>
              <a:gd name="T18" fmla="*/ 66 w 3120"/>
              <a:gd name="T19" fmla="*/ 0 h 1200"/>
              <a:gd name="T20" fmla="*/ 66 w 3120"/>
              <a:gd name="T21" fmla="*/ 0 h 1200"/>
              <a:gd name="T22" fmla="*/ 66 w 3120"/>
              <a:gd name="T23" fmla="*/ 0 h 1200"/>
              <a:gd name="T24" fmla="*/ 66 w 3120"/>
              <a:gd name="T25" fmla="*/ 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20" h="1200">
                <a:moveTo>
                  <a:pt x="66" y="0"/>
                </a:moveTo>
                <a:lnTo>
                  <a:pt x="66" y="0"/>
                </a:lnTo>
                <a:lnTo>
                  <a:pt x="3053" y="0"/>
                </a:lnTo>
                <a:cubicBezTo>
                  <a:pt x="3090" y="0"/>
                  <a:pt x="3120" y="29"/>
                  <a:pt x="3120" y="66"/>
                </a:cubicBezTo>
                <a:lnTo>
                  <a:pt x="3120" y="1133"/>
                </a:lnTo>
                <a:cubicBezTo>
                  <a:pt x="3120" y="1170"/>
                  <a:pt x="3090" y="1200"/>
                  <a:pt x="3053" y="1200"/>
                </a:cubicBezTo>
                <a:lnTo>
                  <a:pt x="66" y="1200"/>
                </a:lnTo>
                <a:cubicBezTo>
                  <a:pt x="30" y="1200"/>
                  <a:pt x="0" y="1170"/>
                  <a:pt x="0" y="11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9D53B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" name="Freeform 48"/>
          <p:cNvSpPr>
            <a:spLocks noEditPoints="1"/>
          </p:cNvSpPr>
          <p:nvPr/>
        </p:nvSpPr>
        <p:spPr bwMode="auto">
          <a:xfrm>
            <a:off x="6318512" y="3260708"/>
            <a:ext cx="2400314" cy="923920"/>
          </a:xfrm>
          <a:custGeom>
            <a:avLst/>
            <a:gdLst>
              <a:gd name="T0" fmla="*/ 66 w 3120"/>
              <a:gd name="T1" fmla="*/ 0 h 1200"/>
              <a:gd name="T2" fmla="*/ 66 w 3120"/>
              <a:gd name="T3" fmla="*/ 0 h 1200"/>
              <a:gd name="T4" fmla="*/ 3053 w 3120"/>
              <a:gd name="T5" fmla="*/ 0 h 1200"/>
              <a:gd name="T6" fmla="*/ 3120 w 3120"/>
              <a:gd name="T7" fmla="*/ 66 h 1200"/>
              <a:gd name="T8" fmla="*/ 3120 w 3120"/>
              <a:gd name="T9" fmla="*/ 1133 h 1200"/>
              <a:gd name="T10" fmla="*/ 3053 w 3120"/>
              <a:gd name="T11" fmla="*/ 1200 h 1200"/>
              <a:gd name="T12" fmla="*/ 66 w 3120"/>
              <a:gd name="T13" fmla="*/ 1200 h 1200"/>
              <a:gd name="T14" fmla="*/ 0 w 3120"/>
              <a:gd name="T15" fmla="*/ 1133 h 1200"/>
              <a:gd name="T16" fmla="*/ 0 w 3120"/>
              <a:gd name="T17" fmla="*/ 66 h 1200"/>
              <a:gd name="T18" fmla="*/ 66 w 3120"/>
              <a:gd name="T19" fmla="*/ 0 h 1200"/>
              <a:gd name="T20" fmla="*/ 66 w 3120"/>
              <a:gd name="T21" fmla="*/ 0 h 1200"/>
              <a:gd name="T22" fmla="*/ 66 w 3120"/>
              <a:gd name="T23" fmla="*/ 0 h 1200"/>
              <a:gd name="T24" fmla="*/ 66 w 3120"/>
              <a:gd name="T25" fmla="*/ 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20" h="1200">
                <a:moveTo>
                  <a:pt x="66" y="0"/>
                </a:moveTo>
                <a:lnTo>
                  <a:pt x="66" y="0"/>
                </a:lnTo>
                <a:lnTo>
                  <a:pt x="3053" y="0"/>
                </a:lnTo>
                <a:cubicBezTo>
                  <a:pt x="3090" y="0"/>
                  <a:pt x="3120" y="29"/>
                  <a:pt x="3120" y="66"/>
                </a:cubicBezTo>
                <a:lnTo>
                  <a:pt x="3120" y="1133"/>
                </a:lnTo>
                <a:cubicBezTo>
                  <a:pt x="3120" y="1170"/>
                  <a:pt x="3090" y="1200"/>
                  <a:pt x="3053" y="1200"/>
                </a:cubicBezTo>
                <a:lnTo>
                  <a:pt x="66" y="1200"/>
                </a:lnTo>
                <a:cubicBezTo>
                  <a:pt x="30" y="1200"/>
                  <a:pt x="0" y="1170"/>
                  <a:pt x="0" y="11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952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6364550" y="3308333"/>
            <a:ext cx="401640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HDFS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Freeform 57"/>
          <p:cNvSpPr>
            <a:spLocks noEditPoints="1"/>
          </p:cNvSpPr>
          <p:nvPr/>
        </p:nvSpPr>
        <p:spPr bwMode="auto">
          <a:xfrm>
            <a:off x="6780477" y="3444857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dirty="0" smtClean="0"/>
              <a:t>Avro/Parquet Files</a:t>
            </a:r>
            <a:endParaRPr lang="en-US" sz="1000" dirty="0"/>
          </a:p>
        </p:txBody>
      </p:sp>
      <p:sp>
        <p:nvSpPr>
          <p:cNvPr id="52" name="Freeform 58"/>
          <p:cNvSpPr>
            <a:spLocks noEditPoints="1"/>
          </p:cNvSpPr>
          <p:nvPr/>
        </p:nvSpPr>
        <p:spPr bwMode="auto">
          <a:xfrm>
            <a:off x="6780477" y="3444857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53" name="Straight Arrow Connector 52"/>
          <p:cNvCxnSpPr>
            <a:stCxn id="8" idx="3"/>
            <a:endCxn id="135" idx="6"/>
          </p:cNvCxnSpPr>
          <p:nvPr/>
        </p:nvCxnSpPr>
        <p:spPr>
          <a:xfrm flipV="1">
            <a:off x="2975270" y="2518042"/>
            <a:ext cx="779286" cy="79348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Freeform 43"/>
          <p:cNvSpPr>
            <a:spLocks noEditPoints="1"/>
          </p:cNvSpPr>
          <p:nvPr/>
        </p:nvSpPr>
        <p:spPr bwMode="auto">
          <a:xfrm>
            <a:off x="3901601" y="3444857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D6893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" name="Freeform 44"/>
          <p:cNvSpPr>
            <a:spLocks noEditPoints="1"/>
          </p:cNvSpPr>
          <p:nvPr/>
        </p:nvSpPr>
        <p:spPr bwMode="auto">
          <a:xfrm>
            <a:off x="3901601" y="3444857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12700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" name="Rectangle 94"/>
          <p:cNvSpPr>
            <a:spLocks noChangeArrowheads="1"/>
          </p:cNvSpPr>
          <p:nvPr/>
        </p:nvSpPr>
        <p:spPr bwMode="auto">
          <a:xfrm>
            <a:off x="4189876" y="3663188"/>
            <a:ext cx="100872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Kafka Consumers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2975270" y="3743332"/>
            <a:ext cx="949604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428503" y="3743332"/>
            <a:ext cx="1351974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37" idx="4"/>
          </p:cNvCxnSpPr>
          <p:nvPr/>
        </p:nvCxnSpPr>
        <p:spPr>
          <a:xfrm>
            <a:off x="5451776" y="2839323"/>
            <a:ext cx="2028427" cy="60553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Freeform 44"/>
          <p:cNvSpPr>
            <a:spLocks noEditPoints="1"/>
          </p:cNvSpPr>
          <p:nvPr/>
        </p:nvSpPr>
        <p:spPr bwMode="auto">
          <a:xfrm>
            <a:off x="3189239" y="1436773"/>
            <a:ext cx="2453269" cy="163810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12700" cap="rnd">
            <a:solidFill>
              <a:srgbClr val="FFFF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38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processing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primer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04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processing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Filter</a:t>
            </a:r>
          </a:p>
          <a:p>
            <a:r>
              <a:rPr lang="en-US" dirty="0" smtClean="0"/>
              <a:t>Extract</a:t>
            </a:r>
          </a:p>
          <a:p>
            <a:r>
              <a:rPr lang="en-US" dirty="0" smtClean="0"/>
              <a:t>Project</a:t>
            </a:r>
          </a:p>
          <a:p>
            <a:r>
              <a:rPr lang="en-US" dirty="0" smtClean="0"/>
              <a:t>Aggregate</a:t>
            </a:r>
          </a:p>
          <a:p>
            <a:r>
              <a:rPr lang="en-US" dirty="0" smtClean="0"/>
              <a:t>Join</a:t>
            </a:r>
          </a:p>
          <a:p>
            <a:r>
              <a:rPr lang="en-US" dirty="0" smtClean="0"/>
              <a:t>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7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processing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Filter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Extract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Project</a:t>
            </a:r>
          </a:p>
          <a:p>
            <a:r>
              <a:rPr lang="en-US" dirty="0" smtClean="0"/>
              <a:t>Aggregate</a:t>
            </a:r>
          </a:p>
          <a:p>
            <a:r>
              <a:rPr lang="en-US" dirty="0" smtClean="0"/>
              <a:t>Join</a:t>
            </a:r>
          </a:p>
          <a:p>
            <a:r>
              <a:rPr lang="en-US" dirty="0" smtClean="0"/>
              <a:t>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19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processing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Filter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Extract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Project</a:t>
            </a:r>
          </a:p>
          <a:p>
            <a:r>
              <a:rPr lang="en-US" dirty="0" smtClean="0"/>
              <a:t>Aggregate</a:t>
            </a:r>
          </a:p>
          <a:p>
            <a:r>
              <a:rPr lang="en-US" dirty="0" smtClean="0"/>
              <a:t>Join</a:t>
            </a:r>
          </a:p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Data transformation</a:t>
            </a:r>
            <a:endParaRPr lang="en-US" dirty="0"/>
          </a:p>
        </p:txBody>
      </p:sp>
      <p:sp>
        <p:nvSpPr>
          <p:cNvPr id="7" name="Freeform 44"/>
          <p:cNvSpPr>
            <a:spLocks noEditPoints="1"/>
          </p:cNvSpPr>
          <p:nvPr/>
        </p:nvSpPr>
        <p:spPr bwMode="auto">
          <a:xfrm>
            <a:off x="152777" y="971551"/>
            <a:ext cx="2453269" cy="1262990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12700" cap="rnd">
            <a:solidFill>
              <a:srgbClr val="F5AA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776042" y="819149"/>
            <a:ext cx="1117189" cy="153953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1623264" y="971550"/>
            <a:ext cx="3108755" cy="1262990"/>
          </a:xfrm>
          <a:prstGeom prst="rightBrace">
            <a:avLst>
              <a:gd name="adj1" fmla="val 8333"/>
              <a:gd name="adj2" fmla="val 50756"/>
            </a:avLst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08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Storm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"Distributed real-time computation system"</a:t>
            </a:r>
          </a:p>
          <a:p>
            <a:r>
              <a:rPr lang="en-US" dirty="0" smtClean="0"/>
              <a:t>Applications packaged into </a:t>
            </a:r>
            <a:r>
              <a:rPr lang="en-US" i="1" dirty="0" smtClean="0"/>
              <a:t>topologies</a:t>
            </a:r>
            <a:r>
              <a:rPr lang="en-US" dirty="0" smtClean="0"/>
              <a:t> (think </a:t>
            </a:r>
            <a:r>
              <a:rPr lang="en-US" dirty="0" err="1" smtClean="0"/>
              <a:t>MapReduce</a:t>
            </a:r>
            <a:r>
              <a:rPr lang="en-US" dirty="0" smtClean="0"/>
              <a:t> job)</a:t>
            </a:r>
          </a:p>
          <a:p>
            <a:r>
              <a:rPr lang="en-US" dirty="0" smtClean="0"/>
              <a:t>Topologies operate ove</a:t>
            </a:r>
            <a:r>
              <a:rPr lang="en-US" dirty="0" smtClean="0"/>
              <a:t>r streams of </a:t>
            </a:r>
            <a:r>
              <a:rPr lang="en-US" i="1" dirty="0" smtClean="0"/>
              <a:t>tuples</a:t>
            </a:r>
          </a:p>
          <a:p>
            <a:r>
              <a:rPr lang="en-US" dirty="0" smtClean="0"/>
              <a:t>Spout: source of a stream</a:t>
            </a:r>
          </a:p>
          <a:p>
            <a:r>
              <a:rPr lang="en-US" dirty="0" smtClean="0"/>
              <a:t>Bolt: arbitrary operation such as filtering, aggregating, joining, or executing arbitrary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612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Spark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Supports batch and stream processing</a:t>
            </a:r>
          </a:p>
          <a:p>
            <a:r>
              <a:rPr lang="en-US" dirty="0" smtClean="0"/>
              <a:t>Continuous stream of records discretized into a </a:t>
            </a:r>
            <a:r>
              <a:rPr lang="en-US" dirty="0" err="1" smtClean="0"/>
              <a:t>DStream</a:t>
            </a:r>
            <a:endParaRPr lang="en-US" dirty="0" smtClean="0"/>
          </a:p>
          <a:p>
            <a:r>
              <a:rPr lang="en-US" dirty="0" err="1" smtClean="0"/>
              <a:t>DStream</a:t>
            </a:r>
            <a:r>
              <a:rPr lang="en-US" dirty="0"/>
              <a:t>:</a:t>
            </a:r>
            <a:r>
              <a:rPr lang="en-US" dirty="0" smtClean="0"/>
              <a:t> a sequence of RDDs (batches of records)</a:t>
            </a:r>
          </a:p>
          <a:p>
            <a:r>
              <a:rPr lang="en-US" dirty="0" smtClean="0"/>
              <a:t>Micro-batch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68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</a:t>
            </a:r>
            <a:r>
              <a:rPr lang="en-US" dirty="0" err="1" smtClean="0"/>
              <a:t>Flink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Supports batch and stream processing</a:t>
            </a:r>
          </a:p>
          <a:p>
            <a:r>
              <a:rPr lang="en-US" dirty="0" smtClean="0"/>
              <a:t>DataStream: unbounded collection of records</a:t>
            </a:r>
          </a:p>
          <a:p>
            <a:r>
              <a:rPr lang="en-US" dirty="0" smtClean="0"/>
              <a:t>Operations can apply to individual records or windows of records</a:t>
            </a:r>
          </a:p>
          <a:p>
            <a:r>
              <a:rPr lang="en-US" dirty="0" smtClean="0"/>
              <a:t>Supports record-at-a-time processing (like Storm)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221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Kafka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Pub-sub messaging system implemented as a distributed commit log</a:t>
            </a:r>
          </a:p>
          <a:p>
            <a:r>
              <a:rPr lang="en-US" dirty="0" smtClean="0"/>
              <a:t>Popular as a source and sink for data streams</a:t>
            </a:r>
          </a:p>
          <a:p>
            <a:r>
              <a:rPr lang="en-US" dirty="0" smtClean="0"/>
              <a:t>Scalability, durability, and easy-to-understand delivery guarantees</a:t>
            </a:r>
          </a:p>
          <a:p>
            <a:r>
              <a:rPr lang="en-US" dirty="0" smtClean="0"/>
              <a:t>Can do stream processing directly in Kafka consumers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394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transformation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38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sz="4000" dirty="0">
                <a:hlinkClick r:id="rId3"/>
              </a:rPr>
              <a:t>http://j.mp/</a:t>
            </a:r>
            <a:r>
              <a:rPr lang="en-US" sz="4000" dirty="0" err="1">
                <a:hlinkClick r:id="rId3"/>
              </a:rPr>
              <a:t>rocana</a:t>
            </a:r>
            <a:r>
              <a:rPr lang="en-US" sz="4000" dirty="0">
                <a:hlinkClick r:id="rId3"/>
              </a:rPr>
              <a:t>-transform-slides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22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>
            <a:stCxn id="4" idx="1"/>
            <a:endCxn id="12" idx="1"/>
          </p:cNvCxnSpPr>
          <p:nvPr/>
        </p:nvCxnSpPr>
        <p:spPr>
          <a:xfrm>
            <a:off x="342901" y="2482095"/>
            <a:ext cx="7792910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1" y="2191228"/>
            <a:ext cx="665290" cy="5817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9915" y="2191228"/>
            <a:ext cx="665290" cy="58173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40246" y="2191228"/>
            <a:ext cx="665290" cy="5817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90272" y="2191228"/>
            <a:ext cx="665290" cy="5817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20910" y="2191228"/>
            <a:ext cx="665290" cy="5817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/>
          <p:cNvSpPr/>
          <p:nvPr/>
        </p:nvSpPr>
        <p:spPr>
          <a:xfrm rot="5400000">
            <a:off x="5113594" y="2045795"/>
            <a:ext cx="843390" cy="882297"/>
          </a:xfrm>
          <a:prstGeom prst="trapezoi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43928" y="2191228"/>
            <a:ext cx="665290" cy="5817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93953" y="2191228"/>
            <a:ext cx="665290" cy="5817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135811" y="2191228"/>
            <a:ext cx="665290" cy="5817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52540" y="2375414"/>
            <a:ext cx="346249" cy="22442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05000"/>
              </a:lnSpc>
              <a:spcBef>
                <a:spcPts val="300"/>
              </a:spcBef>
            </a:pPr>
            <a:r>
              <a:rPr lang="en-US" dirty="0" smtClean="0">
                <a:solidFill>
                  <a:schemeClr val="bg1"/>
                </a:solidFill>
              </a:rPr>
              <a:t>filter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07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Arrow Connector 21"/>
          <p:cNvCxnSpPr>
            <a:stCxn id="6" idx="1"/>
            <a:endCxn id="17" idx="1"/>
          </p:cNvCxnSpPr>
          <p:nvPr/>
        </p:nvCxnSpPr>
        <p:spPr>
          <a:xfrm flipV="1">
            <a:off x="342900" y="2079690"/>
            <a:ext cx="5251518" cy="29111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901" y="4019153"/>
            <a:ext cx="56093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127.0.0.1 Mozilla/5.0 </a:t>
            </a:r>
            <a:r>
              <a:rPr lang="en-US" sz="1200" dirty="0" err="1">
                <a:solidFill>
                  <a:srgbClr val="FFFFFF"/>
                </a:solidFill>
              </a:rPr>
              <a:t>laura</a:t>
            </a:r>
            <a:r>
              <a:rPr lang="en-US" sz="1200" dirty="0">
                <a:solidFill>
                  <a:srgbClr val="FFFFFF"/>
                </a:solidFill>
              </a:rPr>
              <a:t> [31/Mar/2016] "GET /</a:t>
            </a:r>
            <a:r>
              <a:rPr lang="en-US" sz="1200" dirty="0" err="1">
                <a:solidFill>
                  <a:srgbClr val="FFFFFF"/>
                </a:solidFill>
              </a:rPr>
              <a:t>index.html</a:t>
            </a:r>
            <a:r>
              <a:rPr lang="en-US" sz="1200" dirty="0">
                <a:solidFill>
                  <a:srgbClr val="FFFFFF"/>
                </a:solidFill>
              </a:rPr>
              <a:t> HTTP/1.0" 200 2326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" y="1493147"/>
            <a:ext cx="1857670" cy="1231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4349" y="1628856"/>
            <a:ext cx="1705595" cy="101848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 err="1">
                <a:solidFill>
                  <a:schemeClr val="bg1"/>
                </a:solidFill>
                <a:latin typeface="Inconsolata Awesome"/>
                <a:cs typeface="Inconsolata Awesome"/>
              </a:rPr>
              <a:t>t</a:t>
            </a: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s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: </a:t>
            </a:r>
            <a:r>
              <a:rPr lang="en-US" dirty="0">
                <a:solidFill>
                  <a:srgbClr val="F2F2F2"/>
                </a:solidFill>
                <a:latin typeface="Inconsolata Awesome"/>
                <a:cs typeface="Inconsolata Awesome"/>
              </a:rPr>
              <a:t>1436576671000</a:t>
            </a:r>
            <a:endParaRPr lang="en-US" dirty="0" smtClean="0">
              <a:solidFill>
                <a:schemeClr val="bg1"/>
              </a:solidFill>
              <a:latin typeface="Inconsolata Awesome"/>
              <a:cs typeface="Inconsolata Awesome"/>
            </a:endParaRP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ody: &lt;binary blob&gt;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 err="1">
                <a:solidFill>
                  <a:schemeClr val="bg1"/>
                </a:solidFill>
                <a:latin typeface="Inconsolata Awesome"/>
                <a:cs typeface="Inconsolata Awesome"/>
              </a:rPr>
              <a:t>e</a:t>
            </a: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vent_type_id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: 100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...</a:t>
            </a:r>
            <a:endParaRPr lang="en-US" dirty="0" smtClean="0">
              <a:solidFill>
                <a:schemeClr val="bg1"/>
              </a:solidFill>
              <a:latin typeface="Inconsolata Awesome"/>
              <a:cs typeface="Inconsolata Awesome"/>
            </a:endParaRPr>
          </a:p>
        </p:txBody>
      </p:sp>
      <p:cxnSp>
        <p:nvCxnSpPr>
          <p:cNvPr id="9" name="Straight Connector 8"/>
          <p:cNvCxnSpPr>
            <a:endCxn id="5" idx="1"/>
          </p:cNvCxnSpPr>
          <p:nvPr/>
        </p:nvCxnSpPr>
        <p:spPr>
          <a:xfrm flipH="1">
            <a:off x="342901" y="2016679"/>
            <a:ext cx="568350" cy="214097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5" idx="3"/>
          </p:cNvCxnSpPr>
          <p:nvPr/>
        </p:nvCxnSpPr>
        <p:spPr>
          <a:xfrm>
            <a:off x="2119944" y="2016679"/>
            <a:ext cx="3832261" cy="214097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Extract 14"/>
          <p:cNvSpPr/>
          <p:nvPr/>
        </p:nvSpPr>
        <p:spPr>
          <a:xfrm rot="5400000">
            <a:off x="3557750" y="1609482"/>
            <a:ext cx="1105133" cy="930746"/>
          </a:xfrm>
          <a:prstGeom prst="flowChartExtra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34290" y="1962645"/>
            <a:ext cx="538784" cy="22442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05000"/>
              </a:lnSpc>
              <a:spcBef>
                <a:spcPts val="300"/>
              </a:spcBef>
            </a:pPr>
            <a:r>
              <a:rPr lang="en-US" dirty="0" smtClean="0">
                <a:solidFill>
                  <a:srgbClr val="FFFFFF"/>
                </a:solidFill>
              </a:rPr>
              <a:t>extract</a:t>
            </a:r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94418" y="465378"/>
            <a:ext cx="3392871" cy="3228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665868" y="504161"/>
            <a:ext cx="3321422" cy="31359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 err="1">
                <a:solidFill>
                  <a:schemeClr val="bg1"/>
                </a:solidFill>
                <a:latin typeface="Inconsolata Awesome"/>
                <a:cs typeface="Inconsolata Awesome"/>
              </a:rPr>
              <a:t>t</a:t>
            </a: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s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: </a:t>
            </a:r>
            <a:r>
              <a:rPr lang="en-US" dirty="0">
                <a:solidFill>
                  <a:srgbClr val="F2F2F2"/>
                </a:solidFill>
                <a:latin typeface="Inconsolata Awesome"/>
                <a:cs typeface="Inconsolata Awesome"/>
              </a:rPr>
              <a:t>1436576671000</a:t>
            </a:r>
            <a:endParaRPr lang="en-US" dirty="0" smtClean="0">
              <a:solidFill>
                <a:schemeClr val="bg1"/>
              </a:solidFill>
              <a:latin typeface="Inconsolata Awesome"/>
              <a:cs typeface="Inconsolata Awesome"/>
            </a:endParaRP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ody: &lt;binary blob&gt;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 err="1">
                <a:solidFill>
                  <a:schemeClr val="bg1"/>
                </a:solidFill>
                <a:latin typeface="Inconsolata Awesome"/>
                <a:cs typeface="Inconsolata Awesome"/>
              </a:rPr>
              <a:t>e</a:t>
            </a: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vent_type_id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: 100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>
                <a:solidFill>
                  <a:schemeClr val="bg1"/>
                </a:solidFill>
                <a:latin typeface="Inconsolata Awesome"/>
                <a:cs typeface="Inconsolata Awesome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ttributes: {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>
                <a:solidFill>
                  <a:schemeClr val="bg1"/>
                </a:solidFill>
                <a:latin typeface="Inconsolata Awesome"/>
                <a:cs typeface="Inconsolata Awesome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ip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: "127.0.0.1"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>
                <a:solidFill>
                  <a:schemeClr val="bg1"/>
                </a:solidFill>
                <a:latin typeface="Inconsolata Awesome"/>
                <a:cs typeface="Inconsolata Awesome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user_agent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: "Mozilla/5.0"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>
                <a:solidFill>
                  <a:schemeClr val="bg1"/>
                </a:solidFill>
                <a:latin typeface="Inconsolata Awesome"/>
                <a:cs typeface="Inconsolata Awesome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user_id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: "</a:t>
            </a: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laura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"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>
                <a:solidFill>
                  <a:schemeClr val="bg1"/>
                </a:solidFill>
                <a:latin typeface="Inconsolata Awesome"/>
                <a:cs typeface="Inconsolata Awesome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 date: "[31/March/2016]"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>
                <a:solidFill>
                  <a:schemeClr val="bg1"/>
                </a:solidFill>
                <a:latin typeface="Inconsolata Awesome"/>
                <a:cs typeface="Inconsolata Awesome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 request: "GET /</a:t>
            </a: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index.html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 HTTP/1.0"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>
                <a:solidFill>
                  <a:schemeClr val="bg1"/>
                </a:solidFill>
                <a:latin typeface="Inconsolata Awesome"/>
                <a:cs typeface="Inconsolata Awesome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status_code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: "200"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>
                <a:solidFill>
                  <a:schemeClr val="bg1"/>
                </a:solidFill>
                <a:latin typeface="Inconsolata Awesome"/>
                <a:cs typeface="Inconsolata Awesome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 size: "2326"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>
                <a:solidFill>
                  <a:schemeClr val="bg1"/>
                </a:solidFill>
                <a:latin typeface="Inconsolata Awesome"/>
                <a:cs typeface="Inconsolata Awesome"/>
              </a:rPr>
              <a:t>}</a:t>
            </a:r>
            <a:endParaRPr lang="en-US" dirty="0" smtClean="0">
              <a:solidFill>
                <a:schemeClr val="bg1"/>
              </a:solidFill>
              <a:latin typeface="Inconsolata Awesome"/>
              <a:cs typeface="Inconsolata Awesome"/>
            </a:endParaRPr>
          </a:p>
        </p:txBody>
      </p:sp>
    </p:spTree>
    <p:extLst>
      <p:ext uri="{BB962C8B-B14F-4D97-AF65-F5344CB8AC3E}">
        <p14:creationId xmlns:p14="http://schemas.microsoft.com/office/powerpoint/2010/main" val="2003314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>
            <a:stCxn id="4" idx="1"/>
            <a:endCxn id="6" idx="1"/>
          </p:cNvCxnSpPr>
          <p:nvPr/>
        </p:nvCxnSpPr>
        <p:spPr>
          <a:xfrm flipV="1">
            <a:off x="342901" y="2626127"/>
            <a:ext cx="5065329" cy="6211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2901" y="1018026"/>
            <a:ext cx="3392871" cy="3228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4351" y="1056809"/>
            <a:ext cx="3321422" cy="31359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 err="1">
                <a:solidFill>
                  <a:schemeClr val="bg1"/>
                </a:solidFill>
                <a:latin typeface="Inconsolata Awesome"/>
                <a:cs typeface="Inconsolata Awesome"/>
              </a:rPr>
              <a:t>t</a:t>
            </a: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s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: </a:t>
            </a:r>
            <a:r>
              <a:rPr lang="en-US" dirty="0">
                <a:solidFill>
                  <a:srgbClr val="F2F2F2"/>
                </a:solidFill>
                <a:latin typeface="Inconsolata Awesome"/>
                <a:cs typeface="Inconsolata Awesome"/>
              </a:rPr>
              <a:t>1436576671000</a:t>
            </a:r>
            <a:endParaRPr lang="en-US" dirty="0" smtClean="0">
              <a:solidFill>
                <a:schemeClr val="bg1"/>
              </a:solidFill>
              <a:latin typeface="Inconsolata Awesome"/>
              <a:cs typeface="Inconsolata Awesome"/>
            </a:endParaRP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ody: &lt;binary blob&gt;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 err="1">
                <a:solidFill>
                  <a:schemeClr val="bg1"/>
                </a:solidFill>
                <a:latin typeface="Inconsolata Awesome"/>
                <a:cs typeface="Inconsolata Awesome"/>
              </a:rPr>
              <a:t>e</a:t>
            </a: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vent_type_id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: 100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>
                <a:solidFill>
                  <a:schemeClr val="bg1"/>
                </a:solidFill>
                <a:latin typeface="Inconsolata Awesome"/>
                <a:cs typeface="Inconsolata Awesome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ttributes: {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>
                <a:solidFill>
                  <a:schemeClr val="bg1"/>
                </a:solidFill>
                <a:latin typeface="Inconsolata Awesome"/>
                <a:cs typeface="Inconsolata Awesome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ip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: "127.0.0.1"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>
                <a:solidFill>
                  <a:schemeClr val="bg1"/>
                </a:solidFill>
                <a:latin typeface="Inconsolata Awesome"/>
                <a:cs typeface="Inconsolata Awesome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user_agent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: "Mozilla/5.0"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>
                <a:solidFill>
                  <a:schemeClr val="bg1"/>
                </a:solidFill>
                <a:latin typeface="Inconsolata Awesome"/>
                <a:cs typeface="Inconsolata Awesome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user_id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: "</a:t>
            </a: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laura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"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>
                <a:solidFill>
                  <a:schemeClr val="bg1"/>
                </a:solidFill>
                <a:latin typeface="Inconsolata Awesome"/>
                <a:cs typeface="Inconsolata Awesome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 date: "[31/March/2016]"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>
                <a:solidFill>
                  <a:schemeClr val="bg1"/>
                </a:solidFill>
                <a:latin typeface="Inconsolata Awesome"/>
                <a:cs typeface="Inconsolata Awesome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 request: "GET /</a:t>
            </a: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index.html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 HTTP/1.0"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>
                <a:solidFill>
                  <a:schemeClr val="bg1"/>
                </a:solidFill>
                <a:latin typeface="Inconsolata Awesome"/>
                <a:cs typeface="Inconsolata Awesome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status_code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: "200"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>
                <a:solidFill>
                  <a:schemeClr val="bg1"/>
                </a:solidFill>
                <a:latin typeface="Inconsolata Awesome"/>
                <a:cs typeface="Inconsolata Awesome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 size: "2326"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>
                <a:solidFill>
                  <a:schemeClr val="bg1"/>
                </a:solidFill>
                <a:latin typeface="Inconsolata Awesome"/>
                <a:cs typeface="Inconsolata Awesome"/>
              </a:rPr>
              <a:t>}</a:t>
            </a:r>
            <a:endParaRPr lang="en-US" dirty="0" smtClean="0">
              <a:solidFill>
                <a:schemeClr val="bg1"/>
              </a:solidFill>
              <a:latin typeface="Inconsolata Awesome"/>
              <a:cs typeface="Inconsolata Awesom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08230" y="1684284"/>
            <a:ext cx="3392871" cy="18836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79679" y="1684284"/>
            <a:ext cx="3141886" cy="181254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 err="1">
                <a:solidFill>
                  <a:schemeClr val="bg1"/>
                </a:solidFill>
                <a:latin typeface="Inconsolata Awesome"/>
                <a:cs typeface="Inconsolata Awesome"/>
              </a:rPr>
              <a:t>t</a:t>
            </a: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s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: </a:t>
            </a:r>
            <a:r>
              <a:rPr lang="en-US" dirty="0" smtClean="0">
                <a:solidFill>
                  <a:srgbClr val="F2F2F2"/>
                </a:solidFill>
                <a:latin typeface="Inconsolata Awesome"/>
                <a:cs typeface="Inconsolata Awesome"/>
              </a:rPr>
              <a:t>1459444413000</a:t>
            </a:r>
            <a:endParaRPr lang="en-US" dirty="0" smtClean="0">
              <a:solidFill>
                <a:schemeClr val="bg1"/>
              </a:solidFill>
              <a:latin typeface="Inconsolata Awesome"/>
              <a:cs typeface="Inconsolata Awesome"/>
            </a:endParaRP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ip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: "127.0.0.1"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user_agent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: "Mozilla/5.0"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user_id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: "</a:t>
            </a: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laura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"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request: "GET /</a:t>
            </a: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index.html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 HTTP/1.0"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 err="1" smtClean="0">
                <a:solidFill>
                  <a:schemeClr val="bg1"/>
                </a:solidFill>
                <a:latin typeface="Inconsolata Awesome"/>
                <a:cs typeface="Inconsolata Awesome"/>
              </a:rPr>
              <a:t>status_code</a:t>
            </a: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: 200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dirty="0" smtClean="0">
                <a:solidFill>
                  <a:schemeClr val="bg1"/>
                </a:solidFill>
                <a:latin typeface="Inconsolata Awesome"/>
                <a:cs typeface="Inconsolata Awesome"/>
              </a:rPr>
              <a:t>size: 2326</a:t>
            </a:r>
          </a:p>
        </p:txBody>
      </p:sp>
      <p:sp>
        <p:nvSpPr>
          <p:cNvPr id="8" name="Preparation 7"/>
          <p:cNvSpPr/>
          <p:nvPr/>
        </p:nvSpPr>
        <p:spPr>
          <a:xfrm>
            <a:off x="4081234" y="2278461"/>
            <a:ext cx="998497" cy="698081"/>
          </a:xfrm>
          <a:prstGeom prst="flowChartPreparati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23589" y="2482066"/>
            <a:ext cx="538872" cy="22442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05000"/>
              </a:lnSpc>
              <a:spcBef>
                <a:spcPts val="300"/>
              </a:spcBef>
            </a:pPr>
            <a:r>
              <a:rPr lang="en-US" dirty="0" smtClean="0">
                <a:solidFill>
                  <a:srgbClr val="FFFFFF"/>
                </a:solidFill>
              </a:rPr>
              <a:t>project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98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17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Developers</a:t>
            </a:r>
          </a:p>
          <a:p>
            <a:r>
              <a:rPr lang="en-US" dirty="0" smtClean="0"/>
              <a:t>Data engineers</a:t>
            </a:r>
          </a:p>
          <a:p>
            <a:r>
              <a:rPr lang="en-US" dirty="0" err="1" smtClean="0"/>
              <a:t>Sysadmins</a:t>
            </a:r>
            <a:endParaRPr lang="en-US" dirty="0" smtClean="0"/>
          </a:p>
          <a:p>
            <a:r>
              <a:rPr lang="en-US" dirty="0" smtClean="0"/>
              <a:t>Analysts</a:t>
            </a:r>
          </a:p>
        </p:txBody>
      </p:sp>
    </p:spTree>
    <p:extLst>
      <p:ext uri="{BB962C8B-B14F-4D97-AF65-F5344CB8AC3E}">
        <p14:creationId xmlns:p14="http://schemas.microsoft.com/office/powerpoint/2010/main" val="1293989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8434" y="1317481"/>
            <a:ext cx="2703891" cy="27038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071" y="1121020"/>
            <a:ext cx="4584200" cy="15484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8059" y="2980810"/>
            <a:ext cx="2438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557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dark art of data science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Feature engineering</a:t>
            </a:r>
          </a:p>
          <a:p>
            <a:r>
              <a:rPr lang="en-US" dirty="0" smtClean="0"/>
              <a:t>“Getting </a:t>
            </a:r>
            <a:r>
              <a:rPr lang="en-US" dirty="0" smtClean="0"/>
              <a:t>a mess of raw data that can be used as input to a machine learning </a:t>
            </a:r>
            <a:r>
              <a:rPr lang="en-US" dirty="0" smtClean="0"/>
              <a:t>algorithm” </a:t>
            </a:r>
            <a:r>
              <a:rPr lang="en-US" dirty="0"/>
              <a:t>- @</a:t>
            </a:r>
            <a:r>
              <a:rPr lang="en-US" dirty="0" err="1"/>
              <a:t>josh_wills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Video from Midwest.io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629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transformation for all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10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Rocana</a:t>
            </a:r>
            <a:r>
              <a:rPr lang="en-US" dirty="0" smtClean="0"/>
              <a:t> Transform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Library</a:t>
            </a:r>
          </a:p>
          <a:p>
            <a:r>
              <a:rPr lang="en-US" dirty="0" smtClean="0"/>
              <a:t>Java</a:t>
            </a:r>
          </a:p>
          <a:p>
            <a:r>
              <a:rPr lang="en-US" dirty="0" err="1" smtClean="0"/>
              <a:t>Rocana</a:t>
            </a:r>
            <a:r>
              <a:rPr lang="en-US" dirty="0" smtClean="0"/>
              <a:t> </a:t>
            </a:r>
            <a:r>
              <a:rPr lang="en-US" dirty="0" smtClean="0"/>
              <a:t>configuration</a:t>
            </a:r>
          </a:p>
          <a:p>
            <a:pPr lvl="1"/>
            <a:r>
              <a:rPr lang="en-US" dirty="0" smtClean="0"/>
              <a:t>JSON + comments + specific numeric types - excess quoting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418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Event schema</a:t>
            </a:r>
          </a:p>
          <a:p>
            <a:pPr lvl="1"/>
            <a:r>
              <a:rPr lang="en-US" dirty="0" smtClean="0"/>
              <a:t>id: A globally unique identifier for this event</a:t>
            </a:r>
          </a:p>
          <a:p>
            <a:pPr lvl="1"/>
            <a:r>
              <a:rPr lang="en-US" dirty="0" err="1" smtClean="0"/>
              <a:t>ts</a:t>
            </a:r>
            <a:r>
              <a:rPr lang="en-US" dirty="0" smtClean="0"/>
              <a:t>: Epoch timestamp in milliseconds</a:t>
            </a:r>
          </a:p>
          <a:p>
            <a:pPr lvl="1"/>
            <a:r>
              <a:rPr lang="en-US" dirty="0" err="1" smtClean="0"/>
              <a:t>event_type_id</a:t>
            </a:r>
            <a:r>
              <a:rPr lang="en-US" dirty="0" smtClean="0"/>
              <a:t>: ID indicating the type of the event</a:t>
            </a:r>
          </a:p>
          <a:p>
            <a:pPr lvl="1"/>
            <a:r>
              <a:rPr lang="en-US" dirty="0" smtClean="0"/>
              <a:t>location: Location from which the event was generated</a:t>
            </a:r>
          </a:p>
          <a:p>
            <a:pPr lvl="1"/>
            <a:r>
              <a:rPr lang="en-US" dirty="0" smtClean="0"/>
              <a:t>host: Hostname, IP, or other device identifier from which the event was generated</a:t>
            </a:r>
          </a:p>
          <a:p>
            <a:pPr lvl="1"/>
            <a:r>
              <a:rPr lang="en-US" dirty="0" smtClean="0"/>
              <a:t>service: Service or process from which the event was generated</a:t>
            </a:r>
          </a:p>
          <a:p>
            <a:pPr lvl="1"/>
            <a:r>
              <a:rPr lang="en-US" dirty="0" smtClean="0"/>
              <a:t>body: Raw event content in bytes</a:t>
            </a:r>
          </a:p>
          <a:p>
            <a:pPr lvl="1"/>
            <a:r>
              <a:rPr lang="en-US" dirty="0" smtClean="0"/>
              <a:t>attributes: Event type-specific key/value pairs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158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sz="4000" dirty="0" smtClean="0">
                <a:hlinkClick r:id="rId2"/>
              </a:rPr>
              <a:t>http</a:t>
            </a:r>
            <a:r>
              <a:rPr lang="en-US" sz="4000" dirty="0">
                <a:hlinkClick r:id="rId2"/>
              </a:rPr>
              <a:t>://j.mp/hw-questions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09545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event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2901" y="687384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{</a:t>
            </a:r>
            <a:endParaRPr lang="en-US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  </a:t>
            </a:r>
            <a:r>
              <a:rPr lang="en-US" dirty="0" smtClean="0">
                <a:solidFill>
                  <a:schemeClr val="accent1"/>
                </a:solidFill>
                <a:latin typeface="Inconsolata Awesome"/>
                <a:cs typeface="Inconsolata Awesome"/>
              </a:rPr>
              <a:t>"id"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en-US" dirty="0" smtClean="0">
                <a:solidFill>
                  <a:schemeClr val="accent4"/>
                </a:solidFill>
                <a:latin typeface="Inconsolata Awesome"/>
                <a:cs typeface="Inconsolata Awesome"/>
              </a:rPr>
              <a:t>"JRHAIDMLCKLEAPMIQDHFLO3MXYXV7NVBEJNDKZGS2XVSEINGGBHA</a:t>
            </a:r>
            <a:r>
              <a:rPr lang="en-US" dirty="0">
                <a:solidFill>
                  <a:schemeClr val="accent4"/>
                </a:solidFill>
                <a:latin typeface="Inconsolata Awesome"/>
                <a:cs typeface="Inconsolata Awesome"/>
              </a:rPr>
              <a:t>===</a:t>
            </a:r>
            <a:r>
              <a:rPr lang="en-US" dirty="0" smtClean="0">
                <a:solidFill>
                  <a:schemeClr val="accent4"/>
                </a:solidFill>
                <a:latin typeface="Inconsolata Awesome"/>
                <a:cs typeface="Inconsolata Awesome"/>
              </a:rPr>
              <a:t>="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,</a:t>
            </a:r>
            <a:endParaRPr lang="en-US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  </a:t>
            </a:r>
            <a:r>
              <a:rPr lang="en-US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</a:t>
            </a:r>
            <a:r>
              <a:rPr lang="en-US" dirty="0" err="1" smtClean="0">
                <a:solidFill>
                  <a:srgbClr val="549CBD"/>
                </a:solidFill>
                <a:latin typeface="Inconsolata Awesome"/>
                <a:cs typeface="Inconsolata Awesome"/>
              </a:rPr>
              <a:t>event_type_id</a:t>
            </a:r>
            <a:r>
              <a:rPr lang="en-US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en-US" dirty="0">
                <a:solidFill>
                  <a:srgbClr val="F2F2F2"/>
                </a:solidFill>
                <a:latin typeface="Inconsolata Awesome"/>
                <a:cs typeface="Inconsolata Awesome"/>
              </a:rPr>
              <a:t>100</a:t>
            </a:r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,</a:t>
            </a:r>
            <a:endParaRPr lang="en-US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  </a:t>
            </a:r>
            <a:r>
              <a:rPr lang="en-US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</a:t>
            </a:r>
            <a:r>
              <a:rPr lang="en-US" dirty="0" err="1" smtClean="0">
                <a:solidFill>
                  <a:srgbClr val="549CBD"/>
                </a:solidFill>
                <a:latin typeface="Inconsolata Awesome"/>
                <a:cs typeface="Inconsolata Awesome"/>
              </a:rPr>
              <a:t>ts</a:t>
            </a:r>
            <a:r>
              <a:rPr lang="en-US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en-US" dirty="0">
                <a:solidFill>
                  <a:srgbClr val="F2F2F2"/>
                </a:solidFill>
                <a:latin typeface="Inconsolata Awesome"/>
                <a:cs typeface="Inconsolata Awesome"/>
              </a:rPr>
              <a:t>1436576671000</a:t>
            </a:r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,</a:t>
            </a:r>
            <a:endParaRPr lang="en-US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  </a:t>
            </a:r>
            <a:r>
              <a:rPr lang="en-US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"location"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en-US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"</a:t>
            </a:r>
            <a:r>
              <a:rPr lang="en-US" dirty="0" err="1" smtClean="0">
                <a:solidFill>
                  <a:srgbClr val="72B77B"/>
                </a:solidFill>
                <a:latin typeface="Inconsolata Awesome"/>
                <a:cs typeface="Inconsolata Awesome"/>
              </a:rPr>
              <a:t>aws</a:t>
            </a:r>
            <a:r>
              <a:rPr lang="en-US" dirty="0">
                <a:solidFill>
                  <a:srgbClr val="72B77B"/>
                </a:solidFill>
                <a:latin typeface="Inconsolata Awesome"/>
                <a:cs typeface="Inconsolata Awesome"/>
              </a:rPr>
              <a:t>/us-west-</a:t>
            </a:r>
            <a:r>
              <a:rPr lang="en-US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2a"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,</a:t>
            </a:r>
            <a:endParaRPr lang="en-US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  </a:t>
            </a:r>
            <a:r>
              <a:rPr lang="en-US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"host"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en-US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"example01</a:t>
            </a:r>
            <a:r>
              <a:rPr lang="en-US" dirty="0">
                <a:solidFill>
                  <a:srgbClr val="72B77B"/>
                </a:solidFill>
                <a:latin typeface="Inconsolata Awesome"/>
                <a:cs typeface="Inconsolata Awesome"/>
              </a:rPr>
              <a:t>.</a:t>
            </a:r>
            <a:r>
              <a:rPr lang="en-US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rocana.com"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,</a:t>
            </a:r>
            <a:endParaRPr lang="en-US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  </a:t>
            </a:r>
            <a:r>
              <a:rPr lang="en-US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"service"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en-US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"</a:t>
            </a:r>
            <a:r>
              <a:rPr lang="en-US" dirty="0" err="1" smtClean="0">
                <a:solidFill>
                  <a:srgbClr val="72B77B"/>
                </a:solidFill>
                <a:latin typeface="Inconsolata Awesome"/>
                <a:cs typeface="Inconsolata Awesome"/>
              </a:rPr>
              <a:t>dhclient</a:t>
            </a:r>
            <a:r>
              <a:rPr lang="en-US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,</a:t>
            </a:r>
            <a:endParaRPr lang="en-US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  </a:t>
            </a:r>
            <a:r>
              <a:rPr lang="en-US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"body"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en-US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"&lt;</a:t>
            </a:r>
            <a:r>
              <a:rPr lang="en-US" dirty="0">
                <a:solidFill>
                  <a:srgbClr val="72B77B"/>
                </a:solidFill>
                <a:latin typeface="Inconsolata Awesome"/>
                <a:cs typeface="Inconsolata Awesome"/>
              </a:rPr>
              <a:t>36&gt;Jul 10 18:04:31 gs09.example.com </a:t>
            </a:r>
            <a:r>
              <a:rPr lang="en-US" dirty="0" err="1">
                <a:solidFill>
                  <a:srgbClr val="72B77B"/>
                </a:solidFill>
                <a:latin typeface="Inconsolata Awesome"/>
                <a:cs typeface="Inconsolata Awesome"/>
              </a:rPr>
              <a:t>dhclient</a:t>
            </a:r>
            <a:r>
              <a:rPr lang="en-US" dirty="0">
                <a:solidFill>
                  <a:srgbClr val="72B77B"/>
                </a:solidFill>
                <a:latin typeface="Inconsolata Awesome"/>
                <a:cs typeface="Inconsolata Awesome"/>
              </a:rPr>
              <a:t>[865] DHCPACK from </a:t>
            </a:r>
            <a:r>
              <a:rPr lang="en-US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…"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,</a:t>
            </a:r>
            <a:endParaRPr lang="en-US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  </a:t>
            </a:r>
            <a:r>
              <a:rPr lang="en-US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"attributes"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{</a:t>
            </a:r>
            <a:endParaRPr lang="en-US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sk-SK" dirty="0">
                <a:solidFill>
                  <a:srgbClr val="C0C0C0"/>
                </a:solidFill>
                <a:latin typeface="Inconsolata Awesome"/>
                <a:cs typeface="Inconsolata Awesome"/>
              </a:rPr>
              <a:t>    </a:t>
            </a:r>
            <a:r>
              <a:rPr lang="sk-SK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"syslog_timestamp"</a:t>
            </a:r>
            <a:r>
              <a:rPr lang="sk-SK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sk-SK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"1436576671000"</a:t>
            </a:r>
            <a:r>
              <a:rPr lang="sk-SK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,</a:t>
            </a:r>
            <a:endParaRPr lang="sk-SK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sk-SK" dirty="0">
                <a:solidFill>
                  <a:srgbClr val="C0C0C0"/>
                </a:solidFill>
                <a:latin typeface="Inconsolata Awesome"/>
                <a:cs typeface="Inconsolata Awesome"/>
              </a:rPr>
              <a:t>    </a:t>
            </a:r>
            <a:r>
              <a:rPr lang="sk-SK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"syslog_process"</a:t>
            </a:r>
            <a:r>
              <a:rPr lang="sk-SK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sk-SK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"dhclient"</a:t>
            </a:r>
            <a:r>
              <a:rPr lang="sk-SK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,</a:t>
            </a:r>
            <a:endParaRPr lang="sk-SK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cs-CZ" dirty="0">
                <a:solidFill>
                  <a:srgbClr val="C0C0C0"/>
                </a:solidFill>
                <a:latin typeface="Inconsolata Awesome"/>
                <a:cs typeface="Inconsolata Awesome"/>
              </a:rPr>
              <a:t>    </a:t>
            </a:r>
            <a:r>
              <a:rPr lang="cs-CZ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</a:t>
            </a:r>
            <a:r>
              <a:rPr lang="cs-CZ" dirty="0" err="1" smtClean="0">
                <a:solidFill>
                  <a:srgbClr val="549CBD"/>
                </a:solidFill>
                <a:latin typeface="Inconsolata Awesome"/>
                <a:cs typeface="Inconsolata Awesome"/>
              </a:rPr>
              <a:t>syslog_pid</a:t>
            </a:r>
            <a:r>
              <a:rPr lang="cs-CZ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</a:t>
            </a:r>
            <a:r>
              <a:rPr lang="cs-CZ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cs-CZ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"865"</a:t>
            </a:r>
            <a:r>
              <a:rPr lang="cs-CZ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,</a:t>
            </a:r>
            <a:endParaRPr lang="cs-CZ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cs-CZ" dirty="0">
                <a:solidFill>
                  <a:srgbClr val="C0C0C0"/>
                </a:solidFill>
                <a:latin typeface="Inconsolata Awesome"/>
                <a:cs typeface="Inconsolata Awesome"/>
              </a:rPr>
              <a:t>    </a:t>
            </a:r>
            <a:r>
              <a:rPr lang="cs-CZ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</a:t>
            </a:r>
            <a:r>
              <a:rPr lang="cs-CZ" dirty="0" err="1" smtClean="0">
                <a:solidFill>
                  <a:srgbClr val="549CBD"/>
                </a:solidFill>
                <a:latin typeface="Inconsolata Awesome"/>
                <a:cs typeface="Inconsolata Awesome"/>
              </a:rPr>
              <a:t>syslog_facility</a:t>
            </a:r>
            <a:r>
              <a:rPr lang="cs-CZ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</a:t>
            </a:r>
            <a:r>
              <a:rPr lang="cs-CZ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cs-CZ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"3"</a:t>
            </a:r>
            <a:r>
              <a:rPr lang="cs-CZ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,</a:t>
            </a:r>
            <a:endParaRPr lang="cs-CZ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sk-SK" dirty="0">
                <a:solidFill>
                  <a:srgbClr val="C0C0C0"/>
                </a:solidFill>
                <a:latin typeface="Inconsolata Awesome"/>
                <a:cs typeface="Inconsolata Awesome"/>
              </a:rPr>
              <a:t>    </a:t>
            </a:r>
            <a:r>
              <a:rPr lang="sk-SK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"syslog_severity"</a:t>
            </a:r>
            <a:r>
              <a:rPr lang="sk-SK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sk-SK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"6"</a:t>
            </a:r>
            <a:r>
              <a:rPr lang="sk-SK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,</a:t>
            </a:r>
            <a:endParaRPr lang="sk-SK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sk-SK" dirty="0">
                <a:solidFill>
                  <a:srgbClr val="C0C0C0"/>
                </a:solidFill>
                <a:latin typeface="Inconsolata Awesome"/>
                <a:cs typeface="Inconsolata Awesome"/>
              </a:rPr>
              <a:t>    </a:t>
            </a:r>
            <a:r>
              <a:rPr lang="sk-SK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"syslog_hostname"</a:t>
            </a:r>
            <a:r>
              <a:rPr lang="sk-SK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sk-SK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"example01"</a:t>
            </a:r>
            <a:r>
              <a:rPr lang="sk-SK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,</a:t>
            </a:r>
            <a:endParaRPr lang="sk-SK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    </a:t>
            </a:r>
            <a:r>
              <a:rPr lang="en-US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</a:t>
            </a:r>
            <a:r>
              <a:rPr lang="en-US" dirty="0" err="1" smtClean="0">
                <a:solidFill>
                  <a:srgbClr val="549CBD"/>
                </a:solidFill>
                <a:latin typeface="Inconsolata Awesome"/>
                <a:cs typeface="Inconsolata Awesome"/>
              </a:rPr>
              <a:t>syslog_message</a:t>
            </a:r>
            <a:r>
              <a:rPr lang="en-US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en-US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"DHCPACK </a:t>
            </a:r>
            <a:r>
              <a:rPr lang="en-US" dirty="0">
                <a:solidFill>
                  <a:srgbClr val="72B77B"/>
                </a:solidFill>
                <a:latin typeface="Inconsolata Awesome"/>
                <a:cs typeface="Inconsolata Awesome"/>
              </a:rPr>
              <a:t>from 10.10.1.1 (</a:t>
            </a:r>
            <a:r>
              <a:rPr lang="en-US" dirty="0" err="1">
                <a:solidFill>
                  <a:srgbClr val="72B77B"/>
                </a:solidFill>
                <a:latin typeface="Inconsolata Awesome"/>
                <a:cs typeface="Inconsolata Awesome"/>
              </a:rPr>
              <a:t>xid</a:t>
            </a:r>
            <a:r>
              <a:rPr lang="en-US" dirty="0">
                <a:solidFill>
                  <a:srgbClr val="72B77B"/>
                </a:solidFill>
                <a:latin typeface="Inconsolata Awesome"/>
                <a:cs typeface="Inconsolata Awesome"/>
              </a:rPr>
              <a:t>=0x5c64bdb0</a:t>
            </a:r>
            <a:r>
              <a:rPr lang="en-US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)"</a:t>
            </a:r>
            <a:endParaRPr lang="en-US" dirty="0">
              <a:solidFill>
                <a:srgbClr val="72B77B"/>
              </a:solidFill>
              <a:latin typeface="Inconsolata Awesome"/>
              <a:cs typeface="Inconsolata Awesome"/>
            </a:endParaRPr>
          </a:p>
          <a:p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  }</a:t>
            </a:r>
            <a:endParaRPr lang="en-US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}</a:t>
            </a:r>
            <a:r>
              <a:rPr lang="cs-CZ" dirty="0">
                <a:latin typeface="Droid Sans Mono Awesome"/>
                <a:cs typeface="Droid Sans Mono Awesome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7484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Filter, extract, and flatten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564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Filter, extract, and flatten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Filter out events without type id 100</a:t>
            </a:r>
          </a:p>
          <a:p>
            <a:r>
              <a:rPr lang="en-US" dirty="0" smtClean="0"/>
              <a:t>Filter out events without hostname prefix "ex"</a:t>
            </a:r>
          </a:p>
          <a:p>
            <a:r>
              <a:rPr lang="en-US" dirty="0" smtClean="0"/>
              <a:t>Extract a numeric prefix from the syslog message</a:t>
            </a:r>
          </a:p>
          <a:p>
            <a:r>
              <a:rPr lang="en-US" dirty="0" smtClean="0"/>
              <a:t>Flatten syslog attributes to top-level fields in a different </a:t>
            </a:r>
            <a:r>
              <a:rPr lang="en-US" dirty="0" err="1" smtClean="0"/>
              <a:t>avro</a:t>
            </a:r>
            <a:r>
              <a:rPr lang="en-US" dirty="0" smtClean="0"/>
              <a:t>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16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Filter, extract, and flatten</a:t>
            </a:r>
          </a:p>
        </p:txBody>
      </p:sp>
      <p:sp>
        <p:nvSpPr>
          <p:cNvPr id="3" name="Rectangle 2"/>
          <p:cNvSpPr/>
          <p:nvPr/>
        </p:nvSpPr>
        <p:spPr>
          <a:xfrm>
            <a:off x="342901" y="782064"/>
            <a:ext cx="8458200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{</a:t>
            </a:r>
          </a:p>
          <a:p>
            <a:r>
              <a:rPr lang="ro-RO" dirty="0">
                <a:solidFill>
                  <a:srgbClr val="F2F2F2"/>
                </a:solidFill>
                <a:latin typeface="InconsolataAwesome"/>
              </a:rPr>
              <a:t>  </a:t>
            </a:r>
            <a:r>
              <a:rPr lang="ro-RO" dirty="0">
                <a:solidFill>
                  <a:schemeClr val="accent1"/>
                </a:solidFill>
                <a:latin typeface="InconsolataAwesome"/>
              </a:rPr>
              <a:t>load-event</a:t>
            </a:r>
            <a:r>
              <a:rPr lang="ro-RO" dirty="0">
                <a:solidFill>
                  <a:srgbClr val="F2F2F2"/>
                </a:solidFill>
                <a:latin typeface="InconsolataAwesome"/>
              </a:rPr>
              <a:t>: {}</a:t>
            </a:r>
            <a:r>
              <a:rPr lang="ro-RO" dirty="0" smtClean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ro-RO" dirty="0">
                <a:solidFill>
                  <a:srgbClr val="F2F2F2"/>
                </a:solidFill>
                <a:latin typeface="InconsolataAwesome"/>
              </a:rPr>
              <a:t> </a:t>
            </a:r>
            <a:r>
              <a:rPr lang="ro-RO" dirty="0" smtClean="0">
                <a:solidFill>
                  <a:srgbClr val="F2F2F2"/>
                </a:solidFill>
                <a:latin typeface="InconsolataAwesome"/>
              </a:rPr>
              <a:t> // Filter by event_type_id</a:t>
            </a:r>
            <a:endParaRPr lang="ro-RO" dirty="0">
              <a:solidFill>
                <a:srgbClr val="F2F2F2"/>
              </a:solidFill>
              <a:latin typeface="InconsolataAwesome"/>
            </a:endParaRPr>
          </a:p>
          <a:p>
            <a:r>
              <a:rPr lang="ro-RO" dirty="0">
                <a:solidFill>
                  <a:srgbClr val="F2F2F2"/>
                </a:solidFill>
                <a:latin typeface="InconsolataAwesome"/>
              </a:rPr>
              <a:t>  </a:t>
            </a:r>
            <a:r>
              <a:rPr lang="ro-RO" dirty="0">
                <a:solidFill>
                  <a:srgbClr val="549CBD"/>
                </a:solidFill>
                <a:latin typeface="InconsolataAwesome"/>
              </a:rPr>
              <a:t>filter</a:t>
            </a:r>
            <a:r>
              <a:rPr lang="ro-RO" dirty="0">
                <a:solidFill>
                  <a:srgbClr val="F2F2F2"/>
                </a:solidFill>
                <a:latin typeface="InconsolataAwesome"/>
              </a:rPr>
              <a:t>: { </a:t>
            </a:r>
            <a:r>
              <a:rPr lang="ro-RO" dirty="0">
                <a:solidFill>
                  <a:srgbClr val="549CBD"/>
                </a:solidFill>
                <a:latin typeface="InconsolataAwesome"/>
              </a:rPr>
              <a:t>expression</a:t>
            </a:r>
            <a:r>
              <a:rPr lang="ro-RO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ro-RO" dirty="0">
                <a:solidFill>
                  <a:schemeClr val="accent4"/>
                </a:solidFill>
                <a:latin typeface="InconsolataAwesome"/>
              </a:rPr>
              <a:t>"${event_type_id == 100}"</a:t>
            </a:r>
            <a:r>
              <a:rPr lang="ro-RO" dirty="0">
                <a:solidFill>
                  <a:srgbClr val="F2F2F2"/>
                </a:solidFill>
                <a:latin typeface="InconsolataAwesome"/>
              </a:rPr>
              <a:t> }</a:t>
            </a:r>
            <a:r>
              <a:rPr lang="ro-RO" dirty="0" smtClean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ro-RO" dirty="0">
                <a:solidFill>
                  <a:srgbClr val="F2F2F2"/>
                </a:solidFill>
                <a:latin typeface="InconsolataAwesome"/>
              </a:rPr>
              <a:t> </a:t>
            </a:r>
            <a:r>
              <a:rPr lang="ro-RO" dirty="0" smtClean="0">
                <a:solidFill>
                  <a:srgbClr val="F2F2F2"/>
                </a:solidFill>
                <a:latin typeface="InconsolataAwesome"/>
              </a:rPr>
              <a:t> // Extract hostname prefix</a:t>
            </a:r>
            <a:endParaRPr lang="ro-RO" dirty="0">
              <a:solidFill>
                <a:srgbClr val="F2F2F2"/>
              </a:solidFill>
              <a:latin typeface="InconsolataAwesome"/>
            </a:endParaRPr>
          </a:p>
          <a:p>
            <a:r>
              <a:rPr lang="ro-RO" dirty="0">
                <a:solidFill>
                  <a:srgbClr val="F2F2F2"/>
                </a:solidFill>
                <a:latin typeface="InconsolataAwesome"/>
              </a:rPr>
              <a:t>  </a:t>
            </a:r>
            <a:r>
              <a:rPr lang="ro-RO" dirty="0">
                <a:solidFill>
                  <a:srgbClr val="549CBD"/>
                </a:solidFill>
                <a:latin typeface="InconsolataAwesome"/>
              </a:rPr>
              <a:t>regex</a:t>
            </a:r>
            <a:r>
              <a:rPr lang="ro-RO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ro-RO" dirty="0" smtClean="0">
                <a:solidFill>
                  <a:srgbClr val="F2F2F2"/>
                </a:solidFill>
                <a:latin typeface="InconsolataAwesome"/>
              </a:rPr>
              <a:t>{ </a:t>
            </a:r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... }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 </a:t>
            </a:r>
            <a:r>
              <a:rPr lang="nb-NO" dirty="0">
                <a:solidFill>
                  <a:srgbClr val="549CBD"/>
                </a:solidFill>
                <a:latin typeface="InconsolataAwesome"/>
              </a:rPr>
              <a:t>filter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: { </a:t>
            </a:r>
            <a:r>
              <a:rPr lang="nb-NO" dirty="0" err="1">
                <a:solidFill>
                  <a:srgbClr val="549CBD"/>
                </a:solidFill>
                <a:latin typeface="InconsolataAwesome"/>
              </a:rPr>
              <a:t>expression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"${host_prefix.match.group.1 == 'ex'}"</a:t>
            </a:r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</a:t>
            </a:r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 // </a:t>
            </a:r>
            <a:r>
              <a:rPr lang="nb-NO" dirty="0" err="1" smtClean="0">
                <a:solidFill>
                  <a:srgbClr val="F2F2F2"/>
                </a:solidFill>
                <a:latin typeface="InconsolataAwesome"/>
              </a:rPr>
              <a:t>Extract</a:t>
            </a:r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 a </a:t>
            </a:r>
            <a:r>
              <a:rPr lang="nb-NO" dirty="0" err="1" smtClean="0">
                <a:solidFill>
                  <a:srgbClr val="F2F2F2"/>
                </a:solidFill>
                <a:latin typeface="InconsolataAwesome"/>
              </a:rPr>
              <a:t>numeric</a:t>
            </a:r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 </a:t>
            </a:r>
            <a:r>
              <a:rPr lang="nb-NO" dirty="0" err="1" smtClean="0">
                <a:solidFill>
                  <a:srgbClr val="F2F2F2"/>
                </a:solidFill>
                <a:latin typeface="InconsolataAwesome"/>
              </a:rPr>
              <a:t>prefix</a:t>
            </a:r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 from </a:t>
            </a:r>
            <a:r>
              <a:rPr lang="nb-NO" dirty="0" err="1" smtClean="0">
                <a:solidFill>
                  <a:srgbClr val="F2F2F2"/>
                </a:solidFill>
                <a:latin typeface="InconsolataAwesome"/>
              </a:rPr>
              <a:t>the</a:t>
            </a:r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 </a:t>
            </a:r>
            <a:r>
              <a:rPr lang="nb-NO" dirty="0" err="1" smtClean="0">
                <a:solidFill>
                  <a:srgbClr val="F2F2F2"/>
                </a:solidFill>
                <a:latin typeface="InconsolataAwesome"/>
              </a:rPr>
              <a:t>syslog</a:t>
            </a:r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 </a:t>
            </a:r>
            <a:r>
              <a:rPr lang="nb-NO" dirty="0" err="1" smtClean="0">
                <a:solidFill>
                  <a:srgbClr val="F2F2F2"/>
                </a:solidFill>
                <a:latin typeface="InconsolataAwesome"/>
              </a:rPr>
              <a:t>message</a:t>
            </a:r>
            <a:endParaRPr lang="nb-NO" dirty="0">
              <a:solidFill>
                <a:srgbClr val="F2F2F2"/>
              </a:solidFill>
              <a:latin typeface="InconsolataAwesome"/>
            </a:endParaRP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 </a:t>
            </a:r>
            <a:r>
              <a:rPr lang="nb-NO" dirty="0" err="1">
                <a:solidFill>
                  <a:srgbClr val="549CBD"/>
                </a:solidFill>
                <a:latin typeface="InconsolataAwesome"/>
              </a:rPr>
              <a:t>regex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{ .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.. </a:t>
            </a:r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},</a:t>
            </a: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</a:t>
            </a:r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 // </a:t>
            </a:r>
            <a:r>
              <a:rPr lang="nb-NO" dirty="0" err="1" smtClean="0">
                <a:solidFill>
                  <a:srgbClr val="F2F2F2"/>
                </a:solidFill>
                <a:latin typeface="InconsolataAwesome"/>
              </a:rPr>
              <a:t>Build</a:t>
            </a:r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 </a:t>
            </a:r>
            <a:r>
              <a:rPr lang="nb-NO" dirty="0" err="1" smtClean="0">
                <a:solidFill>
                  <a:srgbClr val="F2F2F2"/>
                </a:solidFill>
                <a:latin typeface="InconsolataAwesome"/>
              </a:rPr>
              <a:t>flattened</a:t>
            </a:r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 </a:t>
            </a:r>
            <a:r>
              <a:rPr lang="nb-NO" dirty="0" err="1" smtClean="0">
                <a:solidFill>
                  <a:srgbClr val="F2F2F2"/>
                </a:solidFill>
                <a:latin typeface="InconsolataAwesome"/>
              </a:rPr>
              <a:t>record</a:t>
            </a:r>
            <a:endParaRPr lang="nb-NO" dirty="0">
              <a:solidFill>
                <a:srgbClr val="F2F2F2"/>
              </a:solidFill>
              <a:latin typeface="InconsolataAwesome"/>
            </a:endParaRP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 </a:t>
            </a:r>
            <a:r>
              <a:rPr lang="nb-NO" dirty="0" err="1">
                <a:solidFill>
                  <a:srgbClr val="549CBD"/>
                </a:solidFill>
                <a:latin typeface="InconsolataAwesome"/>
              </a:rPr>
              <a:t>build-avro-record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{ ... },</a:t>
            </a: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</a:t>
            </a:r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 // </a:t>
            </a:r>
            <a:r>
              <a:rPr lang="nb-NO" dirty="0" err="1" smtClean="0">
                <a:solidFill>
                  <a:srgbClr val="F2F2F2"/>
                </a:solidFill>
                <a:latin typeface="InconsolataAwesome"/>
              </a:rPr>
              <a:t>Accumulate</a:t>
            </a:r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 output </a:t>
            </a:r>
            <a:r>
              <a:rPr lang="nb-NO" dirty="0" err="1" smtClean="0">
                <a:solidFill>
                  <a:srgbClr val="F2F2F2"/>
                </a:solidFill>
                <a:latin typeface="InconsolataAwesome"/>
              </a:rPr>
              <a:t>record</a:t>
            </a:r>
            <a:endParaRPr lang="nb-NO" dirty="0">
              <a:solidFill>
                <a:srgbClr val="F2F2F2"/>
              </a:solidFill>
              <a:latin typeface="InconsolataAwesome"/>
            </a:endParaRP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 </a:t>
            </a:r>
            <a:r>
              <a:rPr lang="nb-NO" dirty="0" err="1">
                <a:solidFill>
                  <a:srgbClr val="549CBD"/>
                </a:solidFill>
                <a:latin typeface="InconsolataAwesome"/>
              </a:rPr>
              <a:t>accumulate</a:t>
            </a:r>
            <a:r>
              <a:rPr lang="nb-NO" dirty="0">
                <a:solidFill>
                  <a:srgbClr val="549CBD"/>
                </a:solidFill>
                <a:latin typeface="InconsolataAwesome"/>
              </a:rPr>
              <a:t>-output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: {</a:t>
            </a: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   </a:t>
            </a:r>
            <a:r>
              <a:rPr lang="nb-NO" dirty="0" err="1">
                <a:solidFill>
                  <a:srgbClr val="549CBD"/>
                </a:solidFill>
                <a:latin typeface="InconsolataAwesome"/>
              </a:rPr>
              <a:t>value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"${</a:t>
            </a:r>
            <a:r>
              <a:rPr lang="nb-NO" dirty="0" err="1">
                <a:solidFill>
                  <a:srgbClr val="72B77B"/>
                </a:solidFill>
                <a:latin typeface="InconsolataAwesome"/>
              </a:rPr>
              <a:t>output_record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}"</a:t>
            </a: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 }</a:t>
            </a: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614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 hostname prefix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2901" y="782064"/>
            <a:ext cx="8458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{</a:t>
            </a:r>
          </a:p>
          <a:p>
            <a:r>
              <a:rPr lang="ro-RO" dirty="0">
                <a:solidFill>
                  <a:srgbClr val="F2F2F2"/>
                </a:solidFill>
                <a:latin typeface="InconsolataAwesome"/>
              </a:rPr>
              <a:t>  </a:t>
            </a:r>
            <a:r>
              <a:rPr lang="ro-RO" dirty="0">
                <a:solidFill>
                  <a:schemeClr val="accent1"/>
                </a:solidFill>
                <a:latin typeface="InconsolataAwesome"/>
              </a:rPr>
              <a:t>load-event</a:t>
            </a:r>
            <a:r>
              <a:rPr lang="ro-RO" dirty="0">
                <a:solidFill>
                  <a:srgbClr val="F2F2F2"/>
                </a:solidFill>
                <a:latin typeface="InconsolataAwesome"/>
              </a:rPr>
              <a:t>: {},</a:t>
            </a:r>
          </a:p>
          <a:p>
            <a:r>
              <a:rPr lang="ro-RO" dirty="0">
                <a:solidFill>
                  <a:srgbClr val="F2F2F2"/>
                </a:solidFill>
                <a:latin typeface="InconsolataAwesome"/>
              </a:rPr>
              <a:t>  </a:t>
            </a:r>
            <a:r>
              <a:rPr lang="ro-RO" dirty="0">
                <a:solidFill>
                  <a:srgbClr val="549CBD"/>
                </a:solidFill>
                <a:latin typeface="InconsolataAwesome"/>
              </a:rPr>
              <a:t>filter</a:t>
            </a:r>
            <a:r>
              <a:rPr lang="ro-RO" dirty="0">
                <a:solidFill>
                  <a:srgbClr val="F2F2F2"/>
                </a:solidFill>
                <a:latin typeface="InconsolataAwesome"/>
              </a:rPr>
              <a:t>: { </a:t>
            </a:r>
            <a:r>
              <a:rPr lang="ro-RO" dirty="0">
                <a:solidFill>
                  <a:srgbClr val="549CBD"/>
                </a:solidFill>
                <a:latin typeface="InconsolataAwesome"/>
              </a:rPr>
              <a:t>expression</a:t>
            </a:r>
            <a:r>
              <a:rPr lang="ro-RO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ro-RO" dirty="0">
                <a:solidFill>
                  <a:schemeClr val="accent4"/>
                </a:solidFill>
                <a:latin typeface="InconsolataAwesome"/>
              </a:rPr>
              <a:t>"${event_type_id == 100}"</a:t>
            </a:r>
            <a:r>
              <a:rPr lang="ro-RO" dirty="0">
                <a:solidFill>
                  <a:srgbClr val="F2F2F2"/>
                </a:solidFill>
                <a:latin typeface="InconsolataAwesome"/>
              </a:rPr>
              <a:t> },</a:t>
            </a:r>
          </a:p>
          <a:p>
            <a:r>
              <a:rPr lang="ro-RO" dirty="0">
                <a:solidFill>
                  <a:srgbClr val="F2F2F2"/>
                </a:solidFill>
                <a:latin typeface="InconsolataAwesome"/>
              </a:rPr>
              <a:t>  </a:t>
            </a:r>
            <a:r>
              <a:rPr lang="ro-RO" dirty="0">
                <a:solidFill>
                  <a:srgbClr val="549CBD"/>
                </a:solidFill>
                <a:latin typeface="InconsolataAwesome"/>
              </a:rPr>
              <a:t>regex</a:t>
            </a:r>
            <a:r>
              <a:rPr lang="ro-RO" dirty="0">
                <a:solidFill>
                  <a:srgbClr val="F2F2F2"/>
                </a:solidFill>
                <a:latin typeface="InconsolataAwesome"/>
              </a:rPr>
              <a:t>: {</a:t>
            </a:r>
          </a:p>
          <a:p>
            <a:r>
              <a:rPr lang="ro-RO" dirty="0" smtClean="0">
                <a:solidFill>
                  <a:srgbClr val="F2F2F2"/>
                </a:solidFill>
                <a:latin typeface="InconsolataAwesome"/>
              </a:rPr>
              <a:t>    </a:t>
            </a:r>
            <a:r>
              <a:rPr lang="ro-RO" dirty="0" smtClean="0">
                <a:solidFill>
                  <a:schemeClr val="accent1"/>
                </a:solidFill>
                <a:latin typeface="InconsolataAwesome"/>
              </a:rPr>
              <a:t>pattern</a:t>
            </a:r>
            <a:r>
              <a:rPr lang="ro-RO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ro-RO" dirty="0">
                <a:solidFill>
                  <a:srgbClr val="72B77B"/>
                </a:solidFill>
                <a:latin typeface="InconsolataAwesome"/>
              </a:rPr>
              <a:t>"^(.{2}).*$"</a:t>
            </a:r>
            <a:r>
              <a:rPr lang="ro-RO" dirty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ro-RO" dirty="0">
                <a:solidFill>
                  <a:srgbClr val="F2F2F2"/>
                </a:solidFill>
                <a:latin typeface="InconsolataAwesome"/>
              </a:rPr>
              <a:t>    </a:t>
            </a:r>
            <a:r>
              <a:rPr lang="ro-RO" dirty="0">
                <a:solidFill>
                  <a:srgbClr val="549CBD"/>
                </a:solidFill>
                <a:latin typeface="InconsolataAwesome"/>
              </a:rPr>
              <a:t>value</a:t>
            </a:r>
            <a:r>
              <a:rPr lang="ro-RO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ro-RO" dirty="0">
                <a:solidFill>
                  <a:srgbClr val="72B77B"/>
                </a:solidFill>
                <a:latin typeface="InconsolataAwesome"/>
              </a:rPr>
              <a:t>"${attr.syslog_hostname}"</a:t>
            </a:r>
            <a:r>
              <a:rPr lang="ro-RO" dirty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ro-RO" dirty="0">
                <a:solidFill>
                  <a:srgbClr val="F2F2F2"/>
                </a:solidFill>
                <a:latin typeface="InconsolataAwesome"/>
              </a:rPr>
              <a:t>    </a:t>
            </a:r>
            <a:r>
              <a:rPr lang="ro-RO" dirty="0">
                <a:solidFill>
                  <a:srgbClr val="549CBD"/>
                </a:solidFill>
                <a:latin typeface="InconsolataAwesome"/>
              </a:rPr>
              <a:t>destination</a:t>
            </a:r>
            <a:r>
              <a:rPr lang="ro-RO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ro-RO" dirty="0">
                <a:solidFill>
                  <a:srgbClr val="72B77B"/>
                </a:solidFill>
                <a:latin typeface="InconsolataAwesome"/>
              </a:rPr>
              <a:t>"host_prefix</a:t>
            </a:r>
            <a:r>
              <a:rPr lang="ro-RO" dirty="0" smtClean="0">
                <a:solidFill>
                  <a:srgbClr val="72B77B"/>
                </a:solidFill>
                <a:latin typeface="InconsolataAwesome"/>
              </a:rPr>
              <a:t>"</a:t>
            </a:r>
            <a:endParaRPr lang="nb-NO" dirty="0">
              <a:solidFill>
                <a:srgbClr val="F2F2F2"/>
              </a:solidFill>
              <a:latin typeface="InconsolataAwesome"/>
            </a:endParaRPr>
          </a:p>
          <a:p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  }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 </a:t>
            </a:r>
            <a:r>
              <a:rPr lang="nb-NO" dirty="0">
                <a:solidFill>
                  <a:srgbClr val="549CBD"/>
                </a:solidFill>
                <a:latin typeface="InconsolataAwesome"/>
              </a:rPr>
              <a:t>filter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: { </a:t>
            </a:r>
            <a:r>
              <a:rPr lang="nb-NO" dirty="0" err="1">
                <a:solidFill>
                  <a:srgbClr val="549CBD"/>
                </a:solidFill>
                <a:latin typeface="InconsolataAwesome"/>
              </a:rPr>
              <a:t>expression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"${host_prefix.match.group.1 == 'ex'}"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  ...</a:t>
            </a:r>
          </a:p>
          <a:p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22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 numeric prefix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2901" y="782064"/>
            <a:ext cx="8458200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2F2F2"/>
                </a:solidFill>
                <a:latin typeface="InconsolataAwesome"/>
              </a:rPr>
              <a:t>  ...</a:t>
            </a:r>
            <a:endParaRPr lang="en-US" dirty="0">
              <a:solidFill>
                <a:srgbClr val="F2F2F2"/>
              </a:solidFill>
              <a:latin typeface="InconsolataAwesome"/>
            </a:endParaRPr>
          </a:p>
          <a:p>
            <a:r>
              <a:rPr lang="nb-NO" dirty="0" smtClean="0">
                <a:solidFill>
                  <a:srgbClr val="549CBD"/>
                </a:solidFill>
                <a:latin typeface="InconsolataAwesome"/>
              </a:rPr>
              <a:t>  filter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: { </a:t>
            </a:r>
            <a:r>
              <a:rPr lang="nb-NO" dirty="0" err="1">
                <a:solidFill>
                  <a:srgbClr val="549CBD"/>
                </a:solidFill>
                <a:latin typeface="InconsolataAwesome"/>
              </a:rPr>
              <a:t>expression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"${host_prefix.match.group.1 == 'ex'}"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 </a:t>
            </a:r>
            <a:r>
              <a:rPr lang="nb-NO" dirty="0" err="1">
                <a:solidFill>
                  <a:srgbClr val="549CBD"/>
                </a:solidFill>
                <a:latin typeface="InconsolataAwesome"/>
              </a:rPr>
              <a:t>regex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: {</a:t>
            </a: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   </a:t>
            </a:r>
            <a:r>
              <a:rPr lang="en-US" dirty="0">
                <a:solidFill>
                  <a:srgbClr val="549CBD"/>
                </a:solidFill>
                <a:latin typeface="InconsolataAwesome"/>
              </a:rPr>
              <a:t>pattern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en-US" dirty="0">
                <a:solidFill>
                  <a:schemeClr val="accent4"/>
                </a:solidFill>
                <a:latin typeface="InconsolataAwesome"/>
              </a:rPr>
              <a:t>"^([0-9]*)"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    </a:t>
            </a:r>
            <a:r>
              <a:rPr lang="en-US" dirty="0">
                <a:solidFill>
                  <a:srgbClr val="549CBD"/>
                </a:solidFill>
                <a:latin typeface="InconsolataAwesome"/>
              </a:rPr>
              <a:t>value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en-US" dirty="0">
                <a:solidFill>
                  <a:srgbClr val="72B77B"/>
                </a:solidFill>
                <a:latin typeface="InconsolataAwesome"/>
              </a:rPr>
              <a:t>"${</a:t>
            </a:r>
            <a:r>
              <a:rPr lang="en-US" dirty="0" smtClean="0">
                <a:solidFill>
                  <a:srgbClr val="72B77B"/>
                </a:solidFill>
                <a:latin typeface="InconsolataAwesome"/>
              </a:rPr>
              <a:t>attributes['</a:t>
            </a:r>
            <a:r>
              <a:rPr lang="en-US" dirty="0" err="1" smtClean="0">
                <a:solidFill>
                  <a:srgbClr val="72B77B"/>
                </a:solidFill>
                <a:latin typeface="InconsolataAwesome"/>
              </a:rPr>
              <a:t>syslog_message</a:t>
            </a:r>
            <a:r>
              <a:rPr lang="en-US" dirty="0" smtClean="0">
                <a:solidFill>
                  <a:srgbClr val="72B77B"/>
                </a:solidFill>
                <a:latin typeface="InconsolataAwesome"/>
              </a:rPr>
              <a:t>']}</a:t>
            </a:r>
            <a:r>
              <a:rPr lang="en-US" dirty="0">
                <a:solidFill>
                  <a:srgbClr val="72B77B"/>
                </a:solidFill>
                <a:latin typeface="InconsolataAwesome"/>
              </a:rPr>
              <a:t>"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    </a:t>
            </a:r>
            <a:r>
              <a:rPr lang="en-US" dirty="0">
                <a:solidFill>
                  <a:srgbClr val="549CBD"/>
                </a:solidFill>
                <a:latin typeface="InconsolataAwesome"/>
              </a:rPr>
              <a:t>destination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en-US" dirty="0">
                <a:solidFill>
                  <a:srgbClr val="72B77B"/>
                </a:solidFill>
                <a:latin typeface="InconsolataAwesome"/>
              </a:rPr>
              <a:t>"</a:t>
            </a:r>
            <a:r>
              <a:rPr lang="en-US" dirty="0" err="1">
                <a:solidFill>
                  <a:srgbClr val="72B77B"/>
                </a:solidFill>
                <a:latin typeface="InconsolataAwesome"/>
              </a:rPr>
              <a:t>msg</a:t>
            </a:r>
            <a:r>
              <a:rPr lang="en-US" dirty="0">
                <a:solidFill>
                  <a:srgbClr val="72B77B"/>
                </a:solidFill>
                <a:latin typeface="InconsolataAwesome"/>
              </a:rPr>
              <a:t>"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    </a:t>
            </a:r>
            <a:r>
              <a:rPr lang="en-US" dirty="0">
                <a:solidFill>
                  <a:srgbClr val="549CBD"/>
                </a:solidFill>
                <a:latin typeface="InconsolataAwesome"/>
              </a:rPr>
              <a:t>match-actions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: {</a:t>
            </a:r>
          </a:p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      </a:t>
            </a:r>
            <a:r>
              <a:rPr lang="en-US" dirty="0">
                <a:solidFill>
                  <a:srgbClr val="549CBD"/>
                </a:solidFill>
                <a:latin typeface="InconsolataAwesome"/>
              </a:rPr>
              <a:t>set-values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en-US" dirty="0" smtClean="0">
                <a:solidFill>
                  <a:srgbClr val="F2F2F2"/>
                </a:solidFill>
                <a:latin typeface="InconsolataAwesome"/>
              </a:rPr>
              <a:t>{ </a:t>
            </a:r>
            <a:r>
              <a:rPr lang="en-US" dirty="0" err="1" smtClean="0">
                <a:solidFill>
                  <a:srgbClr val="549CBD"/>
                </a:solidFill>
                <a:latin typeface="InconsolataAwesome"/>
              </a:rPr>
              <a:t>extracted_field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en-US" dirty="0">
                <a:solidFill>
                  <a:srgbClr val="72B77B"/>
                </a:solidFill>
                <a:latin typeface="InconsolataAwesome"/>
              </a:rPr>
              <a:t>"${msg.match.group.1}</a:t>
            </a:r>
            <a:r>
              <a:rPr lang="en-US" dirty="0" smtClean="0">
                <a:solidFill>
                  <a:srgbClr val="72B77B"/>
                </a:solidFill>
                <a:latin typeface="InconsolataAwesome"/>
              </a:rPr>
              <a:t>"</a:t>
            </a:r>
            <a:r>
              <a:rPr lang="en-US" dirty="0" smtClean="0">
                <a:solidFill>
                  <a:srgbClr val="F2F2F2"/>
                </a:solidFill>
                <a:latin typeface="InconsolataAwesome"/>
              </a:rPr>
              <a:t> }</a:t>
            </a:r>
            <a:endParaRPr lang="en-US" dirty="0">
              <a:solidFill>
                <a:srgbClr val="F2F2F2"/>
              </a:solidFill>
              <a:latin typeface="InconsolataAwesome"/>
            </a:endParaRPr>
          </a:p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    },</a:t>
            </a:r>
          </a:p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    </a:t>
            </a:r>
            <a:r>
              <a:rPr lang="en-US" dirty="0">
                <a:solidFill>
                  <a:srgbClr val="549CBD"/>
                </a:solidFill>
                <a:latin typeface="InconsolataAwesome"/>
              </a:rPr>
              <a:t>no-match-actions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: {</a:t>
            </a:r>
          </a:p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      </a:t>
            </a:r>
            <a:r>
              <a:rPr lang="en-US" dirty="0">
                <a:solidFill>
                  <a:srgbClr val="549CBD"/>
                </a:solidFill>
                <a:latin typeface="InconsolataAwesome"/>
              </a:rPr>
              <a:t>set-values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en-US" dirty="0" smtClean="0">
                <a:solidFill>
                  <a:srgbClr val="F2F2F2"/>
                </a:solidFill>
                <a:latin typeface="InconsolataAwesome"/>
              </a:rPr>
              <a:t>{ </a:t>
            </a:r>
            <a:r>
              <a:rPr lang="en-US" dirty="0" err="1" smtClean="0">
                <a:solidFill>
                  <a:srgbClr val="549CBD"/>
                </a:solidFill>
                <a:latin typeface="InconsolataAwesome"/>
              </a:rPr>
              <a:t>extracted_field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en-US" dirty="0">
                <a:solidFill>
                  <a:srgbClr val="72B77B"/>
                </a:solidFill>
                <a:latin typeface="InconsolataAwesome"/>
              </a:rPr>
              <a:t>"</a:t>
            </a:r>
            <a:r>
              <a:rPr lang="en-US" dirty="0" smtClean="0">
                <a:solidFill>
                  <a:srgbClr val="72B77B"/>
                </a:solidFill>
                <a:latin typeface="InconsolataAwesome"/>
              </a:rPr>
              <a:t>"</a:t>
            </a:r>
            <a:r>
              <a:rPr lang="en-US" dirty="0" smtClean="0">
                <a:solidFill>
                  <a:srgbClr val="F2F2F2"/>
                </a:solidFill>
                <a:latin typeface="InconsolataAwesome"/>
              </a:rPr>
              <a:t> }</a:t>
            </a:r>
            <a:endParaRPr lang="en-US" dirty="0">
              <a:solidFill>
                <a:srgbClr val="F2F2F2"/>
              </a:solidFill>
              <a:latin typeface="InconsolataAwesome"/>
            </a:endParaRPr>
          </a:p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    }</a:t>
            </a:r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 </a:t>
            </a:r>
            <a:endParaRPr lang="nb-NO" dirty="0">
              <a:solidFill>
                <a:srgbClr val="F2F2F2"/>
              </a:solidFill>
              <a:latin typeface="InconsolataAwesome"/>
            </a:endParaRP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 }</a:t>
            </a:r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</a:t>
            </a:r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 ...</a:t>
            </a:r>
            <a:endParaRPr lang="nb-NO" dirty="0">
              <a:solidFill>
                <a:srgbClr val="F2F2F2"/>
              </a:solidFill>
              <a:latin typeface="InconsolataAwesome"/>
            </a:endParaRPr>
          </a:p>
        </p:txBody>
      </p:sp>
    </p:spTree>
    <p:extLst>
      <p:ext uri="{BB962C8B-B14F-4D97-AF65-F5344CB8AC3E}">
        <p14:creationId xmlns:p14="http://schemas.microsoft.com/office/powerpoint/2010/main" val="217250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flattened record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2901" y="782064"/>
            <a:ext cx="8458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2F2F2"/>
                </a:solidFill>
                <a:latin typeface="InconsolataAwesome"/>
              </a:rPr>
              <a:t>...</a:t>
            </a:r>
          </a:p>
          <a:p>
            <a:r>
              <a:rPr lang="nb-NO" dirty="0" smtClean="0">
                <a:solidFill>
                  <a:srgbClr val="549CBD"/>
                </a:solidFill>
                <a:latin typeface="InconsolataAwesome"/>
              </a:rPr>
              <a:t>  </a:t>
            </a:r>
            <a:r>
              <a:rPr lang="nb-NO" dirty="0" err="1" smtClean="0">
                <a:solidFill>
                  <a:srgbClr val="549CBD"/>
                </a:solidFill>
                <a:latin typeface="InconsolataAwesome"/>
              </a:rPr>
              <a:t>build</a:t>
            </a:r>
            <a:r>
              <a:rPr lang="nb-NO" dirty="0" err="1">
                <a:solidFill>
                  <a:srgbClr val="549CBD"/>
                </a:solidFill>
                <a:latin typeface="InconsolataAwesome"/>
              </a:rPr>
              <a:t>-avro-record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: {</a:t>
            </a: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   </a:t>
            </a:r>
            <a:r>
              <a:rPr lang="nb-NO" dirty="0" err="1">
                <a:solidFill>
                  <a:schemeClr val="accent1"/>
                </a:solidFill>
                <a:latin typeface="InconsolataAwesome"/>
              </a:rPr>
              <a:t>schema-uri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"</a:t>
            </a:r>
            <a:r>
              <a:rPr lang="nb-NO" dirty="0" err="1">
                <a:solidFill>
                  <a:srgbClr val="72B77B"/>
                </a:solidFill>
                <a:latin typeface="InconsolataAwesome"/>
              </a:rPr>
              <a:t>resource:avro-schemas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/</a:t>
            </a:r>
            <a:r>
              <a:rPr lang="nb-NO" dirty="0" err="1">
                <a:solidFill>
                  <a:srgbClr val="72B77B"/>
                </a:solidFill>
                <a:latin typeface="InconsolataAwesome"/>
              </a:rPr>
              <a:t>flattened-syslog.avsc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"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   </a:t>
            </a:r>
            <a:r>
              <a:rPr lang="nb-NO" dirty="0" err="1">
                <a:solidFill>
                  <a:srgbClr val="549CBD"/>
                </a:solidFill>
                <a:latin typeface="InconsolataAwesome"/>
              </a:rPr>
              <a:t>destination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"</a:t>
            </a:r>
            <a:r>
              <a:rPr lang="nb-NO" dirty="0" err="1">
                <a:solidFill>
                  <a:srgbClr val="72B77B"/>
                </a:solidFill>
                <a:latin typeface="InconsolataAwesome"/>
              </a:rPr>
              <a:t>output_record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"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   </a:t>
            </a:r>
            <a:r>
              <a:rPr lang="nb-NO" dirty="0" err="1">
                <a:solidFill>
                  <a:srgbClr val="549CBD"/>
                </a:solidFill>
                <a:latin typeface="InconsolataAwesome"/>
              </a:rPr>
              <a:t>field-mapping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: {</a:t>
            </a: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     </a:t>
            </a:r>
            <a:r>
              <a:rPr lang="nb-NO" dirty="0" err="1">
                <a:solidFill>
                  <a:srgbClr val="549CBD"/>
                </a:solidFill>
                <a:latin typeface="InconsolataAwesome"/>
              </a:rPr>
              <a:t>ts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"${</a:t>
            </a:r>
            <a:r>
              <a:rPr lang="nb-NO" dirty="0" err="1">
                <a:solidFill>
                  <a:srgbClr val="72B77B"/>
                </a:solidFill>
                <a:latin typeface="InconsolataAwesome"/>
              </a:rPr>
              <a:t>ts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}"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     </a:t>
            </a:r>
            <a:r>
              <a:rPr lang="nb-NO" dirty="0" err="1">
                <a:solidFill>
                  <a:srgbClr val="549CBD"/>
                </a:solidFill>
                <a:latin typeface="InconsolataAwesome"/>
              </a:rPr>
              <a:t>event_type_id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"${</a:t>
            </a:r>
            <a:r>
              <a:rPr lang="nb-NO" dirty="0" err="1">
                <a:solidFill>
                  <a:srgbClr val="72B77B"/>
                </a:solidFill>
                <a:latin typeface="InconsolataAwesome"/>
              </a:rPr>
              <a:t>event_type_id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}"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     </a:t>
            </a:r>
            <a:r>
              <a:rPr lang="nb-NO" dirty="0" err="1">
                <a:solidFill>
                  <a:srgbClr val="549CBD"/>
                </a:solidFill>
                <a:latin typeface="InconsolataAwesome"/>
              </a:rPr>
              <a:t>source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"${</a:t>
            </a:r>
            <a:r>
              <a:rPr lang="nb-NO" dirty="0" err="1">
                <a:solidFill>
                  <a:srgbClr val="72B77B"/>
                </a:solidFill>
                <a:latin typeface="InconsolataAwesome"/>
              </a:rPr>
              <a:t>source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}"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      </a:t>
            </a:r>
            <a:r>
              <a:rPr lang="nb-NO" dirty="0" err="1" smtClean="0">
                <a:solidFill>
                  <a:srgbClr val="549CBD"/>
                </a:solidFill>
                <a:latin typeface="InconsolataAwesome"/>
              </a:rPr>
              <a:t>syslog_facility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"${</a:t>
            </a:r>
            <a:r>
              <a:rPr lang="nb-NO" dirty="0" err="1">
                <a:solidFill>
                  <a:srgbClr val="72B77B"/>
                </a:solidFill>
                <a:latin typeface="InconsolataAwesome"/>
              </a:rPr>
              <a:t>convert:toInt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(</a:t>
            </a:r>
            <a:r>
              <a:rPr lang="nb-NO" dirty="0" err="1" smtClean="0">
                <a:solidFill>
                  <a:srgbClr val="72B77B"/>
                </a:solidFill>
                <a:latin typeface="InconsolataAwesome"/>
              </a:rPr>
              <a:t>attributes</a:t>
            </a:r>
            <a:r>
              <a:rPr lang="nb-NO" dirty="0" smtClean="0">
                <a:solidFill>
                  <a:srgbClr val="72B77B"/>
                </a:solidFill>
                <a:latin typeface="InconsolataAwesome"/>
              </a:rPr>
              <a:t>['</a:t>
            </a:r>
            <a:r>
              <a:rPr lang="nb-NO" dirty="0" err="1" smtClean="0">
                <a:solidFill>
                  <a:srgbClr val="72B77B"/>
                </a:solidFill>
                <a:latin typeface="InconsolataAwesome"/>
              </a:rPr>
              <a:t>syslog_facility</a:t>
            </a:r>
            <a:r>
              <a:rPr lang="nb-NO" dirty="0" smtClean="0">
                <a:solidFill>
                  <a:srgbClr val="72B77B"/>
                </a:solidFill>
                <a:latin typeface="InconsolataAwesome"/>
              </a:rPr>
              <a:t>'])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}"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     </a:t>
            </a:r>
            <a:r>
              <a:rPr lang="nb-NO" dirty="0" err="1">
                <a:solidFill>
                  <a:srgbClr val="549CBD"/>
                </a:solidFill>
                <a:latin typeface="InconsolataAwesome"/>
              </a:rPr>
              <a:t>syslog_severity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"${</a:t>
            </a:r>
            <a:r>
              <a:rPr lang="nb-NO" dirty="0" err="1">
                <a:solidFill>
                  <a:srgbClr val="72B77B"/>
                </a:solidFill>
                <a:latin typeface="InconsolataAwesome"/>
              </a:rPr>
              <a:t>convert:toInt</a:t>
            </a:r>
            <a:r>
              <a:rPr lang="nb-NO" dirty="0" smtClean="0">
                <a:solidFill>
                  <a:srgbClr val="72B77B"/>
                </a:solidFill>
                <a:latin typeface="InconsolataAwesome"/>
              </a:rPr>
              <a:t>(</a:t>
            </a:r>
            <a:r>
              <a:rPr lang="nb-NO" dirty="0" err="1">
                <a:solidFill>
                  <a:srgbClr val="72B77B"/>
                </a:solidFill>
                <a:latin typeface="InconsolataAwesome"/>
              </a:rPr>
              <a:t>attributes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['</a:t>
            </a:r>
            <a:r>
              <a:rPr lang="nb-NO" dirty="0" err="1" smtClean="0">
                <a:solidFill>
                  <a:srgbClr val="72B77B"/>
                </a:solidFill>
                <a:latin typeface="InconsolataAwesome"/>
              </a:rPr>
              <a:t>syslog_severity</a:t>
            </a:r>
            <a:r>
              <a:rPr lang="nb-NO" dirty="0" smtClean="0">
                <a:solidFill>
                  <a:srgbClr val="72B77B"/>
                </a:solidFill>
                <a:latin typeface="InconsolataAwesome"/>
              </a:rPr>
              <a:t>'])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}"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     </a:t>
            </a:r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...</a:t>
            </a:r>
            <a:endParaRPr lang="nb-NO" dirty="0">
              <a:solidFill>
                <a:srgbClr val="F2F2F2"/>
              </a:solidFill>
              <a:latin typeface="InconsolataAwesome"/>
            </a:endParaRP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     </a:t>
            </a:r>
            <a:r>
              <a:rPr lang="nb-NO" dirty="0" err="1">
                <a:solidFill>
                  <a:srgbClr val="549CBD"/>
                </a:solidFill>
                <a:latin typeface="InconsolataAwesome"/>
              </a:rPr>
              <a:t>syslog_message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"$</a:t>
            </a:r>
            <a:r>
              <a:rPr lang="nb-NO" dirty="0" smtClean="0">
                <a:solidFill>
                  <a:srgbClr val="72B77B"/>
                </a:solidFill>
                <a:latin typeface="InconsolataAwesome"/>
              </a:rPr>
              <a:t>{</a:t>
            </a:r>
            <a:r>
              <a:rPr lang="nb-NO" dirty="0" err="1">
                <a:solidFill>
                  <a:srgbClr val="72B77B"/>
                </a:solidFill>
                <a:latin typeface="InconsolataAwesome"/>
              </a:rPr>
              <a:t>attributes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['</a:t>
            </a:r>
            <a:r>
              <a:rPr lang="nb-NO" dirty="0" err="1" smtClean="0">
                <a:solidFill>
                  <a:srgbClr val="72B77B"/>
                </a:solidFill>
                <a:latin typeface="InconsolataAwesome"/>
              </a:rPr>
              <a:t>syslog_message</a:t>
            </a:r>
            <a:r>
              <a:rPr lang="nb-NO" dirty="0" smtClean="0">
                <a:solidFill>
                  <a:srgbClr val="72B77B"/>
                </a:solidFill>
                <a:latin typeface="InconsolataAwesome"/>
              </a:rPr>
              <a:t>']}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"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     </a:t>
            </a:r>
            <a:r>
              <a:rPr lang="nb-NO" dirty="0" err="1">
                <a:solidFill>
                  <a:srgbClr val="549CBD"/>
                </a:solidFill>
                <a:latin typeface="InconsolataAwesome"/>
              </a:rPr>
              <a:t>syslog_pid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"${</a:t>
            </a:r>
            <a:r>
              <a:rPr lang="nb-NO" dirty="0" err="1">
                <a:solidFill>
                  <a:srgbClr val="72B77B"/>
                </a:solidFill>
                <a:latin typeface="InconsolataAwesome"/>
              </a:rPr>
              <a:t>convert:toInt</a:t>
            </a:r>
            <a:r>
              <a:rPr lang="nb-NO" dirty="0" smtClean="0">
                <a:solidFill>
                  <a:srgbClr val="72B77B"/>
                </a:solidFill>
                <a:latin typeface="InconsolataAwesome"/>
              </a:rPr>
              <a:t>(</a:t>
            </a:r>
            <a:r>
              <a:rPr lang="nb-NO" dirty="0" err="1">
                <a:solidFill>
                  <a:srgbClr val="72B77B"/>
                </a:solidFill>
                <a:latin typeface="InconsolataAwesome"/>
              </a:rPr>
              <a:t>attributes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['</a:t>
            </a:r>
            <a:r>
              <a:rPr lang="nb-NO" dirty="0" err="1" smtClean="0">
                <a:solidFill>
                  <a:srgbClr val="72B77B"/>
                </a:solidFill>
                <a:latin typeface="InconsolataAwesome"/>
              </a:rPr>
              <a:t>syslog_pid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)}"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      </a:t>
            </a:r>
            <a:r>
              <a:rPr lang="nb-NO" dirty="0" err="1" smtClean="0">
                <a:solidFill>
                  <a:srgbClr val="549CBD"/>
                </a:solidFill>
                <a:latin typeface="InconsolataAwesome"/>
              </a:rPr>
              <a:t>extracted_field</a:t>
            </a:r>
            <a:r>
              <a:rPr lang="nb-NO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"${</a:t>
            </a:r>
            <a:r>
              <a:rPr lang="nb-NO" dirty="0" err="1">
                <a:solidFill>
                  <a:srgbClr val="72B77B"/>
                </a:solidFill>
                <a:latin typeface="InconsolataAwesome"/>
              </a:rPr>
              <a:t>extracted_field</a:t>
            </a:r>
            <a:r>
              <a:rPr lang="nb-NO" dirty="0">
                <a:solidFill>
                  <a:srgbClr val="72B77B"/>
                </a:solidFill>
                <a:latin typeface="InconsolataAwesome"/>
              </a:rPr>
              <a:t>}"</a:t>
            </a: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   },</a:t>
            </a:r>
          </a:p>
          <a:p>
            <a:r>
              <a:rPr lang="nb-NO" dirty="0">
                <a:solidFill>
                  <a:srgbClr val="F2F2F2"/>
                </a:solidFill>
                <a:latin typeface="InconsolataAwesome"/>
              </a:rPr>
              <a:t>  }</a:t>
            </a:r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nb-NO" dirty="0" smtClean="0">
                <a:solidFill>
                  <a:srgbClr val="F2F2F2"/>
                </a:solidFill>
                <a:latin typeface="InconsolataAwesome"/>
              </a:rPr>
              <a:t>...</a:t>
            </a:r>
            <a:endParaRPr lang="nb-NO" dirty="0">
              <a:solidFill>
                <a:srgbClr val="F2F2F2"/>
              </a:solidFill>
              <a:latin typeface="InconsolataAwesome"/>
            </a:endParaRPr>
          </a:p>
        </p:txBody>
      </p:sp>
    </p:spTree>
    <p:extLst>
      <p:ext uri="{BB962C8B-B14F-4D97-AF65-F5344CB8AC3E}">
        <p14:creationId xmlns:p14="http://schemas.microsoft.com/office/powerpoint/2010/main" val="2729822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 metrics from log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256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 metrics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Input: HTTP status logs</a:t>
            </a:r>
          </a:p>
          <a:p>
            <a:r>
              <a:rPr lang="en-US" dirty="0" smtClean="0"/>
              <a:t>Extract request latency</a:t>
            </a:r>
          </a:p>
          <a:p>
            <a:r>
              <a:rPr lang="en-US" dirty="0" smtClean="0"/>
              <a:t>Extract counts by HTTP status code</a:t>
            </a:r>
          </a:p>
          <a:p>
            <a:r>
              <a:rPr lang="en-US" dirty="0" smtClean="0"/>
              <a:t>Metric types</a:t>
            </a:r>
          </a:p>
          <a:p>
            <a:pPr lvl="1"/>
            <a:r>
              <a:rPr lang="en-US" dirty="0" err="1" smtClean="0"/>
              <a:t>Guage</a:t>
            </a:r>
            <a:r>
              <a:rPr lang="en-US" dirty="0" smtClean="0"/>
              <a:t>: A value that varies over time (think latency, CPU %, etc.)</a:t>
            </a:r>
          </a:p>
          <a:p>
            <a:pPr lvl="1"/>
            <a:r>
              <a:rPr lang="en-US" dirty="0" smtClean="0"/>
              <a:t>Counter: A value that accumulates over time (think event volume, status codes,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78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metric event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2901" y="687384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{</a:t>
            </a:r>
            <a:endParaRPr lang="en-US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  </a:t>
            </a:r>
            <a:r>
              <a:rPr lang="en-US" dirty="0" smtClean="0">
                <a:solidFill>
                  <a:schemeClr val="accent1"/>
                </a:solidFill>
                <a:latin typeface="Inconsolata Awesome"/>
                <a:cs typeface="Inconsolata Awesome"/>
              </a:rPr>
              <a:t>"id"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en-US" dirty="0" smtClean="0">
                <a:solidFill>
                  <a:schemeClr val="accent4"/>
                </a:solidFill>
                <a:latin typeface="Inconsolata Awesome"/>
                <a:cs typeface="Inconsolata Awesome"/>
              </a:rPr>
              <a:t>"JRHAIDMLCKLEAPMIQDHFLO3MXBBQ7NVBEJNDKZGS2XVSEINGGBHA</a:t>
            </a:r>
            <a:r>
              <a:rPr lang="en-US" dirty="0">
                <a:solidFill>
                  <a:schemeClr val="accent4"/>
                </a:solidFill>
                <a:latin typeface="Inconsolata Awesome"/>
                <a:cs typeface="Inconsolata Awesome"/>
              </a:rPr>
              <a:t>===</a:t>
            </a:r>
            <a:r>
              <a:rPr lang="en-US" dirty="0" smtClean="0">
                <a:solidFill>
                  <a:schemeClr val="accent4"/>
                </a:solidFill>
                <a:latin typeface="Inconsolata Awesome"/>
                <a:cs typeface="Inconsolata Awesome"/>
              </a:rPr>
              <a:t>="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,</a:t>
            </a:r>
            <a:endParaRPr lang="en-US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  </a:t>
            </a:r>
            <a:r>
              <a:rPr lang="en-US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</a:t>
            </a:r>
            <a:r>
              <a:rPr lang="en-US" dirty="0" err="1" smtClean="0">
                <a:solidFill>
                  <a:srgbClr val="549CBD"/>
                </a:solidFill>
                <a:latin typeface="Inconsolata Awesome"/>
                <a:cs typeface="Inconsolata Awesome"/>
              </a:rPr>
              <a:t>event_type_id</a:t>
            </a:r>
            <a:r>
              <a:rPr lang="en-US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en-US" dirty="0" smtClean="0">
                <a:solidFill>
                  <a:srgbClr val="F2F2F2"/>
                </a:solidFill>
                <a:latin typeface="Inconsolata Awesome"/>
                <a:cs typeface="Inconsolata Awesome"/>
              </a:rPr>
              <a:t>107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,</a:t>
            </a:r>
            <a:endParaRPr lang="en-US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  </a:t>
            </a:r>
            <a:r>
              <a:rPr lang="en-US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</a:t>
            </a:r>
            <a:r>
              <a:rPr lang="en-US" dirty="0" err="1" smtClean="0">
                <a:solidFill>
                  <a:srgbClr val="549CBD"/>
                </a:solidFill>
                <a:latin typeface="Inconsolata Awesome"/>
                <a:cs typeface="Inconsolata Awesome"/>
              </a:rPr>
              <a:t>ts</a:t>
            </a:r>
            <a:r>
              <a:rPr lang="en-US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en-US" dirty="0">
                <a:solidFill>
                  <a:srgbClr val="F2F2F2"/>
                </a:solidFill>
                <a:latin typeface="Inconsolata Awesome"/>
                <a:cs typeface="Inconsolata Awesome"/>
              </a:rPr>
              <a:t>1436576671000</a:t>
            </a:r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,</a:t>
            </a:r>
            <a:endParaRPr lang="en-US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  </a:t>
            </a:r>
            <a:r>
              <a:rPr lang="en-US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"location"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en-US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"</a:t>
            </a:r>
            <a:r>
              <a:rPr lang="en-US" dirty="0" err="1" smtClean="0">
                <a:solidFill>
                  <a:srgbClr val="72B77B"/>
                </a:solidFill>
                <a:latin typeface="Inconsolata Awesome"/>
                <a:cs typeface="Inconsolata Awesome"/>
              </a:rPr>
              <a:t>aws</a:t>
            </a:r>
            <a:r>
              <a:rPr lang="en-US" dirty="0">
                <a:solidFill>
                  <a:srgbClr val="72B77B"/>
                </a:solidFill>
                <a:latin typeface="Inconsolata Awesome"/>
                <a:cs typeface="Inconsolata Awesome"/>
              </a:rPr>
              <a:t>/us-west-</a:t>
            </a:r>
            <a:r>
              <a:rPr lang="en-US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2a"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,</a:t>
            </a:r>
            <a:endParaRPr lang="en-US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  </a:t>
            </a:r>
            <a:r>
              <a:rPr lang="en-US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"host"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en-US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"web01</a:t>
            </a:r>
            <a:r>
              <a:rPr lang="en-US" dirty="0">
                <a:solidFill>
                  <a:srgbClr val="72B77B"/>
                </a:solidFill>
                <a:latin typeface="Inconsolata Awesome"/>
                <a:cs typeface="Inconsolata Awesome"/>
              </a:rPr>
              <a:t>.</a:t>
            </a:r>
            <a:r>
              <a:rPr lang="en-US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rocana.com"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,</a:t>
            </a:r>
            <a:endParaRPr lang="en-US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  </a:t>
            </a:r>
            <a:r>
              <a:rPr lang="en-US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"service"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en-US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"</a:t>
            </a:r>
            <a:r>
              <a:rPr lang="en-US" dirty="0" err="1" smtClean="0">
                <a:solidFill>
                  <a:srgbClr val="72B77B"/>
                </a:solidFill>
                <a:latin typeface="Inconsolata Awesome"/>
                <a:cs typeface="Inconsolata Awesome"/>
              </a:rPr>
              <a:t>httpd</a:t>
            </a:r>
            <a:r>
              <a:rPr lang="en-US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,</a:t>
            </a:r>
            <a:endParaRPr lang="en-US" dirty="0" smtClean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en-US" dirty="0">
                <a:solidFill>
                  <a:srgbClr val="F2F2F2"/>
                </a:solidFill>
                <a:latin typeface="Inconsolata Awesome"/>
                <a:cs typeface="Inconsolata Awesome"/>
              </a:rPr>
              <a:t> </a:t>
            </a:r>
            <a:r>
              <a:rPr lang="en-US" dirty="0" smtClean="0">
                <a:solidFill>
                  <a:srgbClr val="F2F2F2"/>
                </a:solidFill>
                <a:latin typeface="Inconsolata Awesome"/>
                <a:cs typeface="Inconsolata Awesome"/>
              </a:rPr>
              <a:t> </a:t>
            </a:r>
            <a:r>
              <a:rPr lang="en-US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"attributes"</a:t>
            </a:r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{</a:t>
            </a:r>
            <a:endParaRPr lang="en-US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sk-SK" dirty="0">
                <a:solidFill>
                  <a:srgbClr val="C0C0C0"/>
                </a:solidFill>
                <a:latin typeface="Inconsolata Awesome"/>
                <a:cs typeface="Inconsolata Awesome"/>
              </a:rPr>
              <a:t>    </a:t>
            </a:r>
            <a:r>
              <a:rPr lang="sk-SK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"m.http.request.latency"</a:t>
            </a:r>
            <a:r>
              <a:rPr lang="sk-SK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sk-SK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"4.2000000000E1</a:t>
            </a:r>
            <a:r>
              <a:rPr lang="sk-SK" dirty="0">
                <a:solidFill>
                  <a:srgbClr val="72B77B"/>
                </a:solidFill>
                <a:latin typeface="Inconsolata Awesome"/>
                <a:cs typeface="Inconsolata Awesome"/>
              </a:rPr>
              <a:t>|g"</a:t>
            </a:r>
            <a:r>
              <a:rPr lang="sk-SK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,</a:t>
            </a:r>
            <a:endParaRPr lang="sk-SK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sk-SK" dirty="0">
                <a:solidFill>
                  <a:srgbClr val="C0C0C0"/>
                </a:solidFill>
                <a:latin typeface="Inconsolata Awesome"/>
                <a:cs typeface="Inconsolata Awesome"/>
              </a:rPr>
              <a:t>    </a:t>
            </a:r>
            <a:r>
              <a:rPr lang="sk-SK" dirty="0" smtClean="0">
                <a:solidFill>
                  <a:srgbClr val="549CBD"/>
                </a:solidFill>
                <a:latin typeface="Inconsolata Awesome"/>
                <a:cs typeface="Inconsolata Awesome"/>
              </a:rPr>
              <a:t>"m.http.status.401.count"</a:t>
            </a:r>
            <a:r>
              <a:rPr lang="sk-SK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: </a:t>
            </a:r>
            <a:r>
              <a:rPr lang="sk-SK" dirty="0" smtClean="0">
                <a:solidFill>
                  <a:srgbClr val="72B77B"/>
                </a:solidFill>
                <a:latin typeface="Inconsolata Awesome"/>
                <a:cs typeface="Inconsolata Awesome"/>
              </a:rPr>
              <a:t>"</a:t>
            </a:r>
            <a:r>
              <a:rPr lang="sk-SK" smtClean="0">
                <a:solidFill>
                  <a:srgbClr val="72B77B"/>
                </a:solidFill>
                <a:latin typeface="Inconsolata Awesome"/>
                <a:cs typeface="Inconsolata Awesome"/>
              </a:rPr>
              <a:t>1.0000000000E0|c"</a:t>
            </a:r>
            <a:r>
              <a:rPr lang="sk-SK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,</a:t>
            </a:r>
            <a:endParaRPr lang="sk-SK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en-US" dirty="0" smtClean="0">
                <a:solidFill>
                  <a:srgbClr val="C0C0C0"/>
                </a:solidFill>
                <a:latin typeface="Inconsolata Awesome"/>
                <a:cs typeface="Inconsolata Awesome"/>
              </a:rPr>
              <a:t>  }</a:t>
            </a:r>
            <a:endParaRPr lang="en-US" dirty="0">
              <a:solidFill>
                <a:srgbClr val="F2F2F2"/>
              </a:solidFill>
              <a:latin typeface="Inconsolata Awesome"/>
              <a:cs typeface="Inconsolata Awesome"/>
            </a:endParaRPr>
          </a:p>
          <a:p>
            <a:r>
              <a:rPr lang="en-US" dirty="0">
                <a:solidFill>
                  <a:srgbClr val="C0C0C0"/>
                </a:solidFill>
                <a:latin typeface="Inconsolata Awesome"/>
                <a:cs typeface="Inconsolata Awesome"/>
              </a:rPr>
              <a:t>}</a:t>
            </a:r>
            <a:r>
              <a:rPr lang="cs-CZ" dirty="0">
                <a:latin typeface="Droid Sans Mono Awesome"/>
                <a:cs typeface="Droid Sans Mono Awesome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43540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88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 metrics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2901" y="782064"/>
            <a:ext cx="8458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2F2F2"/>
                </a:solidFill>
                <a:latin typeface="InconsolataAwesome"/>
              </a:rPr>
              <a:t>{</a:t>
            </a:r>
          </a:p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  </a:t>
            </a:r>
            <a:r>
              <a:rPr lang="en-US" dirty="0">
                <a:solidFill>
                  <a:srgbClr val="549CBD"/>
                </a:solidFill>
                <a:latin typeface="InconsolataAwesome"/>
              </a:rPr>
              <a:t>load-event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: {},</a:t>
            </a:r>
          </a:p>
          <a:p>
            <a:r>
              <a:rPr lang="en-US" dirty="0" smtClean="0">
                <a:solidFill>
                  <a:srgbClr val="F2F2F2"/>
                </a:solidFill>
                <a:latin typeface="InconsolataAwesome"/>
              </a:rPr>
              <a:t>  </a:t>
            </a:r>
            <a:r>
              <a:rPr lang="en-US" dirty="0" smtClean="0">
                <a:solidFill>
                  <a:srgbClr val="549CBD"/>
                </a:solidFill>
                <a:latin typeface="InconsolataAwesome"/>
              </a:rPr>
              <a:t>build</a:t>
            </a:r>
            <a:r>
              <a:rPr lang="en-US" dirty="0">
                <a:solidFill>
                  <a:srgbClr val="549CBD"/>
                </a:solidFill>
                <a:latin typeface="InconsolataAwesome"/>
              </a:rPr>
              <a:t>-metric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: {</a:t>
            </a:r>
          </a:p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    </a:t>
            </a:r>
            <a:r>
              <a:rPr lang="en-US" dirty="0">
                <a:solidFill>
                  <a:srgbClr val="549CBD"/>
                </a:solidFill>
                <a:latin typeface="InconsolataAwesome"/>
              </a:rPr>
              <a:t>gauge-mapping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: {</a:t>
            </a:r>
          </a:p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      </a:t>
            </a:r>
            <a:r>
              <a:rPr lang="en-US" dirty="0" err="1">
                <a:solidFill>
                  <a:srgbClr val="549CBD"/>
                </a:solidFill>
                <a:latin typeface="InconsolataAwesome"/>
              </a:rPr>
              <a:t>http.request.latency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en-US" dirty="0">
                <a:solidFill>
                  <a:schemeClr val="accent4"/>
                </a:solidFill>
                <a:latin typeface="InconsolataAwesome"/>
              </a:rPr>
              <a:t>"${</a:t>
            </a:r>
            <a:r>
              <a:rPr lang="en-US" dirty="0" err="1">
                <a:solidFill>
                  <a:schemeClr val="accent4"/>
                </a:solidFill>
                <a:latin typeface="InconsolataAwesome"/>
              </a:rPr>
              <a:t>convert:toDouble</a:t>
            </a:r>
            <a:r>
              <a:rPr lang="en-US" dirty="0">
                <a:solidFill>
                  <a:schemeClr val="accent4"/>
                </a:solidFill>
                <a:latin typeface="InconsolataAwesome"/>
              </a:rPr>
              <a:t>(attributes['latency'])}"</a:t>
            </a:r>
          </a:p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    },</a:t>
            </a:r>
          </a:p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    </a:t>
            </a:r>
            <a:r>
              <a:rPr lang="en-US" dirty="0">
                <a:solidFill>
                  <a:srgbClr val="549CBD"/>
                </a:solidFill>
                <a:latin typeface="InconsolataAwesome"/>
              </a:rPr>
              <a:t>destination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en-US" dirty="0">
                <a:solidFill>
                  <a:srgbClr val="72B77B"/>
                </a:solidFill>
                <a:latin typeface="InconsolataAwesome"/>
              </a:rPr>
              <a:t>"</a:t>
            </a:r>
            <a:r>
              <a:rPr lang="en-US" dirty="0" err="1">
                <a:solidFill>
                  <a:srgbClr val="72B77B"/>
                </a:solidFill>
                <a:latin typeface="InconsolataAwesome"/>
              </a:rPr>
              <a:t>latency_metric</a:t>
            </a:r>
            <a:r>
              <a:rPr lang="en-US" dirty="0">
                <a:solidFill>
                  <a:srgbClr val="72B77B"/>
                </a:solidFill>
                <a:latin typeface="InconsolataAwesome"/>
              </a:rPr>
              <a:t>"</a:t>
            </a:r>
          </a:p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  },</a:t>
            </a:r>
          </a:p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  </a:t>
            </a:r>
            <a:r>
              <a:rPr lang="en-US" dirty="0">
                <a:solidFill>
                  <a:srgbClr val="549CBD"/>
                </a:solidFill>
                <a:latin typeface="InconsolataAwesome"/>
              </a:rPr>
              <a:t>accumulate-output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en-US" dirty="0" smtClean="0">
                <a:solidFill>
                  <a:srgbClr val="F2F2F2"/>
                </a:solidFill>
                <a:latin typeface="InconsolataAwesome"/>
              </a:rPr>
              <a:t>{ </a:t>
            </a:r>
            <a:r>
              <a:rPr lang="en-US" dirty="0" smtClean="0">
                <a:solidFill>
                  <a:srgbClr val="549CBD"/>
                </a:solidFill>
                <a:latin typeface="InconsolataAwesome"/>
              </a:rPr>
              <a:t>value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en-US" dirty="0">
                <a:solidFill>
                  <a:srgbClr val="72B77B"/>
                </a:solidFill>
                <a:latin typeface="InconsolataAwesome"/>
              </a:rPr>
              <a:t>"${</a:t>
            </a:r>
            <a:r>
              <a:rPr lang="en-US" dirty="0" err="1">
                <a:solidFill>
                  <a:srgbClr val="72B77B"/>
                </a:solidFill>
                <a:latin typeface="InconsolataAwesome"/>
              </a:rPr>
              <a:t>latency_metric</a:t>
            </a:r>
            <a:r>
              <a:rPr lang="en-US" dirty="0">
                <a:solidFill>
                  <a:srgbClr val="72B77B"/>
                </a:solidFill>
                <a:latin typeface="InconsolataAwesome"/>
              </a:rPr>
              <a:t>}</a:t>
            </a:r>
            <a:r>
              <a:rPr lang="en-US" dirty="0" smtClean="0">
                <a:solidFill>
                  <a:srgbClr val="72B77B"/>
                </a:solidFill>
                <a:latin typeface="InconsolataAwesome"/>
              </a:rPr>
              <a:t>"</a:t>
            </a:r>
            <a:r>
              <a:rPr lang="en-US" dirty="0" smtClean="0">
                <a:solidFill>
                  <a:srgbClr val="F2F2F2"/>
                </a:solidFill>
                <a:latin typeface="InconsolataAwesome"/>
              </a:rPr>
              <a:t> }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,</a:t>
            </a:r>
          </a:p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  </a:t>
            </a:r>
            <a:r>
              <a:rPr lang="en-US" dirty="0">
                <a:solidFill>
                  <a:srgbClr val="549CBD"/>
                </a:solidFill>
                <a:latin typeface="InconsolataAwesome"/>
              </a:rPr>
              <a:t>build-metric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: {</a:t>
            </a:r>
          </a:p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    </a:t>
            </a:r>
            <a:r>
              <a:rPr lang="en-US" dirty="0">
                <a:solidFill>
                  <a:srgbClr val="549CBD"/>
                </a:solidFill>
                <a:latin typeface="InconsolataAwesome"/>
              </a:rPr>
              <a:t>dynamic-counter-mapping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: [</a:t>
            </a:r>
          </a:p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      </a:t>
            </a:r>
            <a:r>
              <a:rPr lang="en-US" dirty="0">
                <a:solidFill>
                  <a:srgbClr val="72B77B"/>
                </a:solidFill>
                <a:latin typeface="InconsolataAwesome"/>
              </a:rPr>
              <a:t>"${</a:t>
            </a:r>
            <a:r>
              <a:rPr lang="en-US" dirty="0" err="1">
                <a:solidFill>
                  <a:srgbClr val="72B77B"/>
                </a:solidFill>
                <a:latin typeface="InconsolataAwesome"/>
              </a:rPr>
              <a:t>string:format</a:t>
            </a:r>
            <a:r>
              <a:rPr lang="en-US" dirty="0">
                <a:solidFill>
                  <a:srgbClr val="72B77B"/>
                </a:solidFill>
                <a:latin typeface="InconsolataAwesome"/>
              </a:rPr>
              <a:t>('http.status.%</a:t>
            </a:r>
            <a:r>
              <a:rPr lang="en-US" dirty="0" err="1">
                <a:solidFill>
                  <a:srgbClr val="72B77B"/>
                </a:solidFill>
                <a:latin typeface="InconsolataAwesome"/>
              </a:rPr>
              <a:t>s.count</a:t>
            </a:r>
            <a:r>
              <a:rPr lang="en-US" dirty="0">
                <a:solidFill>
                  <a:srgbClr val="72B77B"/>
                </a:solidFill>
                <a:latin typeface="InconsolataAwesome"/>
              </a:rPr>
              <a:t>', attributes['</a:t>
            </a:r>
            <a:r>
              <a:rPr lang="en-US" dirty="0" err="1">
                <a:solidFill>
                  <a:srgbClr val="72B77B"/>
                </a:solidFill>
                <a:latin typeface="InconsolataAwesome"/>
              </a:rPr>
              <a:t>sc_status</a:t>
            </a:r>
            <a:r>
              <a:rPr lang="en-US" dirty="0">
                <a:solidFill>
                  <a:srgbClr val="72B77B"/>
                </a:solidFill>
                <a:latin typeface="InconsolataAwesome"/>
              </a:rPr>
              <a:t>'])}"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, 1D</a:t>
            </a:r>
          </a:p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    ],</a:t>
            </a:r>
          </a:p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    </a:t>
            </a:r>
            <a:r>
              <a:rPr lang="en-US" dirty="0">
                <a:solidFill>
                  <a:srgbClr val="549CBD"/>
                </a:solidFill>
                <a:latin typeface="InconsolataAwesome"/>
              </a:rPr>
              <a:t>destination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en-US" dirty="0">
                <a:solidFill>
                  <a:srgbClr val="72B77B"/>
                </a:solidFill>
                <a:latin typeface="InconsolataAwesome"/>
              </a:rPr>
              <a:t>"</a:t>
            </a:r>
            <a:r>
              <a:rPr lang="en-US" dirty="0" err="1">
                <a:solidFill>
                  <a:srgbClr val="72B77B"/>
                </a:solidFill>
                <a:latin typeface="InconsolataAwesome"/>
              </a:rPr>
              <a:t>status_metric</a:t>
            </a:r>
            <a:r>
              <a:rPr lang="en-US" dirty="0">
                <a:solidFill>
                  <a:srgbClr val="72B77B"/>
                </a:solidFill>
                <a:latin typeface="InconsolataAwesome"/>
              </a:rPr>
              <a:t>"</a:t>
            </a:r>
          </a:p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  },</a:t>
            </a:r>
          </a:p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  </a:t>
            </a:r>
            <a:r>
              <a:rPr lang="en-US" dirty="0">
                <a:solidFill>
                  <a:srgbClr val="549CBD"/>
                </a:solidFill>
                <a:latin typeface="InconsolataAwesome"/>
              </a:rPr>
              <a:t>accumulate-output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en-US" dirty="0" smtClean="0">
                <a:solidFill>
                  <a:srgbClr val="F2F2F2"/>
                </a:solidFill>
                <a:latin typeface="InconsolataAwesome"/>
              </a:rPr>
              <a:t>{ </a:t>
            </a:r>
            <a:r>
              <a:rPr lang="en-US" dirty="0" smtClean="0">
                <a:solidFill>
                  <a:srgbClr val="549CBD"/>
                </a:solidFill>
                <a:latin typeface="InconsolataAwesome"/>
              </a:rPr>
              <a:t>value</a:t>
            </a:r>
            <a:r>
              <a:rPr lang="en-US" dirty="0">
                <a:solidFill>
                  <a:srgbClr val="F2F2F2"/>
                </a:solidFill>
                <a:latin typeface="InconsolataAwesome"/>
              </a:rPr>
              <a:t>: </a:t>
            </a:r>
            <a:r>
              <a:rPr lang="en-US" dirty="0">
                <a:solidFill>
                  <a:srgbClr val="72B77B"/>
                </a:solidFill>
                <a:latin typeface="InconsolataAwesome"/>
              </a:rPr>
              <a:t>"${</a:t>
            </a:r>
            <a:r>
              <a:rPr lang="en-US" dirty="0" err="1">
                <a:solidFill>
                  <a:srgbClr val="72B77B"/>
                </a:solidFill>
                <a:latin typeface="InconsolataAwesome"/>
              </a:rPr>
              <a:t>status_metric</a:t>
            </a:r>
            <a:r>
              <a:rPr lang="en-US" dirty="0">
                <a:solidFill>
                  <a:srgbClr val="72B77B"/>
                </a:solidFill>
                <a:latin typeface="InconsolataAwesome"/>
              </a:rPr>
              <a:t>}</a:t>
            </a:r>
            <a:r>
              <a:rPr lang="en-US" dirty="0" smtClean="0">
                <a:solidFill>
                  <a:srgbClr val="72B77B"/>
                </a:solidFill>
                <a:latin typeface="InconsolataAwesome"/>
              </a:rPr>
              <a:t>"</a:t>
            </a:r>
            <a:r>
              <a:rPr lang="en-US" dirty="0" smtClean="0">
                <a:solidFill>
                  <a:srgbClr val="F2F2F2"/>
                </a:solidFill>
                <a:latin typeface="InconsolataAwesome"/>
              </a:rPr>
              <a:t> }</a:t>
            </a:r>
            <a:endParaRPr lang="en-US" dirty="0">
              <a:solidFill>
                <a:srgbClr val="F2F2F2"/>
              </a:solidFill>
              <a:latin typeface="InconsolataAwesome"/>
            </a:endParaRPr>
          </a:p>
          <a:p>
            <a:r>
              <a:rPr lang="en-US" dirty="0">
                <a:solidFill>
                  <a:srgbClr val="F2F2F2"/>
                </a:solidFill>
                <a:latin typeface="InconsolataAwesome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560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38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 103"/>
          <p:cNvSpPr>
            <a:spLocks noEditPoints="1"/>
          </p:cNvSpPr>
          <p:nvPr/>
        </p:nvSpPr>
        <p:spPr bwMode="auto">
          <a:xfrm>
            <a:off x="3430810" y="3010355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458AA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" name="Freeform 104"/>
          <p:cNvSpPr>
            <a:spLocks noEditPoints="1"/>
          </p:cNvSpPr>
          <p:nvPr/>
        </p:nvSpPr>
        <p:spPr bwMode="auto">
          <a:xfrm>
            <a:off x="3430810" y="3010355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952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4" name="Freeform 103"/>
          <p:cNvSpPr>
            <a:spLocks noEditPoints="1"/>
          </p:cNvSpPr>
          <p:nvPr/>
        </p:nvSpPr>
        <p:spPr bwMode="auto">
          <a:xfrm>
            <a:off x="3305741" y="2857956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458AA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5" name="Freeform 104"/>
          <p:cNvSpPr>
            <a:spLocks noEditPoints="1"/>
          </p:cNvSpPr>
          <p:nvPr/>
        </p:nvSpPr>
        <p:spPr bwMode="auto">
          <a:xfrm>
            <a:off x="3305741" y="2857956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952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1" name="Freeform 103"/>
          <p:cNvSpPr>
            <a:spLocks noEditPoints="1"/>
          </p:cNvSpPr>
          <p:nvPr/>
        </p:nvSpPr>
        <p:spPr bwMode="auto">
          <a:xfrm>
            <a:off x="3147890" y="2727782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458AA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2" name="Freeform 104"/>
          <p:cNvSpPr>
            <a:spLocks noEditPoints="1"/>
          </p:cNvSpPr>
          <p:nvPr/>
        </p:nvSpPr>
        <p:spPr bwMode="auto">
          <a:xfrm>
            <a:off x="3147890" y="2727782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952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" name="Rectangle 94"/>
          <p:cNvSpPr>
            <a:spLocks noChangeArrowheads="1"/>
          </p:cNvSpPr>
          <p:nvPr/>
        </p:nvSpPr>
        <p:spPr bwMode="auto">
          <a:xfrm>
            <a:off x="3335269" y="2933814"/>
            <a:ext cx="109066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>
                <a:solidFill>
                  <a:srgbClr val="FFFFFF"/>
                </a:solidFill>
              </a:rPr>
              <a:t>Java action objects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26" name="Freeform 43"/>
          <p:cNvSpPr>
            <a:spLocks noEditPoints="1"/>
          </p:cNvSpPr>
          <p:nvPr/>
        </p:nvSpPr>
        <p:spPr bwMode="auto">
          <a:xfrm>
            <a:off x="273470" y="2573648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chemeClr val="accent4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Freeform 44"/>
          <p:cNvSpPr>
            <a:spLocks noEditPoints="1"/>
          </p:cNvSpPr>
          <p:nvPr/>
        </p:nvSpPr>
        <p:spPr bwMode="auto">
          <a:xfrm>
            <a:off x="273470" y="2573648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12700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Rectangle 94"/>
          <p:cNvSpPr>
            <a:spLocks noChangeArrowheads="1"/>
          </p:cNvSpPr>
          <p:nvPr/>
        </p:nvSpPr>
        <p:spPr bwMode="auto">
          <a:xfrm>
            <a:off x="522969" y="2791979"/>
            <a:ext cx="100872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Configuration file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800372" y="2856222"/>
            <a:ext cx="1195118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103"/>
          <p:cNvSpPr>
            <a:spLocks noEditPoints="1"/>
          </p:cNvSpPr>
          <p:nvPr/>
        </p:nvSpPr>
        <p:spPr bwMode="auto">
          <a:xfrm>
            <a:off x="2995490" y="2575382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458AA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" name="Freeform 104"/>
          <p:cNvSpPr>
            <a:spLocks noEditPoints="1"/>
          </p:cNvSpPr>
          <p:nvPr/>
        </p:nvSpPr>
        <p:spPr bwMode="auto">
          <a:xfrm>
            <a:off x="2995490" y="2575382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952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2" name="Rectangle 94"/>
          <p:cNvSpPr>
            <a:spLocks noChangeArrowheads="1"/>
          </p:cNvSpPr>
          <p:nvPr/>
        </p:nvSpPr>
        <p:spPr bwMode="auto">
          <a:xfrm>
            <a:off x="3221645" y="2781414"/>
            <a:ext cx="109066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>
                <a:solidFill>
                  <a:srgbClr val="FFFFFF"/>
                </a:solidFill>
              </a:rPr>
              <a:t>Java action objects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Freeform 33"/>
          <p:cNvSpPr>
            <a:spLocks noEditPoints="1"/>
          </p:cNvSpPr>
          <p:nvPr/>
        </p:nvSpPr>
        <p:spPr bwMode="auto">
          <a:xfrm>
            <a:off x="6170886" y="2678569"/>
            <a:ext cx="2400314" cy="923920"/>
          </a:xfrm>
          <a:custGeom>
            <a:avLst/>
            <a:gdLst>
              <a:gd name="T0" fmla="*/ 66 w 3120"/>
              <a:gd name="T1" fmla="*/ 0 h 1200"/>
              <a:gd name="T2" fmla="*/ 66 w 3120"/>
              <a:gd name="T3" fmla="*/ 0 h 1200"/>
              <a:gd name="T4" fmla="*/ 3053 w 3120"/>
              <a:gd name="T5" fmla="*/ 0 h 1200"/>
              <a:gd name="T6" fmla="*/ 3120 w 3120"/>
              <a:gd name="T7" fmla="*/ 66 h 1200"/>
              <a:gd name="T8" fmla="*/ 3120 w 3120"/>
              <a:gd name="T9" fmla="*/ 1133 h 1200"/>
              <a:gd name="T10" fmla="*/ 3053 w 3120"/>
              <a:gd name="T11" fmla="*/ 1200 h 1200"/>
              <a:gd name="T12" fmla="*/ 66 w 3120"/>
              <a:gd name="T13" fmla="*/ 1200 h 1200"/>
              <a:gd name="T14" fmla="*/ 0 w 3120"/>
              <a:gd name="T15" fmla="*/ 1133 h 1200"/>
              <a:gd name="T16" fmla="*/ 0 w 3120"/>
              <a:gd name="T17" fmla="*/ 66 h 1200"/>
              <a:gd name="T18" fmla="*/ 66 w 3120"/>
              <a:gd name="T19" fmla="*/ 0 h 1200"/>
              <a:gd name="T20" fmla="*/ 66 w 3120"/>
              <a:gd name="T21" fmla="*/ 0 h 1200"/>
              <a:gd name="T22" fmla="*/ 66 w 3120"/>
              <a:gd name="T23" fmla="*/ 0 h 1200"/>
              <a:gd name="T24" fmla="*/ 66 w 3120"/>
              <a:gd name="T25" fmla="*/ 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20" h="1200">
                <a:moveTo>
                  <a:pt x="66" y="0"/>
                </a:moveTo>
                <a:lnTo>
                  <a:pt x="66" y="0"/>
                </a:lnTo>
                <a:lnTo>
                  <a:pt x="3053" y="0"/>
                </a:lnTo>
                <a:cubicBezTo>
                  <a:pt x="3090" y="0"/>
                  <a:pt x="3120" y="29"/>
                  <a:pt x="3120" y="66"/>
                </a:cubicBezTo>
                <a:lnTo>
                  <a:pt x="3120" y="1133"/>
                </a:lnTo>
                <a:cubicBezTo>
                  <a:pt x="3120" y="1170"/>
                  <a:pt x="3090" y="1200"/>
                  <a:pt x="3053" y="1200"/>
                </a:cubicBezTo>
                <a:lnTo>
                  <a:pt x="66" y="1200"/>
                </a:lnTo>
                <a:cubicBezTo>
                  <a:pt x="30" y="1200"/>
                  <a:pt x="0" y="1170"/>
                  <a:pt x="0" y="11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9D53B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" name="Freeform 34"/>
          <p:cNvSpPr>
            <a:spLocks noEditPoints="1"/>
          </p:cNvSpPr>
          <p:nvPr/>
        </p:nvSpPr>
        <p:spPr bwMode="auto">
          <a:xfrm>
            <a:off x="6170886" y="2678569"/>
            <a:ext cx="2400314" cy="923920"/>
          </a:xfrm>
          <a:custGeom>
            <a:avLst/>
            <a:gdLst>
              <a:gd name="T0" fmla="*/ 66 w 3120"/>
              <a:gd name="T1" fmla="*/ 0 h 1200"/>
              <a:gd name="T2" fmla="*/ 66 w 3120"/>
              <a:gd name="T3" fmla="*/ 0 h 1200"/>
              <a:gd name="T4" fmla="*/ 3053 w 3120"/>
              <a:gd name="T5" fmla="*/ 0 h 1200"/>
              <a:gd name="T6" fmla="*/ 3120 w 3120"/>
              <a:gd name="T7" fmla="*/ 66 h 1200"/>
              <a:gd name="T8" fmla="*/ 3120 w 3120"/>
              <a:gd name="T9" fmla="*/ 1133 h 1200"/>
              <a:gd name="T10" fmla="*/ 3053 w 3120"/>
              <a:gd name="T11" fmla="*/ 1200 h 1200"/>
              <a:gd name="T12" fmla="*/ 66 w 3120"/>
              <a:gd name="T13" fmla="*/ 1200 h 1200"/>
              <a:gd name="T14" fmla="*/ 0 w 3120"/>
              <a:gd name="T15" fmla="*/ 1133 h 1200"/>
              <a:gd name="T16" fmla="*/ 0 w 3120"/>
              <a:gd name="T17" fmla="*/ 66 h 1200"/>
              <a:gd name="T18" fmla="*/ 66 w 3120"/>
              <a:gd name="T19" fmla="*/ 0 h 1200"/>
              <a:gd name="T20" fmla="*/ 66 w 3120"/>
              <a:gd name="T21" fmla="*/ 0 h 1200"/>
              <a:gd name="T22" fmla="*/ 66 w 3120"/>
              <a:gd name="T23" fmla="*/ 0 h 1200"/>
              <a:gd name="T24" fmla="*/ 66 w 3120"/>
              <a:gd name="T25" fmla="*/ 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20" h="1200">
                <a:moveTo>
                  <a:pt x="66" y="0"/>
                </a:moveTo>
                <a:lnTo>
                  <a:pt x="66" y="0"/>
                </a:lnTo>
                <a:lnTo>
                  <a:pt x="3053" y="0"/>
                </a:lnTo>
                <a:cubicBezTo>
                  <a:pt x="3090" y="0"/>
                  <a:pt x="3120" y="29"/>
                  <a:pt x="3120" y="66"/>
                </a:cubicBezTo>
                <a:lnTo>
                  <a:pt x="3120" y="1133"/>
                </a:lnTo>
                <a:cubicBezTo>
                  <a:pt x="3120" y="1170"/>
                  <a:pt x="3090" y="1200"/>
                  <a:pt x="3053" y="1200"/>
                </a:cubicBezTo>
                <a:lnTo>
                  <a:pt x="66" y="1200"/>
                </a:lnTo>
                <a:cubicBezTo>
                  <a:pt x="30" y="1200"/>
                  <a:pt x="0" y="1170"/>
                  <a:pt x="0" y="11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952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6216924" y="2726194"/>
            <a:ext cx="44884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Context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Freeform 57"/>
          <p:cNvSpPr>
            <a:spLocks noEditPoints="1"/>
          </p:cNvSpPr>
          <p:nvPr/>
        </p:nvSpPr>
        <p:spPr bwMode="auto">
          <a:xfrm>
            <a:off x="6632851" y="2862718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dirty="0" smtClean="0"/>
              <a:t>Variables</a:t>
            </a:r>
            <a:endParaRPr lang="en-US" sz="1000" dirty="0"/>
          </a:p>
        </p:txBody>
      </p:sp>
      <p:sp>
        <p:nvSpPr>
          <p:cNvPr id="38" name="Freeform 58"/>
          <p:cNvSpPr>
            <a:spLocks noEditPoints="1"/>
          </p:cNvSpPr>
          <p:nvPr/>
        </p:nvSpPr>
        <p:spPr bwMode="auto">
          <a:xfrm>
            <a:off x="6632851" y="2862718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" name="Freeform 43"/>
          <p:cNvSpPr>
            <a:spLocks noEditPoints="1"/>
          </p:cNvSpPr>
          <p:nvPr/>
        </p:nvSpPr>
        <p:spPr bwMode="auto">
          <a:xfrm>
            <a:off x="6665765" y="1002045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D6893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1" name="Freeform 44"/>
          <p:cNvSpPr>
            <a:spLocks noEditPoints="1"/>
          </p:cNvSpPr>
          <p:nvPr/>
        </p:nvSpPr>
        <p:spPr bwMode="auto">
          <a:xfrm>
            <a:off x="6665765" y="1002045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12700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2" name="Rectangle 94"/>
          <p:cNvSpPr>
            <a:spLocks noChangeArrowheads="1"/>
          </p:cNvSpPr>
          <p:nvPr/>
        </p:nvSpPr>
        <p:spPr bwMode="auto">
          <a:xfrm>
            <a:off x="6954040" y="1220376"/>
            <a:ext cx="100872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Driver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6954040" y="1567192"/>
            <a:ext cx="0" cy="111137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7962766" y="1567192"/>
            <a:ext cx="0" cy="1111377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4844037" y="3140529"/>
            <a:ext cx="1326849" cy="0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40" idx="7"/>
            <a:endCxn id="52" idx="2"/>
          </p:cNvCxnSpPr>
          <p:nvPr/>
        </p:nvCxnSpPr>
        <p:spPr>
          <a:xfrm flipH="1">
            <a:off x="4634653" y="1504084"/>
            <a:ext cx="2031112" cy="122369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94"/>
          <p:cNvSpPr>
            <a:spLocks noChangeArrowheads="1"/>
          </p:cNvSpPr>
          <p:nvPr/>
        </p:nvSpPr>
        <p:spPr bwMode="auto">
          <a:xfrm>
            <a:off x="1916220" y="2627526"/>
            <a:ext cx="100872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1. Parse 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config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94"/>
          <p:cNvSpPr>
            <a:spLocks noChangeArrowheads="1"/>
          </p:cNvSpPr>
          <p:nvPr/>
        </p:nvSpPr>
        <p:spPr bwMode="auto">
          <a:xfrm>
            <a:off x="5945314" y="2091169"/>
            <a:ext cx="100872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>
                <a:solidFill>
                  <a:srgbClr val="FFFFFF"/>
                </a:solidFill>
              </a:rPr>
              <a:t>2. Initialize context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94"/>
          <p:cNvSpPr>
            <a:spLocks noChangeArrowheads="1"/>
          </p:cNvSpPr>
          <p:nvPr/>
        </p:nvSpPr>
        <p:spPr bwMode="auto">
          <a:xfrm>
            <a:off x="7962766" y="2075670"/>
            <a:ext cx="100872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>
                <a:solidFill>
                  <a:srgbClr val="FFFFFF"/>
                </a:solidFill>
              </a:rPr>
              <a:t>5. Copy output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94"/>
          <p:cNvSpPr>
            <a:spLocks noChangeArrowheads="1"/>
          </p:cNvSpPr>
          <p:nvPr/>
        </p:nvSpPr>
        <p:spPr bwMode="auto">
          <a:xfrm>
            <a:off x="4468052" y="1921358"/>
            <a:ext cx="113516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rgbClr val="FFFFFF"/>
                </a:solidFill>
              </a:rPr>
              <a:t>3</a:t>
            </a:r>
            <a:r>
              <a:rPr lang="en-US" altLang="en-US" sz="1000" dirty="0" smtClean="0">
                <a:solidFill>
                  <a:srgbClr val="FFFFFF"/>
                </a:solidFill>
              </a:rPr>
              <a:t>. Execute actions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94"/>
          <p:cNvSpPr>
            <a:spLocks noChangeArrowheads="1"/>
          </p:cNvSpPr>
          <p:nvPr/>
        </p:nvSpPr>
        <p:spPr bwMode="auto">
          <a:xfrm>
            <a:off x="5088988" y="3140529"/>
            <a:ext cx="100872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solidFill>
                  <a:srgbClr val="FFFFFF"/>
                </a:solidFill>
              </a:rPr>
              <a:t>4</a:t>
            </a:r>
            <a:r>
              <a:rPr lang="en-US" altLang="en-US" sz="1000" dirty="0" smtClean="0">
                <a:solidFill>
                  <a:srgbClr val="FFFFFF"/>
                </a:solidFill>
              </a:rPr>
              <a:t>. Read/write variables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618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actions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Actions loaded at runtime using Java services framework</a:t>
            </a:r>
          </a:p>
          <a:p>
            <a:r>
              <a:rPr lang="en-US" dirty="0" smtClean="0"/>
              <a:t>Add your jar to the </a:t>
            </a:r>
            <a:r>
              <a:rPr lang="en-US" dirty="0" err="1" smtClean="0"/>
              <a:t>classpath</a:t>
            </a:r>
            <a:endParaRPr lang="en-US" dirty="0" smtClean="0"/>
          </a:p>
          <a:p>
            <a:r>
              <a:rPr lang="en-US" dirty="0" smtClean="0"/>
              <a:t>Custom actions appear as top-level keywords just like regular actions</a:t>
            </a:r>
          </a:p>
          <a:p>
            <a:r>
              <a:rPr lang="en-US" dirty="0" smtClean="0"/>
              <a:t>Implement the execute() method of the Action interface</a:t>
            </a:r>
          </a:p>
          <a:p>
            <a:r>
              <a:rPr lang="en-US" dirty="0" smtClean="0"/>
              <a:t>Implement the build() method of the </a:t>
            </a:r>
            <a:r>
              <a:rPr lang="en-US" dirty="0" err="1" smtClean="0"/>
              <a:t>ActionBuilder</a:t>
            </a:r>
            <a:r>
              <a:rPr lang="en-US" dirty="0" smtClean="0"/>
              <a:t> interface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35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actions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Parse custom log formats</a:t>
            </a:r>
          </a:p>
          <a:p>
            <a:pPr lvl="1"/>
            <a:r>
              <a:rPr lang="en-US" dirty="0" smtClean="0"/>
              <a:t>Cisco ACS</a:t>
            </a:r>
          </a:p>
          <a:p>
            <a:pPr lvl="1"/>
            <a:r>
              <a:rPr lang="en-US" dirty="0" smtClean="0"/>
              <a:t>Citrix</a:t>
            </a:r>
          </a:p>
          <a:p>
            <a:pPr lvl="1"/>
            <a:r>
              <a:rPr lang="en-US" dirty="0" smtClean="0"/>
              <a:t>Juniper</a:t>
            </a:r>
          </a:p>
          <a:p>
            <a:pPr lvl="1"/>
            <a:r>
              <a:rPr lang="en-US" dirty="0" smtClean="0"/>
              <a:t>Customer-specific formats</a:t>
            </a:r>
          </a:p>
          <a:p>
            <a:r>
              <a:rPr lang="en-US" dirty="0" smtClean="0"/>
              <a:t>Lookup IP addresses in the </a:t>
            </a:r>
            <a:r>
              <a:rPr lang="en-US" dirty="0" err="1" smtClean="0"/>
              <a:t>MaxMind</a:t>
            </a:r>
            <a:r>
              <a:rPr lang="en-US" dirty="0" smtClean="0"/>
              <a:t> GeoIP2 database</a:t>
            </a:r>
          </a:p>
          <a:p>
            <a:r>
              <a:rPr lang="en-US" dirty="0" smtClean="0"/>
              <a:t>Reference dataset lookups</a:t>
            </a:r>
          </a:p>
          <a:p>
            <a:pPr lvl="1"/>
            <a:r>
              <a:rPr lang="en-US" dirty="0" smtClean="0"/>
              <a:t>Device id to device name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61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Stream processing is causing us to re-think how we analyze data</a:t>
            </a:r>
          </a:p>
          <a:p>
            <a:r>
              <a:rPr lang="en-US" dirty="0" smtClean="0"/>
              <a:t>Limiting accessibility of data transformation side increases costs and decreases velocity</a:t>
            </a:r>
          </a:p>
          <a:p>
            <a:r>
              <a:rPr lang="en-US" dirty="0" smtClean="0"/>
              <a:t>Reduce your reliance on developers to code custom pipelines</a:t>
            </a:r>
          </a:p>
          <a:p>
            <a:r>
              <a:rPr lang="en-US" dirty="0" smtClean="0"/>
              <a:t>Re-use transformation configuration in any stream processing framework or batch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72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soon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Rocana</a:t>
            </a:r>
            <a:r>
              <a:rPr lang="en-US" dirty="0" smtClean="0"/>
              <a:t> transform will be released under the ASL 2.0</a:t>
            </a:r>
          </a:p>
          <a:p>
            <a:r>
              <a:rPr lang="en-US" dirty="0" smtClean="0"/>
              <a:t>The base configuration library is available today: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</a:t>
            </a:r>
            <a:r>
              <a:rPr lang="en-US" dirty="0" err="1"/>
              <a:t>scalingdata</a:t>
            </a:r>
            <a:r>
              <a:rPr lang="en-US" dirty="0"/>
              <a:t>/</a:t>
            </a:r>
            <a:r>
              <a:rPr lang="en-US" dirty="0" err="1"/>
              <a:t>rocana</a:t>
            </a:r>
            <a:r>
              <a:rPr lang="en-US" dirty="0"/>
              <a:t>-configuration</a:t>
            </a:r>
          </a:p>
        </p:txBody>
      </p:sp>
    </p:spTree>
    <p:extLst>
      <p:ext uri="{BB962C8B-B14F-4D97-AF65-F5344CB8AC3E}">
        <p14:creationId xmlns:p14="http://schemas.microsoft.com/office/powerpoint/2010/main" val="2541777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Signing "</a:t>
            </a:r>
            <a:r>
              <a:rPr lang="en-US" dirty="0" err="1" smtClean="0"/>
              <a:t>Hadoop</a:t>
            </a:r>
            <a:r>
              <a:rPr lang="en-US" dirty="0" smtClean="0"/>
              <a:t> Security" today </a:t>
            </a:r>
            <a:r>
              <a:rPr lang="en-US" dirty="0"/>
              <a:t>at 1pm at the </a:t>
            </a:r>
            <a:r>
              <a:rPr lang="en-US" dirty="0" err="1"/>
              <a:t>Cloudera</a:t>
            </a:r>
            <a:r>
              <a:rPr lang="en-US" dirty="0"/>
              <a:t> booth</a:t>
            </a:r>
          </a:p>
        </p:txBody>
      </p:sp>
    </p:spTree>
    <p:extLst>
      <p:ext uri="{BB962C8B-B14F-4D97-AF65-F5344CB8AC3E}">
        <p14:creationId xmlns:p14="http://schemas.microsoft.com/office/powerpoint/2010/main" val="3150683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Where I work: </a:t>
            </a:r>
            <a:r>
              <a:rPr lang="en-US" dirty="0" err="1" smtClean="0"/>
              <a:t>Rocana</a:t>
            </a:r>
            <a:r>
              <a:rPr lang="en-US" dirty="0" smtClean="0"/>
              <a:t> – Platform Technical Lead</a:t>
            </a:r>
          </a:p>
          <a:p>
            <a:r>
              <a:rPr lang="en-US" dirty="0" smtClean="0"/>
              <a:t>Where I used to work: </a:t>
            </a:r>
            <a:r>
              <a:rPr lang="en-US" dirty="0" err="1" smtClean="0"/>
              <a:t>Cloudera</a:t>
            </a:r>
            <a:r>
              <a:rPr lang="en-US" dirty="0" smtClean="0"/>
              <a:t> (</a:t>
            </a:r>
            <a:r>
              <a:rPr lang="fr-FR" dirty="0" smtClean="0"/>
              <a:t>’</a:t>
            </a:r>
            <a:r>
              <a:rPr lang="en-US" dirty="0" smtClean="0"/>
              <a:t>11-’15), NSA</a:t>
            </a:r>
          </a:p>
          <a:p>
            <a:r>
              <a:rPr lang="en-US" dirty="0" smtClean="0"/>
              <a:t>Distributed systems, security, data processing, big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61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010" y="257832"/>
            <a:ext cx="3519284" cy="4618641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940332" y="971550"/>
            <a:ext cx="3121515" cy="36195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Signing today at 1pm at the </a:t>
            </a:r>
            <a:r>
              <a:rPr lang="en-US" dirty="0" err="1" smtClean="0"/>
              <a:t>Cloudera</a:t>
            </a:r>
            <a:r>
              <a:rPr lang="en-US" dirty="0" smtClean="0"/>
              <a:t> booth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78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80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 43"/>
          <p:cNvSpPr>
            <a:spLocks noEditPoints="1"/>
          </p:cNvSpPr>
          <p:nvPr/>
        </p:nvSpPr>
        <p:spPr bwMode="auto">
          <a:xfrm>
            <a:off x="5562051" y="2321837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D6893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8" name="Freeform 44"/>
          <p:cNvSpPr>
            <a:spLocks noEditPoints="1"/>
          </p:cNvSpPr>
          <p:nvPr/>
        </p:nvSpPr>
        <p:spPr bwMode="auto">
          <a:xfrm>
            <a:off x="5562051" y="2321837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12700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9" name="Rectangle 94"/>
          <p:cNvSpPr>
            <a:spLocks noChangeArrowheads="1"/>
          </p:cNvSpPr>
          <p:nvPr/>
        </p:nvSpPr>
        <p:spPr bwMode="auto">
          <a:xfrm>
            <a:off x="6079153" y="2553295"/>
            <a:ext cx="45027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Spark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Freeform 43"/>
          <p:cNvSpPr>
            <a:spLocks noEditPoints="1"/>
          </p:cNvSpPr>
          <p:nvPr/>
        </p:nvSpPr>
        <p:spPr bwMode="auto">
          <a:xfrm>
            <a:off x="5315388" y="1937448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D6893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5" name="Freeform 44"/>
          <p:cNvSpPr>
            <a:spLocks noEditPoints="1"/>
          </p:cNvSpPr>
          <p:nvPr/>
        </p:nvSpPr>
        <p:spPr bwMode="auto">
          <a:xfrm>
            <a:off x="5315388" y="1937448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12700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6" name="Rectangle 94"/>
          <p:cNvSpPr>
            <a:spLocks noChangeArrowheads="1"/>
          </p:cNvSpPr>
          <p:nvPr/>
        </p:nvSpPr>
        <p:spPr bwMode="auto">
          <a:xfrm>
            <a:off x="5863747" y="2183396"/>
            <a:ext cx="43018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Impala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“Legacy” </a:t>
            </a:r>
            <a:r>
              <a:rPr lang="en-US" dirty="0" smtClean="0"/>
              <a:t>data architecture</a:t>
            </a:r>
            <a:endParaRPr lang="en-US" dirty="0"/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1552584" y="512761"/>
            <a:ext cx="6038885" cy="3909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Freeform 7"/>
          <p:cNvSpPr>
            <a:spLocks noEditPoints="1"/>
          </p:cNvSpPr>
          <p:nvPr/>
        </p:nvSpPr>
        <p:spPr bwMode="auto">
          <a:xfrm>
            <a:off x="3202030" y="3213083"/>
            <a:ext cx="2400314" cy="923920"/>
          </a:xfrm>
          <a:custGeom>
            <a:avLst/>
            <a:gdLst>
              <a:gd name="T0" fmla="*/ 66 w 3120"/>
              <a:gd name="T1" fmla="*/ 0 h 1200"/>
              <a:gd name="T2" fmla="*/ 66 w 3120"/>
              <a:gd name="T3" fmla="*/ 0 h 1200"/>
              <a:gd name="T4" fmla="*/ 3053 w 3120"/>
              <a:gd name="T5" fmla="*/ 0 h 1200"/>
              <a:gd name="T6" fmla="*/ 3120 w 3120"/>
              <a:gd name="T7" fmla="*/ 66 h 1200"/>
              <a:gd name="T8" fmla="*/ 3120 w 3120"/>
              <a:gd name="T9" fmla="*/ 1133 h 1200"/>
              <a:gd name="T10" fmla="*/ 3053 w 3120"/>
              <a:gd name="T11" fmla="*/ 1200 h 1200"/>
              <a:gd name="T12" fmla="*/ 66 w 3120"/>
              <a:gd name="T13" fmla="*/ 1200 h 1200"/>
              <a:gd name="T14" fmla="*/ 0 w 3120"/>
              <a:gd name="T15" fmla="*/ 1133 h 1200"/>
              <a:gd name="T16" fmla="*/ 0 w 3120"/>
              <a:gd name="T17" fmla="*/ 66 h 1200"/>
              <a:gd name="T18" fmla="*/ 66 w 3120"/>
              <a:gd name="T19" fmla="*/ 0 h 1200"/>
              <a:gd name="T20" fmla="*/ 66 w 3120"/>
              <a:gd name="T21" fmla="*/ 0 h 1200"/>
              <a:gd name="T22" fmla="*/ 66 w 3120"/>
              <a:gd name="T23" fmla="*/ 0 h 1200"/>
              <a:gd name="T24" fmla="*/ 66 w 3120"/>
              <a:gd name="T25" fmla="*/ 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20" h="1200">
                <a:moveTo>
                  <a:pt x="66" y="0"/>
                </a:moveTo>
                <a:lnTo>
                  <a:pt x="66" y="0"/>
                </a:lnTo>
                <a:lnTo>
                  <a:pt x="3053" y="0"/>
                </a:lnTo>
                <a:cubicBezTo>
                  <a:pt x="3090" y="0"/>
                  <a:pt x="3120" y="29"/>
                  <a:pt x="3120" y="66"/>
                </a:cubicBezTo>
                <a:lnTo>
                  <a:pt x="3120" y="1133"/>
                </a:lnTo>
                <a:cubicBezTo>
                  <a:pt x="3120" y="1170"/>
                  <a:pt x="3090" y="1200"/>
                  <a:pt x="3053" y="1200"/>
                </a:cubicBezTo>
                <a:lnTo>
                  <a:pt x="66" y="1200"/>
                </a:lnTo>
                <a:cubicBezTo>
                  <a:pt x="30" y="1200"/>
                  <a:pt x="0" y="1170"/>
                  <a:pt x="0" y="11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9D53B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Freeform 8"/>
          <p:cNvSpPr>
            <a:spLocks noEditPoints="1"/>
          </p:cNvSpPr>
          <p:nvPr/>
        </p:nvSpPr>
        <p:spPr bwMode="auto">
          <a:xfrm>
            <a:off x="3202030" y="3213083"/>
            <a:ext cx="2400314" cy="923920"/>
          </a:xfrm>
          <a:custGeom>
            <a:avLst/>
            <a:gdLst>
              <a:gd name="T0" fmla="*/ 66 w 3120"/>
              <a:gd name="T1" fmla="*/ 0 h 1200"/>
              <a:gd name="T2" fmla="*/ 66 w 3120"/>
              <a:gd name="T3" fmla="*/ 0 h 1200"/>
              <a:gd name="T4" fmla="*/ 3053 w 3120"/>
              <a:gd name="T5" fmla="*/ 0 h 1200"/>
              <a:gd name="T6" fmla="*/ 3120 w 3120"/>
              <a:gd name="T7" fmla="*/ 66 h 1200"/>
              <a:gd name="T8" fmla="*/ 3120 w 3120"/>
              <a:gd name="T9" fmla="*/ 1133 h 1200"/>
              <a:gd name="T10" fmla="*/ 3053 w 3120"/>
              <a:gd name="T11" fmla="*/ 1200 h 1200"/>
              <a:gd name="T12" fmla="*/ 66 w 3120"/>
              <a:gd name="T13" fmla="*/ 1200 h 1200"/>
              <a:gd name="T14" fmla="*/ 0 w 3120"/>
              <a:gd name="T15" fmla="*/ 1133 h 1200"/>
              <a:gd name="T16" fmla="*/ 0 w 3120"/>
              <a:gd name="T17" fmla="*/ 66 h 1200"/>
              <a:gd name="T18" fmla="*/ 66 w 3120"/>
              <a:gd name="T19" fmla="*/ 0 h 1200"/>
              <a:gd name="T20" fmla="*/ 66 w 3120"/>
              <a:gd name="T21" fmla="*/ 0 h 1200"/>
              <a:gd name="T22" fmla="*/ 66 w 3120"/>
              <a:gd name="T23" fmla="*/ 0 h 1200"/>
              <a:gd name="T24" fmla="*/ 66 w 3120"/>
              <a:gd name="T25" fmla="*/ 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20" h="1200">
                <a:moveTo>
                  <a:pt x="66" y="0"/>
                </a:moveTo>
                <a:lnTo>
                  <a:pt x="66" y="0"/>
                </a:lnTo>
                <a:lnTo>
                  <a:pt x="3053" y="0"/>
                </a:lnTo>
                <a:cubicBezTo>
                  <a:pt x="3090" y="0"/>
                  <a:pt x="3120" y="29"/>
                  <a:pt x="3120" y="66"/>
                </a:cubicBezTo>
                <a:lnTo>
                  <a:pt x="3120" y="1133"/>
                </a:lnTo>
                <a:cubicBezTo>
                  <a:pt x="3120" y="1170"/>
                  <a:pt x="3090" y="1200"/>
                  <a:pt x="3053" y="1200"/>
                </a:cubicBezTo>
                <a:lnTo>
                  <a:pt x="66" y="1200"/>
                </a:lnTo>
                <a:cubicBezTo>
                  <a:pt x="30" y="1200"/>
                  <a:pt x="0" y="1170"/>
                  <a:pt x="0" y="11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952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248068" y="3260708"/>
            <a:ext cx="401640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HDFS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Freeform 57"/>
          <p:cNvSpPr>
            <a:spLocks noEditPoints="1"/>
          </p:cNvSpPr>
          <p:nvPr/>
        </p:nvSpPr>
        <p:spPr bwMode="auto">
          <a:xfrm>
            <a:off x="3663995" y="3397232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dirty="0" smtClean="0"/>
              <a:t>Avro/Parquet Files</a:t>
            </a:r>
            <a:endParaRPr lang="en-US" sz="1000" dirty="0"/>
          </a:p>
        </p:txBody>
      </p:sp>
      <p:sp>
        <p:nvSpPr>
          <p:cNvPr id="58" name="Freeform 58"/>
          <p:cNvSpPr>
            <a:spLocks noEditPoints="1"/>
          </p:cNvSpPr>
          <p:nvPr/>
        </p:nvSpPr>
        <p:spPr bwMode="auto">
          <a:xfrm>
            <a:off x="3663995" y="3397232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18" name="Group 117"/>
          <p:cNvGrpSpPr/>
          <p:nvPr/>
        </p:nvGrpSpPr>
        <p:grpSpPr>
          <a:xfrm>
            <a:off x="371548" y="3404663"/>
            <a:ext cx="1547003" cy="567265"/>
            <a:chOff x="2863891" y="1138728"/>
            <a:chExt cx="1547003" cy="567265"/>
          </a:xfrm>
        </p:grpSpPr>
        <p:sp>
          <p:nvSpPr>
            <p:cNvPr id="86" name="Freeform 92"/>
            <p:cNvSpPr>
              <a:spLocks noEditPoints="1"/>
            </p:cNvSpPr>
            <p:nvPr/>
          </p:nvSpPr>
          <p:spPr bwMode="auto">
            <a:xfrm>
              <a:off x="2872598" y="1138728"/>
              <a:ext cx="1538296" cy="565147"/>
            </a:xfrm>
            <a:custGeom>
              <a:avLst/>
              <a:gdLst>
                <a:gd name="T0" fmla="*/ 66 w 2000"/>
                <a:gd name="T1" fmla="*/ 0 h 733"/>
                <a:gd name="T2" fmla="*/ 66 w 2000"/>
                <a:gd name="T3" fmla="*/ 0 h 733"/>
                <a:gd name="T4" fmla="*/ 1933 w 2000"/>
                <a:gd name="T5" fmla="*/ 0 h 733"/>
                <a:gd name="T6" fmla="*/ 2000 w 2000"/>
                <a:gd name="T7" fmla="*/ 66 h 733"/>
                <a:gd name="T8" fmla="*/ 2000 w 2000"/>
                <a:gd name="T9" fmla="*/ 666 h 733"/>
                <a:gd name="T10" fmla="*/ 1933 w 2000"/>
                <a:gd name="T11" fmla="*/ 733 h 733"/>
                <a:gd name="T12" fmla="*/ 66 w 2000"/>
                <a:gd name="T13" fmla="*/ 733 h 733"/>
                <a:gd name="T14" fmla="*/ 0 w 2000"/>
                <a:gd name="T15" fmla="*/ 666 h 733"/>
                <a:gd name="T16" fmla="*/ 0 w 2000"/>
                <a:gd name="T17" fmla="*/ 66 h 733"/>
                <a:gd name="T18" fmla="*/ 66 w 2000"/>
                <a:gd name="T19" fmla="*/ 0 h 733"/>
                <a:gd name="T20" fmla="*/ 66 w 2000"/>
                <a:gd name="T21" fmla="*/ 0 h 733"/>
                <a:gd name="T22" fmla="*/ 66 w 2000"/>
                <a:gd name="T23" fmla="*/ 0 h 733"/>
                <a:gd name="T24" fmla="*/ 66 w 2000"/>
                <a:gd name="T25" fmla="*/ 0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00" h="733">
                  <a:moveTo>
                    <a:pt x="66" y="0"/>
                  </a:moveTo>
                  <a:lnTo>
                    <a:pt x="66" y="0"/>
                  </a:lnTo>
                  <a:lnTo>
                    <a:pt x="1933" y="0"/>
                  </a:lnTo>
                  <a:cubicBezTo>
                    <a:pt x="1970" y="0"/>
                    <a:pt x="2000" y="29"/>
                    <a:pt x="2000" y="66"/>
                  </a:cubicBezTo>
                  <a:lnTo>
                    <a:pt x="2000" y="666"/>
                  </a:lnTo>
                  <a:cubicBezTo>
                    <a:pt x="2000" y="703"/>
                    <a:pt x="1970" y="733"/>
                    <a:pt x="1933" y="733"/>
                  </a:cubicBezTo>
                  <a:lnTo>
                    <a:pt x="66" y="733"/>
                  </a:lnTo>
                  <a:cubicBezTo>
                    <a:pt x="30" y="733"/>
                    <a:pt x="0" y="703"/>
                    <a:pt x="0" y="666"/>
                  </a:cubicBezTo>
                  <a:lnTo>
                    <a:pt x="0" y="66"/>
                  </a:lnTo>
                  <a:cubicBezTo>
                    <a:pt x="0" y="29"/>
                    <a:pt x="30" y="0"/>
                    <a:pt x="66" y="0"/>
                  </a:cubicBezTo>
                  <a:lnTo>
                    <a:pt x="66" y="0"/>
                  </a:lnTo>
                  <a:close/>
                  <a:moveTo>
                    <a:pt x="66" y="0"/>
                  </a:moveTo>
                  <a:lnTo>
                    <a:pt x="66" y="0"/>
                  </a:lnTo>
                  <a:close/>
                </a:path>
              </a:pathLst>
            </a:custGeom>
            <a:solidFill>
              <a:srgbClr val="9D53BC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Freeform 93"/>
            <p:cNvSpPr>
              <a:spLocks noEditPoints="1"/>
            </p:cNvSpPr>
            <p:nvPr/>
          </p:nvSpPr>
          <p:spPr bwMode="auto">
            <a:xfrm>
              <a:off x="2863891" y="1140846"/>
              <a:ext cx="1538296" cy="565147"/>
            </a:xfrm>
            <a:custGeom>
              <a:avLst/>
              <a:gdLst>
                <a:gd name="T0" fmla="*/ 66 w 2000"/>
                <a:gd name="T1" fmla="*/ 0 h 733"/>
                <a:gd name="T2" fmla="*/ 66 w 2000"/>
                <a:gd name="T3" fmla="*/ 0 h 733"/>
                <a:gd name="T4" fmla="*/ 1933 w 2000"/>
                <a:gd name="T5" fmla="*/ 0 h 733"/>
                <a:gd name="T6" fmla="*/ 2000 w 2000"/>
                <a:gd name="T7" fmla="*/ 66 h 733"/>
                <a:gd name="T8" fmla="*/ 2000 w 2000"/>
                <a:gd name="T9" fmla="*/ 666 h 733"/>
                <a:gd name="T10" fmla="*/ 1933 w 2000"/>
                <a:gd name="T11" fmla="*/ 733 h 733"/>
                <a:gd name="T12" fmla="*/ 66 w 2000"/>
                <a:gd name="T13" fmla="*/ 733 h 733"/>
                <a:gd name="T14" fmla="*/ 0 w 2000"/>
                <a:gd name="T15" fmla="*/ 666 h 733"/>
                <a:gd name="T16" fmla="*/ 0 w 2000"/>
                <a:gd name="T17" fmla="*/ 66 h 733"/>
                <a:gd name="T18" fmla="*/ 66 w 2000"/>
                <a:gd name="T19" fmla="*/ 0 h 733"/>
                <a:gd name="T20" fmla="*/ 66 w 2000"/>
                <a:gd name="T21" fmla="*/ 0 h 733"/>
                <a:gd name="T22" fmla="*/ 66 w 2000"/>
                <a:gd name="T23" fmla="*/ 0 h 733"/>
                <a:gd name="T24" fmla="*/ 66 w 2000"/>
                <a:gd name="T25" fmla="*/ 0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00" h="733">
                  <a:moveTo>
                    <a:pt x="66" y="0"/>
                  </a:moveTo>
                  <a:lnTo>
                    <a:pt x="66" y="0"/>
                  </a:lnTo>
                  <a:lnTo>
                    <a:pt x="1933" y="0"/>
                  </a:lnTo>
                  <a:cubicBezTo>
                    <a:pt x="1970" y="0"/>
                    <a:pt x="2000" y="29"/>
                    <a:pt x="2000" y="66"/>
                  </a:cubicBezTo>
                  <a:lnTo>
                    <a:pt x="2000" y="666"/>
                  </a:lnTo>
                  <a:cubicBezTo>
                    <a:pt x="2000" y="703"/>
                    <a:pt x="1970" y="733"/>
                    <a:pt x="1933" y="733"/>
                  </a:cubicBezTo>
                  <a:lnTo>
                    <a:pt x="66" y="733"/>
                  </a:lnTo>
                  <a:cubicBezTo>
                    <a:pt x="30" y="733"/>
                    <a:pt x="0" y="703"/>
                    <a:pt x="0" y="666"/>
                  </a:cubicBezTo>
                  <a:lnTo>
                    <a:pt x="0" y="66"/>
                  </a:lnTo>
                  <a:cubicBezTo>
                    <a:pt x="0" y="29"/>
                    <a:pt x="30" y="0"/>
                    <a:pt x="66" y="0"/>
                  </a:cubicBezTo>
                  <a:lnTo>
                    <a:pt x="66" y="0"/>
                  </a:lnTo>
                  <a:close/>
                  <a:moveTo>
                    <a:pt x="66" y="0"/>
                  </a:moveTo>
                  <a:lnTo>
                    <a:pt x="66" y="0"/>
                  </a:lnTo>
                  <a:close/>
                </a:path>
              </a:pathLst>
            </a:custGeom>
            <a:no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88" name="Rectangle 94"/>
          <p:cNvSpPr>
            <a:spLocks noChangeArrowheads="1"/>
          </p:cNvSpPr>
          <p:nvPr/>
        </p:nvSpPr>
        <p:spPr bwMode="auto">
          <a:xfrm>
            <a:off x="739385" y="3601586"/>
            <a:ext cx="76274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Flume/</a:t>
            </a: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Sqoop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Freeform 103"/>
          <p:cNvSpPr>
            <a:spLocks noEditPoints="1"/>
          </p:cNvSpPr>
          <p:nvPr/>
        </p:nvSpPr>
        <p:spPr bwMode="auto">
          <a:xfrm>
            <a:off x="354292" y="1654875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458AA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8" name="Freeform 104"/>
          <p:cNvSpPr>
            <a:spLocks noEditPoints="1"/>
          </p:cNvSpPr>
          <p:nvPr/>
        </p:nvSpPr>
        <p:spPr bwMode="auto">
          <a:xfrm>
            <a:off x="354292" y="1654875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952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9" name="Rectangle 105"/>
          <p:cNvSpPr>
            <a:spLocks noChangeArrowheads="1"/>
          </p:cNvSpPr>
          <p:nvPr/>
        </p:nvSpPr>
        <p:spPr bwMode="auto">
          <a:xfrm>
            <a:off x="690844" y="1859662"/>
            <a:ext cx="149226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Rectangle 106"/>
          <p:cNvSpPr>
            <a:spLocks noChangeArrowheads="1"/>
          </p:cNvSpPr>
          <p:nvPr/>
        </p:nvSpPr>
        <p:spPr bwMode="auto">
          <a:xfrm>
            <a:off x="779745" y="1859662"/>
            <a:ext cx="125413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" name="Rectangle 107"/>
          <p:cNvSpPr>
            <a:spLocks noChangeArrowheads="1"/>
          </p:cNvSpPr>
          <p:nvPr/>
        </p:nvSpPr>
        <p:spPr bwMode="auto">
          <a:xfrm>
            <a:off x="848008" y="1859662"/>
            <a:ext cx="90488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Rectangle 108"/>
          <p:cNvSpPr>
            <a:spLocks noChangeArrowheads="1"/>
          </p:cNvSpPr>
          <p:nvPr/>
        </p:nvSpPr>
        <p:spPr bwMode="auto">
          <a:xfrm>
            <a:off x="882933" y="1859662"/>
            <a:ext cx="125413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Rectangle 109"/>
          <p:cNvSpPr>
            <a:spLocks noChangeArrowheads="1"/>
          </p:cNvSpPr>
          <p:nvPr/>
        </p:nvSpPr>
        <p:spPr bwMode="auto">
          <a:xfrm>
            <a:off x="951196" y="1859662"/>
            <a:ext cx="90488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Rectangle 110"/>
          <p:cNvSpPr>
            <a:spLocks noChangeArrowheads="1"/>
          </p:cNvSpPr>
          <p:nvPr/>
        </p:nvSpPr>
        <p:spPr bwMode="auto">
          <a:xfrm>
            <a:off x="984533" y="1859662"/>
            <a:ext cx="252414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Pro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Rectangle 111"/>
          <p:cNvSpPr>
            <a:spLocks noChangeArrowheads="1"/>
          </p:cNvSpPr>
          <p:nvPr/>
        </p:nvSpPr>
        <p:spPr bwMode="auto">
          <a:xfrm>
            <a:off x="1176622" y="1859662"/>
            <a:ext cx="125413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Rectangle 112"/>
          <p:cNvSpPr>
            <a:spLocks noChangeArrowheads="1"/>
          </p:cNvSpPr>
          <p:nvPr/>
        </p:nvSpPr>
        <p:spPr bwMode="auto">
          <a:xfrm>
            <a:off x="1244885" y="1859662"/>
            <a:ext cx="125413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u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Rectangle 113"/>
          <p:cNvSpPr>
            <a:spLocks noChangeArrowheads="1"/>
          </p:cNvSpPr>
          <p:nvPr/>
        </p:nvSpPr>
        <p:spPr bwMode="auto">
          <a:xfrm>
            <a:off x="1313148" y="1859662"/>
            <a:ext cx="188914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Rectangle 114"/>
          <p:cNvSpPr>
            <a:spLocks noChangeArrowheads="1"/>
          </p:cNvSpPr>
          <p:nvPr/>
        </p:nvSpPr>
        <p:spPr bwMode="auto">
          <a:xfrm>
            <a:off x="1443323" y="1859662"/>
            <a:ext cx="161926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Freeform 43"/>
          <p:cNvSpPr>
            <a:spLocks noEditPoints="1"/>
          </p:cNvSpPr>
          <p:nvPr/>
        </p:nvSpPr>
        <p:spPr bwMode="auto">
          <a:xfrm>
            <a:off x="4989811" y="1564387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D6893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0" name="Freeform 44"/>
          <p:cNvSpPr>
            <a:spLocks noEditPoints="1"/>
          </p:cNvSpPr>
          <p:nvPr/>
        </p:nvSpPr>
        <p:spPr bwMode="auto">
          <a:xfrm>
            <a:off x="4989811" y="1564387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12700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3" name="Rectangle 94"/>
          <p:cNvSpPr>
            <a:spLocks noChangeArrowheads="1"/>
          </p:cNvSpPr>
          <p:nvPr/>
        </p:nvSpPr>
        <p:spPr bwMode="auto">
          <a:xfrm>
            <a:off x="5398401" y="1795845"/>
            <a:ext cx="68043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MapReduce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41" name="Straight Arrow Connector 140"/>
          <p:cNvCxnSpPr/>
          <p:nvPr/>
        </p:nvCxnSpPr>
        <p:spPr>
          <a:xfrm>
            <a:off x="1041684" y="2220022"/>
            <a:ext cx="0" cy="120896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1909844" y="3755474"/>
            <a:ext cx="1754151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Curved Connector 145"/>
          <p:cNvCxnSpPr>
            <a:endCxn id="138" idx="5"/>
          </p:cNvCxnSpPr>
          <p:nvPr/>
        </p:nvCxnSpPr>
        <p:spPr>
          <a:xfrm flipV="1">
            <a:off x="5202291" y="2886984"/>
            <a:ext cx="1809160" cy="799052"/>
          </a:xfrm>
          <a:prstGeom prst="curvedConnector3">
            <a:avLst>
              <a:gd name="adj1" fmla="val 116920"/>
            </a:avLst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Curved Connector 149"/>
          <p:cNvCxnSpPr>
            <a:stCxn id="120" idx="8"/>
          </p:cNvCxnSpPr>
          <p:nvPr/>
        </p:nvCxnSpPr>
        <p:spPr>
          <a:xfrm flipH="1">
            <a:off x="4401915" y="1626553"/>
            <a:ext cx="587896" cy="1770679"/>
          </a:xfrm>
          <a:prstGeom prst="curvedConnector4">
            <a:avLst>
              <a:gd name="adj1" fmla="val 167390"/>
              <a:gd name="adj2" fmla="val 76068"/>
            </a:avLst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Freeform 103"/>
          <p:cNvSpPr>
            <a:spLocks noEditPoints="1"/>
          </p:cNvSpPr>
          <p:nvPr/>
        </p:nvSpPr>
        <p:spPr bwMode="auto">
          <a:xfrm>
            <a:off x="7162082" y="1061406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458AA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8" name="Freeform 104"/>
          <p:cNvSpPr>
            <a:spLocks noEditPoints="1"/>
          </p:cNvSpPr>
          <p:nvPr/>
        </p:nvSpPr>
        <p:spPr bwMode="auto">
          <a:xfrm>
            <a:off x="7162082" y="1061406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952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9" name="Rectangle 94"/>
          <p:cNvSpPr>
            <a:spLocks noChangeArrowheads="1"/>
          </p:cNvSpPr>
          <p:nvPr/>
        </p:nvSpPr>
        <p:spPr bwMode="auto">
          <a:xfrm>
            <a:off x="7393394" y="1267438"/>
            <a:ext cx="110482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>
                <a:solidFill>
                  <a:srgbClr val="FFFFFF"/>
                </a:solidFill>
              </a:rPr>
              <a:t>Visualization/Query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4" name="Straight Arrow Connector 173"/>
          <p:cNvCxnSpPr>
            <a:stCxn id="135" idx="3"/>
            <a:endCxn id="157" idx="6"/>
          </p:cNvCxnSpPr>
          <p:nvPr/>
        </p:nvCxnSpPr>
        <p:spPr>
          <a:xfrm flipV="1">
            <a:off x="6842290" y="1626553"/>
            <a:ext cx="370556" cy="373061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087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 43"/>
          <p:cNvSpPr>
            <a:spLocks noEditPoints="1"/>
          </p:cNvSpPr>
          <p:nvPr/>
        </p:nvSpPr>
        <p:spPr bwMode="auto">
          <a:xfrm>
            <a:off x="3924874" y="2337284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D6893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8" name="Freeform 44"/>
          <p:cNvSpPr>
            <a:spLocks noEditPoints="1"/>
          </p:cNvSpPr>
          <p:nvPr/>
        </p:nvSpPr>
        <p:spPr bwMode="auto">
          <a:xfrm>
            <a:off x="3924874" y="2337284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12700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9" name="Rectangle 94"/>
          <p:cNvSpPr>
            <a:spLocks noChangeArrowheads="1"/>
          </p:cNvSpPr>
          <p:nvPr/>
        </p:nvSpPr>
        <p:spPr bwMode="auto">
          <a:xfrm>
            <a:off x="4424499" y="2554370"/>
            <a:ext cx="45027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Flink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Freeform 43"/>
          <p:cNvSpPr>
            <a:spLocks noEditPoints="1"/>
          </p:cNvSpPr>
          <p:nvPr/>
        </p:nvSpPr>
        <p:spPr bwMode="auto">
          <a:xfrm>
            <a:off x="3678211" y="1952895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D6893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5" name="Freeform 44"/>
          <p:cNvSpPr>
            <a:spLocks noEditPoints="1"/>
          </p:cNvSpPr>
          <p:nvPr/>
        </p:nvSpPr>
        <p:spPr bwMode="auto">
          <a:xfrm>
            <a:off x="3678211" y="1952895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12700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6" name="Rectangle 94"/>
          <p:cNvSpPr>
            <a:spLocks noChangeArrowheads="1"/>
          </p:cNvSpPr>
          <p:nvPr/>
        </p:nvSpPr>
        <p:spPr bwMode="auto">
          <a:xfrm>
            <a:off x="4209407" y="2198843"/>
            <a:ext cx="430183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Storm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data architecture</a:t>
            </a:r>
            <a:endParaRPr lang="en-US" dirty="0"/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1552584" y="512761"/>
            <a:ext cx="6038885" cy="3909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Freeform 7"/>
          <p:cNvSpPr>
            <a:spLocks noEditPoints="1"/>
          </p:cNvSpPr>
          <p:nvPr/>
        </p:nvSpPr>
        <p:spPr bwMode="auto">
          <a:xfrm>
            <a:off x="574956" y="3260708"/>
            <a:ext cx="2400314" cy="923920"/>
          </a:xfrm>
          <a:custGeom>
            <a:avLst/>
            <a:gdLst>
              <a:gd name="T0" fmla="*/ 66 w 3120"/>
              <a:gd name="T1" fmla="*/ 0 h 1200"/>
              <a:gd name="T2" fmla="*/ 66 w 3120"/>
              <a:gd name="T3" fmla="*/ 0 h 1200"/>
              <a:gd name="T4" fmla="*/ 3053 w 3120"/>
              <a:gd name="T5" fmla="*/ 0 h 1200"/>
              <a:gd name="T6" fmla="*/ 3120 w 3120"/>
              <a:gd name="T7" fmla="*/ 66 h 1200"/>
              <a:gd name="T8" fmla="*/ 3120 w 3120"/>
              <a:gd name="T9" fmla="*/ 1133 h 1200"/>
              <a:gd name="T10" fmla="*/ 3053 w 3120"/>
              <a:gd name="T11" fmla="*/ 1200 h 1200"/>
              <a:gd name="T12" fmla="*/ 66 w 3120"/>
              <a:gd name="T13" fmla="*/ 1200 h 1200"/>
              <a:gd name="T14" fmla="*/ 0 w 3120"/>
              <a:gd name="T15" fmla="*/ 1133 h 1200"/>
              <a:gd name="T16" fmla="*/ 0 w 3120"/>
              <a:gd name="T17" fmla="*/ 66 h 1200"/>
              <a:gd name="T18" fmla="*/ 66 w 3120"/>
              <a:gd name="T19" fmla="*/ 0 h 1200"/>
              <a:gd name="T20" fmla="*/ 66 w 3120"/>
              <a:gd name="T21" fmla="*/ 0 h 1200"/>
              <a:gd name="T22" fmla="*/ 66 w 3120"/>
              <a:gd name="T23" fmla="*/ 0 h 1200"/>
              <a:gd name="T24" fmla="*/ 66 w 3120"/>
              <a:gd name="T25" fmla="*/ 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20" h="1200">
                <a:moveTo>
                  <a:pt x="66" y="0"/>
                </a:moveTo>
                <a:lnTo>
                  <a:pt x="66" y="0"/>
                </a:lnTo>
                <a:lnTo>
                  <a:pt x="3053" y="0"/>
                </a:lnTo>
                <a:cubicBezTo>
                  <a:pt x="3090" y="0"/>
                  <a:pt x="3120" y="29"/>
                  <a:pt x="3120" y="66"/>
                </a:cubicBezTo>
                <a:lnTo>
                  <a:pt x="3120" y="1133"/>
                </a:lnTo>
                <a:cubicBezTo>
                  <a:pt x="3120" y="1170"/>
                  <a:pt x="3090" y="1200"/>
                  <a:pt x="3053" y="1200"/>
                </a:cubicBezTo>
                <a:lnTo>
                  <a:pt x="66" y="1200"/>
                </a:lnTo>
                <a:cubicBezTo>
                  <a:pt x="30" y="1200"/>
                  <a:pt x="0" y="1170"/>
                  <a:pt x="0" y="11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9D53B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Freeform 8"/>
          <p:cNvSpPr>
            <a:spLocks noEditPoints="1"/>
          </p:cNvSpPr>
          <p:nvPr/>
        </p:nvSpPr>
        <p:spPr bwMode="auto">
          <a:xfrm>
            <a:off x="574956" y="3260708"/>
            <a:ext cx="2400314" cy="923920"/>
          </a:xfrm>
          <a:custGeom>
            <a:avLst/>
            <a:gdLst>
              <a:gd name="T0" fmla="*/ 66 w 3120"/>
              <a:gd name="T1" fmla="*/ 0 h 1200"/>
              <a:gd name="T2" fmla="*/ 66 w 3120"/>
              <a:gd name="T3" fmla="*/ 0 h 1200"/>
              <a:gd name="T4" fmla="*/ 3053 w 3120"/>
              <a:gd name="T5" fmla="*/ 0 h 1200"/>
              <a:gd name="T6" fmla="*/ 3120 w 3120"/>
              <a:gd name="T7" fmla="*/ 66 h 1200"/>
              <a:gd name="T8" fmla="*/ 3120 w 3120"/>
              <a:gd name="T9" fmla="*/ 1133 h 1200"/>
              <a:gd name="T10" fmla="*/ 3053 w 3120"/>
              <a:gd name="T11" fmla="*/ 1200 h 1200"/>
              <a:gd name="T12" fmla="*/ 66 w 3120"/>
              <a:gd name="T13" fmla="*/ 1200 h 1200"/>
              <a:gd name="T14" fmla="*/ 0 w 3120"/>
              <a:gd name="T15" fmla="*/ 1133 h 1200"/>
              <a:gd name="T16" fmla="*/ 0 w 3120"/>
              <a:gd name="T17" fmla="*/ 66 h 1200"/>
              <a:gd name="T18" fmla="*/ 66 w 3120"/>
              <a:gd name="T19" fmla="*/ 0 h 1200"/>
              <a:gd name="T20" fmla="*/ 66 w 3120"/>
              <a:gd name="T21" fmla="*/ 0 h 1200"/>
              <a:gd name="T22" fmla="*/ 66 w 3120"/>
              <a:gd name="T23" fmla="*/ 0 h 1200"/>
              <a:gd name="T24" fmla="*/ 66 w 3120"/>
              <a:gd name="T25" fmla="*/ 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20" h="1200">
                <a:moveTo>
                  <a:pt x="66" y="0"/>
                </a:moveTo>
                <a:lnTo>
                  <a:pt x="66" y="0"/>
                </a:lnTo>
                <a:lnTo>
                  <a:pt x="3053" y="0"/>
                </a:lnTo>
                <a:cubicBezTo>
                  <a:pt x="3090" y="0"/>
                  <a:pt x="3120" y="29"/>
                  <a:pt x="3120" y="66"/>
                </a:cubicBezTo>
                <a:lnTo>
                  <a:pt x="3120" y="1133"/>
                </a:lnTo>
                <a:cubicBezTo>
                  <a:pt x="3120" y="1170"/>
                  <a:pt x="3090" y="1200"/>
                  <a:pt x="3053" y="1200"/>
                </a:cubicBezTo>
                <a:lnTo>
                  <a:pt x="66" y="1200"/>
                </a:lnTo>
                <a:cubicBezTo>
                  <a:pt x="30" y="1200"/>
                  <a:pt x="0" y="1170"/>
                  <a:pt x="0" y="11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952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20994" y="3308333"/>
            <a:ext cx="3279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Kafka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Freeform 57"/>
          <p:cNvSpPr>
            <a:spLocks noEditPoints="1"/>
          </p:cNvSpPr>
          <p:nvPr/>
        </p:nvSpPr>
        <p:spPr bwMode="auto">
          <a:xfrm>
            <a:off x="1036921" y="3444857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dirty="0" smtClean="0"/>
              <a:t>Avro Serialized </a:t>
            </a:r>
            <a:r>
              <a:rPr lang="en-US" sz="1000" dirty="0" err="1" smtClean="0"/>
              <a:t>Recrods</a:t>
            </a:r>
            <a:endParaRPr lang="en-US" sz="1000" dirty="0"/>
          </a:p>
        </p:txBody>
      </p:sp>
      <p:sp>
        <p:nvSpPr>
          <p:cNvPr id="58" name="Freeform 58"/>
          <p:cNvSpPr>
            <a:spLocks noEditPoints="1"/>
          </p:cNvSpPr>
          <p:nvPr/>
        </p:nvSpPr>
        <p:spPr bwMode="auto">
          <a:xfrm>
            <a:off x="1036921" y="3444857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7" name="Freeform 103"/>
          <p:cNvSpPr>
            <a:spLocks noEditPoints="1"/>
          </p:cNvSpPr>
          <p:nvPr/>
        </p:nvSpPr>
        <p:spPr bwMode="auto">
          <a:xfrm>
            <a:off x="1036921" y="1654875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458AA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8" name="Freeform 104"/>
          <p:cNvSpPr>
            <a:spLocks noEditPoints="1"/>
          </p:cNvSpPr>
          <p:nvPr/>
        </p:nvSpPr>
        <p:spPr bwMode="auto">
          <a:xfrm>
            <a:off x="1036921" y="1654875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952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9" name="Rectangle 105"/>
          <p:cNvSpPr>
            <a:spLocks noChangeArrowheads="1"/>
          </p:cNvSpPr>
          <p:nvPr/>
        </p:nvSpPr>
        <p:spPr bwMode="auto">
          <a:xfrm>
            <a:off x="1373473" y="1859662"/>
            <a:ext cx="149226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Rectangle 106"/>
          <p:cNvSpPr>
            <a:spLocks noChangeArrowheads="1"/>
          </p:cNvSpPr>
          <p:nvPr/>
        </p:nvSpPr>
        <p:spPr bwMode="auto">
          <a:xfrm>
            <a:off x="1462374" y="1859662"/>
            <a:ext cx="125413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" name="Rectangle 107"/>
          <p:cNvSpPr>
            <a:spLocks noChangeArrowheads="1"/>
          </p:cNvSpPr>
          <p:nvPr/>
        </p:nvSpPr>
        <p:spPr bwMode="auto">
          <a:xfrm>
            <a:off x="1530637" y="1859662"/>
            <a:ext cx="90488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Rectangle 108"/>
          <p:cNvSpPr>
            <a:spLocks noChangeArrowheads="1"/>
          </p:cNvSpPr>
          <p:nvPr/>
        </p:nvSpPr>
        <p:spPr bwMode="auto">
          <a:xfrm>
            <a:off x="1565562" y="1859662"/>
            <a:ext cx="125413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Rectangle 109"/>
          <p:cNvSpPr>
            <a:spLocks noChangeArrowheads="1"/>
          </p:cNvSpPr>
          <p:nvPr/>
        </p:nvSpPr>
        <p:spPr bwMode="auto">
          <a:xfrm>
            <a:off x="1633825" y="1859662"/>
            <a:ext cx="90488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Rectangle 110"/>
          <p:cNvSpPr>
            <a:spLocks noChangeArrowheads="1"/>
          </p:cNvSpPr>
          <p:nvPr/>
        </p:nvSpPr>
        <p:spPr bwMode="auto">
          <a:xfrm>
            <a:off x="1667162" y="1859662"/>
            <a:ext cx="252414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Pro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Rectangle 111"/>
          <p:cNvSpPr>
            <a:spLocks noChangeArrowheads="1"/>
          </p:cNvSpPr>
          <p:nvPr/>
        </p:nvSpPr>
        <p:spPr bwMode="auto">
          <a:xfrm>
            <a:off x="1859251" y="1859662"/>
            <a:ext cx="125413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Rectangle 112"/>
          <p:cNvSpPr>
            <a:spLocks noChangeArrowheads="1"/>
          </p:cNvSpPr>
          <p:nvPr/>
        </p:nvSpPr>
        <p:spPr bwMode="auto">
          <a:xfrm>
            <a:off x="1927514" y="1859662"/>
            <a:ext cx="125413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u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Rectangle 113"/>
          <p:cNvSpPr>
            <a:spLocks noChangeArrowheads="1"/>
          </p:cNvSpPr>
          <p:nvPr/>
        </p:nvSpPr>
        <p:spPr bwMode="auto">
          <a:xfrm>
            <a:off x="1995777" y="1859662"/>
            <a:ext cx="188914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Rectangle 114"/>
          <p:cNvSpPr>
            <a:spLocks noChangeArrowheads="1"/>
          </p:cNvSpPr>
          <p:nvPr/>
        </p:nvSpPr>
        <p:spPr bwMode="auto">
          <a:xfrm>
            <a:off x="2125952" y="1859662"/>
            <a:ext cx="161926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Freeform 43"/>
          <p:cNvSpPr>
            <a:spLocks noEditPoints="1"/>
          </p:cNvSpPr>
          <p:nvPr/>
        </p:nvSpPr>
        <p:spPr bwMode="auto">
          <a:xfrm>
            <a:off x="3352634" y="1579834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D6893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0" name="Freeform 44"/>
          <p:cNvSpPr>
            <a:spLocks noEditPoints="1"/>
          </p:cNvSpPr>
          <p:nvPr/>
        </p:nvSpPr>
        <p:spPr bwMode="auto">
          <a:xfrm>
            <a:off x="3352634" y="1579834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12700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3" name="Rectangle 94"/>
          <p:cNvSpPr>
            <a:spLocks noChangeArrowheads="1"/>
          </p:cNvSpPr>
          <p:nvPr/>
        </p:nvSpPr>
        <p:spPr bwMode="auto">
          <a:xfrm>
            <a:off x="3640909" y="1798165"/>
            <a:ext cx="100872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Spark Streaming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41" name="Straight Arrow Connector 140"/>
          <p:cNvCxnSpPr/>
          <p:nvPr/>
        </p:nvCxnSpPr>
        <p:spPr>
          <a:xfrm>
            <a:off x="1724313" y="2220022"/>
            <a:ext cx="0" cy="104068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Freeform 103"/>
          <p:cNvSpPr>
            <a:spLocks noEditPoints="1"/>
          </p:cNvSpPr>
          <p:nvPr/>
        </p:nvSpPr>
        <p:spPr bwMode="auto">
          <a:xfrm>
            <a:off x="5524905" y="1076853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458AA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8" name="Freeform 104"/>
          <p:cNvSpPr>
            <a:spLocks noEditPoints="1"/>
          </p:cNvSpPr>
          <p:nvPr/>
        </p:nvSpPr>
        <p:spPr bwMode="auto">
          <a:xfrm>
            <a:off x="5524905" y="1076853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952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9" name="Rectangle 94"/>
          <p:cNvSpPr>
            <a:spLocks noChangeArrowheads="1"/>
          </p:cNvSpPr>
          <p:nvPr/>
        </p:nvSpPr>
        <p:spPr bwMode="auto">
          <a:xfrm>
            <a:off x="5642509" y="1282885"/>
            <a:ext cx="134652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>
                <a:solidFill>
                  <a:srgbClr val="FFFFFF"/>
                </a:solidFill>
              </a:rPr>
              <a:t>Real-time Visualization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4" name="Straight Arrow Connector 173"/>
          <p:cNvCxnSpPr>
            <a:stCxn id="120" idx="3"/>
          </p:cNvCxnSpPr>
          <p:nvPr/>
        </p:nvCxnSpPr>
        <p:spPr>
          <a:xfrm flipV="1">
            <a:off x="4879536" y="1356003"/>
            <a:ext cx="645369" cy="285997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Freeform 47"/>
          <p:cNvSpPr>
            <a:spLocks noEditPoints="1"/>
          </p:cNvSpPr>
          <p:nvPr/>
        </p:nvSpPr>
        <p:spPr bwMode="auto">
          <a:xfrm>
            <a:off x="6318512" y="3260708"/>
            <a:ext cx="2400314" cy="923920"/>
          </a:xfrm>
          <a:custGeom>
            <a:avLst/>
            <a:gdLst>
              <a:gd name="T0" fmla="*/ 66 w 3120"/>
              <a:gd name="T1" fmla="*/ 0 h 1200"/>
              <a:gd name="T2" fmla="*/ 66 w 3120"/>
              <a:gd name="T3" fmla="*/ 0 h 1200"/>
              <a:gd name="T4" fmla="*/ 3053 w 3120"/>
              <a:gd name="T5" fmla="*/ 0 h 1200"/>
              <a:gd name="T6" fmla="*/ 3120 w 3120"/>
              <a:gd name="T7" fmla="*/ 66 h 1200"/>
              <a:gd name="T8" fmla="*/ 3120 w 3120"/>
              <a:gd name="T9" fmla="*/ 1133 h 1200"/>
              <a:gd name="T10" fmla="*/ 3053 w 3120"/>
              <a:gd name="T11" fmla="*/ 1200 h 1200"/>
              <a:gd name="T12" fmla="*/ 66 w 3120"/>
              <a:gd name="T13" fmla="*/ 1200 h 1200"/>
              <a:gd name="T14" fmla="*/ 0 w 3120"/>
              <a:gd name="T15" fmla="*/ 1133 h 1200"/>
              <a:gd name="T16" fmla="*/ 0 w 3120"/>
              <a:gd name="T17" fmla="*/ 66 h 1200"/>
              <a:gd name="T18" fmla="*/ 66 w 3120"/>
              <a:gd name="T19" fmla="*/ 0 h 1200"/>
              <a:gd name="T20" fmla="*/ 66 w 3120"/>
              <a:gd name="T21" fmla="*/ 0 h 1200"/>
              <a:gd name="T22" fmla="*/ 66 w 3120"/>
              <a:gd name="T23" fmla="*/ 0 h 1200"/>
              <a:gd name="T24" fmla="*/ 66 w 3120"/>
              <a:gd name="T25" fmla="*/ 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20" h="1200">
                <a:moveTo>
                  <a:pt x="66" y="0"/>
                </a:moveTo>
                <a:lnTo>
                  <a:pt x="66" y="0"/>
                </a:lnTo>
                <a:lnTo>
                  <a:pt x="3053" y="0"/>
                </a:lnTo>
                <a:cubicBezTo>
                  <a:pt x="3090" y="0"/>
                  <a:pt x="3120" y="29"/>
                  <a:pt x="3120" y="66"/>
                </a:cubicBezTo>
                <a:lnTo>
                  <a:pt x="3120" y="1133"/>
                </a:lnTo>
                <a:cubicBezTo>
                  <a:pt x="3120" y="1170"/>
                  <a:pt x="3090" y="1200"/>
                  <a:pt x="3053" y="1200"/>
                </a:cubicBezTo>
                <a:lnTo>
                  <a:pt x="66" y="1200"/>
                </a:lnTo>
                <a:cubicBezTo>
                  <a:pt x="30" y="1200"/>
                  <a:pt x="0" y="1170"/>
                  <a:pt x="0" y="11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9D53BC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" name="Freeform 48"/>
          <p:cNvSpPr>
            <a:spLocks noEditPoints="1"/>
          </p:cNvSpPr>
          <p:nvPr/>
        </p:nvSpPr>
        <p:spPr bwMode="auto">
          <a:xfrm>
            <a:off x="6318512" y="3260708"/>
            <a:ext cx="2400314" cy="923920"/>
          </a:xfrm>
          <a:custGeom>
            <a:avLst/>
            <a:gdLst>
              <a:gd name="T0" fmla="*/ 66 w 3120"/>
              <a:gd name="T1" fmla="*/ 0 h 1200"/>
              <a:gd name="T2" fmla="*/ 66 w 3120"/>
              <a:gd name="T3" fmla="*/ 0 h 1200"/>
              <a:gd name="T4" fmla="*/ 3053 w 3120"/>
              <a:gd name="T5" fmla="*/ 0 h 1200"/>
              <a:gd name="T6" fmla="*/ 3120 w 3120"/>
              <a:gd name="T7" fmla="*/ 66 h 1200"/>
              <a:gd name="T8" fmla="*/ 3120 w 3120"/>
              <a:gd name="T9" fmla="*/ 1133 h 1200"/>
              <a:gd name="T10" fmla="*/ 3053 w 3120"/>
              <a:gd name="T11" fmla="*/ 1200 h 1200"/>
              <a:gd name="T12" fmla="*/ 66 w 3120"/>
              <a:gd name="T13" fmla="*/ 1200 h 1200"/>
              <a:gd name="T14" fmla="*/ 0 w 3120"/>
              <a:gd name="T15" fmla="*/ 1133 h 1200"/>
              <a:gd name="T16" fmla="*/ 0 w 3120"/>
              <a:gd name="T17" fmla="*/ 66 h 1200"/>
              <a:gd name="T18" fmla="*/ 66 w 3120"/>
              <a:gd name="T19" fmla="*/ 0 h 1200"/>
              <a:gd name="T20" fmla="*/ 66 w 3120"/>
              <a:gd name="T21" fmla="*/ 0 h 1200"/>
              <a:gd name="T22" fmla="*/ 66 w 3120"/>
              <a:gd name="T23" fmla="*/ 0 h 1200"/>
              <a:gd name="T24" fmla="*/ 66 w 3120"/>
              <a:gd name="T25" fmla="*/ 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20" h="1200">
                <a:moveTo>
                  <a:pt x="66" y="0"/>
                </a:moveTo>
                <a:lnTo>
                  <a:pt x="66" y="0"/>
                </a:lnTo>
                <a:lnTo>
                  <a:pt x="3053" y="0"/>
                </a:lnTo>
                <a:cubicBezTo>
                  <a:pt x="3090" y="0"/>
                  <a:pt x="3120" y="29"/>
                  <a:pt x="3120" y="66"/>
                </a:cubicBezTo>
                <a:lnTo>
                  <a:pt x="3120" y="1133"/>
                </a:lnTo>
                <a:cubicBezTo>
                  <a:pt x="3120" y="1170"/>
                  <a:pt x="3090" y="1200"/>
                  <a:pt x="3053" y="1200"/>
                </a:cubicBezTo>
                <a:lnTo>
                  <a:pt x="66" y="1200"/>
                </a:lnTo>
                <a:cubicBezTo>
                  <a:pt x="30" y="1200"/>
                  <a:pt x="0" y="1170"/>
                  <a:pt x="0" y="11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952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6364550" y="3308333"/>
            <a:ext cx="401640" cy="16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HDFS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Freeform 57"/>
          <p:cNvSpPr>
            <a:spLocks noEditPoints="1"/>
          </p:cNvSpPr>
          <p:nvPr/>
        </p:nvSpPr>
        <p:spPr bwMode="auto">
          <a:xfrm>
            <a:off x="6780477" y="3444857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dirty="0" smtClean="0"/>
              <a:t>Avro/Parquet Files</a:t>
            </a:r>
            <a:endParaRPr lang="en-US" sz="1000" dirty="0"/>
          </a:p>
        </p:txBody>
      </p:sp>
      <p:sp>
        <p:nvSpPr>
          <p:cNvPr id="52" name="Freeform 58"/>
          <p:cNvSpPr>
            <a:spLocks noEditPoints="1"/>
          </p:cNvSpPr>
          <p:nvPr/>
        </p:nvSpPr>
        <p:spPr bwMode="auto">
          <a:xfrm>
            <a:off x="6780477" y="3444857"/>
            <a:ext cx="1538296" cy="565147"/>
          </a:xfrm>
          <a:custGeom>
            <a:avLst/>
            <a:gdLst>
              <a:gd name="T0" fmla="*/ 66 w 2000"/>
              <a:gd name="T1" fmla="*/ 0 h 733"/>
              <a:gd name="T2" fmla="*/ 66 w 2000"/>
              <a:gd name="T3" fmla="*/ 0 h 733"/>
              <a:gd name="T4" fmla="*/ 1933 w 2000"/>
              <a:gd name="T5" fmla="*/ 0 h 733"/>
              <a:gd name="T6" fmla="*/ 2000 w 2000"/>
              <a:gd name="T7" fmla="*/ 66 h 733"/>
              <a:gd name="T8" fmla="*/ 2000 w 2000"/>
              <a:gd name="T9" fmla="*/ 666 h 733"/>
              <a:gd name="T10" fmla="*/ 1933 w 2000"/>
              <a:gd name="T11" fmla="*/ 733 h 733"/>
              <a:gd name="T12" fmla="*/ 66 w 2000"/>
              <a:gd name="T13" fmla="*/ 733 h 733"/>
              <a:gd name="T14" fmla="*/ 0 w 2000"/>
              <a:gd name="T15" fmla="*/ 666 h 733"/>
              <a:gd name="T16" fmla="*/ 0 w 2000"/>
              <a:gd name="T17" fmla="*/ 66 h 733"/>
              <a:gd name="T18" fmla="*/ 66 w 2000"/>
              <a:gd name="T19" fmla="*/ 0 h 733"/>
              <a:gd name="T20" fmla="*/ 66 w 2000"/>
              <a:gd name="T21" fmla="*/ 0 h 733"/>
              <a:gd name="T22" fmla="*/ 66 w 2000"/>
              <a:gd name="T23" fmla="*/ 0 h 733"/>
              <a:gd name="T24" fmla="*/ 66 w 2000"/>
              <a:gd name="T25" fmla="*/ 0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00" h="733">
                <a:moveTo>
                  <a:pt x="66" y="0"/>
                </a:moveTo>
                <a:lnTo>
                  <a:pt x="66" y="0"/>
                </a:lnTo>
                <a:lnTo>
                  <a:pt x="1933" y="0"/>
                </a:lnTo>
                <a:cubicBezTo>
                  <a:pt x="1970" y="0"/>
                  <a:pt x="2000" y="29"/>
                  <a:pt x="2000" y="66"/>
                </a:cubicBezTo>
                <a:lnTo>
                  <a:pt x="2000" y="666"/>
                </a:lnTo>
                <a:cubicBezTo>
                  <a:pt x="2000" y="703"/>
                  <a:pt x="1970" y="733"/>
                  <a:pt x="1933" y="733"/>
                </a:cubicBezTo>
                <a:lnTo>
                  <a:pt x="66" y="733"/>
                </a:lnTo>
                <a:cubicBezTo>
                  <a:pt x="30" y="733"/>
                  <a:pt x="0" y="703"/>
                  <a:pt x="0" y="666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53" name="Straight Arrow Connector 52"/>
          <p:cNvCxnSpPr>
            <a:stCxn id="8" idx="3"/>
            <a:endCxn id="135" idx="6"/>
          </p:cNvCxnSpPr>
          <p:nvPr/>
        </p:nvCxnSpPr>
        <p:spPr>
          <a:xfrm flipV="1">
            <a:off x="2975270" y="2518042"/>
            <a:ext cx="779286" cy="79348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Freeform 43"/>
          <p:cNvSpPr>
            <a:spLocks noEditPoints="1"/>
          </p:cNvSpPr>
          <p:nvPr/>
        </p:nvSpPr>
        <p:spPr bwMode="auto">
          <a:xfrm>
            <a:off x="3901601" y="3444857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solidFill>
            <a:srgbClr val="D6893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9" name="Freeform 44"/>
          <p:cNvSpPr>
            <a:spLocks noEditPoints="1"/>
          </p:cNvSpPr>
          <p:nvPr/>
        </p:nvSpPr>
        <p:spPr bwMode="auto">
          <a:xfrm>
            <a:off x="3901601" y="3444857"/>
            <a:ext cx="1526902" cy="565147"/>
          </a:xfrm>
          <a:custGeom>
            <a:avLst/>
            <a:gdLst>
              <a:gd name="T0" fmla="*/ 66 w 1320"/>
              <a:gd name="T1" fmla="*/ 0 h 600"/>
              <a:gd name="T2" fmla="*/ 66 w 1320"/>
              <a:gd name="T3" fmla="*/ 0 h 600"/>
              <a:gd name="T4" fmla="*/ 1253 w 1320"/>
              <a:gd name="T5" fmla="*/ 0 h 600"/>
              <a:gd name="T6" fmla="*/ 1320 w 1320"/>
              <a:gd name="T7" fmla="*/ 66 h 600"/>
              <a:gd name="T8" fmla="*/ 1320 w 1320"/>
              <a:gd name="T9" fmla="*/ 533 h 600"/>
              <a:gd name="T10" fmla="*/ 1253 w 1320"/>
              <a:gd name="T11" fmla="*/ 600 h 600"/>
              <a:gd name="T12" fmla="*/ 66 w 1320"/>
              <a:gd name="T13" fmla="*/ 600 h 600"/>
              <a:gd name="T14" fmla="*/ 0 w 1320"/>
              <a:gd name="T15" fmla="*/ 533 h 600"/>
              <a:gd name="T16" fmla="*/ 0 w 1320"/>
              <a:gd name="T17" fmla="*/ 66 h 600"/>
              <a:gd name="T18" fmla="*/ 66 w 1320"/>
              <a:gd name="T19" fmla="*/ 0 h 600"/>
              <a:gd name="T20" fmla="*/ 66 w 1320"/>
              <a:gd name="T21" fmla="*/ 0 h 600"/>
              <a:gd name="T22" fmla="*/ 66 w 1320"/>
              <a:gd name="T23" fmla="*/ 0 h 600"/>
              <a:gd name="T24" fmla="*/ 66 w 1320"/>
              <a:gd name="T25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20" h="600">
                <a:moveTo>
                  <a:pt x="66" y="0"/>
                </a:moveTo>
                <a:lnTo>
                  <a:pt x="66" y="0"/>
                </a:lnTo>
                <a:lnTo>
                  <a:pt x="1253" y="0"/>
                </a:lnTo>
                <a:cubicBezTo>
                  <a:pt x="1290" y="0"/>
                  <a:pt x="1320" y="29"/>
                  <a:pt x="1320" y="66"/>
                </a:cubicBezTo>
                <a:lnTo>
                  <a:pt x="1320" y="533"/>
                </a:lnTo>
                <a:cubicBezTo>
                  <a:pt x="1320" y="570"/>
                  <a:pt x="1290" y="600"/>
                  <a:pt x="1253" y="600"/>
                </a:cubicBezTo>
                <a:lnTo>
                  <a:pt x="66" y="600"/>
                </a:lnTo>
                <a:cubicBezTo>
                  <a:pt x="30" y="600"/>
                  <a:pt x="0" y="570"/>
                  <a:pt x="0" y="533"/>
                </a:cubicBezTo>
                <a:lnTo>
                  <a:pt x="0" y="66"/>
                </a:lnTo>
                <a:cubicBezTo>
                  <a:pt x="0" y="29"/>
                  <a:pt x="30" y="0"/>
                  <a:pt x="66" y="0"/>
                </a:cubicBezTo>
                <a:lnTo>
                  <a:pt x="66" y="0"/>
                </a:lnTo>
                <a:close/>
                <a:moveTo>
                  <a:pt x="66" y="0"/>
                </a:moveTo>
                <a:lnTo>
                  <a:pt x="66" y="0"/>
                </a:lnTo>
                <a:close/>
              </a:path>
            </a:pathLst>
          </a:custGeom>
          <a:noFill/>
          <a:ln w="12700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" name="Rectangle 94"/>
          <p:cNvSpPr>
            <a:spLocks noChangeArrowheads="1"/>
          </p:cNvSpPr>
          <p:nvPr/>
        </p:nvSpPr>
        <p:spPr bwMode="auto">
          <a:xfrm>
            <a:off x="4189876" y="3663188"/>
            <a:ext cx="100872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Kafka Consumers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2975270" y="3743332"/>
            <a:ext cx="949604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5428503" y="3743332"/>
            <a:ext cx="1351974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37" idx="4"/>
          </p:cNvCxnSpPr>
          <p:nvPr/>
        </p:nvCxnSpPr>
        <p:spPr>
          <a:xfrm>
            <a:off x="5451776" y="2839323"/>
            <a:ext cx="2028427" cy="60553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7305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Rocana">
      <a:dk1>
        <a:srgbClr val="2C3437"/>
      </a:dk1>
      <a:lt1>
        <a:srgbClr val="FFFFFF"/>
      </a:lt1>
      <a:dk2>
        <a:srgbClr val="404D56"/>
      </a:dk2>
      <a:lt2>
        <a:srgbClr val="D9DDE0"/>
      </a:lt2>
      <a:accent1>
        <a:srgbClr val="549CBD"/>
      </a:accent1>
      <a:accent2>
        <a:srgbClr val="B572D0"/>
      </a:accent2>
      <a:accent3>
        <a:srgbClr val="F5AA47"/>
      </a:accent3>
      <a:accent4>
        <a:srgbClr val="72B77B"/>
      </a:accent4>
      <a:accent5>
        <a:srgbClr val="7C95A5"/>
      </a:accent5>
      <a:accent6>
        <a:srgbClr val="EBC94C"/>
      </a:accent6>
      <a:hlink>
        <a:srgbClr val="549CBD"/>
      </a:hlink>
      <a:folHlink>
        <a:srgbClr val="549CBD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ctr">
          <a:lnSpc>
            <a:spcPct val="105000"/>
          </a:lnSpc>
          <a:spcBef>
            <a:spcPts val="300"/>
          </a:spcBef>
          <a:defRPr dirty="0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Rocana-Presentation-Theme" id="{82717C90-E572-4D85-B6D6-46486EECE44A}" vid="{2CA0200B-E21E-441C-91BA-13BAEC2763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4813</TotalTime>
  <Words>1971</Words>
  <Application>Microsoft Macintosh PowerPoint</Application>
  <PresentationFormat>On-screen Show (16:9)</PresentationFormat>
  <Paragraphs>366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Default Theme</vt:lpstr>
      <vt:lpstr>Embeddable data transformation for real-time streams</vt:lpstr>
      <vt:lpstr>Slides</vt:lpstr>
      <vt:lpstr>Questions</vt:lpstr>
      <vt:lpstr>Context</vt:lpstr>
      <vt:lpstr>Joey</vt:lpstr>
      <vt:lpstr>PowerPoint Presentation</vt:lpstr>
      <vt:lpstr>History</vt:lpstr>
      <vt:lpstr>“Legacy” data architecture</vt:lpstr>
      <vt:lpstr>Stream data architecture</vt:lpstr>
      <vt:lpstr>Stream data architecture</vt:lpstr>
      <vt:lpstr>Stream processing</vt:lpstr>
      <vt:lpstr>Stream processing</vt:lpstr>
      <vt:lpstr>Stream processing</vt:lpstr>
      <vt:lpstr>Stream processing</vt:lpstr>
      <vt:lpstr>Apache Storm</vt:lpstr>
      <vt:lpstr>Apache Spark</vt:lpstr>
      <vt:lpstr>Apache Flink</vt:lpstr>
      <vt:lpstr>Apache Kafka</vt:lpstr>
      <vt:lpstr>Data transformation</vt:lpstr>
      <vt:lpstr>Filter</vt:lpstr>
      <vt:lpstr>Extract</vt:lpstr>
      <vt:lpstr>Project</vt:lpstr>
      <vt:lpstr>Problem</vt:lpstr>
      <vt:lpstr>Who</vt:lpstr>
      <vt:lpstr>Tools</vt:lpstr>
      <vt:lpstr>The dark art of data science</vt:lpstr>
      <vt:lpstr>Data transformation for all</vt:lpstr>
      <vt:lpstr>Rocana Transform</vt:lpstr>
      <vt:lpstr>Data model</vt:lpstr>
      <vt:lpstr>Example event</vt:lpstr>
      <vt:lpstr>Filter, extract, and flatten</vt:lpstr>
      <vt:lpstr>Filter, extract, and flatten</vt:lpstr>
      <vt:lpstr>Filter, extract, and flatten</vt:lpstr>
      <vt:lpstr>Extract hostname prefix</vt:lpstr>
      <vt:lpstr>Extract numeric prefix</vt:lpstr>
      <vt:lpstr>Build flattened record</vt:lpstr>
      <vt:lpstr>Extract metrics from log data</vt:lpstr>
      <vt:lpstr>Extract metrics</vt:lpstr>
      <vt:lpstr>Example metric event</vt:lpstr>
      <vt:lpstr>Extract metrics</vt:lpstr>
      <vt:lpstr>Architecture</vt:lpstr>
      <vt:lpstr>Architecture</vt:lpstr>
      <vt:lpstr>Custom actions</vt:lpstr>
      <vt:lpstr>Custom actions</vt:lpstr>
      <vt:lpstr>Putting it all together</vt:lpstr>
      <vt:lpstr>Coming soon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Embeddable data transformation for real-time streams</dc:title>
  <dc:creator>Joey Echeverria</dc:creator>
  <cp:lastModifiedBy>Joey Echeverria</cp:lastModifiedBy>
  <cp:revision>68</cp:revision>
  <dcterms:created xsi:type="dcterms:W3CDTF">2016-03-30T16:34:29Z</dcterms:created>
  <dcterms:modified xsi:type="dcterms:W3CDTF">2016-04-03T19:51:46Z</dcterms:modified>
</cp:coreProperties>
</file>