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23"/>
  </p:notesMasterIdLst>
  <p:handoutMasterIdLst>
    <p:handoutMasterId r:id="rId24"/>
  </p:handoutMasterIdLst>
  <p:sldIdLst>
    <p:sldId id="859" r:id="rId2"/>
    <p:sldId id="828" r:id="rId3"/>
    <p:sldId id="829" r:id="rId4"/>
    <p:sldId id="834" r:id="rId5"/>
    <p:sldId id="819" r:id="rId6"/>
    <p:sldId id="822" r:id="rId7"/>
    <p:sldId id="836" r:id="rId8"/>
    <p:sldId id="837" r:id="rId9"/>
    <p:sldId id="861" r:id="rId10"/>
    <p:sldId id="831" r:id="rId11"/>
    <p:sldId id="839" r:id="rId12"/>
    <p:sldId id="841" r:id="rId13"/>
    <p:sldId id="791" r:id="rId14"/>
    <p:sldId id="802" r:id="rId15"/>
    <p:sldId id="849" r:id="rId16"/>
    <p:sldId id="857" r:id="rId17"/>
    <p:sldId id="840" r:id="rId18"/>
    <p:sldId id="855" r:id="rId19"/>
    <p:sldId id="779" r:id="rId20"/>
    <p:sldId id="858" r:id="rId21"/>
    <p:sldId id="868"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Pal" initials="" lastIdx="1" clrIdx="0"/>
  <p:cmAuthor id="1" name="Joe Gottlieb"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5050"/>
    <a:srgbClr val="787878"/>
    <a:srgbClr val="4E7EEB"/>
    <a:srgbClr val="C22327"/>
    <a:srgbClr val="FF8000"/>
    <a:srgbClr val="666699"/>
    <a:srgbClr val="5CCAFF"/>
    <a:srgbClr val="00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2" autoAdjust="0"/>
    <p:restoredTop sz="85423" autoAdjust="0"/>
  </p:normalViewPr>
  <p:slideViewPr>
    <p:cSldViewPr snapToGrid="0">
      <p:cViewPr varScale="1">
        <p:scale>
          <a:sx n="104" d="100"/>
          <a:sy n="104" d="100"/>
        </p:scale>
        <p:origin x="-1648" y="-96"/>
      </p:cViewPr>
      <p:guideLst>
        <p:guide orient="horz" pos="2160"/>
        <p:guide pos="29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946B94C-4A3D-4AF1-AC8E-55C1499DD7A7}" type="datetimeFigureOut">
              <a:rPr lang="en-US"/>
              <a:pPr>
                <a:defRPr/>
              </a:pPr>
              <a:t>11/16/14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78A7462-D136-4E06-980E-2471C422476A}" type="slidenum">
              <a:rPr lang="en-US"/>
              <a:pPr>
                <a:defRPr/>
              </a:pPr>
              <a:t>‹#›</a:t>
            </a:fld>
            <a:endParaRPr lang="en-US" dirty="0"/>
          </a:p>
        </p:txBody>
      </p:sp>
    </p:spTree>
    <p:extLst>
      <p:ext uri="{BB962C8B-B14F-4D97-AF65-F5344CB8AC3E}">
        <p14:creationId xmlns:p14="http://schemas.microsoft.com/office/powerpoint/2010/main" val="653089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B17657F3-D444-4401-AA45-6B607A65628A}" type="datetimeFigureOut">
              <a:rPr lang="en-US"/>
              <a:pPr>
                <a:defRPr/>
              </a:pPr>
              <a:t>11/16/14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26B03C0-24EC-4AF5-9D25-1D79F98923E0}" type="slidenum">
              <a:rPr lang="en-US"/>
              <a:pPr>
                <a:defRPr/>
              </a:pPr>
              <a:t>‹#›</a:t>
            </a:fld>
            <a:endParaRPr lang="en-US" dirty="0"/>
          </a:p>
        </p:txBody>
      </p:sp>
    </p:spTree>
    <p:extLst>
      <p:ext uri="{BB962C8B-B14F-4D97-AF65-F5344CB8AC3E}">
        <p14:creationId xmlns:p14="http://schemas.microsoft.com/office/powerpoint/2010/main" val="37040153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biresearch.com/press/the-internet-of-things-will-drive-wireless-connect" TargetMode="External"/><Relationship Id="rId4" Type="http://schemas.openxmlformats.org/officeDocument/2006/relationships/hyperlink" Target="https://www.abiresearch.com/whitepapers/Smart-Cars-and-the-IoT/"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lukew.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media.tumblr.com</a:t>
            </a:r>
            <a:r>
              <a:rPr lang="en-US" dirty="0" smtClean="0"/>
              <a:t>/tumblr_lxpw4y5Oxn1qm6oc3o1_500.gif</a:t>
            </a:r>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a:t>
            </a:fld>
            <a:endParaRPr lang="en-US" dirty="0"/>
          </a:p>
        </p:txBody>
      </p:sp>
    </p:spTree>
    <p:extLst>
      <p:ext uri="{BB962C8B-B14F-4D97-AF65-F5344CB8AC3E}">
        <p14:creationId xmlns:p14="http://schemas.microsoft.com/office/powerpoint/2010/main" val="50671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Velocity to handle</a:t>
            </a:r>
            <a:r>
              <a:rPr lang="en-US" baseline="0" dirty="0" smtClean="0"/>
              <a:t> this Volume</a:t>
            </a:r>
            <a:endParaRPr lang="en-US" dirty="0" smtClean="0"/>
          </a:p>
          <a:p>
            <a:endParaRPr lang="en-US" dirty="0" smtClean="0"/>
          </a:p>
          <a:p>
            <a:r>
              <a:rPr lang="en-US" dirty="0" smtClean="0"/>
              <a:t>http://</a:t>
            </a:r>
            <a:r>
              <a:rPr lang="en-US" dirty="0" err="1" smtClean="0"/>
              <a:t>www.jeffbullas.com</a:t>
            </a:r>
            <a:r>
              <a:rPr lang="en-US" dirty="0" smtClean="0"/>
              <a:t>/2012/04/23/48-significant-social-media-facts-figures-and-statistics-plus-7-infographics/</a:t>
            </a:r>
          </a:p>
          <a:p>
            <a:endParaRPr lang="en-US" dirty="0" smtClean="0"/>
          </a:p>
          <a:p>
            <a:endParaRPr lang="en-US" dirty="0" smtClean="0"/>
          </a:p>
          <a:p>
            <a:r>
              <a:rPr lang="en-US" dirty="0" smtClean="0"/>
              <a:t>1 Million Mobile Apps in both Google Play and iTunes</a:t>
            </a:r>
          </a:p>
          <a:p>
            <a:r>
              <a:rPr lang="en-US" b="1" dirty="0" smtClean="0"/>
              <a:t>http://</a:t>
            </a:r>
            <a:r>
              <a:rPr lang="en-US" b="1" dirty="0" err="1" smtClean="0"/>
              <a:t>www.nielsen.com</a:t>
            </a:r>
            <a:r>
              <a:rPr lang="en-US" b="1" dirty="0" smtClean="0"/>
              <a:t>/us/en/insights/news/2014/smartphones-so-many-apps--so-much-</a:t>
            </a:r>
            <a:r>
              <a:rPr lang="en-US" b="1" dirty="0" err="1" smtClean="0"/>
              <a:t>time.html</a:t>
            </a:r>
            <a:endParaRPr lang="en-US" b="1" dirty="0" smtClean="0"/>
          </a:p>
          <a:p>
            <a:endParaRPr lang="en-US" dirty="0" smtClean="0"/>
          </a:p>
          <a:p>
            <a:r>
              <a:rPr lang="en-US" sz="1200" u="sng" kern="1200" dirty="0" smtClean="0">
                <a:solidFill>
                  <a:schemeClr val="tx1"/>
                </a:solidFill>
                <a:effectLst/>
                <a:latin typeface="+mn-lt"/>
                <a:ea typeface="MS PGothic" pitchFamily="34" charset="-128"/>
                <a:cs typeface="MS PGothic" charset="0"/>
                <a:hlinkClick r:id="rId3"/>
              </a:rPr>
              <a:t>ABI Research</a:t>
            </a:r>
            <a:r>
              <a:rPr lang="en-US" sz="1200" kern="1200" dirty="0" smtClean="0">
                <a:solidFill>
                  <a:schemeClr val="tx1"/>
                </a:solidFill>
                <a:effectLst/>
                <a:latin typeface="+mn-lt"/>
                <a:ea typeface="MS PGothic" pitchFamily="34" charset="-128"/>
                <a:cs typeface="MS PGothic" charset="0"/>
              </a:rPr>
              <a:t>:  The installed base of active wireless connected devices will exceed 16 billion in 2014, about 20% more than in 2013. The number of devices will more than double from the current level, with 40.9 billion forecasted for 2020. 75% of the growth between today and the end of the decade will come from non-hub devices: sensor nodes and accessories. The chart below is from ABI’s research on </a:t>
            </a:r>
            <a:r>
              <a:rPr lang="en-US" sz="1200" u="sng" kern="1200" dirty="0" smtClean="0">
                <a:solidFill>
                  <a:schemeClr val="tx1"/>
                </a:solidFill>
                <a:effectLst/>
                <a:latin typeface="+mn-lt"/>
                <a:ea typeface="MS PGothic" pitchFamily="34" charset="-128"/>
                <a:cs typeface="MS PGothic" charset="0"/>
                <a:hlinkClick r:id="rId4"/>
              </a:rPr>
              <a:t>smart cars</a:t>
            </a:r>
            <a:r>
              <a:rPr lang="en-US" sz="1200" kern="1200" dirty="0" smtClean="0">
                <a:solidFill>
                  <a:schemeClr val="tx1"/>
                </a:solidFill>
                <a:effectLst/>
                <a:latin typeface="+mn-lt"/>
                <a:ea typeface="MS PGothic" pitchFamily="34" charset="-128"/>
                <a:cs typeface="MS PGothic" charset="0"/>
              </a:rPr>
              <a:t>.</a:t>
            </a:r>
          </a:p>
          <a:p>
            <a:r>
              <a:rPr lang="en-US" sz="1200" kern="1200" dirty="0" smtClean="0">
                <a:solidFill>
                  <a:schemeClr val="tx1"/>
                </a:solidFill>
                <a:effectLst/>
                <a:latin typeface="+mn-lt"/>
                <a:ea typeface="MS PGothic" pitchFamily="34" charset="-128"/>
                <a:cs typeface="MS PGothic" charset="0"/>
              </a:rPr>
              <a:t> </a:t>
            </a:r>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13</a:t>
            </a:fld>
            <a:endParaRPr lang="en-US" dirty="0"/>
          </a:p>
        </p:txBody>
      </p:sp>
    </p:spTree>
    <p:extLst>
      <p:ext uri="{BB962C8B-B14F-4D97-AF65-F5344CB8AC3E}">
        <p14:creationId xmlns:p14="http://schemas.microsoft.com/office/powerpoint/2010/main" val="381424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Largest Independent Ad Exchange</a:t>
            </a:r>
          </a:p>
          <a:p>
            <a:r>
              <a:rPr lang="en-US" dirty="0" smtClean="0"/>
              <a:t>Google </a:t>
            </a:r>
            <a:r>
              <a:rPr lang="en-US" dirty="0" err="1" smtClean="0"/>
              <a:t>doubleclick</a:t>
            </a:r>
            <a:r>
              <a:rPr lang="en-US" baseline="0" dirty="0" smtClean="0"/>
              <a:t> sees 185,588 sites</a:t>
            </a:r>
          </a:p>
          <a:p>
            <a:r>
              <a:rPr lang="en-US" baseline="0" dirty="0" smtClean="0"/>
              <a:t>AppNexus sees 46527</a:t>
            </a:r>
          </a:p>
          <a:p>
            <a:endParaRPr lang="en-US" baseline="0" dirty="0" smtClean="0"/>
          </a:p>
          <a:p>
            <a:r>
              <a:rPr lang="en-US" baseline="0" dirty="0" smtClean="0"/>
              <a:t>30B is 700k Impressions per </a:t>
            </a:r>
            <a:r>
              <a:rPr lang="en-US" baseline="0" dirty="0" smtClean="0"/>
              <a:t>second</a:t>
            </a:r>
          </a:p>
          <a:p>
            <a:endParaRPr lang="en-US" baseline="0" dirty="0" smtClean="0"/>
          </a:p>
          <a:p>
            <a:r>
              <a:rPr lang="en-US" baseline="0" dirty="0" smtClean="0"/>
              <a:t>Founded 2007</a:t>
            </a:r>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14</a:t>
            </a:fld>
            <a:endParaRPr lang="en-US" dirty="0"/>
          </a:p>
        </p:txBody>
      </p:sp>
    </p:spTree>
    <p:extLst>
      <p:ext uri="{BB962C8B-B14F-4D97-AF65-F5344CB8AC3E}">
        <p14:creationId xmlns:p14="http://schemas.microsoft.com/office/powerpoint/2010/main" val="639437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$2B</a:t>
            </a:r>
            <a:r>
              <a:rPr lang="en-US" baseline="0" dirty="0" smtClean="0"/>
              <a:t> in Ad Spend in 2014</a:t>
            </a:r>
          </a:p>
          <a:p>
            <a:r>
              <a:rPr lang="en-US" baseline="0" dirty="0" smtClean="0"/>
              <a:t>Revenues net $100M</a:t>
            </a:r>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15</a:t>
            </a:fld>
            <a:endParaRPr lang="en-US" dirty="0"/>
          </a:p>
        </p:txBody>
      </p:sp>
    </p:spTree>
    <p:extLst>
      <p:ext uri="{BB962C8B-B14F-4D97-AF65-F5344CB8AC3E}">
        <p14:creationId xmlns:p14="http://schemas.microsoft.com/office/powerpoint/2010/main" val="195564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Personalization </a:t>
            </a:r>
            <a:r>
              <a:rPr lang="en-US" dirty="0" smtClean="0">
                <a:sym typeface="Wingdings"/>
              </a:rPr>
              <a:t> Profits</a:t>
            </a:r>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16</a:t>
            </a:fld>
            <a:endParaRPr lang="en-US" dirty="0"/>
          </a:p>
        </p:txBody>
      </p:sp>
    </p:spTree>
    <p:extLst>
      <p:ext uri="{BB962C8B-B14F-4D97-AF65-F5344CB8AC3E}">
        <p14:creationId xmlns:p14="http://schemas.microsoft.com/office/powerpoint/2010/main" val="3711233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http://</a:t>
            </a:r>
            <a:r>
              <a:rPr lang="en-US" dirty="0" err="1" smtClean="0"/>
              <a:t>www.istockphoto.com</a:t>
            </a:r>
            <a:r>
              <a:rPr lang="en-US" dirty="0" smtClean="0"/>
              <a:t>/photo/dedicated-to-their-device-48728288?st=f373b68</a:t>
            </a:r>
          </a:p>
          <a:p>
            <a:endParaRPr lang="en-US" dirty="0" smtClean="0"/>
          </a:p>
          <a:p>
            <a:r>
              <a:rPr lang="en-US" dirty="0" smtClean="0"/>
              <a:t>http://</a:t>
            </a:r>
            <a:r>
              <a:rPr lang="en-US" dirty="0" err="1" smtClean="0"/>
              <a:t>blog.applovin.com</a:t>
            </a:r>
            <a:r>
              <a:rPr lang="en-US" dirty="0" smtClean="0"/>
              <a:t>/how-do-gender-and-platform-predict-mobile-advertising-and-mobile-commerce-behavior</a:t>
            </a:r>
            <a:r>
              <a:rPr lang="en-US" dirty="0" smtClean="0"/>
              <a:t>/</a:t>
            </a:r>
          </a:p>
          <a:p>
            <a:endParaRPr lang="en-US" dirty="0" smtClean="0"/>
          </a:p>
          <a:p>
            <a:r>
              <a:rPr lang="en-US" dirty="0" smtClean="0"/>
              <a:t>Founded 2012</a:t>
            </a:r>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17</a:t>
            </a:fld>
            <a:endParaRPr lang="en-US" dirty="0"/>
          </a:p>
        </p:txBody>
      </p:sp>
    </p:spTree>
    <p:extLst>
      <p:ext uri="{BB962C8B-B14F-4D97-AF65-F5344CB8AC3E}">
        <p14:creationId xmlns:p14="http://schemas.microsoft.com/office/powerpoint/2010/main" val="4171176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More with Less</a:t>
            </a:r>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18</a:t>
            </a:fld>
            <a:endParaRPr lang="en-US" dirty="0"/>
          </a:p>
        </p:txBody>
      </p:sp>
    </p:spTree>
    <p:extLst>
      <p:ext uri="{BB962C8B-B14F-4D97-AF65-F5344CB8AC3E}">
        <p14:creationId xmlns:p14="http://schemas.microsoft.com/office/powerpoint/2010/main" val="1011696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20</a:t>
            </a:fld>
            <a:endParaRPr lang="en-US" dirty="0"/>
          </a:p>
        </p:txBody>
      </p:sp>
    </p:spTree>
    <p:extLst>
      <p:ext uri="{BB962C8B-B14F-4D97-AF65-F5344CB8AC3E}">
        <p14:creationId xmlns:p14="http://schemas.microsoft.com/office/powerpoint/2010/main" val="317569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a:t>
            </a:r>
            <a:r>
              <a:rPr lang="en-US" baseline="0" dirty="0" smtClean="0"/>
              <a:t> that the amount of time people are willing to wait has gone down from </a:t>
            </a:r>
            <a:r>
              <a:rPr lang="en-US" dirty="0" smtClean="0"/>
              <a:t>10 days to 10 </a:t>
            </a:r>
            <a:r>
              <a:rPr lang="en-US" dirty="0" err="1" smtClean="0"/>
              <a:t>mins</a:t>
            </a:r>
            <a:r>
              <a:rPr lang="en-US" dirty="0" smtClean="0"/>
              <a:t> in 1 generation.</a:t>
            </a:r>
          </a:p>
          <a:p>
            <a:endParaRPr lang="en-US" dirty="0" smtClean="0"/>
          </a:p>
          <a:p>
            <a:r>
              <a:rPr lang="en-US" dirty="0" smtClean="0"/>
              <a:t>http://</a:t>
            </a:r>
            <a:r>
              <a:rPr lang="en-US" dirty="0" err="1" smtClean="0"/>
              <a:t>www.kana.com</a:t>
            </a:r>
            <a:r>
              <a:rPr lang="en-US" dirty="0" smtClean="0"/>
              <a:t>/sites/default/files/press-releases/kana-</a:t>
            </a:r>
            <a:r>
              <a:rPr lang="en-US" dirty="0" err="1" smtClean="0"/>
              <a:t>uk</a:t>
            </a:r>
            <a:r>
              <a:rPr lang="en-US" dirty="0" smtClean="0"/>
              <a:t>-impatience-index-</a:t>
            </a:r>
            <a:r>
              <a:rPr lang="en-US" dirty="0" err="1" smtClean="0"/>
              <a:t>survey.pdf</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2</a:t>
            </a:fld>
            <a:endParaRPr lang="en-US" dirty="0"/>
          </a:p>
        </p:txBody>
      </p:sp>
    </p:spTree>
    <p:extLst>
      <p:ext uri="{BB962C8B-B14F-4D97-AF65-F5344CB8AC3E}">
        <p14:creationId xmlns:p14="http://schemas.microsoft.com/office/powerpoint/2010/main" val="333701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 </a:t>
            </a:r>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3</a:t>
            </a:fld>
            <a:endParaRPr lang="en-US" dirty="0"/>
          </a:p>
        </p:txBody>
      </p:sp>
    </p:spTree>
    <p:extLst>
      <p:ext uri="{BB962C8B-B14F-4D97-AF65-F5344CB8AC3E}">
        <p14:creationId xmlns:p14="http://schemas.microsoft.com/office/powerpoint/2010/main" val="333701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Gen Y kids – 18-24 year olds </a:t>
            </a:r>
            <a:r>
              <a:rPr lang="en-US" baseline="0" dirty="0" smtClean="0"/>
              <a:t>check their devices every 9 </a:t>
            </a:r>
            <a:r>
              <a:rPr lang="en-US" baseline="0" dirty="0" err="1" smtClean="0"/>
              <a:t>mins</a:t>
            </a:r>
            <a:r>
              <a:rPr lang="en-US" baseline="0" dirty="0" smtClean="0"/>
              <a:t> 50 seconds</a:t>
            </a:r>
          </a:p>
          <a:p>
            <a:r>
              <a:rPr lang="en-US" baseline="0" dirty="0" smtClean="0"/>
              <a:t>Compared to 55-64 year olds who check every 90 mints</a:t>
            </a:r>
            <a:endParaRPr lang="en-US" dirty="0" smtClean="0"/>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They are wired differently</a:t>
            </a:r>
            <a:endParaRPr lang="en-US" dirty="0" smtClean="0"/>
          </a:p>
          <a:p>
            <a:endParaRPr lang="en-US" dirty="0" smtClean="0"/>
          </a:p>
          <a:p>
            <a:r>
              <a:rPr lang="en-US" sz="1200" kern="1200" dirty="0" smtClean="0">
                <a:solidFill>
                  <a:schemeClr val="tx1"/>
                </a:solidFill>
                <a:effectLst/>
                <a:latin typeface="+mn-lt"/>
                <a:ea typeface="MS PGothic" pitchFamily="34" charset="-128"/>
                <a:cs typeface="MS PGothic" charset="0"/>
              </a:rPr>
              <a:t>Getting in with Gen Y is a “do or die” initiative for digital service providers.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Gen Y.1 are 31 Million Consumers ages 18-24 years who are financially inexperienced and uncommitted to any one service provider. </a:t>
            </a:r>
          </a:p>
          <a:p>
            <a:r>
              <a:rPr lang="en-US" sz="1200" kern="1200" dirty="0" smtClean="0">
                <a:solidFill>
                  <a:schemeClr val="tx1"/>
                </a:solidFill>
                <a:effectLst/>
                <a:latin typeface="+mn-lt"/>
                <a:ea typeface="MS PGothic" pitchFamily="34" charset="-128"/>
                <a:cs typeface="MS PGothic" charset="0"/>
              </a:rPr>
              <a:t>Gen Y.2 are 42 Million Consumers who encompass ages 25-34 and are tech-savvy consumers, highly engaged in financial services, with a greater appetite for banking products. </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Men are generally more impatient than women. Men will check a device for responses on average every 22 minutes, 30 seconds. </a:t>
            </a:r>
          </a:p>
          <a:p>
            <a:r>
              <a:rPr lang="en-US" sz="1200" kern="1200" dirty="0" smtClean="0">
                <a:solidFill>
                  <a:schemeClr val="tx1"/>
                </a:solidFill>
                <a:effectLst/>
                <a:latin typeface="+mn-lt"/>
                <a:ea typeface="MS PGothic" pitchFamily="34" charset="-128"/>
                <a:cs typeface="MS PGothic" charset="0"/>
              </a:rPr>
              <a:t>Women will check every 26 minutes, 15 seconds.</a:t>
            </a:r>
          </a:p>
          <a:p>
            <a:pPr lvl="0" fontAlgn="base"/>
            <a:endParaRPr lang="en-US" sz="1200" kern="1200" dirty="0" smtClean="0">
              <a:solidFill>
                <a:schemeClr val="tx1"/>
              </a:solidFill>
              <a:effectLst/>
              <a:latin typeface="+mn-lt"/>
              <a:ea typeface="MS PGothic" pitchFamily="34" charset="-128"/>
              <a:cs typeface="MS PGothic" charset="0"/>
            </a:endParaRPr>
          </a:p>
          <a:p>
            <a:pPr lvl="0" fontAlgn="base"/>
            <a:r>
              <a:rPr lang="en-US" sz="1200" kern="1200" dirty="0" smtClean="0">
                <a:solidFill>
                  <a:schemeClr val="tx1"/>
                </a:solidFill>
                <a:effectLst/>
                <a:latin typeface="+mn-lt"/>
                <a:ea typeface="MS PGothic" pitchFamily="34" charset="-128"/>
                <a:cs typeface="MS PGothic" charset="0"/>
              </a:rPr>
              <a:t>The 65+ age group checks devices more frequently than the 45-64 year old group, reflecting the time they have available and their newly developed digital capabilities. This suggests digitally enabled pensioners will become the prolific and demanding complainants within five years.</a:t>
            </a:r>
          </a:p>
          <a:p>
            <a:pPr lvl="0" fontAlgn="base"/>
            <a:endParaRPr lang="en-US" sz="1200" kern="1200" dirty="0" smtClean="0">
              <a:solidFill>
                <a:schemeClr val="tx1"/>
              </a:solidFill>
              <a:effectLst/>
              <a:latin typeface="+mn-lt"/>
              <a:ea typeface="MS PGothic" pitchFamily="34" charset="-128"/>
              <a:cs typeface="MS PGothic" charset="0"/>
            </a:endParaRPr>
          </a:p>
          <a:p>
            <a:pPr lvl="0" fontAlgn="base"/>
            <a:r>
              <a:rPr lang="en-US" sz="1200" kern="1200" dirty="0" smtClean="0">
                <a:solidFill>
                  <a:schemeClr val="tx1"/>
                </a:solidFill>
                <a:effectLst/>
                <a:latin typeface="+mn-lt"/>
                <a:ea typeface="MS PGothic" pitchFamily="34" charset="-128"/>
                <a:cs typeface="MS PGothic" charset="0"/>
              </a:rPr>
              <a:t>One-fifth of all social media users will check for a response at least once an hour, with one in 20 checking every 10 minutes or more</a:t>
            </a:r>
          </a:p>
          <a:p>
            <a:pPr fontAlgn="base"/>
            <a:endParaRPr lang="en-US" sz="1200" kern="1200" dirty="0" smtClean="0">
              <a:solidFill>
                <a:schemeClr val="tx1"/>
              </a:solidFill>
              <a:effectLst/>
              <a:latin typeface="+mn-lt"/>
              <a:ea typeface="MS PGothic" pitchFamily="34" charset="-128"/>
              <a:cs typeface="MS PGothic" charset="0"/>
            </a:endParaRPr>
          </a:p>
          <a:p>
            <a:pPr fontAlgn="base"/>
            <a:r>
              <a:rPr lang="en-US" sz="1200" kern="1200" dirty="0" smtClean="0">
                <a:solidFill>
                  <a:schemeClr val="tx1"/>
                </a:solidFill>
                <a:effectLst/>
                <a:latin typeface="+mn-lt"/>
                <a:ea typeface="MS PGothic" pitchFamily="34" charset="-128"/>
                <a:cs typeface="MS PGothic" charset="0"/>
              </a:rPr>
              <a:t>Those stats are interesting also relevant were the most frequently checked devices across all age groups. Here is a sample:</a:t>
            </a:r>
          </a:p>
          <a:p>
            <a:pPr lvl="0" fontAlgn="base"/>
            <a:r>
              <a:rPr lang="en-US" sz="1200" kern="1200" dirty="0" smtClean="0">
                <a:solidFill>
                  <a:schemeClr val="tx1"/>
                </a:solidFill>
                <a:effectLst/>
                <a:latin typeface="+mn-lt"/>
                <a:ea typeface="MS PGothic" pitchFamily="34" charset="-128"/>
                <a:cs typeface="MS PGothic" charset="0"/>
              </a:rPr>
              <a:t> Email on smartphone – every 36 minutes</a:t>
            </a:r>
          </a:p>
          <a:p>
            <a:pPr lvl="0" fontAlgn="base"/>
            <a:r>
              <a:rPr lang="en-US" sz="1200" kern="1200" dirty="0" smtClean="0">
                <a:solidFill>
                  <a:schemeClr val="tx1"/>
                </a:solidFill>
                <a:effectLst/>
                <a:latin typeface="+mn-lt"/>
                <a:ea typeface="MS PGothic" pitchFamily="34" charset="-128"/>
                <a:cs typeface="MS PGothic" charset="0"/>
              </a:rPr>
              <a:t> Checking Twitter for replies – every 39 minutes</a:t>
            </a:r>
          </a:p>
          <a:p>
            <a:pPr lvl="0" fontAlgn="base"/>
            <a:r>
              <a:rPr lang="en-US" sz="1200" kern="1200" dirty="0" smtClean="0">
                <a:solidFill>
                  <a:schemeClr val="tx1"/>
                </a:solidFill>
                <a:effectLst/>
                <a:latin typeface="+mn-lt"/>
                <a:ea typeface="MS PGothic" pitchFamily="34" charset="-128"/>
                <a:cs typeface="MS PGothic" charset="0"/>
              </a:rPr>
              <a:t> Checking phones for texts – every 48 minutes</a:t>
            </a:r>
          </a:p>
          <a:p>
            <a:pPr lvl="0" fontAlgn="base"/>
            <a:r>
              <a:rPr lang="en-US" sz="1200" kern="1200" dirty="0" smtClean="0">
                <a:solidFill>
                  <a:schemeClr val="tx1"/>
                </a:solidFill>
                <a:effectLst/>
                <a:latin typeface="+mn-lt"/>
                <a:ea typeface="MS PGothic" pitchFamily="34" charset="-128"/>
                <a:cs typeface="MS PGothic" charset="0"/>
              </a:rPr>
              <a:t> Checking Facebook for messages – every 57 minutes</a:t>
            </a:r>
          </a:p>
          <a:p>
            <a:endParaRPr lang="en-US" sz="1200" kern="1200" dirty="0" smtClean="0">
              <a:solidFill>
                <a:schemeClr val="tx1"/>
              </a:solidFill>
              <a:effectLst/>
              <a:latin typeface="+mn-lt"/>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4</a:t>
            </a:fld>
            <a:endParaRPr lang="en-US" dirty="0"/>
          </a:p>
        </p:txBody>
      </p:sp>
    </p:spTree>
    <p:extLst>
      <p:ext uri="{BB962C8B-B14F-4D97-AF65-F5344CB8AC3E}">
        <p14:creationId xmlns:p14="http://schemas.microsoft.com/office/powerpoint/2010/main" val="218841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And even when they have to wait, they are clicking and swiping</a:t>
            </a:r>
            <a:r>
              <a:rPr lang="en-US" sz="1200" kern="1200" baseline="0" dirty="0" smtClean="0">
                <a:solidFill>
                  <a:schemeClr val="tx1"/>
                </a:solidFill>
                <a:effectLst/>
                <a:latin typeface="+mn-lt"/>
                <a:ea typeface="MS PGothic" pitchFamily="34" charset="-128"/>
                <a:cs typeface="MS PGothic" charset="0"/>
              </a:rPr>
              <a:t> – and they don’t like to wait while they are waiting..</a:t>
            </a:r>
            <a:endParaRPr lang="en-US" sz="1200" kern="1200" dirty="0" smtClean="0">
              <a:solidFill>
                <a:schemeClr val="tx1"/>
              </a:solidFill>
              <a:effectLst/>
              <a:latin typeface="+mn-lt"/>
              <a:ea typeface="MS PGothic" pitchFamily="34" charset="-128"/>
              <a:cs typeface="MS PGothic" charset="0"/>
            </a:endParaRP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Newly </a:t>
            </a:r>
            <a:r>
              <a:rPr lang="en-US" sz="1200" u="sng" kern="1200" dirty="0" smtClean="0">
                <a:solidFill>
                  <a:schemeClr val="tx1"/>
                </a:solidFill>
                <a:effectLst/>
                <a:latin typeface="+mn-lt"/>
                <a:ea typeface="MS PGothic" pitchFamily="34" charset="-128"/>
                <a:cs typeface="MS PGothic" charset="0"/>
                <a:hlinkClick r:id="rId3"/>
              </a:rPr>
              <a:t>minted</a:t>
            </a:r>
            <a:r>
              <a:rPr lang="en-US" sz="1200" kern="1200" dirty="0" smtClean="0">
                <a:solidFill>
                  <a:schemeClr val="tx1"/>
                </a:solidFill>
                <a:effectLst/>
                <a:latin typeface="+mn-lt"/>
                <a:ea typeface="MS PGothic" pitchFamily="34" charset="-128"/>
                <a:cs typeface="MS PGothic" charset="0"/>
              </a:rPr>
              <a:t> </a:t>
            </a:r>
            <a:r>
              <a:rPr lang="en-US" sz="1200" kern="1200" dirty="0" err="1" smtClean="0">
                <a:solidFill>
                  <a:schemeClr val="tx1"/>
                </a:solidFill>
                <a:effectLst/>
                <a:latin typeface="+mn-lt"/>
                <a:ea typeface="MS PGothic" pitchFamily="34" charset="-128"/>
                <a:cs typeface="MS PGothic" charset="0"/>
              </a:rPr>
              <a:t>Googler</a:t>
            </a:r>
            <a:r>
              <a:rPr lang="en-US" sz="1200" kern="1200" dirty="0" smtClean="0">
                <a:solidFill>
                  <a:schemeClr val="tx1"/>
                </a:solidFill>
                <a:effectLst/>
                <a:latin typeface="+mn-lt"/>
                <a:ea typeface="MS PGothic" pitchFamily="34" charset="-128"/>
                <a:cs typeface="MS PGothic" charset="0"/>
              </a:rPr>
              <a:t> &amp; interface expert Luke </a:t>
            </a:r>
            <a:r>
              <a:rPr lang="en-US" sz="1200" kern="1200" dirty="0" err="1" smtClean="0">
                <a:solidFill>
                  <a:schemeClr val="tx1"/>
                </a:solidFill>
                <a:effectLst/>
                <a:latin typeface="+mn-lt"/>
                <a:ea typeface="MS PGothic" pitchFamily="34" charset="-128"/>
                <a:cs typeface="MS PGothic" charset="0"/>
              </a:rPr>
              <a:t>Wroblewski</a:t>
            </a:r>
            <a:r>
              <a:rPr lang="en-US" sz="1200" kern="1200" dirty="0" smtClean="0">
                <a:solidFill>
                  <a:schemeClr val="tx1"/>
                </a:solidFill>
                <a:effectLst/>
                <a:latin typeface="+mn-lt"/>
                <a:ea typeface="MS PGothic" pitchFamily="34" charset="-128"/>
                <a:cs typeface="MS PGothic" charset="0"/>
              </a:rPr>
              <a:t> here provides an interesting 5-minute tour of what works &amp; what doesn’t in mobile interface design. In emphasizing the need to </a:t>
            </a:r>
            <a:r>
              <a:rPr lang="en-US" sz="1200" i="1" kern="1200" dirty="0" smtClean="0">
                <a:solidFill>
                  <a:schemeClr val="tx1"/>
                </a:solidFill>
                <a:effectLst/>
                <a:latin typeface="+mn-lt"/>
                <a:ea typeface="MS PGothic" pitchFamily="34" charset="-128"/>
                <a:cs typeface="MS PGothic" charset="0"/>
              </a:rPr>
              <a:t>get people to the good stuff fast</a:t>
            </a:r>
            <a:r>
              <a:rPr lang="en-US" sz="1200" kern="1200" dirty="0" smtClean="0">
                <a:solidFill>
                  <a:schemeClr val="tx1"/>
                </a:solidFill>
                <a:effectLst/>
                <a:latin typeface="+mn-lt"/>
                <a:ea typeface="MS PGothic" pitchFamily="34" charset="-128"/>
                <a:cs typeface="MS PGothic" charset="0"/>
              </a:rPr>
              <a:t>, he includes a great quote from </a:t>
            </a:r>
            <a:r>
              <a:rPr lang="en-US" sz="1200" kern="1200" dirty="0" err="1" smtClean="0">
                <a:solidFill>
                  <a:schemeClr val="tx1"/>
                </a:solidFill>
                <a:effectLst/>
                <a:latin typeface="+mn-lt"/>
                <a:ea typeface="MS PGothic" pitchFamily="34" charset="-128"/>
                <a:cs typeface="MS PGothic" charset="0"/>
              </a:rPr>
              <a:t>Instagram</a:t>
            </a:r>
            <a:r>
              <a:rPr lang="en-US" sz="1200" kern="1200" dirty="0" smtClean="0">
                <a:solidFill>
                  <a:schemeClr val="tx1"/>
                </a:solidFill>
                <a:effectLst/>
                <a:latin typeface="+mn-lt"/>
                <a:ea typeface="MS PGothic" pitchFamily="34" charset="-128"/>
                <a:cs typeface="MS PGothic" charset="0"/>
              </a:rPr>
              <a:t> co-founder Mike Krieger: mobile apps fill potholes of boredom, and “People don’t like to wait while they wait.” The whole thing is worth a watch: </a:t>
            </a:r>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5</a:t>
            </a:fld>
            <a:endParaRPr lang="en-US" dirty="0"/>
          </a:p>
        </p:txBody>
      </p:sp>
    </p:spTree>
    <p:extLst>
      <p:ext uri="{BB962C8B-B14F-4D97-AF65-F5344CB8AC3E}">
        <p14:creationId xmlns:p14="http://schemas.microsoft.com/office/powerpoint/2010/main" val="223104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Kit Yarrow</a:t>
            </a:r>
            <a:r>
              <a:rPr lang="en-US" baseline="0" dirty="0" smtClean="0"/>
              <a:t> studies these kids and has just written a book about how this rewiring is affecting the New Consumer Mind.</a:t>
            </a:r>
          </a:p>
          <a:p>
            <a:endParaRPr lang="en-US" baseline="0" dirty="0" smtClean="0"/>
          </a:p>
          <a:p>
            <a:endParaRPr lang="en-US" dirty="0" smtClean="0"/>
          </a:p>
          <a:p>
            <a:endParaRPr lang="en-US" dirty="0" smtClean="0"/>
          </a:p>
          <a:p>
            <a:r>
              <a:rPr lang="en-US" dirty="0" smtClean="0"/>
              <a:t>March 2014</a:t>
            </a:r>
          </a:p>
          <a:p>
            <a:endParaRPr lang="en-US" dirty="0" smtClean="0"/>
          </a:p>
          <a:p>
            <a:r>
              <a:rPr lang="en-US" sz="1200" kern="1200" dirty="0" smtClean="0">
                <a:solidFill>
                  <a:schemeClr val="tx1"/>
                </a:solidFill>
                <a:effectLst/>
                <a:latin typeface="+mn-lt"/>
                <a:ea typeface="MS PGothic" pitchFamily="34" charset="-128"/>
                <a:cs typeface="MS PGothic" charset="0"/>
              </a:rPr>
              <a:t>Kit Yarrow, Ph.D., is an award-winning consumer psychologist, a professor, author, consultant and speaker. Her home base is Golden Gate University, where she is a jointly appointed professor of both psychology and marketing. Kit's unique ability to apply clinical psychology to the field of behavioral economics has won her four endowed research professorships and recognition as the 2012 Outstanding Scholar of Golden Gate University. Kit's been a visiting professor at the Helsinki School of Economics and has taught consumer behavior at universities around the world - from Malaysia to Slovenia.</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As part of her ongoing research on the psychology of consumers, Kit conducts interviews and ethnographies on a regular basis. She shares her findings and analysis in her books, Decoding the New Consumer Mind (Wiley, 2014) and Gen </a:t>
            </a:r>
            <a:r>
              <a:rPr lang="en-US" sz="1200" kern="1200" dirty="0" err="1" smtClean="0">
                <a:solidFill>
                  <a:schemeClr val="tx1"/>
                </a:solidFill>
                <a:effectLst/>
                <a:latin typeface="+mn-lt"/>
                <a:ea typeface="MS PGothic" pitchFamily="34" charset="-128"/>
                <a:cs typeface="MS PGothic" charset="0"/>
              </a:rPr>
              <a:t>BuY</a:t>
            </a:r>
            <a:r>
              <a:rPr lang="en-US" sz="1200" kern="1200" dirty="0" smtClean="0">
                <a:solidFill>
                  <a:schemeClr val="tx1"/>
                </a:solidFill>
                <a:effectLst/>
                <a:latin typeface="+mn-lt"/>
                <a:ea typeface="MS PGothic" pitchFamily="34" charset="-128"/>
                <a:cs typeface="MS PGothic" charset="0"/>
              </a:rPr>
              <a:t> (Wiley, 2009) and in her articles and blogs for Time and Psychology Today. Kit also regularly presents her findings and analysis in her popular keynote speeches. As a widely recognized authority on the psychology of consumers - and on Generation Y in particular - Kit is regularly quoted in a variety of media including The New York Times, The Wall Street Journal, NPR, and Good Morning America.</a:t>
            </a:r>
          </a:p>
          <a:p>
            <a:r>
              <a:rPr lang="en-US" sz="1200" kern="1200" dirty="0" smtClean="0">
                <a:solidFill>
                  <a:schemeClr val="tx1"/>
                </a:solidFill>
                <a:effectLst/>
                <a:latin typeface="+mn-lt"/>
                <a:ea typeface="MS PGothic" pitchFamily="34" charset="-128"/>
                <a:cs typeface="MS PGothic" charset="0"/>
              </a:rPr>
              <a:t>Please visit </a:t>
            </a:r>
            <a:r>
              <a:rPr lang="en-US" sz="1200" kern="1200" dirty="0" err="1" smtClean="0">
                <a:solidFill>
                  <a:schemeClr val="tx1"/>
                </a:solidFill>
                <a:effectLst/>
                <a:latin typeface="+mn-lt"/>
                <a:ea typeface="MS PGothic" pitchFamily="34" charset="-128"/>
                <a:cs typeface="MS PGothic" charset="0"/>
              </a:rPr>
              <a:t>www.kityarrow.com</a:t>
            </a:r>
            <a:endParaRPr lang="en-US" sz="1200" kern="1200" dirty="0" smtClean="0">
              <a:solidFill>
                <a:schemeClr val="tx1"/>
              </a:solidFill>
              <a:effectLst/>
              <a:latin typeface="+mn-lt"/>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6</a:t>
            </a:fld>
            <a:endParaRPr lang="en-US" dirty="0"/>
          </a:p>
        </p:txBody>
      </p:sp>
    </p:spTree>
    <p:extLst>
      <p:ext uri="{BB962C8B-B14F-4D97-AF65-F5344CB8AC3E}">
        <p14:creationId xmlns:p14="http://schemas.microsoft.com/office/powerpoint/2010/main" val="1204005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Growing</a:t>
            </a:r>
            <a:r>
              <a:rPr lang="en-US" baseline="0" dirty="0" smtClean="0"/>
              <a:t> 5.6%</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http://</a:t>
            </a:r>
            <a:r>
              <a:rPr lang="en-US" dirty="0" err="1" smtClean="0"/>
              <a:t>www.emarketer.com</a:t>
            </a:r>
            <a:r>
              <a:rPr lang="en-US" dirty="0" smtClean="0"/>
              <a:t>/Article/Global-Ad-Spending-Growth-Double-This-Year/1010997</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Global advertising market - $515B</a:t>
            </a:r>
            <a:r>
              <a:rPr lang="en-US" baseline="0" dirty="0" smtClean="0"/>
              <a:t> in 2014 – magna global  - </a:t>
            </a:r>
            <a:r>
              <a:rPr lang="en-US" dirty="0" smtClean="0"/>
              <a:t>http://</a:t>
            </a:r>
            <a:r>
              <a:rPr lang="en-US" dirty="0" err="1" smtClean="0"/>
              <a:t>www.statista.com</a:t>
            </a:r>
            <a:r>
              <a:rPr lang="en-US" dirty="0" smtClean="0"/>
              <a:t>/chart/1188/global-advertising-forecast/</a:t>
            </a:r>
          </a:p>
          <a:p>
            <a:endParaRPr lang="en-US" dirty="0" smtClean="0"/>
          </a:p>
          <a:p>
            <a:r>
              <a:rPr lang="en-US" dirty="0" smtClean="0"/>
              <a:t>http://</a:t>
            </a:r>
            <a:r>
              <a:rPr lang="en-US" dirty="0" err="1" smtClean="0"/>
              <a:t>www.journalism.org</a:t>
            </a:r>
            <a:r>
              <a:rPr lang="en-US" dirty="0" smtClean="0"/>
              <a:t>/2014/03/26/revenue-sources-a-heavy-dependence-on-advertising/#fn-42398-2</a:t>
            </a:r>
          </a:p>
          <a:p>
            <a:endParaRPr lang="en-US" dirty="0" smtClean="0"/>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2/3 of all news media revenue in US from advertising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10</a:t>
            </a:fld>
            <a:endParaRPr lang="en-US" dirty="0"/>
          </a:p>
        </p:txBody>
      </p:sp>
    </p:spTree>
    <p:extLst>
      <p:ext uri="{BB962C8B-B14F-4D97-AF65-F5344CB8AC3E}">
        <p14:creationId xmlns:p14="http://schemas.microsoft.com/office/powerpoint/2010/main" val="298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www.emarketer.com</a:t>
            </a:r>
            <a:r>
              <a:rPr lang="en-US" dirty="0" smtClean="0"/>
              <a:t>/Article/Global-Ad-Spending-Growth-Double-This-Year/1010997</a:t>
            </a:r>
          </a:p>
          <a:p>
            <a:endParaRPr lang="en-US" dirty="0" smtClean="0"/>
          </a:p>
          <a:p>
            <a:r>
              <a:rPr lang="en-US" dirty="0" smtClean="0"/>
              <a:t>25% of Ads</a:t>
            </a:r>
            <a:r>
              <a:rPr lang="en-US" baseline="0" dirty="0" smtClean="0"/>
              <a:t> are Digital Ads</a:t>
            </a:r>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11</a:t>
            </a:fld>
            <a:endParaRPr lang="en-US" dirty="0"/>
          </a:p>
        </p:txBody>
      </p:sp>
    </p:spTree>
    <p:extLst>
      <p:ext uri="{BB962C8B-B14F-4D97-AF65-F5344CB8AC3E}">
        <p14:creationId xmlns:p14="http://schemas.microsoft.com/office/powerpoint/2010/main" val="171557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($10B in 2014) – 100 Milliseconds </a:t>
            </a:r>
          </a:p>
          <a:p>
            <a:endParaRPr lang="en-US" dirty="0" smtClean="0"/>
          </a:p>
          <a:p>
            <a:r>
              <a:rPr lang="en-US" dirty="0" smtClean="0"/>
              <a:t>Each party has just a few milliseconds to decide.</a:t>
            </a:r>
          </a:p>
          <a:p>
            <a:endParaRPr lang="en-US" dirty="0" smtClean="0"/>
          </a:p>
          <a:p>
            <a:r>
              <a:rPr lang="en-US" dirty="0" smtClean="0"/>
              <a:t>http://</a:t>
            </a:r>
            <a:r>
              <a:rPr lang="en-US" dirty="0" err="1" smtClean="0"/>
              <a:t>www.emarketer.com</a:t>
            </a:r>
            <a:r>
              <a:rPr lang="en-US" dirty="0" smtClean="0"/>
              <a:t>/Article/US-Programmatic-Ad-Spend-Tops-10-Billion-This-Year-Double-by-2016/1011312</a:t>
            </a:r>
          </a:p>
          <a:p>
            <a:endParaRPr lang="en-US" dirty="0" smtClean="0"/>
          </a:p>
          <a:p>
            <a:r>
              <a:rPr lang="en-US" dirty="0" smtClean="0"/>
              <a:t>$10B in 2014</a:t>
            </a:r>
          </a:p>
          <a:p>
            <a:r>
              <a:rPr lang="en-US" dirty="0" smtClean="0"/>
              <a:t>Doubling</a:t>
            </a:r>
            <a:r>
              <a:rPr lang="en-US" baseline="0" dirty="0" smtClean="0"/>
              <a:t> by 2017</a:t>
            </a:r>
          </a:p>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12</a:t>
            </a:fld>
            <a:endParaRPr lang="en-US" dirty="0"/>
          </a:p>
        </p:txBody>
      </p:sp>
    </p:spTree>
    <p:extLst>
      <p:ext uri="{BB962C8B-B14F-4D97-AF65-F5344CB8AC3E}">
        <p14:creationId xmlns:p14="http://schemas.microsoft.com/office/powerpoint/2010/main" val="406174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60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1"/>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9"/>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29408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1"/>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9"/>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29408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1"/>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9"/>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29408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0"/>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8"/>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93289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d Banner Only Double">
    <p:spTree>
      <p:nvGrpSpPr>
        <p:cNvPr id="1" name=""/>
        <p:cNvGrpSpPr/>
        <p:nvPr/>
      </p:nvGrpSpPr>
      <p:grpSpPr>
        <a:xfrm>
          <a:off x="0" y="0"/>
          <a:ext cx="0" cy="0"/>
          <a:chOff x="0" y="0"/>
          <a:chExt cx="0" cy="0"/>
        </a:xfrm>
      </p:grpSpPr>
      <p:sp>
        <p:nvSpPr>
          <p:cNvPr id="3" name="Title 3"/>
          <p:cNvSpPr>
            <a:spLocks noGrp="1"/>
          </p:cNvSpPr>
          <p:nvPr>
            <p:ph type="title"/>
          </p:nvPr>
        </p:nvSpPr>
        <p:spPr>
          <a:xfrm>
            <a:off x="0" y="0"/>
            <a:ext cx="9144000" cy="987552"/>
          </a:xfrm>
          <a:prstGeom prst="rect">
            <a:avLst/>
          </a:prstGeom>
          <a:solidFill>
            <a:schemeClr val="accent1"/>
          </a:solidFill>
        </p:spPr>
        <p:txBody>
          <a:bodyPr vert="horz" anchor="b"/>
          <a:lstStyle>
            <a:lvl1pPr>
              <a:defRPr sz="3200" b="0" i="0">
                <a:solidFill>
                  <a:srgbClr val="FFFFFF"/>
                </a:solidFill>
                <a:latin typeface="Roboto Condensed Bold"/>
                <a:cs typeface="Roboto Condensed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5621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34"/>
            <a:ext cx="8229600" cy="664485"/>
          </a:xfrm>
          <a:prstGeom prst="rect">
            <a:avLst/>
          </a:prstGeom>
        </p:spPr>
        <p:txBody>
          <a:bodyPr/>
          <a:lstStyle>
            <a:lvl1pPr algn="l">
              <a:defRPr sz="3500" b="1" i="0" u="none" baseline="0">
                <a:solidFill>
                  <a:schemeClr val="accent1"/>
                </a:solidFill>
              </a:defRPr>
            </a:lvl1pPr>
          </a:lstStyle>
          <a:p>
            <a:r>
              <a:rPr lang="en-US" smtClean="0"/>
              <a:t>Click to edit Master title style</a:t>
            </a:r>
            <a:endParaRPr lang="en-US" dirty="0"/>
          </a:p>
        </p:txBody>
      </p:sp>
      <p:sp>
        <p:nvSpPr>
          <p:cNvPr id="4" name="Text Placeholder 3"/>
          <p:cNvSpPr>
            <a:spLocks noGrp="1"/>
          </p:cNvSpPr>
          <p:nvPr>
            <p:ph type="body" sz="quarter" idx="15"/>
          </p:nvPr>
        </p:nvSpPr>
        <p:spPr>
          <a:xfrm>
            <a:off x="457200" y="1019008"/>
            <a:ext cx="8229600" cy="5252837"/>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8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16"/>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a:t>© 2012 Aerospike. All rights reserved. Confidential                                                                            Pg. </a:t>
            </a:r>
            <a:fld id="{78C2F2D2-573E-4E79-9F6B-3B42662E5890}" type="slidenum">
              <a:rPr lang="en-US"/>
              <a:pPr>
                <a:defRPr/>
              </a:pPr>
              <a:t>‹#›</a:t>
            </a:fld>
            <a:endParaRPr lang="en-US"/>
          </a:p>
        </p:txBody>
      </p:sp>
    </p:spTree>
    <p:extLst>
      <p:ext uri="{BB962C8B-B14F-4D97-AF65-F5344CB8AC3E}">
        <p14:creationId xmlns:p14="http://schemas.microsoft.com/office/powerpoint/2010/main" val="28626259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Rectangle 1"/>
          <p:cNvSpPr/>
          <p:nvPr userDrawn="1"/>
        </p:nvSpPr>
        <p:spPr>
          <a:xfrm>
            <a:off x="-1" y="1"/>
            <a:ext cx="9144001" cy="62271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62374" y="24582"/>
            <a:ext cx="8439150" cy="579716"/>
          </a:xfrm>
          <a:prstGeom prst="rect">
            <a:avLst/>
          </a:prstGeom>
          <a:solidFill>
            <a:srgbClr val="A01620"/>
          </a:solidFill>
          <a:ln>
            <a:noFill/>
          </a:ln>
        </p:spPr>
        <p:txBody>
          <a:bodyPr vert="horz" anchor="ctr"/>
          <a:lstStyle>
            <a:lvl1pPr algn="l">
              <a:defRPr sz="2800" b="1" i="0">
                <a:solidFill>
                  <a:schemeClr val="bg1"/>
                </a:solidFill>
                <a:latin typeface="Arial Narrow Bold"/>
                <a:cs typeface="Arial Narrow Bold"/>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Rectangle 1"/>
          <p:cNvSpPr/>
          <p:nvPr userDrawn="1"/>
        </p:nvSpPr>
        <p:spPr>
          <a:xfrm>
            <a:off x="-1" y="1"/>
            <a:ext cx="9144001" cy="62271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62374" y="24582"/>
            <a:ext cx="8439150" cy="579716"/>
          </a:xfrm>
          <a:prstGeom prst="rect">
            <a:avLst/>
          </a:prstGeom>
          <a:solidFill>
            <a:srgbClr val="A01620"/>
          </a:solidFill>
          <a:ln>
            <a:noFill/>
          </a:ln>
        </p:spPr>
        <p:txBody>
          <a:bodyPr vert="horz" anchor="ctr"/>
          <a:lstStyle>
            <a:lvl1pPr algn="l">
              <a:defRPr sz="2800" b="1" i="0">
                <a:solidFill>
                  <a:schemeClr val="bg1"/>
                </a:solidFill>
                <a:latin typeface="Arial Narrow Bold"/>
                <a:cs typeface="Arial Narrow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273084" y="1231331"/>
            <a:ext cx="8613124" cy="5049397"/>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100000"/>
              <a:buFont typeface="Lucida Grande"/>
              <a:buChar char="■"/>
              <a:tabLst/>
              <a:defRPr sz="2400" b="0" i="0" baseline="0">
                <a:solidFill>
                  <a:schemeClr val="accent3"/>
                </a:solidFill>
                <a:latin typeface="Arial Narrow"/>
                <a:cs typeface="Arial Narrow"/>
              </a:defRPr>
            </a:lvl1pPr>
            <a:lvl2pPr marL="628650" indent="-171450">
              <a:buClr>
                <a:schemeClr val="bg1">
                  <a:lumMod val="65000"/>
                </a:schemeClr>
              </a:buClr>
              <a:buSzPct val="100000"/>
              <a:buFont typeface="Lucida Grande"/>
              <a:buChar char="■"/>
              <a:defRPr sz="2000" b="0" i="0" baseline="0">
                <a:solidFill>
                  <a:schemeClr val="accent3"/>
                </a:solidFill>
                <a:latin typeface="Arial Narrow"/>
                <a:cs typeface="Arial Narrow"/>
              </a:defRPr>
            </a:lvl2pPr>
            <a:lvl3pPr marL="1092200" indent="-177800">
              <a:buClr>
                <a:schemeClr val="bg1">
                  <a:lumMod val="65000"/>
                </a:schemeClr>
              </a:buClr>
              <a:buSzPct val="100000"/>
              <a:buFont typeface="Lucida Grande"/>
              <a:buChar char="■"/>
              <a:defRPr sz="1800" b="0" i="0" baseline="0">
                <a:solidFill>
                  <a:schemeClr val="accent3"/>
                </a:solidFill>
                <a:latin typeface="Arial Narrow"/>
                <a:cs typeface="Arial Narrow"/>
              </a:defRPr>
            </a:lvl3pPr>
            <a:lvl4pPr marL="1487488" indent="-115888">
              <a:buClr>
                <a:schemeClr val="bg1">
                  <a:lumMod val="65000"/>
                </a:schemeClr>
              </a:buClr>
              <a:buSzPct val="100000"/>
              <a:buFont typeface="Lucida Grande"/>
              <a:buChar char="■"/>
              <a:defRPr sz="1400" b="0" i="0">
                <a:solidFill>
                  <a:schemeClr val="accent3"/>
                </a:solidFill>
                <a:latin typeface="Arial Narrow"/>
                <a:cs typeface="Arial Narrow"/>
              </a:defRPr>
            </a:lvl4pPr>
            <a:lvl5pPr marL="1947863" indent="-119063">
              <a:buClr>
                <a:schemeClr val="bg1">
                  <a:lumMod val="65000"/>
                </a:schemeClr>
              </a:buClr>
              <a:buSzPct val="100000"/>
              <a:buFont typeface="Lucida Grande"/>
              <a:buChar char="■"/>
              <a:defRPr sz="1200" b="0" i="0" baseline="0">
                <a:solidFill>
                  <a:schemeClr val="accent3"/>
                </a:solidFill>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864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5" name="Text Placeholder 3"/>
          <p:cNvSpPr>
            <a:spLocks noGrp="1"/>
          </p:cNvSpPr>
          <p:nvPr>
            <p:ph type="body" sz="quarter" idx="15"/>
          </p:nvPr>
        </p:nvSpPr>
        <p:spPr>
          <a:xfrm>
            <a:off x="298484" y="1231331"/>
            <a:ext cx="8613124" cy="5049397"/>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100000"/>
              <a:buFont typeface="Lucida Grande"/>
              <a:buChar char="■"/>
              <a:tabLst/>
              <a:defRPr sz="2400" b="0" i="0" baseline="0">
                <a:solidFill>
                  <a:schemeClr val="accent3"/>
                </a:solidFill>
                <a:latin typeface="Arial Narrow"/>
                <a:cs typeface="Arial Narrow"/>
              </a:defRPr>
            </a:lvl1pPr>
            <a:lvl2pPr marL="628650" indent="-171450">
              <a:buClr>
                <a:schemeClr val="bg1">
                  <a:lumMod val="65000"/>
                </a:schemeClr>
              </a:buClr>
              <a:buSzPct val="100000"/>
              <a:buFont typeface="Lucida Grande"/>
              <a:buChar char="■"/>
              <a:defRPr sz="2000" b="0" i="0" baseline="0">
                <a:solidFill>
                  <a:schemeClr val="accent3"/>
                </a:solidFill>
                <a:latin typeface="Arial Narrow"/>
                <a:cs typeface="Arial Narrow"/>
              </a:defRPr>
            </a:lvl2pPr>
            <a:lvl3pPr marL="1092200" indent="-177800">
              <a:buClr>
                <a:schemeClr val="bg1">
                  <a:lumMod val="65000"/>
                </a:schemeClr>
              </a:buClr>
              <a:buSzPct val="100000"/>
              <a:buFont typeface="Lucida Grande"/>
              <a:buChar char="■"/>
              <a:defRPr sz="1800" b="0" i="0" baseline="0">
                <a:solidFill>
                  <a:schemeClr val="accent3"/>
                </a:solidFill>
                <a:latin typeface="Arial Narrow"/>
                <a:cs typeface="Arial Narrow"/>
              </a:defRPr>
            </a:lvl3pPr>
            <a:lvl4pPr marL="1487488" indent="-115888">
              <a:buClr>
                <a:schemeClr val="bg1">
                  <a:lumMod val="65000"/>
                </a:schemeClr>
              </a:buClr>
              <a:buSzPct val="100000"/>
              <a:buFont typeface="Lucida Grande"/>
              <a:buChar char="■"/>
              <a:defRPr sz="1400" b="0" i="0">
                <a:solidFill>
                  <a:schemeClr val="accent3"/>
                </a:solidFill>
                <a:latin typeface="Arial Narrow"/>
                <a:cs typeface="Arial Narrow"/>
              </a:defRPr>
            </a:lvl4pPr>
            <a:lvl5pPr marL="1947863" indent="-119063">
              <a:buClr>
                <a:schemeClr val="bg1">
                  <a:lumMod val="65000"/>
                </a:schemeClr>
              </a:buClr>
              <a:buSzPct val="100000"/>
              <a:buFont typeface="Lucida Grande"/>
              <a:buChar char="■"/>
              <a:defRPr sz="1200" b="0" i="0" baseline="0">
                <a:solidFill>
                  <a:schemeClr val="accent3"/>
                </a:solidFill>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hasCustomPrompt="1"/>
          </p:nvPr>
        </p:nvSpPr>
        <p:spPr>
          <a:xfrm>
            <a:off x="0" y="2"/>
            <a:ext cx="9144000" cy="946727"/>
          </a:xfrm>
          <a:prstGeom prst="rect">
            <a:avLst/>
          </a:prstGeom>
          <a:solidFill>
            <a:schemeClr val="tx1">
              <a:lumMod val="65000"/>
              <a:lumOff val="35000"/>
            </a:schemeClr>
          </a:solidFill>
        </p:spPr>
        <p:txBody>
          <a:bodyPr vert="horz" anchor="ctr"/>
          <a:lstStyle>
            <a:lvl1pPr>
              <a:lnSpc>
                <a:spcPct val="90000"/>
              </a:lnSpc>
              <a:defRPr sz="2800" b="1">
                <a:solidFill>
                  <a:srgbClr val="FFFFFF"/>
                </a:solidFill>
                <a:latin typeface="Arial Narrow Bold"/>
                <a:cs typeface="Arial Narrow Bold"/>
              </a:defRPr>
            </a:lvl1pPr>
          </a:lstStyle>
          <a:p>
            <a:r>
              <a:rPr lang="en-US" dirty="0" smtClean="0"/>
              <a:t>Click to edit Master title style</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6551791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0656" y="3086566"/>
            <a:ext cx="7693162" cy="457815"/>
          </a:xfrm>
          <a:prstGeom prst="rect">
            <a:avLst/>
          </a:prstGeom>
        </p:spPr>
        <p:txBody>
          <a:bodyPr anchor="b"/>
          <a:lstStyle>
            <a:lvl1pPr algn="l">
              <a:defRPr sz="2800" b="1" i="0" u="none" baseline="0">
                <a:solidFill>
                  <a:schemeClr val="bg2">
                    <a:lumMod val="50000"/>
                  </a:schemeClr>
                </a:solidFill>
                <a:latin typeface="Arial Narrow Bold"/>
                <a:cs typeface="Arial Narrow Bold"/>
              </a:defRPr>
            </a:lvl1pPr>
          </a:lstStyle>
          <a:p>
            <a:r>
              <a:rPr lang="en-US" dirty="0" smtClean="0"/>
              <a:t>Section slide name</a:t>
            </a:r>
            <a:endParaRPr lang="en-US" dirty="0"/>
          </a:p>
        </p:txBody>
      </p:sp>
      <p:pic>
        <p:nvPicPr>
          <p:cNvPr id="4" name="Picture 3"/>
          <p:cNvPicPr>
            <a:picLocks noChangeAspect="1"/>
          </p:cNvPicPr>
          <p:nvPr userDrawn="1"/>
        </p:nvPicPr>
        <p:blipFill>
          <a:blip r:embed="rId2"/>
          <a:stretch>
            <a:fillRect/>
          </a:stretch>
        </p:blipFill>
        <p:spPr>
          <a:xfrm>
            <a:off x="0" y="2998780"/>
            <a:ext cx="635000" cy="635000"/>
          </a:xfrm>
          <a:prstGeom prst="rect">
            <a:avLst/>
          </a:prstGeom>
        </p:spPr>
      </p:pic>
    </p:spTree>
    <p:extLst>
      <p:ext uri="{BB962C8B-B14F-4D97-AF65-F5344CB8AC3E}">
        <p14:creationId xmlns:p14="http://schemas.microsoft.com/office/powerpoint/2010/main" val="1269139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5572DC24-C402-654F-AFF6-A88DF25963D2}" type="datetimeFigureOut">
              <a:rPr lang="en-US" smtClean="0"/>
              <a:t>11/16/14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A0C22E87-A6C5-814A-A13C-5068FBAE97FF}" type="slidenum">
              <a:rPr lang="en-US" smtClean="0"/>
              <a:t>‹#›</a:t>
            </a:fld>
            <a:endParaRPr lang="en-US"/>
          </a:p>
        </p:txBody>
      </p:sp>
    </p:spTree>
    <p:extLst>
      <p:ext uri="{BB962C8B-B14F-4D97-AF65-F5344CB8AC3E}">
        <p14:creationId xmlns:p14="http://schemas.microsoft.com/office/powerpoint/2010/main" val="24701444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
        <p:nvSpPr>
          <p:cNvPr id="3" name="Rectangle 2"/>
          <p:cNvSpPr/>
          <p:nvPr userDrawn="1"/>
        </p:nvSpPr>
        <p:spPr>
          <a:xfrm>
            <a:off x="0" y="1"/>
            <a:ext cx="9144000" cy="653692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08858"/>
            <a:ext cx="8229600" cy="910151"/>
          </a:xfrm>
          <a:prstGeom prst="rect">
            <a:avLst/>
          </a:prstGeom>
        </p:spPr>
        <p:txBody>
          <a:bodyPr anchor="b"/>
          <a:lstStyle>
            <a:lvl1pPr algn="l">
              <a:defRPr sz="2800" b="1" i="0" u="none" baseline="0">
                <a:solidFill>
                  <a:schemeClr val="bg1">
                    <a:lumMod val="50000"/>
                  </a:schemeClr>
                </a:solidFill>
                <a:latin typeface="Roboto Condensed Bold"/>
                <a:cs typeface="Roboto Condensed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6816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1"/>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9"/>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41878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8858"/>
            <a:ext cx="8229600" cy="910151"/>
          </a:xfrm>
          <a:prstGeom prst="rect">
            <a:avLst/>
          </a:prstGeom>
        </p:spPr>
        <p:txBody>
          <a:bodyPr anchor="b"/>
          <a:lstStyle>
            <a:lvl1pPr algn="l">
              <a:defRPr sz="2800" b="1" i="0" u="none" baseline="0">
                <a:solidFill>
                  <a:schemeClr val="accent1"/>
                </a:solidFill>
                <a:latin typeface="Roboto Condensed Bold"/>
                <a:cs typeface="Roboto Condensed Bold"/>
              </a:defRPr>
            </a:lvl1pPr>
          </a:lstStyle>
          <a:p>
            <a:r>
              <a:rPr lang="en-US" dirty="0" smtClean="0"/>
              <a:t>CLICK TO EDIT MASTER TITLE STYLE</a:t>
            </a:r>
            <a:endParaRPr lang="en-US" dirty="0"/>
          </a:p>
        </p:txBody>
      </p:sp>
      <p:sp>
        <p:nvSpPr>
          <p:cNvPr id="4" name="Text Placeholder 3"/>
          <p:cNvSpPr>
            <a:spLocks noGrp="1"/>
          </p:cNvSpPr>
          <p:nvPr>
            <p:ph type="body" sz="quarter" idx="15"/>
          </p:nvPr>
        </p:nvSpPr>
        <p:spPr>
          <a:xfrm>
            <a:off x="457200" y="1447287"/>
            <a:ext cx="8229600" cy="4824559"/>
          </a:xfrm>
          <a:prstGeom prst="rect">
            <a:avLst/>
          </a:prstGeom>
        </p:spPr>
        <p:txBody>
          <a:bodyPr vert="horz">
            <a:normAutofit/>
          </a:bodyPr>
          <a:lstStyle>
            <a:lvl1pPr marL="290513" marR="0" indent="-290513" algn="l" defTabSz="457200" rtl="0" eaLnBrk="1" fontAlgn="auto" latinLnBrk="0" hangingPunct="1">
              <a:lnSpc>
                <a:spcPct val="100000"/>
              </a:lnSpc>
              <a:spcBef>
                <a:spcPct val="20000"/>
              </a:spcBef>
              <a:spcAft>
                <a:spcPts val="0"/>
              </a:spcAft>
              <a:buClr>
                <a:schemeClr val="bg1">
                  <a:lumMod val="75000"/>
                </a:schemeClr>
              </a:buClr>
              <a:buSzPct val="75000"/>
              <a:buFont typeface="Lucida Grande"/>
              <a:buChar char="■"/>
              <a:tabLst/>
              <a:defRPr sz="2400" b="0" i="0" baseline="0">
                <a:solidFill>
                  <a:schemeClr val="accent3"/>
                </a:solidFill>
                <a:latin typeface="Roboto Condensed Regular"/>
                <a:cs typeface="Roboto Condensed Regular"/>
              </a:defRPr>
            </a:lvl1pPr>
            <a:lvl2pPr marL="628650" indent="-171450">
              <a:buClr>
                <a:schemeClr val="bg1">
                  <a:lumMod val="65000"/>
                </a:schemeClr>
              </a:buClr>
              <a:buSzPct val="75000"/>
              <a:buFont typeface="Lucida Grande"/>
              <a:buChar char="■"/>
              <a:defRPr sz="2000" b="0" i="0" baseline="0">
                <a:solidFill>
                  <a:schemeClr val="accent3"/>
                </a:solidFill>
                <a:latin typeface="Roboto Condensed Regular"/>
                <a:cs typeface="Roboto Condensed Regular"/>
              </a:defRPr>
            </a:lvl2pPr>
            <a:lvl3pPr marL="1092200" indent="-177800">
              <a:buClr>
                <a:schemeClr val="bg1">
                  <a:lumMod val="65000"/>
                </a:schemeClr>
              </a:buClr>
              <a:buSzPct val="55000"/>
              <a:buFont typeface="Lucida Grande"/>
              <a:buChar char="■"/>
              <a:defRPr sz="1800" b="0" i="0" baseline="0">
                <a:solidFill>
                  <a:schemeClr val="accent3"/>
                </a:solidFill>
                <a:latin typeface="Roboto Condensed Regular"/>
                <a:cs typeface="Roboto Condensed Regular"/>
              </a:defRPr>
            </a:lvl3pPr>
            <a:lvl4pPr marL="1487488" indent="-115888">
              <a:buClr>
                <a:schemeClr val="bg1">
                  <a:lumMod val="65000"/>
                </a:schemeClr>
              </a:buClr>
              <a:buSzPct val="75000"/>
              <a:buFont typeface="Lucida Grande"/>
              <a:buChar char="■"/>
              <a:defRPr sz="1400" b="0" i="0">
                <a:solidFill>
                  <a:schemeClr val="accent3"/>
                </a:solidFill>
                <a:latin typeface="Roboto Condensed Regular"/>
                <a:cs typeface="Roboto Condensed Regular"/>
              </a:defRPr>
            </a:lvl4pPr>
            <a:lvl5pPr marL="1947863" indent="-119063">
              <a:buClr>
                <a:schemeClr val="bg1">
                  <a:lumMod val="65000"/>
                </a:schemeClr>
              </a:buClr>
              <a:buSzPct val="75000"/>
              <a:buFont typeface="Lucida Grande"/>
              <a:buChar char="■"/>
              <a:defRPr sz="1200" b="0" i="0" baseline="0">
                <a:solidFill>
                  <a:schemeClr val="accent3"/>
                </a:solidFill>
                <a:latin typeface="Roboto Condensed Regular"/>
                <a:cs typeface="Roboto Condensed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29408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1"/>
          <p:cNvSpPr txBox="1">
            <a:spLocks/>
          </p:cNvSpPr>
          <p:nvPr userDrawn="1"/>
        </p:nvSpPr>
        <p:spPr>
          <a:xfrm>
            <a:off x="1477820" y="6595534"/>
            <a:ext cx="7677727" cy="270935"/>
          </a:xfrm>
          <a:prstGeom prst="rect">
            <a:avLst/>
          </a:prstGeom>
          <a:solidFill>
            <a:schemeClr val="tx1">
              <a:lumMod val="85000"/>
              <a:lumOff val="15000"/>
            </a:schemeClr>
          </a:solidFill>
          <a:ln>
            <a:noFill/>
          </a:ln>
          <a:effectLst>
            <a:outerShdw blurRad="50800" dist="38100" dir="16200000" rotWithShape="0">
              <a:schemeClr val="bg2">
                <a:alpha val="40000"/>
              </a:schemeClr>
            </a:outerShdw>
          </a:effectLst>
        </p:spPr>
        <p:txBody>
          <a:bodyPr vert="horz" wrap="square" lIns="91440" tIns="45720" rIns="91440" bIns="45720" numCol="1" anchor="ctr"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bg1"/>
                </a:solidFill>
                <a:latin typeface="Trebuchet MS"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a:lstStyle>
          <a:p>
            <a:pPr marL="1828800" marR="0" lvl="4" indent="0" algn="l" defTabSz="428625" rtl="0" eaLnBrk="1" fontAlgn="base" latinLnBrk="0" hangingPunct="1">
              <a:lnSpc>
                <a:spcPct val="100000"/>
              </a:lnSpc>
              <a:spcBef>
                <a:spcPct val="0"/>
              </a:spcBef>
              <a:spcAft>
                <a:spcPct val="0"/>
              </a:spcAft>
              <a:buClrTx/>
              <a:buSzTx/>
              <a:buFontTx/>
              <a:buNone/>
              <a:tabLst>
                <a:tab pos="8626475" algn="r"/>
              </a:tabLst>
              <a:defRPr/>
            </a:pPr>
            <a:r>
              <a:rPr lang="en-US" sz="1000" b="0" i="0" dirty="0" smtClean="0">
                <a:solidFill>
                  <a:schemeClr val="bg1"/>
                </a:solidFill>
                <a:latin typeface="Arial Narrow"/>
                <a:cs typeface="Arial Narrow"/>
              </a:rPr>
              <a:t>© 2014 Aerospike.  All rights reserved. Confidential</a:t>
            </a:r>
            <a:endParaRPr lang="en-US" sz="1000" b="0" i="0" dirty="0">
              <a:solidFill>
                <a:schemeClr val="bg1"/>
              </a:solidFill>
              <a:latin typeface="Arial Narrow"/>
              <a:cs typeface="Arial Narrow"/>
            </a:endParaRPr>
          </a:p>
        </p:txBody>
      </p:sp>
      <p:pic>
        <p:nvPicPr>
          <p:cNvPr id="2" name="Picture 1" descr="aerospike_logo_set_horizontal.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2" y="6591951"/>
            <a:ext cx="1578297" cy="277268"/>
          </a:xfrm>
          <a:prstGeom prst="rect">
            <a:avLst/>
          </a:prstGeom>
          <a:effectLst>
            <a:outerShdw blurRad="50800" dist="38100" dir="16200000" rotWithShape="0">
              <a:schemeClr val="bg2">
                <a:alpha val="40000"/>
              </a:schemeClr>
            </a:outerShdw>
          </a:effectLst>
        </p:spPr>
      </p:pic>
      <p:sp>
        <p:nvSpPr>
          <p:cNvPr id="4" name="Rectangle 3"/>
          <p:cNvSpPr/>
          <p:nvPr userDrawn="1"/>
        </p:nvSpPr>
        <p:spPr>
          <a:xfrm>
            <a:off x="8717929" y="6612193"/>
            <a:ext cx="417880" cy="246221"/>
          </a:xfrm>
          <a:prstGeom prst="rect">
            <a:avLst/>
          </a:prstGeom>
        </p:spPr>
        <p:txBody>
          <a:bodyPr wrap="square">
            <a:spAutoFit/>
          </a:bodyPr>
          <a:lstStyle/>
          <a:p>
            <a:pPr algn="r"/>
            <a:fld id="{78C2F2D2-573E-4E79-9F6B-3B42662E5890}" type="slidenum">
              <a:rPr lang="en-US" sz="1000" smtClean="0">
                <a:solidFill>
                  <a:srgbClr val="FFFFFF"/>
                </a:solidFill>
                <a:latin typeface="Arial Narrow"/>
                <a:cs typeface="Arial Narrow"/>
              </a:rPr>
              <a:pPr algn="r"/>
              <a:t>‹#›</a:t>
            </a:fld>
            <a:endParaRPr lang="en-US" sz="1000" dirty="0">
              <a:solidFill>
                <a:srgbClr val="FFFFFF"/>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4095" r:id="rId1"/>
    <p:sldLayoutId id="2147484070" r:id="rId2"/>
    <p:sldLayoutId id="2147484096" r:id="rId3"/>
    <p:sldLayoutId id="2147484093" r:id="rId4"/>
    <p:sldLayoutId id="2147484094" r:id="rId5"/>
    <p:sldLayoutId id="2147484097" r:id="rId6"/>
    <p:sldLayoutId id="2147484099" r:id="rId7"/>
    <p:sldLayoutId id="2147484104" r:id="rId8"/>
    <p:sldLayoutId id="2147484105" r:id="rId9"/>
    <p:sldLayoutId id="2147484106" r:id="rId10"/>
    <p:sldLayoutId id="2147484107" r:id="rId11"/>
    <p:sldLayoutId id="2147484108" r:id="rId12"/>
    <p:sldLayoutId id="2147484110" r:id="rId13"/>
    <p:sldLayoutId id="2147484115" r:id="rId14"/>
    <p:sldLayoutId id="2147484116" r:id="rId15"/>
  </p:sldLayoutIdLst>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gif"/><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Impatience Economy</a:t>
            </a:r>
            <a:endParaRPr lang="en-US" dirty="0"/>
          </a:p>
        </p:txBody>
      </p:sp>
      <p:pic>
        <p:nvPicPr>
          <p:cNvPr id="7" name="Picture 6" descr="tumblr_lxpw4y5Oxn1qm6oc3o1_500.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6408" y="1972599"/>
            <a:ext cx="3561981" cy="2557502"/>
          </a:xfrm>
          <a:prstGeom prst="rect">
            <a:avLst/>
          </a:prstGeom>
        </p:spPr>
      </p:pic>
    </p:spTree>
    <p:extLst>
      <p:ext uri="{BB962C8B-B14F-4D97-AF65-F5344CB8AC3E}">
        <p14:creationId xmlns:p14="http://schemas.microsoft.com/office/powerpoint/2010/main" val="39857428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5510" y="625021"/>
            <a:ext cx="3968490" cy="2853163"/>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27785" y="3561342"/>
            <a:ext cx="3916215" cy="3046996"/>
          </a:xfrm>
          <a:prstGeom prst="rect">
            <a:avLst/>
          </a:prstGeom>
        </p:spPr>
      </p:pic>
      <p:sp>
        <p:nvSpPr>
          <p:cNvPr id="7" name="Title 6"/>
          <p:cNvSpPr>
            <a:spLocks noGrp="1"/>
          </p:cNvSpPr>
          <p:nvPr>
            <p:ph type="title"/>
          </p:nvPr>
        </p:nvSpPr>
        <p:spPr/>
        <p:txBody>
          <a:bodyPr/>
          <a:lstStyle/>
          <a:p>
            <a:r>
              <a:rPr lang="en-US" dirty="0" smtClean="0"/>
              <a:t>Advertising </a:t>
            </a:r>
            <a:r>
              <a:rPr lang="en-US" dirty="0" smtClean="0"/>
              <a:t>funds</a:t>
            </a:r>
            <a:r>
              <a:rPr lang="en-US" dirty="0" smtClean="0"/>
              <a:t> </a:t>
            </a:r>
            <a:r>
              <a:rPr lang="en-US" dirty="0" smtClean="0"/>
              <a:t>traditional media</a:t>
            </a:r>
            <a:endParaRPr lang="en-US" dirty="0"/>
          </a:p>
        </p:txBody>
      </p:sp>
      <p:pic>
        <p:nvPicPr>
          <p:cNvPr id="4" name="Picture 3"/>
          <p:cNvPicPr>
            <a:picLocks noChangeAspect="1"/>
          </p:cNvPicPr>
          <p:nvPr/>
        </p:nvPicPr>
        <p:blipFill>
          <a:blip r:embed="rId5"/>
          <a:stretch>
            <a:fillRect/>
          </a:stretch>
        </p:blipFill>
        <p:spPr>
          <a:xfrm>
            <a:off x="0" y="616449"/>
            <a:ext cx="3514697" cy="5954902"/>
          </a:xfrm>
          <a:prstGeom prst="rect">
            <a:avLst/>
          </a:prstGeom>
        </p:spPr>
      </p:pic>
      <p:pic>
        <p:nvPicPr>
          <p:cNvPr id="5" name="Picture 4"/>
          <p:cNvPicPr>
            <a:picLocks noChangeAspect="1"/>
          </p:cNvPicPr>
          <p:nvPr/>
        </p:nvPicPr>
        <p:blipFill>
          <a:blip r:embed="rId6"/>
          <a:stretch>
            <a:fillRect/>
          </a:stretch>
        </p:blipFill>
        <p:spPr>
          <a:xfrm>
            <a:off x="308242" y="2720296"/>
            <a:ext cx="5018179" cy="3837431"/>
          </a:xfrm>
          <a:prstGeom prst="rect">
            <a:avLst/>
          </a:prstGeom>
        </p:spPr>
      </p:pic>
      <p:pic>
        <p:nvPicPr>
          <p:cNvPr id="8" name="Picture 7"/>
          <p:cNvPicPr>
            <a:picLocks noChangeAspect="1"/>
          </p:cNvPicPr>
          <p:nvPr/>
        </p:nvPicPr>
        <p:blipFill>
          <a:blip r:embed="rId7"/>
          <a:stretch>
            <a:fillRect/>
          </a:stretch>
        </p:blipFill>
        <p:spPr>
          <a:xfrm>
            <a:off x="3506660" y="616450"/>
            <a:ext cx="3627602" cy="4614124"/>
          </a:xfrm>
          <a:prstGeom prst="rect">
            <a:avLst/>
          </a:prstGeom>
        </p:spPr>
      </p:pic>
    </p:spTree>
    <p:extLst>
      <p:ext uri="{BB962C8B-B14F-4D97-AF65-F5344CB8AC3E}">
        <p14:creationId xmlns:p14="http://schemas.microsoft.com/office/powerpoint/2010/main" val="13979719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59980"/>
          <a:stretch/>
        </p:blipFill>
        <p:spPr>
          <a:xfrm>
            <a:off x="4888157" y="1742025"/>
            <a:ext cx="4266255" cy="4851422"/>
          </a:xfrm>
          <a:prstGeom prst="rect">
            <a:avLst/>
          </a:prstGeom>
        </p:spPr>
      </p:pic>
      <p:sp>
        <p:nvSpPr>
          <p:cNvPr id="2" name="Title 1"/>
          <p:cNvSpPr>
            <a:spLocks noGrp="1"/>
          </p:cNvSpPr>
          <p:nvPr>
            <p:ph type="title"/>
          </p:nvPr>
        </p:nvSpPr>
        <p:spPr>
          <a:xfrm>
            <a:off x="262374" y="24582"/>
            <a:ext cx="8881626" cy="579716"/>
          </a:xfrm>
        </p:spPr>
        <p:txBody>
          <a:bodyPr/>
          <a:lstStyle/>
          <a:p>
            <a:r>
              <a:rPr lang="en-US" dirty="0" smtClean="0"/>
              <a:t>Advertising funds the Internet</a:t>
            </a:r>
            <a:endParaRPr lang="en-US" dirty="0"/>
          </a:p>
        </p:txBody>
      </p:sp>
      <p:pic>
        <p:nvPicPr>
          <p:cNvPr id="4" name="Picture 3"/>
          <p:cNvPicPr>
            <a:picLocks noChangeAspect="1"/>
          </p:cNvPicPr>
          <p:nvPr/>
        </p:nvPicPr>
        <p:blipFill>
          <a:blip r:embed="rId4"/>
          <a:stretch>
            <a:fillRect/>
          </a:stretch>
        </p:blipFill>
        <p:spPr>
          <a:xfrm>
            <a:off x="0" y="618968"/>
            <a:ext cx="4905964" cy="5944222"/>
          </a:xfrm>
          <a:prstGeom prst="rect">
            <a:avLst/>
          </a:prstGeom>
        </p:spPr>
      </p:pic>
      <p:pic>
        <p:nvPicPr>
          <p:cNvPr id="6" name="Picture 5"/>
          <p:cNvPicPr>
            <a:picLocks noChangeAspect="1"/>
          </p:cNvPicPr>
          <p:nvPr/>
        </p:nvPicPr>
        <p:blipFill>
          <a:blip r:embed="rId3"/>
          <a:stretch>
            <a:fillRect/>
          </a:stretch>
        </p:blipFill>
        <p:spPr>
          <a:xfrm>
            <a:off x="4904438" y="636770"/>
            <a:ext cx="4270248" cy="2798136"/>
          </a:xfrm>
          <a:prstGeom prst="rect">
            <a:avLst/>
          </a:prstGeom>
        </p:spPr>
      </p:pic>
      <p:pic>
        <p:nvPicPr>
          <p:cNvPr id="3" name="Picture 2"/>
          <p:cNvPicPr>
            <a:picLocks noChangeAspect="1"/>
          </p:cNvPicPr>
          <p:nvPr/>
        </p:nvPicPr>
        <p:blipFill>
          <a:blip r:embed="rId5"/>
          <a:stretch>
            <a:fillRect/>
          </a:stretch>
        </p:blipFill>
        <p:spPr>
          <a:xfrm>
            <a:off x="5120411" y="2888553"/>
            <a:ext cx="3893339" cy="2402557"/>
          </a:xfrm>
          <a:prstGeom prst="rect">
            <a:avLst/>
          </a:prstGeom>
        </p:spPr>
      </p:pic>
    </p:spTree>
    <p:extLst>
      <p:ext uri="{BB962C8B-B14F-4D97-AF65-F5344CB8AC3E}">
        <p14:creationId xmlns:p14="http://schemas.microsoft.com/office/powerpoint/2010/main" val="3220493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a:t>
            </a:r>
            <a:r>
              <a:rPr lang="en-US" dirty="0"/>
              <a:t>T</a:t>
            </a:r>
            <a:r>
              <a:rPr lang="en-US" dirty="0" smtClean="0"/>
              <a:t>ime Bidding </a:t>
            </a:r>
            <a:r>
              <a:rPr lang="en-US" dirty="0" smtClean="0"/>
              <a:t>(</a:t>
            </a:r>
            <a:r>
              <a:rPr lang="en-US" dirty="0" smtClean="0"/>
              <a:t>RTB) Personalizes the Internet</a:t>
            </a:r>
            <a:endParaRPr lang="en-US" dirty="0"/>
          </a:p>
        </p:txBody>
      </p:sp>
      <p:pic>
        <p:nvPicPr>
          <p:cNvPr id="3" name="Picture 2" descr="AerospikeAdvertising_oct2014_1000x44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39266"/>
            <a:ext cx="9144000" cy="4078224"/>
          </a:xfrm>
          <a:prstGeom prst="rect">
            <a:avLst/>
          </a:prstGeom>
        </p:spPr>
      </p:pic>
      <p:sp>
        <p:nvSpPr>
          <p:cNvPr id="4" name="TextBox 3"/>
          <p:cNvSpPr txBox="1"/>
          <p:nvPr/>
        </p:nvSpPr>
        <p:spPr>
          <a:xfrm>
            <a:off x="359194" y="5812321"/>
            <a:ext cx="8367771" cy="523220"/>
          </a:xfrm>
          <a:prstGeom prst="rect">
            <a:avLst/>
          </a:prstGeom>
          <a:noFill/>
        </p:spPr>
        <p:txBody>
          <a:bodyPr wrap="none" rtlCol="0">
            <a:spAutoFit/>
          </a:bodyPr>
          <a:lstStyle/>
          <a:p>
            <a:r>
              <a:rPr lang="en-US" sz="2800" b="1" dirty="0" smtClean="0">
                <a:solidFill>
                  <a:schemeClr val="accent1"/>
                </a:solidFill>
              </a:rPr>
              <a:t>You Snooze You Lose… 5 Milliseconds to Decide…</a:t>
            </a:r>
            <a:endParaRPr lang="en-US" sz="2800" b="1" dirty="0">
              <a:solidFill>
                <a:schemeClr val="accent1"/>
              </a:solidFill>
            </a:endParaRPr>
          </a:p>
        </p:txBody>
      </p:sp>
    </p:spTree>
    <p:extLst>
      <p:ext uri="{BB962C8B-B14F-4D97-AF65-F5344CB8AC3E}">
        <p14:creationId xmlns:p14="http://schemas.microsoft.com/office/powerpoint/2010/main" val="20213067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layersoftechnology_plainv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51" y="624995"/>
            <a:ext cx="5961528" cy="5908849"/>
          </a:xfrm>
          <a:prstGeom prst="rect">
            <a:avLst/>
          </a:prstGeom>
        </p:spPr>
      </p:pic>
      <p:sp>
        <p:nvSpPr>
          <p:cNvPr id="2" name="Title 1"/>
          <p:cNvSpPr>
            <a:spLocks noGrp="1"/>
          </p:cNvSpPr>
          <p:nvPr>
            <p:ph type="title"/>
          </p:nvPr>
        </p:nvSpPr>
        <p:spPr/>
        <p:txBody>
          <a:bodyPr/>
          <a:lstStyle/>
          <a:p>
            <a:r>
              <a:rPr lang="en-US" dirty="0" smtClean="0"/>
              <a:t>Personalizing Experiences across the Internet</a:t>
            </a:r>
            <a:endParaRPr lang="en-US" sz="1800" dirty="0"/>
          </a:p>
        </p:txBody>
      </p:sp>
      <p:pic>
        <p:nvPicPr>
          <p:cNvPr id="6" name="Picture 5" descr="woman_shopper_v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674957" y="3001228"/>
            <a:ext cx="699246" cy="1048869"/>
          </a:xfrm>
          <a:prstGeom prst="rect">
            <a:avLst/>
          </a:prstGeom>
        </p:spPr>
      </p:pic>
      <p:pic>
        <p:nvPicPr>
          <p:cNvPr id="9" name="Picture 8" descr="context.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99562" y="2283034"/>
            <a:ext cx="2361863" cy="2817890"/>
          </a:xfrm>
          <a:prstGeom prst="rect">
            <a:avLst/>
          </a:prstGeom>
        </p:spPr>
      </p:pic>
    </p:spTree>
    <p:extLst>
      <p:ext uri="{BB962C8B-B14F-4D97-AF65-F5344CB8AC3E}">
        <p14:creationId xmlns:p14="http://schemas.microsoft.com/office/powerpoint/2010/main" val="12910065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757702"/>
            <a:ext cx="9138039" cy="5675579"/>
          </a:xfrm>
          <a:prstGeom prst="rect">
            <a:avLst/>
          </a:prstGeom>
        </p:spPr>
      </p:pic>
      <p:sp>
        <p:nvSpPr>
          <p:cNvPr id="2" name="Title 1"/>
          <p:cNvSpPr>
            <a:spLocks noGrp="1"/>
          </p:cNvSpPr>
          <p:nvPr>
            <p:ph type="title"/>
          </p:nvPr>
        </p:nvSpPr>
        <p:spPr>
          <a:xfrm>
            <a:off x="262373" y="24582"/>
            <a:ext cx="8804851" cy="579716"/>
          </a:xfrm>
        </p:spPr>
        <p:txBody>
          <a:bodyPr/>
          <a:lstStyle/>
          <a:p>
            <a:r>
              <a:rPr lang="en-US" dirty="0" smtClean="0"/>
              <a:t>AppNexus - 30 Billion Impressions per Day</a:t>
            </a:r>
            <a:endParaRPr lang="en-US" dirty="0"/>
          </a:p>
        </p:txBody>
      </p:sp>
      <p:sp>
        <p:nvSpPr>
          <p:cNvPr id="26" name="Text Placeholder 45"/>
          <p:cNvSpPr txBox="1">
            <a:spLocks/>
          </p:cNvSpPr>
          <p:nvPr/>
        </p:nvSpPr>
        <p:spPr>
          <a:xfrm>
            <a:off x="6019511" y="6203774"/>
            <a:ext cx="2689567" cy="317500"/>
          </a:xfrm>
          <a:prstGeom prst="rect">
            <a:avLst/>
          </a:prstGeom>
        </p:spPr>
        <p:txBody>
          <a:bodyPr>
            <a:norm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srgbClr val="7F7F7F"/>
                </a:solidFill>
                <a:latin typeface="Arial Narrow"/>
                <a:cs typeface="Arial Narrow"/>
              </a:rPr>
              <a:t>*Screen shot from </a:t>
            </a:r>
            <a:r>
              <a:rPr lang="en-US" sz="1200" dirty="0" err="1" smtClean="0">
                <a:solidFill>
                  <a:srgbClr val="7F7F7F"/>
                </a:solidFill>
                <a:latin typeface="Arial Narrow"/>
                <a:cs typeface="Arial Narrow"/>
              </a:rPr>
              <a:t>BuiltWith.com</a:t>
            </a:r>
            <a:r>
              <a:rPr lang="en-US" sz="1200" dirty="0" smtClean="0">
                <a:solidFill>
                  <a:srgbClr val="7F7F7F"/>
                </a:solidFill>
                <a:latin typeface="Arial Narrow"/>
                <a:cs typeface="Arial Narrow"/>
              </a:rPr>
              <a:t> /advertising</a:t>
            </a:r>
            <a:endParaRPr lang="en-US" sz="1200" dirty="0">
              <a:solidFill>
                <a:srgbClr val="7F7F7F"/>
              </a:solidFill>
              <a:latin typeface="Arial Narrow"/>
              <a:cs typeface="Arial Narrow"/>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4034" y="4112062"/>
            <a:ext cx="1435094" cy="379351"/>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348" y="2644331"/>
            <a:ext cx="880846" cy="308296"/>
          </a:xfrm>
          <a:prstGeom prst="rect">
            <a:avLst/>
          </a:prstGeom>
        </p:spPr>
      </p:pic>
    </p:spTree>
    <p:extLst>
      <p:ext uri="{BB962C8B-B14F-4D97-AF65-F5344CB8AC3E}">
        <p14:creationId xmlns:p14="http://schemas.microsoft.com/office/powerpoint/2010/main" val="16365474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373" y="24582"/>
            <a:ext cx="8798911" cy="579716"/>
          </a:xfrm>
        </p:spPr>
        <p:txBody>
          <a:bodyPr/>
          <a:lstStyle/>
          <a:p>
            <a:r>
              <a:rPr lang="en-US" dirty="0" smtClean="0"/>
              <a:t>3M Reads per Second </a:t>
            </a:r>
            <a:r>
              <a:rPr lang="en-US" dirty="0"/>
              <a:t>+ 1.5M </a:t>
            </a:r>
            <a:r>
              <a:rPr lang="en-US" dirty="0" smtClean="0"/>
              <a:t>Writes per Second</a:t>
            </a:r>
            <a:endParaRPr lang="en-US" dirty="0"/>
          </a:p>
        </p:txBody>
      </p:sp>
      <p:pic>
        <p:nvPicPr>
          <p:cNvPr id="4" name="Picture 3"/>
          <p:cNvPicPr>
            <a:picLocks noChangeAspect="1"/>
          </p:cNvPicPr>
          <p:nvPr/>
        </p:nvPicPr>
        <p:blipFill>
          <a:blip r:embed="rId3"/>
          <a:stretch>
            <a:fillRect/>
          </a:stretch>
        </p:blipFill>
        <p:spPr>
          <a:xfrm>
            <a:off x="0" y="617330"/>
            <a:ext cx="5975006" cy="4014254"/>
          </a:xfrm>
          <a:prstGeom prst="rect">
            <a:avLst/>
          </a:prstGeom>
        </p:spPr>
      </p:pic>
      <p:pic>
        <p:nvPicPr>
          <p:cNvPr id="2" name="Picture 1"/>
          <p:cNvPicPr>
            <a:picLocks noChangeAspect="1"/>
          </p:cNvPicPr>
          <p:nvPr/>
        </p:nvPicPr>
        <p:blipFill>
          <a:blip r:embed="rId4"/>
          <a:stretch>
            <a:fillRect/>
          </a:stretch>
        </p:blipFill>
        <p:spPr>
          <a:xfrm>
            <a:off x="3079079" y="2059668"/>
            <a:ext cx="6041196" cy="3969929"/>
          </a:xfrm>
          <a:prstGeom prst="rect">
            <a:avLst/>
          </a:prstGeom>
        </p:spPr>
      </p:pic>
      <p:sp>
        <p:nvSpPr>
          <p:cNvPr id="5" name="Rectangle 4"/>
          <p:cNvSpPr/>
          <p:nvPr/>
        </p:nvSpPr>
        <p:spPr>
          <a:xfrm>
            <a:off x="913089" y="5984117"/>
            <a:ext cx="8070859" cy="523220"/>
          </a:xfrm>
          <a:prstGeom prst="rect">
            <a:avLst/>
          </a:prstGeom>
        </p:spPr>
        <p:txBody>
          <a:bodyPr wrap="square">
            <a:spAutoFit/>
          </a:bodyPr>
          <a:lstStyle/>
          <a:p>
            <a:pPr algn="r"/>
            <a:r>
              <a:rPr lang="en-US" sz="2800" b="1" dirty="0" smtClean="0">
                <a:solidFill>
                  <a:schemeClr val="accent1"/>
                </a:solidFill>
                <a:sym typeface="Wingdings"/>
              </a:rPr>
              <a:t>Low Latency + High Throughput</a:t>
            </a:r>
            <a:endParaRPr lang="en-US" sz="2800" b="1" dirty="0">
              <a:solidFill>
                <a:schemeClr val="accent1"/>
              </a:solidFill>
            </a:endParaRPr>
          </a:p>
        </p:txBody>
      </p:sp>
    </p:spTree>
    <p:extLst>
      <p:ext uri="{BB962C8B-B14F-4D97-AF65-F5344CB8AC3E}">
        <p14:creationId xmlns:p14="http://schemas.microsoft.com/office/powerpoint/2010/main" val="862763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New Stack – Hadoop Analytics + Hot Analytics</a:t>
            </a:r>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30024" y="858426"/>
            <a:ext cx="4038456" cy="5013772"/>
          </a:xfrm>
          <a:prstGeom prst="rect">
            <a:avLst/>
          </a:prstGeom>
        </p:spPr>
      </p:pic>
      <p:pic>
        <p:nvPicPr>
          <p:cNvPr id="4" name="Picture 3" descr="thelayersoftechnology_v6_051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8896" y="775606"/>
            <a:ext cx="2618346" cy="2550161"/>
          </a:xfrm>
          <a:prstGeom prst="rect">
            <a:avLst/>
          </a:prstGeom>
        </p:spPr>
      </p:pic>
      <p:sp>
        <p:nvSpPr>
          <p:cNvPr id="6" name="Rectangle 5"/>
          <p:cNvSpPr/>
          <p:nvPr/>
        </p:nvSpPr>
        <p:spPr>
          <a:xfrm>
            <a:off x="913089" y="5984117"/>
            <a:ext cx="8070859" cy="523220"/>
          </a:xfrm>
          <a:prstGeom prst="rect">
            <a:avLst/>
          </a:prstGeom>
        </p:spPr>
        <p:txBody>
          <a:bodyPr wrap="square">
            <a:spAutoFit/>
          </a:bodyPr>
          <a:lstStyle/>
          <a:p>
            <a:pPr algn="r"/>
            <a:r>
              <a:rPr lang="en-US" sz="2800" b="1" dirty="0" smtClean="0">
                <a:solidFill>
                  <a:schemeClr val="accent1"/>
                </a:solidFill>
                <a:sym typeface="Wingdings"/>
              </a:rPr>
              <a:t>Velocity @ Volume </a:t>
            </a:r>
            <a:r>
              <a:rPr lang="en-US" sz="2800" b="1" dirty="0" smtClean="0">
                <a:solidFill>
                  <a:schemeClr val="accent1"/>
                </a:solidFill>
                <a:sym typeface="Wingdings"/>
              </a:rPr>
              <a:t> Personalization</a:t>
            </a:r>
            <a:endParaRPr lang="en-US" sz="2800" b="1" dirty="0">
              <a:solidFill>
                <a:schemeClr val="accent1"/>
              </a:solidFill>
            </a:endParaRPr>
          </a:p>
        </p:txBody>
      </p:sp>
    </p:spTree>
    <p:extLst>
      <p:ext uri="{BB962C8B-B14F-4D97-AF65-F5344CB8AC3E}">
        <p14:creationId xmlns:p14="http://schemas.microsoft.com/office/powerpoint/2010/main" val="22489263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74" y="24582"/>
            <a:ext cx="8881626" cy="579716"/>
          </a:xfrm>
        </p:spPr>
        <p:txBody>
          <a:bodyPr/>
          <a:lstStyle/>
          <a:p>
            <a:r>
              <a:rPr lang="en-US" dirty="0" err="1" smtClean="0"/>
              <a:t>AppLovin</a:t>
            </a:r>
            <a:r>
              <a:rPr lang="en-US" dirty="0" smtClean="0"/>
              <a:t> –20 Billion Requests per Day - Every US Mobile User</a:t>
            </a:r>
            <a:endParaRPr lang="en-US" dirty="0"/>
          </a:p>
        </p:txBody>
      </p:sp>
      <p:pic>
        <p:nvPicPr>
          <p:cNvPr id="8" name="Picture 7"/>
          <p:cNvPicPr>
            <a:picLocks noChangeAspect="1"/>
          </p:cNvPicPr>
          <p:nvPr/>
        </p:nvPicPr>
        <p:blipFill>
          <a:blip r:embed="rId3"/>
          <a:stretch>
            <a:fillRect/>
          </a:stretch>
        </p:blipFill>
        <p:spPr>
          <a:xfrm>
            <a:off x="1890494" y="3333922"/>
            <a:ext cx="7253506" cy="3223780"/>
          </a:xfrm>
          <a:prstGeom prst="rect">
            <a:avLst/>
          </a:prstGeom>
        </p:spPr>
      </p:pic>
      <p:pic>
        <p:nvPicPr>
          <p:cNvPr id="3" name="Picture 2" descr="lotsofpeopleonstuff.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87894"/>
            <a:ext cx="9144000" cy="2883866"/>
          </a:xfrm>
          <a:prstGeom prst="rect">
            <a:avLst/>
          </a:prstGeom>
        </p:spPr>
      </p:pic>
    </p:spTree>
    <p:extLst>
      <p:ext uri="{BB962C8B-B14F-4D97-AF65-F5344CB8AC3E}">
        <p14:creationId xmlns:p14="http://schemas.microsoft.com/office/powerpoint/2010/main" val="31503434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_server_efficiency.png"/>
          <p:cNvPicPr>
            <a:picLocks noChangeAspect="1"/>
          </p:cNvPicPr>
          <p:nvPr/>
        </p:nvPicPr>
        <p:blipFill rotWithShape="1">
          <a:blip r:embed="rId3" cstate="screen">
            <a:extLst>
              <a:ext uri="{28A0092B-C50C-407E-A947-70E740481C1C}">
                <a14:useLocalDpi xmlns:a14="http://schemas.microsoft.com/office/drawing/2010/main"/>
              </a:ext>
            </a:extLst>
          </a:blip>
          <a:srcRect l="2151" t="3292" r="2017" b="7304"/>
          <a:stretch/>
        </p:blipFill>
        <p:spPr>
          <a:xfrm>
            <a:off x="338666" y="619463"/>
            <a:ext cx="8466667" cy="5981734"/>
          </a:xfrm>
          <a:prstGeom prst="rect">
            <a:avLst/>
          </a:prstGeom>
        </p:spPr>
      </p:pic>
      <p:sp>
        <p:nvSpPr>
          <p:cNvPr id="4" name="Title 1"/>
          <p:cNvSpPr>
            <a:spLocks noGrp="1"/>
          </p:cNvSpPr>
          <p:nvPr>
            <p:ph type="title"/>
          </p:nvPr>
        </p:nvSpPr>
        <p:spPr>
          <a:xfrm>
            <a:off x="262374" y="24582"/>
            <a:ext cx="8439150" cy="579716"/>
          </a:xfrm>
        </p:spPr>
        <p:txBody>
          <a:bodyPr/>
          <a:lstStyle/>
          <a:p>
            <a:r>
              <a:rPr lang="en-US" dirty="0" smtClean="0"/>
              <a:t>Velocity @ Volume + Economics of Flash</a:t>
            </a:r>
            <a:endParaRPr lang="en-US" dirty="0"/>
          </a:p>
        </p:txBody>
      </p:sp>
      <p:sp>
        <p:nvSpPr>
          <p:cNvPr id="3" name="Rectangle 2"/>
          <p:cNvSpPr/>
          <p:nvPr/>
        </p:nvSpPr>
        <p:spPr>
          <a:xfrm>
            <a:off x="317500" y="1066800"/>
            <a:ext cx="1714500" cy="3429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654800" y="4000500"/>
            <a:ext cx="16891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94281" y="1161218"/>
            <a:ext cx="2099271" cy="1719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0988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 Volume + Economics of </a:t>
            </a:r>
            <a:r>
              <a:rPr lang="en-US" dirty="0" smtClean="0"/>
              <a:t>Flash </a:t>
            </a:r>
            <a:r>
              <a:rPr lang="en-US" dirty="0" smtClean="0">
                <a:sym typeface="Wingdings"/>
              </a:rPr>
              <a:t> Profits</a:t>
            </a:r>
            <a:endParaRPr lang="en-US" dirty="0"/>
          </a:p>
        </p:txBody>
      </p:sp>
      <p:pic>
        <p:nvPicPr>
          <p:cNvPr id="3" name="Picture 2"/>
          <p:cNvPicPr>
            <a:picLocks noChangeAspect="1"/>
          </p:cNvPicPr>
          <p:nvPr/>
        </p:nvPicPr>
        <p:blipFill>
          <a:blip r:embed="rId2"/>
          <a:stretch>
            <a:fillRect/>
          </a:stretch>
        </p:blipFill>
        <p:spPr>
          <a:xfrm>
            <a:off x="1" y="629078"/>
            <a:ext cx="9144000" cy="598969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5105" y="2315954"/>
            <a:ext cx="1246474" cy="1254675"/>
          </a:xfrm>
          <a:prstGeom prst="rect">
            <a:avLst/>
          </a:prstGeom>
        </p:spPr>
      </p:pic>
    </p:spTree>
    <p:extLst>
      <p:ext uri="{BB962C8B-B14F-4D97-AF65-F5344CB8AC3E}">
        <p14:creationId xmlns:p14="http://schemas.microsoft.com/office/powerpoint/2010/main" val="20302842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3813"/>
            <a:ext cx="8439150" cy="581025"/>
          </a:xfrm>
          <a:prstGeom prst="rect">
            <a:avLst/>
          </a:prstGeom>
        </p:spPr>
        <p:txBody>
          <a:bodyPr/>
          <a:lstStyle/>
          <a:p>
            <a:r>
              <a:rPr lang="en-US" dirty="0" smtClean="0"/>
              <a:t> </a:t>
            </a:r>
            <a:endParaRPr lang="en-US" dirty="0"/>
          </a:p>
        </p:txBody>
      </p:sp>
      <p:pic>
        <p:nvPicPr>
          <p:cNvPr id="2" name="Picture 1" descr="CrayBaby_p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1" y="-11688"/>
            <a:ext cx="8940800" cy="6599601"/>
          </a:xfrm>
          <a:prstGeom prst="rect">
            <a:avLst/>
          </a:prstGeom>
        </p:spPr>
      </p:pic>
    </p:spTree>
    <p:extLst>
      <p:ext uri="{BB962C8B-B14F-4D97-AF65-F5344CB8AC3E}">
        <p14:creationId xmlns:p14="http://schemas.microsoft.com/office/powerpoint/2010/main" val="2643430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llarsCloc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2" y="522459"/>
            <a:ext cx="9144000" cy="6079787"/>
          </a:xfrm>
          <a:prstGeom prst="rect">
            <a:avLst/>
          </a:prstGeom>
        </p:spPr>
      </p:pic>
      <p:pic>
        <p:nvPicPr>
          <p:cNvPr id="5" name="Picture 4" descr="tumblr_m24x7ky5nh1qinmdwo1_400.gif"/>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5794674" y="0"/>
            <a:ext cx="3349326" cy="1888864"/>
          </a:xfrm>
          <a:prstGeom prst="rect">
            <a:avLst/>
          </a:prstGeom>
        </p:spPr>
      </p:pic>
    </p:spTree>
    <p:extLst>
      <p:ext uri="{BB962C8B-B14F-4D97-AF65-F5344CB8AC3E}">
        <p14:creationId xmlns:p14="http://schemas.microsoft.com/office/powerpoint/2010/main" val="12215174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0656" y="3518081"/>
            <a:ext cx="7693162" cy="457815"/>
          </a:xfrm>
        </p:spPr>
        <p:txBody>
          <a:bodyPr/>
          <a:lstStyle/>
          <a:p>
            <a:r>
              <a:rPr lang="en-US" dirty="0" smtClean="0"/>
              <a:t/>
            </a:r>
            <a:br>
              <a:rPr lang="en-US" dirty="0" smtClean="0"/>
            </a:br>
            <a:r>
              <a:rPr lang="en-US" dirty="0" smtClean="0"/>
              <a:t>@</a:t>
            </a:r>
            <a:r>
              <a:rPr lang="en-US" dirty="0" err="1" smtClean="0"/>
              <a:t>raydiate</a:t>
            </a:r>
            <a:r>
              <a:rPr lang="en-US" dirty="0"/>
              <a:t/>
            </a:r>
            <a:br>
              <a:rPr lang="en-US" dirty="0"/>
            </a:br>
            <a:r>
              <a:rPr lang="en-US" dirty="0" smtClean="0"/>
              <a:t/>
            </a:r>
            <a:br>
              <a:rPr lang="en-US" dirty="0" smtClean="0"/>
            </a:br>
            <a:r>
              <a:rPr lang="en-US" dirty="0" err="1" smtClean="0"/>
              <a:t>monica</a:t>
            </a:r>
            <a:r>
              <a:rPr lang="en-US" dirty="0" err="1"/>
              <a:t>@aerospike.com</a:t>
            </a:r>
            <a:endParaRPr lang="en-US" dirty="0"/>
          </a:p>
        </p:txBody>
      </p:sp>
      <p:pic>
        <p:nvPicPr>
          <p:cNvPr id="4" name="Picture 3"/>
          <p:cNvPicPr>
            <a:picLocks noChangeAspect="1"/>
          </p:cNvPicPr>
          <p:nvPr/>
        </p:nvPicPr>
        <p:blipFill>
          <a:blip r:embed="rId2"/>
          <a:stretch>
            <a:fillRect/>
          </a:stretch>
        </p:blipFill>
        <p:spPr>
          <a:xfrm>
            <a:off x="6734494" y="1313949"/>
            <a:ext cx="2427644" cy="3753265"/>
          </a:xfrm>
          <a:prstGeom prst="rect">
            <a:avLst/>
          </a:prstGeom>
        </p:spPr>
      </p:pic>
    </p:spTree>
    <p:extLst>
      <p:ext uri="{BB962C8B-B14F-4D97-AF65-F5344CB8AC3E}">
        <p14:creationId xmlns:p14="http://schemas.microsoft.com/office/powerpoint/2010/main" val="4605256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yBaby_ok.jpg"/>
          <p:cNvPicPr>
            <a:picLocks noChangeAspect="1"/>
          </p:cNvPicPr>
          <p:nvPr/>
        </p:nvPicPr>
        <p:blipFill rotWithShape="1">
          <a:blip r:embed="rId3" cstate="screen">
            <a:extLst>
              <a:ext uri="{28A0092B-C50C-407E-A947-70E740481C1C}">
                <a14:useLocalDpi xmlns:a14="http://schemas.microsoft.com/office/drawing/2010/main"/>
              </a:ext>
            </a:extLst>
          </a:blip>
          <a:srcRect l="7529"/>
          <a:stretch/>
        </p:blipFill>
        <p:spPr>
          <a:xfrm>
            <a:off x="0" y="0"/>
            <a:ext cx="9144000" cy="6592354"/>
          </a:xfrm>
          <a:prstGeom prst="rect">
            <a:avLst/>
          </a:prstGeom>
        </p:spPr>
      </p:pic>
    </p:spTree>
    <p:extLst>
      <p:ext uri="{BB962C8B-B14F-4D97-AF65-F5344CB8AC3E}">
        <p14:creationId xmlns:p14="http://schemas.microsoft.com/office/powerpoint/2010/main" val="4715804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82"/>
            <a:ext cx="9144000" cy="579716"/>
          </a:xfrm>
        </p:spPr>
        <p:txBody>
          <a:bodyPr/>
          <a:lstStyle/>
          <a:p>
            <a:r>
              <a:rPr lang="en-US" dirty="0" smtClean="0"/>
              <a:t>Impatience Index: 10 </a:t>
            </a:r>
            <a:r>
              <a:rPr lang="en-US" dirty="0"/>
              <a:t>days </a:t>
            </a:r>
            <a:r>
              <a:rPr lang="en-US" dirty="0" smtClean="0">
                <a:sym typeface="Wingdings"/>
              </a:rPr>
              <a:t></a:t>
            </a:r>
            <a:r>
              <a:rPr lang="en-US" dirty="0" smtClean="0"/>
              <a:t> </a:t>
            </a:r>
            <a:r>
              <a:rPr lang="en-US" dirty="0"/>
              <a:t>10 </a:t>
            </a:r>
            <a:r>
              <a:rPr lang="en-US" dirty="0" smtClean="0"/>
              <a:t>minutes in 1 </a:t>
            </a:r>
            <a:r>
              <a:rPr lang="en-US" dirty="0"/>
              <a:t>g</a:t>
            </a:r>
            <a:r>
              <a:rPr lang="en-US" dirty="0" smtClean="0"/>
              <a:t>eneration</a:t>
            </a:r>
            <a:endParaRPr lang="en-US" dirty="0"/>
          </a:p>
        </p:txBody>
      </p:sp>
      <p:pic>
        <p:nvPicPr>
          <p:cNvPr id="4" name="Picture 3" descr="TeensImpatien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22107"/>
            <a:ext cx="9144000" cy="6078682"/>
          </a:xfrm>
          <a:prstGeom prst="rect">
            <a:avLst/>
          </a:prstGeom>
        </p:spPr>
      </p:pic>
      <p:sp>
        <p:nvSpPr>
          <p:cNvPr id="5" name="Rectangle 4"/>
          <p:cNvSpPr/>
          <p:nvPr/>
        </p:nvSpPr>
        <p:spPr>
          <a:xfrm>
            <a:off x="357566" y="6283834"/>
            <a:ext cx="8766403" cy="276999"/>
          </a:xfrm>
          <a:prstGeom prst="rect">
            <a:avLst/>
          </a:prstGeom>
        </p:spPr>
        <p:txBody>
          <a:bodyPr wrap="square">
            <a:spAutoFit/>
          </a:bodyPr>
          <a:lstStyle/>
          <a:p>
            <a:r>
              <a:rPr lang="en-US" sz="1200" dirty="0">
                <a:solidFill>
                  <a:schemeClr val="tx2">
                    <a:lumMod val="75000"/>
                  </a:schemeClr>
                </a:solidFill>
              </a:rPr>
              <a:t>http://</a:t>
            </a:r>
            <a:r>
              <a:rPr lang="en-US" sz="1200" dirty="0" err="1">
                <a:solidFill>
                  <a:schemeClr val="tx2">
                    <a:lumMod val="75000"/>
                  </a:schemeClr>
                </a:solidFill>
              </a:rPr>
              <a:t>www.kana.com</a:t>
            </a:r>
            <a:r>
              <a:rPr lang="en-US" sz="1200" dirty="0">
                <a:solidFill>
                  <a:schemeClr val="tx2">
                    <a:lumMod val="75000"/>
                  </a:schemeClr>
                </a:solidFill>
              </a:rPr>
              <a:t>/sites/default/files/press-releases/kana-</a:t>
            </a:r>
            <a:r>
              <a:rPr lang="en-US" sz="1200" dirty="0" err="1">
                <a:solidFill>
                  <a:schemeClr val="tx2">
                    <a:lumMod val="75000"/>
                  </a:schemeClr>
                </a:solidFill>
              </a:rPr>
              <a:t>uk</a:t>
            </a:r>
            <a:r>
              <a:rPr lang="en-US" sz="1200" dirty="0">
                <a:solidFill>
                  <a:schemeClr val="tx2">
                    <a:lumMod val="75000"/>
                  </a:schemeClr>
                </a:solidFill>
              </a:rPr>
              <a:t>-impatience-index-</a:t>
            </a:r>
            <a:r>
              <a:rPr lang="en-US" sz="1200" dirty="0" err="1">
                <a:solidFill>
                  <a:schemeClr val="tx2">
                    <a:lumMod val="75000"/>
                  </a:schemeClr>
                </a:solidFill>
              </a:rPr>
              <a:t>survey.pdf</a:t>
            </a:r>
            <a:endParaRPr lang="en-US" sz="1200" dirty="0">
              <a:solidFill>
                <a:schemeClr val="tx2">
                  <a:lumMod val="75000"/>
                </a:schemeClr>
              </a:solidFill>
            </a:endParaRPr>
          </a:p>
        </p:txBody>
      </p:sp>
    </p:spTree>
    <p:extLst>
      <p:ext uri="{BB962C8B-B14F-4D97-AF65-F5344CB8AC3E}">
        <p14:creationId xmlns:p14="http://schemas.microsoft.com/office/powerpoint/2010/main" val="11384338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4582"/>
            <a:ext cx="9144000" cy="579716"/>
          </a:xfrm>
        </p:spPr>
        <p:txBody>
          <a:bodyPr/>
          <a:lstStyle/>
          <a:p>
            <a:r>
              <a:rPr lang="en-US" dirty="0" smtClean="0"/>
              <a:t>“People don’t like to wait while they are waiting”</a:t>
            </a:r>
            <a:endParaRPr lang="en-US" dirty="0"/>
          </a:p>
        </p:txBody>
      </p:sp>
      <p:pic>
        <p:nvPicPr>
          <p:cNvPr id="4" name="Picture 3"/>
          <p:cNvPicPr>
            <a:picLocks noChangeAspect="1"/>
          </p:cNvPicPr>
          <p:nvPr/>
        </p:nvPicPr>
        <p:blipFill>
          <a:blip r:embed="rId3"/>
          <a:stretch>
            <a:fillRect/>
          </a:stretch>
        </p:blipFill>
        <p:spPr>
          <a:xfrm>
            <a:off x="0" y="629098"/>
            <a:ext cx="6931732" cy="5948874"/>
          </a:xfrm>
          <a:prstGeom prst="rect">
            <a:avLst/>
          </a:prstGeom>
        </p:spPr>
      </p:pic>
      <p:sp>
        <p:nvSpPr>
          <p:cNvPr id="6" name="Rectangle 5"/>
          <p:cNvSpPr/>
          <p:nvPr/>
        </p:nvSpPr>
        <p:spPr>
          <a:xfrm>
            <a:off x="6941612" y="6088041"/>
            <a:ext cx="2202388" cy="461665"/>
          </a:xfrm>
          <a:prstGeom prst="rect">
            <a:avLst/>
          </a:prstGeom>
        </p:spPr>
        <p:txBody>
          <a:bodyPr wrap="square">
            <a:spAutoFit/>
          </a:bodyPr>
          <a:lstStyle/>
          <a:p>
            <a:r>
              <a:rPr lang="en-US" sz="1200" dirty="0">
                <a:solidFill>
                  <a:schemeClr val="tx1">
                    <a:lumMod val="50000"/>
                    <a:lumOff val="50000"/>
                  </a:schemeClr>
                </a:solidFill>
              </a:rPr>
              <a:t>https://</a:t>
            </a:r>
            <a:r>
              <a:rPr lang="en-US" sz="1200" dirty="0" err="1">
                <a:solidFill>
                  <a:schemeClr val="tx1">
                    <a:lumMod val="50000"/>
                    <a:lumOff val="50000"/>
                  </a:schemeClr>
                </a:solidFill>
              </a:rPr>
              <a:t>www.youtube.com</a:t>
            </a:r>
            <a:r>
              <a:rPr lang="en-US" sz="1200" dirty="0">
                <a:solidFill>
                  <a:schemeClr val="tx1">
                    <a:lumMod val="50000"/>
                    <a:lumOff val="50000"/>
                  </a:schemeClr>
                </a:solidFill>
              </a:rPr>
              <a:t>/</a:t>
            </a:r>
            <a:r>
              <a:rPr lang="en-US" sz="1200" dirty="0" err="1">
                <a:solidFill>
                  <a:schemeClr val="tx1">
                    <a:lumMod val="50000"/>
                    <a:lumOff val="50000"/>
                  </a:schemeClr>
                </a:solidFill>
              </a:rPr>
              <a:t>watch?v</a:t>
            </a:r>
            <a:r>
              <a:rPr lang="en-US" sz="1200" dirty="0">
                <a:solidFill>
                  <a:schemeClr val="tx1">
                    <a:lumMod val="50000"/>
                    <a:lumOff val="50000"/>
                  </a:schemeClr>
                </a:solidFill>
              </a:rPr>
              <a:t>=qlEJV_xUu6k</a:t>
            </a:r>
          </a:p>
        </p:txBody>
      </p:sp>
      <p:sp>
        <p:nvSpPr>
          <p:cNvPr id="7" name="TextBox 6"/>
          <p:cNvSpPr txBox="1"/>
          <p:nvPr/>
        </p:nvSpPr>
        <p:spPr>
          <a:xfrm>
            <a:off x="7024843" y="4979919"/>
            <a:ext cx="1851633" cy="1015663"/>
          </a:xfrm>
          <a:prstGeom prst="rect">
            <a:avLst/>
          </a:prstGeom>
          <a:noFill/>
        </p:spPr>
        <p:txBody>
          <a:bodyPr wrap="square" rtlCol="0">
            <a:spAutoFit/>
          </a:bodyPr>
          <a:lstStyle/>
          <a:p>
            <a:r>
              <a:rPr lang="en-US" sz="2000" dirty="0" smtClean="0">
                <a:solidFill>
                  <a:srgbClr val="7F7F7F"/>
                </a:solidFill>
              </a:rPr>
              <a:t>Mike Krieger, co-founder of </a:t>
            </a:r>
            <a:r>
              <a:rPr lang="en-US" sz="2000" dirty="0" err="1" smtClean="0">
                <a:solidFill>
                  <a:srgbClr val="7F7F7F"/>
                </a:solidFill>
              </a:rPr>
              <a:t>Instagram</a:t>
            </a:r>
            <a:endParaRPr lang="en-US" sz="2000" dirty="0" smtClean="0">
              <a:solidFill>
                <a:srgbClr val="7F7F7F"/>
              </a:solidFill>
            </a:endParaRPr>
          </a:p>
        </p:txBody>
      </p:sp>
    </p:spTree>
    <p:extLst>
      <p:ext uri="{BB962C8B-B14F-4D97-AF65-F5344CB8AC3E}">
        <p14:creationId xmlns:p14="http://schemas.microsoft.com/office/powerpoint/2010/main" val="3887793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Digital World… trains us to want everything faster</a:t>
            </a:r>
            <a:endParaRPr lang="en-US" dirty="0"/>
          </a:p>
        </p:txBody>
      </p:sp>
      <p:sp>
        <p:nvSpPr>
          <p:cNvPr id="8" name="Text Placeholder 7"/>
          <p:cNvSpPr>
            <a:spLocks noGrp="1"/>
          </p:cNvSpPr>
          <p:nvPr>
            <p:ph type="body" sz="quarter" idx="15"/>
          </p:nvPr>
        </p:nvSpPr>
        <p:spPr>
          <a:xfrm>
            <a:off x="4216751" y="2197690"/>
            <a:ext cx="5284810" cy="2857195"/>
          </a:xfrm>
        </p:spPr>
        <p:txBody>
          <a:bodyPr>
            <a:noAutofit/>
          </a:bodyPr>
          <a:lstStyle/>
          <a:p>
            <a:pPr marL="0" indent="0">
              <a:buNone/>
            </a:pPr>
            <a:r>
              <a:rPr lang="en-US" sz="2800" dirty="0" smtClean="0"/>
              <a:t>We’re </a:t>
            </a:r>
            <a:r>
              <a:rPr lang="en-US" sz="2800" dirty="0" smtClean="0"/>
              <a:t>more easily </a:t>
            </a:r>
            <a:r>
              <a:rPr lang="en-US" sz="2800" dirty="0" smtClean="0"/>
              <a:t>distracted</a:t>
            </a:r>
            <a:r>
              <a:rPr lang="en-US" sz="2800" dirty="0" smtClean="0"/>
              <a:t>…</a:t>
            </a:r>
            <a:br>
              <a:rPr lang="en-US" sz="2800" dirty="0" smtClean="0"/>
            </a:br>
            <a:r>
              <a:rPr lang="en-US" sz="2800" dirty="0" smtClean="0"/>
              <a:t/>
            </a:r>
            <a:br>
              <a:rPr lang="en-US" sz="2800" dirty="0" smtClean="0"/>
            </a:br>
            <a:r>
              <a:rPr lang="en-US" sz="2800" dirty="0" smtClean="0"/>
              <a:t>have </a:t>
            </a:r>
            <a:r>
              <a:rPr lang="en-US" sz="2800" dirty="0" smtClean="0"/>
              <a:t>less </a:t>
            </a:r>
            <a:r>
              <a:rPr lang="en-US" sz="2800" dirty="0" smtClean="0"/>
              <a:t>tolerance for … nearly</a:t>
            </a:r>
            <a:br>
              <a:rPr lang="en-US" sz="2800" dirty="0" smtClean="0"/>
            </a:br>
            <a:r>
              <a:rPr lang="en-US" sz="2800" dirty="0" smtClean="0"/>
              <a:t/>
            </a:r>
            <a:br>
              <a:rPr lang="en-US" sz="2800" dirty="0" smtClean="0"/>
            </a:br>
            <a:r>
              <a:rPr lang="en-US" sz="2800" dirty="0" smtClean="0"/>
              <a:t>everything that requires patience</a:t>
            </a:r>
            <a:r>
              <a:rPr lang="en-US" sz="2800" dirty="0" smtClean="0"/>
              <a:t>.”</a:t>
            </a:r>
            <a:endParaRPr lang="en-US" sz="280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7830"/>
            <a:ext cx="3901074" cy="5971032"/>
          </a:xfrm>
          <a:prstGeom prst="rect">
            <a:avLst/>
          </a:prstGeom>
        </p:spPr>
      </p:pic>
    </p:spTree>
    <p:extLst>
      <p:ext uri="{BB962C8B-B14F-4D97-AF65-F5344CB8AC3E}">
        <p14:creationId xmlns:p14="http://schemas.microsoft.com/office/powerpoint/2010/main" val="32114649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Colors, Likes, Pins</a:t>
            </a:r>
            <a:endParaRPr lang="en-US" dirty="0"/>
          </a:p>
        </p:txBody>
      </p:sp>
      <p:pic>
        <p:nvPicPr>
          <p:cNvPr id="4" name="Picture 3"/>
          <p:cNvPicPr>
            <a:picLocks noChangeAspect="1"/>
          </p:cNvPicPr>
          <p:nvPr/>
        </p:nvPicPr>
        <p:blipFill>
          <a:blip r:embed="rId2"/>
          <a:stretch>
            <a:fillRect/>
          </a:stretch>
        </p:blipFill>
        <p:spPr>
          <a:xfrm>
            <a:off x="0" y="637363"/>
            <a:ext cx="9144000" cy="5928972"/>
          </a:xfrm>
          <a:prstGeom prst="rect">
            <a:avLst/>
          </a:prstGeom>
        </p:spPr>
      </p:pic>
    </p:spTree>
    <p:extLst>
      <p:ext uri="{BB962C8B-B14F-4D97-AF65-F5344CB8AC3E}">
        <p14:creationId xmlns:p14="http://schemas.microsoft.com/office/powerpoint/2010/main" val="9739601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Sort, Recommend… Personalize</a:t>
            </a:r>
            <a:endParaRPr lang="en-US" dirty="0"/>
          </a:p>
        </p:txBody>
      </p:sp>
      <p:pic>
        <p:nvPicPr>
          <p:cNvPr id="3" name="Picture 2"/>
          <p:cNvPicPr>
            <a:picLocks noChangeAspect="1"/>
          </p:cNvPicPr>
          <p:nvPr/>
        </p:nvPicPr>
        <p:blipFill>
          <a:blip r:embed="rId2"/>
          <a:stretch>
            <a:fillRect/>
          </a:stretch>
        </p:blipFill>
        <p:spPr>
          <a:xfrm>
            <a:off x="8594" y="618767"/>
            <a:ext cx="2615179" cy="5927136"/>
          </a:xfrm>
          <a:prstGeom prst="rect">
            <a:avLst/>
          </a:prstGeom>
        </p:spPr>
      </p:pic>
      <p:pic>
        <p:nvPicPr>
          <p:cNvPr id="4" name="Picture 3"/>
          <p:cNvPicPr>
            <a:picLocks noChangeAspect="1"/>
          </p:cNvPicPr>
          <p:nvPr/>
        </p:nvPicPr>
        <p:blipFill>
          <a:blip r:embed="rId3"/>
          <a:stretch>
            <a:fillRect/>
          </a:stretch>
        </p:blipFill>
        <p:spPr>
          <a:xfrm>
            <a:off x="2972090" y="948477"/>
            <a:ext cx="5950739" cy="5030223"/>
          </a:xfrm>
          <a:prstGeom prst="rect">
            <a:avLst/>
          </a:prstGeom>
        </p:spPr>
      </p:pic>
    </p:spTree>
    <p:extLst>
      <p:ext uri="{BB962C8B-B14F-4D97-AF65-F5344CB8AC3E}">
        <p14:creationId xmlns:p14="http://schemas.microsoft.com/office/powerpoint/2010/main" val="490089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second Faster leads to 2% better Conversions </a:t>
            </a:r>
            <a:endParaRPr lang="en-US" dirty="0"/>
          </a:p>
        </p:txBody>
      </p:sp>
      <p:pic>
        <p:nvPicPr>
          <p:cNvPr id="4" name="Picture 3"/>
          <p:cNvPicPr>
            <a:picLocks noChangeAspect="1"/>
          </p:cNvPicPr>
          <p:nvPr/>
        </p:nvPicPr>
        <p:blipFill>
          <a:blip r:embed="rId2"/>
          <a:stretch>
            <a:fillRect/>
          </a:stretch>
        </p:blipFill>
        <p:spPr>
          <a:xfrm>
            <a:off x="0" y="749300"/>
            <a:ext cx="9144000" cy="5338008"/>
          </a:xfrm>
          <a:prstGeom prst="rect">
            <a:avLst/>
          </a:prstGeom>
        </p:spPr>
      </p:pic>
      <p:sp>
        <p:nvSpPr>
          <p:cNvPr id="6" name="Rectangle 5"/>
          <p:cNvSpPr/>
          <p:nvPr/>
        </p:nvSpPr>
        <p:spPr>
          <a:xfrm>
            <a:off x="1673088" y="6345602"/>
            <a:ext cx="6179456" cy="248335"/>
          </a:xfrm>
          <a:prstGeom prst="rect">
            <a:avLst/>
          </a:prstGeom>
        </p:spPr>
        <p:txBody>
          <a:bodyPr wrap="square">
            <a:spAutoFit/>
          </a:bodyPr>
          <a:lstStyle/>
          <a:p>
            <a:r>
              <a:rPr lang="en-US" sz="1000" dirty="0">
                <a:solidFill>
                  <a:srgbClr val="7F7F7F"/>
                </a:solidFill>
              </a:rPr>
              <a:t>http://</a:t>
            </a:r>
            <a:r>
              <a:rPr lang="en-US" sz="1000" dirty="0" err="1">
                <a:solidFill>
                  <a:srgbClr val="7F7F7F"/>
                </a:solidFill>
              </a:rPr>
              <a:t>blog.radware.com</a:t>
            </a:r>
            <a:r>
              <a:rPr lang="en-US" sz="1000" dirty="0">
                <a:solidFill>
                  <a:srgbClr val="7F7F7F"/>
                </a:solidFill>
              </a:rPr>
              <a:t>/</a:t>
            </a:r>
            <a:r>
              <a:rPr lang="en-US" sz="1000" dirty="0" err="1">
                <a:solidFill>
                  <a:srgbClr val="7F7F7F"/>
                </a:solidFill>
              </a:rPr>
              <a:t>wp</a:t>
            </a:r>
            <a:r>
              <a:rPr lang="en-US" sz="1000" dirty="0">
                <a:solidFill>
                  <a:srgbClr val="7F7F7F"/>
                </a:solidFill>
              </a:rPr>
              <a:t>-content/uploads/2014/10/Radware_SOTU_Fall_2014_Infographic_Final.gif</a:t>
            </a:r>
          </a:p>
        </p:txBody>
      </p:sp>
    </p:spTree>
    <p:extLst>
      <p:ext uri="{BB962C8B-B14F-4D97-AF65-F5344CB8AC3E}">
        <p14:creationId xmlns:p14="http://schemas.microsoft.com/office/powerpoint/2010/main" val="4711046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ody Pages">
  <a:themeElements>
    <a:clrScheme name="Custom 3">
      <a:dk1>
        <a:sysClr val="windowText" lastClr="000000"/>
      </a:dk1>
      <a:lt1>
        <a:sysClr val="window" lastClr="FFFFFF"/>
      </a:lt1>
      <a:dk2>
        <a:srgbClr val="7E4300"/>
      </a:dk2>
      <a:lt2>
        <a:srgbClr val="D1D3D4"/>
      </a:lt2>
      <a:accent1>
        <a:srgbClr val="A01620"/>
      </a:accent1>
      <a:accent2>
        <a:srgbClr val="F68623"/>
      </a:accent2>
      <a:accent3>
        <a:srgbClr val="777777"/>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229235</TotalTime>
  <Words>1184</Words>
  <Application>Microsoft Macintosh PowerPoint</Application>
  <PresentationFormat>On-screen Show (4:3)</PresentationFormat>
  <Paragraphs>134</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Body Pages</vt:lpstr>
      <vt:lpstr>The Impatience Economy</vt:lpstr>
      <vt:lpstr> </vt:lpstr>
      <vt:lpstr>PowerPoint Presentation</vt:lpstr>
      <vt:lpstr>Impatience Index: 10 days  10 minutes in 1 generation</vt:lpstr>
      <vt:lpstr>“People don’t like to wait while they are waiting”</vt:lpstr>
      <vt:lpstr>The Digital World… trains us to want everything faster</vt:lpstr>
      <vt:lpstr>Colors, Likes, Pins</vt:lpstr>
      <vt:lpstr>Search, Sort, Recommend… Personalize</vt:lpstr>
      <vt:lpstr>1 second Faster leads to 2% better Conversions </vt:lpstr>
      <vt:lpstr>Advertising funds traditional media</vt:lpstr>
      <vt:lpstr>Advertising funds the Internet</vt:lpstr>
      <vt:lpstr>Real-Time Bidding (RTB) Personalizes the Internet</vt:lpstr>
      <vt:lpstr>Personalizing Experiences across the Internet</vt:lpstr>
      <vt:lpstr>AppNexus - 30 Billion Impressions per Day</vt:lpstr>
      <vt:lpstr>3M Reads per Second + 1.5M Writes per Second</vt:lpstr>
      <vt:lpstr>The New Stack – Hadoop Analytics + Hot Analytics</vt:lpstr>
      <vt:lpstr>AppLovin –20 Billion Requests per Day - Every US Mobile User</vt:lpstr>
      <vt:lpstr>Velocity @ Volume + Economics of Flash</vt:lpstr>
      <vt:lpstr>Velocity @ Volume + Economics of Flash  Profits</vt:lpstr>
      <vt:lpstr>PowerPoint Presentation</vt:lpstr>
      <vt:lpstr> @raydiate  monica@aerospike.com</vt:lpstr>
    </vt:vector>
  </TitlesOfParts>
  <Company>Nyquist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Nyquist</dc:creator>
  <cp:lastModifiedBy>Monica Pal</cp:lastModifiedBy>
  <cp:revision>5791</cp:revision>
  <cp:lastPrinted>2014-05-12T16:53:04Z</cp:lastPrinted>
  <dcterms:created xsi:type="dcterms:W3CDTF">2012-07-31T22:57:23Z</dcterms:created>
  <dcterms:modified xsi:type="dcterms:W3CDTF">2014-11-17T07:05:04Z</dcterms:modified>
</cp:coreProperties>
</file>