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24"/>
  </p:notesMasterIdLst>
  <p:sldIdLst>
    <p:sldId id="256" r:id="rId3"/>
    <p:sldId id="280" r:id="rId4"/>
    <p:sldId id="279" r:id="rId5"/>
    <p:sldId id="262" r:id="rId6"/>
    <p:sldId id="278" r:id="rId7"/>
    <p:sldId id="277" r:id="rId8"/>
    <p:sldId id="263" r:id="rId9"/>
    <p:sldId id="264" r:id="rId10"/>
    <p:sldId id="265" r:id="rId11"/>
    <p:sldId id="282" r:id="rId12"/>
    <p:sldId id="266" r:id="rId13"/>
    <p:sldId id="267" r:id="rId14"/>
    <p:sldId id="268" r:id="rId15"/>
    <p:sldId id="269" r:id="rId16"/>
    <p:sldId id="270" r:id="rId17"/>
    <p:sldId id="271" r:id="rId18"/>
    <p:sldId id="272" r:id="rId19"/>
    <p:sldId id="273" r:id="rId20"/>
    <p:sldId id="274" r:id="rId21"/>
    <p:sldId id="275" r:id="rId22"/>
    <p:sldId id="281" r:id="rId23"/>
  </p:sldIdLst>
  <p:sldSz cx="24384000" cy="13716000"/>
  <p:notesSz cx="6858000" cy="9144000"/>
  <p:defaultTextStyle>
    <a:defPPr>
      <a:defRPr lang="en-US"/>
    </a:defPPr>
    <a:lvl1pPr algn="ctr" rtl="0" fontAlgn="base">
      <a:spcBef>
        <a:spcPct val="0"/>
      </a:spcBef>
      <a:spcAft>
        <a:spcPct val="0"/>
      </a:spcAft>
      <a:defRPr sz="11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11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11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11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112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112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112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112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112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BA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82853" autoAdjust="0"/>
  </p:normalViewPr>
  <p:slideViewPr>
    <p:cSldViewPr>
      <p:cViewPr>
        <p:scale>
          <a:sx n="31" d="100"/>
          <a:sy n="31" d="100"/>
        </p:scale>
        <p:origin x="-1152" y="-1208"/>
      </p:cViewPr>
      <p:guideLst>
        <p:guide orient="horz" pos="4320"/>
        <p:guide pos="7680"/>
      </p:guideLst>
    </p:cSldViewPr>
  </p:slideViewPr>
  <p:outlineViewPr>
    <p:cViewPr>
      <p:scale>
        <a:sx n="33" d="100"/>
        <a:sy n="33" d="100"/>
      </p:scale>
      <p:origin x="0" y="122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82F68E-F8FB-F445-93B6-BA0CBE6A0D75}" type="datetimeFigureOut">
              <a:rPr lang="en-US" smtClean="0"/>
              <a:t>6/21/14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C87390-336A-C344-B6CA-680F6081D456}" type="slidenum">
              <a:rPr lang="en-US" smtClean="0"/>
              <a:t>‹#›</a:t>
            </a:fld>
            <a:endParaRPr lang="en-US"/>
          </a:p>
        </p:txBody>
      </p:sp>
    </p:spTree>
    <p:extLst>
      <p:ext uri="{BB962C8B-B14F-4D97-AF65-F5344CB8AC3E}">
        <p14:creationId xmlns:p14="http://schemas.microsoft.com/office/powerpoint/2010/main" val="603069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to tell you why hiring is hard</a:t>
            </a:r>
          </a:p>
          <a:p>
            <a:r>
              <a:rPr lang="en-US" dirty="0" smtClean="0"/>
              <a:t>How to make it not so hard</a:t>
            </a:r>
          </a:p>
          <a:p>
            <a:r>
              <a:rPr lang="en-US" dirty="0" smtClean="0"/>
              <a:t>And</a:t>
            </a:r>
            <a:r>
              <a:rPr lang="en-US" baseline="0" dirty="0" smtClean="0"/>
              <a:t> how to know if it’s still working</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1</a:t>
            </a:fld>
            <a:endParaRPr lang="en-US"/>
          </a:p>
        </p:txBody>
      </p:sp>
    </p:spTree>
    <p:extLst>
      <p:ext uri="{BB962C8B-B14F-4D97-AF65-F5344CB8AC3E}">
        <p14:creationId xmlns:p14="http://schemas.microsoft.com/office/powerpoint/2010/main" val="1888060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RJP is a way to show the candidate what they’ll do on a day to day basis. It</a:t>
            </a:r>
            <a:r>
              <a:rPr lang="en-US" baseline="0" dirty="0" smtClean="0"/>
              <a:t> gives them a chance to put themselves in the shoes of an SRE at LinkedIn, and more importantly, it gives them a chance to figure out if they like doing it or not</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11</a:t>
            </a:fld>
            <a:endParaRPr lang="en-US"/>
          </a:p>
        </p:txBody>
      </p:sp>
    </p:spTree>
    <p:extLst>
      <p:ext uri="{BB962C8B-B14F-4D97-AF65-F5344CB8AC3E}">
        <p14:creationId xmlns:p14="http://schemas.microsoft.com/office/powerpoint/2010/main" val="1443461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structured</a:t>
            </a:r>
            <a:r>
              <a:rPr lang="en-US" baseline="0" dirty="0" smtClean="0"/>
              <a:t> interview is different from most interviews in one very key way – it is structured. The same candidates get the same questions and you can then compare apples to apples.</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12</a:t>
            </a:fld>
            <a:endParaRPr lang="en-US"/>
          </a:p>
        </p:txBody>
      </p:sp>
    </p:spTree>
    <p:extLst>
      <p:ext uri="{BB962C8B-B14F-4D97-AF65-F5344CB8AC3E}">
        <p14:creationId xmlns:p14="http://schemas.microsoft.com/office/powerpoint/2010/main" val="1872229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Situational</a:t>
            </a:r>
            <a:r>
              <a:rPr lang="en-US" baseline="0" dirty="0" smtClean="0"/>
              <a:t> judgment tests ask candidates to determine how they would react in a given situation. SREs or </a:t>
            </a:r>
            <a:r>
              <a:rPr lang="en-US" baseline="0" dirty="0" err="1" smtClean="0"/>
              <a:t>devops</a:t>
            </a:r>
            <a:r>
              <a:rPr lang="en-US" baseline="0" dirty="0" smtClean="0"/>
              <a:t> folks or star-ops, have the keys to the kingdom and need to be trusted. Their judgment is a HUGE part of their qualifications for the role, and as such, SJTs are the way to get at that as early as possible.</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13</a:t>
            </a:fld>
            <a:endParaRPr lang="en-US"/>
          </a:p>
        </p:txBody>
      </p:sp>
    </p:spTree>
    <p:extLst>
      <p:ext uri="{BB962C8B-B14F-4D97-AF65-F5344CB8AC3E}">
        <p14:creationId xmlns:p14="http://schemas.microsoft.com/office/powerpoint/2010/main" val="1643939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LinkedIn’s interview process. This is everything</a:t>
            </a:r>
            <a:r>
              <a:rPr lang="en-US" baseline="0" dirty="0" smtClean="0"/>
              <a:t> we do – onsite. We also do some phone </a:t>
            </a:r>
            <a:r>
              <a:rPr lang="en-US" baseline="0" dirty="0" smtClean="0"/>
              <a:t>screens, see earlier slides.</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14</a:t>
            </a:fld>
            <a:endParaRPr lang="en-US"/>
          </a:p>
        </p:txBody>
      </p:sp>
    </p:spTree>
    <p:extLst>
      <p:ext uri="{BB962C8B-B14F-4D97-AF65-F5344CB8AC3E}">
        <p14:creationId xmlns:p14="http://schemas.microsoft.com/office/powerpoint/2010/main" val="777000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xkcd.com</a:t>
            </a:r>
            <a:r>
              <a:rPr lang="en-US" dirty="0" smtClean="0"/>
              <a:t>/979/	</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15</a:t>
            </a:fld>
            <a:endParaRPr lang="en-US"/>
          </a:p>
        </p:txBody>
      </p:sp>
    </p:spTree>
    <p:extLst>
      <p:ext uri="{BB962C8B-B14F-4D97-AF65-F5344CB8AC3E}">
        <p14:creationId xmlns:p14="http://schemas.microsoft.com/office/powerpoint/2010/main" val="2839850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systems</a:t>
            </a:r>
            <a:r>
              <a:rPr lang="en-US" baseline="0" dirty="0" smtClean="0"/>
              <a:t> internals &amp; web architecture/design</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16</a:t>
            </a:fld>
            <a:endParaRPr lang="en-US"/>
          </a:p>
        </p:txBody>
      </p:sp>
    </p:spTree>
    <p:extLst>
      <p:ext uri="{BB962C8B-B14F-4D97-AF65-F5344CB8AC3E}">
        <p14:creationId xmlns:p14="http://schemas.microsoft.com/office/powerpoint/2010/main" val="2570094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You’ll notice all of these</a:t>
            </a:r>
            <a:r>
              <a:rPr lang="en-US" baseline="0" dirty="0" smtClean="0"/>
              <a:t> are still situational judgment questions. They aren’t technical trivia or require “a-ha” moments. You can reason through it even if you haven’t been in that exact situation before.</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17</a:t>
            </a:fld>
            <a:endParaRPr lang="en-US"/>
          </a:p>
        </p:txBody>
      </p:sp>
    </p:spTree>
    <p:extLst>
      <p:ext uri="{BB962C8B-B14F-4D97-AF65-F5344CB8AC3E}">
        <p14:creationId xmlns:p14="http://schemas.microsoft.com/office/powerpoint/2010/main" val="1918401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candidate statements do not contradict each</a:t>
            </a:r>
            <a:r>
              <a:rPr lang="en-US" baseline="0" dirty="0" smtClean="0"/>
              <a:t> other. Especially for this role, we want candidates who find the interviews hard – but then who find </a:t>
            </a:r>
            <a:r>
              <a:rPr lang="en-US" i="1" baseline="0" dirty="0" smtClean="0"/>
              <a:t>that</a:t>
            </a:r>
            <a:r>
              <a:rPr lang="en-US" i="0" baseline="0" dirty="0" smtClean="0"/>
              <a:t> intellectually stimulating and want to come work for us!</a:t>
            </a:r>
          </a:p>
          <a:p>
            <a:r>
              <a:rPr lang="en-US" i="0" baseline="0" dirty="0" smtClean="0"/>
              <a:t/>
            </a:r>
            <a:br>
              <a:rPr lang="en-US" i="0" baseline="0" dirty="0" smtClean="0"/>
            </a:br>
            <a:r>
              <a:rPr lang="en-US" i="0" baseline="0" dirty="0" smtClean="0"/>
              <a:t>Also, even candidates we don’t accept: we still want to have a good experience! Selfishly (they might have a friend who’d be great) but for them too – no need to be mean to people. It’s not our culture.</a:t>
            </a:r>
          </a:p>
          <a:p>
            <a:endParaRPr lang="en-US" i="0" baseline="0" dirty="0" smtClean="0"/>
          </a:p>
          <a:p>
            <a:r>
              <a:rPr lang="en-US" i="0" baseline="0" dirty="0" smtClean="0"/>
              <a:t>We trained candidates, but we also provided practice sessions with other employees &amp; we also have a voluntary apprenticeship program where we let people shadow an experienced interviewer for any module</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18</a:t>
            </a:fld>
            <a:endParaRPr lang="en-US"/>
          </a:p>
        </p:txBody>
      </p:sp>
    </p:spTree>
    <p:extLst>
      <p:ext uri="{BB962C8B-B14F-4D97-AF65-F5344CB8AC3E}">
        <p14:creationId xmlns:p14="http://schemas.microsoft.com/office/powerpoint/2010/main" val="5425074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mention</a:t>
            </a:r>
            <a:r>
              <a:rPr lang="en-US" baseline="0" dirty="0" smtClean="0"/>
              <a:t> the actual LI numbers here, use a nominal </a:t>
            </a:r>
            <a:r>
              <a:rPr lang="en-US" baseline="0" dirty="0" smtClean="0"/>
              <a:t>scale</a:t>
            </a:r>
          </a:p>
          <a:p>
            <a:r>
              <a:rPr lang="en-US" baseline="0" dirty="0" smtClean="0"/>
              <a:t>Analysis to occur after a full year of data due to power issues</a:t>
            </a:r>
          </a:p>
          <a:p>
            <a:r>
              <a:rPr lang="en-US" baseline="0" dirty="0" smtClean="0"/>
              <a:t>If power is interesting to you, come talk to me at </a:t>
            </a:r>
            <a:r>
              <a:rPr lang="en-US" baseline="0" smtClean="0"/>
              <a:t>office hours </a:t>
            </a:r>
            <a:r>
              <a:rPr lang="en-US" baseline="0" smtClean="0">
                <a:sym typeface="Wingdings"/>
              </a:rPr>
              <a:t></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19</a:t>
            </a:fld>
            <a:endParaRPr lang="en-US"/>
          </a:p>
        </p:txBody>
      </p:sp>
    </p:spTree>
    <p:extLst>
      <p:ext uri="{BB962C8B-B14F-4D97-AF65-F5344CB8AC3E}">
        <p14:creationId xmlns:p14="http://schemas.microsoft.com/office/powerpoint/2010/main" val="3254469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20</a:t>
            </a:fld>
            <a:endParaRPr lang="en-US"/>
          </a:p>
        </p:txBody>
      </p:sp>
    </p:spTree>
    <p:extLst>
      <p:ext uri="{BB962C8B-B14F-4D97-AF65-F5344CB8AC3E}">
        <p14:creationId xmlns:p14="http://schemas.microsoft.com/office/powerpoint/2010/main" val="806291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3 </a:t>
            </a:r>
            <a:r>
              <a:rPr lang="en-US" baseline="0" smtClean="0"/>
              <a:t>time </a:t>
            </a:r>
            <a:r>
              <a:rPr lang="en-US" baseline="0" dirty="0" smtClean="0"/>
              <a:t>zones </a:t>
            </a:r>
            <a:r>
              <a:rPr lang="en-US" baseline="0" dirty="0" smtClean="0">
                <a:sym typeface="Wingdings"/>
              </a:rPr>
              <a:t> (PT, ET, IST)</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3</a:t>
            </a:fld>
            <a:endParaRPr lang="en-US"/>
          </a:p>
        </p:txBody>
      </p:sp>
    </p:spTree>
    <p:extLst>
      <p:ext uri="{BB962C8B-B14F-4D97-AF65-F5344CB8AC3E}">
        <p14:creationId xmlns:p14="http://schemas.microsoft.com/office/powerpoint/2010/main" val="2045670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all matter</a:t>
            </a:r>
            <a:r>
              <a:rPr lang="en-US" baseline="0" dirty="0" smtClean="0"/>
              <a:t>, but people matter the most. Great people can make up for weaknesses in other areas. Great people can help you make your plans better. Great people are what make a company great.</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4</a:t>
            </a:fld>
            <a:endParaRPr lang="en-US"/>
          </a:p>
        </p:txBody>
      </p:sp>
    </p:spTree>
    <p:extLst>
      <p:ext uri="{BB962C8B-B14F-4D97-AF65-F5344CB8AC3E}">
        <p14:creationId xmlns:p14="http://schemas.microsoft.com/office/powerpoint/2010/main" val="2319555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60% Stat cited from </a:t>
            </a:r>
            <a:r>
              <a:rPr lang="en-US" sz="1200" kern="1200" dirty="0" err="1" smtClean="0">
                <a:solidFill>
                  <a:schemeClr val="tx1"/>
                </a:solidFill>
                <a:effectLst/>
                <a:latin typeface="+mn-lt"/>
                <a:ea typeface="+mn-ea"/>
                <a:cs typeface="+mn-cs"/>
              </a:rPr>
              <a:t>HireIn</a:t>
            </a:r>
            <a:r>
              <a:rPr lang="en-US" sz="1200" kern="1200" dirty="0" smtClean="0">
                <a:solidFill>
                  <a:schemeClr val="tx1"/>
                </a:solidFill>
                <a:effectLst/>
                <a:latin typeface="+mn-lt"/>
                <a:ea typeface="+mn-ea"/>
                <a:cs typeface="+mn-cs"/>
              </a:rPr>
              <a:t>. </a:t>
            </a:r>
            <a:endParaRPr lang="en-US" dirty="0" smtClean="0"/>
          </a:p>
          <a:p>
            <a:pPr marL="285750" indent="-285750">
              <a:buFont typeface="Wingdings" charset="2"/>
              <a:buChar char="Ø"/>
            </a:pPr>
            <a:r>
              <a:rPr lang="en-US" dirty="0" smtClean="0"/>
              <a:t>Talent is our #1 operating priority.</a:t>
            </a:r>
          </a:p>
          <a:p>
            <a:pPr marL="285750" indent="-285750">
              <a:buFont typeface="Wingdings" charset="2"/>
              <a:buChar char="Ø"/>
            </a:pPr>
            <a:r>
              <a:rPr lang="en-US" dirty="0" smtClean="0">
                <a:solidFill>
                  <a:srgbClr val="000000"/>
                </a:solidFill>
              </a:rPr>
              <a:t>Our culture is what sets us apart.</a:t>
            </a:r>
          </a:p>
          <a:p>
            <a:pPr marL="285750" indent="-285750">
              <a:buFont typeface="Wingdings" charset="2"/>
              <a:buChar char="Ø"/>
            </a:pPr>
            <a:r>
              <a:rPr lang="en-US" dirty="0" smtClean="0">
                <a:solidFill>
                  <a:srgbClr val="000000"/>
                </a:solidFill>
              </a:rPr>
              <a:t>We are committed to supporting the career transformation of our employees.</a:t>
            </a:r>
          </a:p>
          <a:p>
            <a:pPr marL="285750" indent="-285750">
              <a:buFont typeface="Wingdings" charset="2"/>
              <a:buChar char="Ø"/>
            </a:pPr>
            <a:r>
              <a:rPr lang="en-US" dirty="0" smtClean="0"/>
              <a:t>We will be transparent in our programs to ensure trust, quality and effectiveness.  If something is wrong, we will fix it.</a:t>
            </a:r>
          </a:p>
          <a:p>
            <a:pPr marL="285750" indent="-285750">
              <a:buFont typeface="Wingdings" charset="2"/>
              <a:buChar char="Ø"/>
            </a:pPr>
            <a:r>
              <a:rPr lang="en-US" dirty="0" smtClean="0"/>
              <a:t>We will strive for consistency but distinguish programs where business or market necessitates.</a:t>
            </a:r>
          </a:p>
          <a:p>
            <a:pPr marL="285750" indent="-285750">
              <a:buFont typeface="Wingdings" charset="2"/>
              <a:buChar char="Ø"/>
            </a:pPr>
            <a:r>
              <a:rPr lang="en-US" dirty="0" smtClean="0"/>
              <a:t>We will provide opportunities for high performing employees to achieve top rewards. </a:t>
            </a:r>
          </a:p>
          <a:p>
            <a:pPr marL="285750" indent="-285750">
              <a:buFont typeface="Wingdings" charset="2"/>
              <a:buChar char="Ø"/>
            </a:pPr>
            <a:r>
              <a:rPr lang="en-US" dirty="0" smtClean="0"/>
              <a:t>We believe in recognition that goes beyond the cash and imbeds itself in our day to day interactions with our employees.</a:t>
            </a:r>
          </a:p>
          <a:p>
            <a:pPr marL="285750" indent="-285750">
              <a:buFont typeface="Wingdings" charset="2"/>
              <a:buChar char="Ø"/>
            </a:pPr>
            <a:r>
              <a:rPr lang="en-US" dirty="0" smtClean="0"/>
              <a:t>We strive to create a working environment where people want to come and stay.</a:t>
            </a:r>
          </a:p>
          <a:p>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5</a:t>
            </a:fld>
            <a:endParaRPr lang="en-US"/>
          </a:p>
        </p:txBody>
      </p:sp>
    </p:spTree>
    <p:extLst>
      <p:ext uri="{BB962C8B-B14F-4D97-AF65-F5344CB8AC3E}">
        <p14:creationId xmlns:p14="http://schemas.microsoft.com/office/powerpoint/2010/main" val="2150707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skills that are ‘nice to have’, not somebody</a:t>
            </a:r>
            <a:r>
              <a:rPr lang="en-US" baseline="0" dirty="0" smtClean="0"/>
              <a:t> you’d want to </a:t>
            </a:r>
            <a:r>
              <a:rPr lang="en-US" baseline="0" dirty="0" smtClean="0"/>
              <a:t>hang out with on the weekend, </a:t>
            </a:r>
            <a:r>
              <a:rPr lang="en-US" baseline="0" dirty="0" smtClean="0"/>
              <a:t>not somebody who has won a programming contest, not somebody who went to an elite school.</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6</a:t>
            </a:fld>
            <a:endParaRPr lang="en-US"/>
          </a:p>
        </p:txBody>
      </p:sp>
    </p:spTree>
    <p:extLst>
      <p:ext uri="{BB962C8B-B14F-4D97-AF65-F5344CB8AC3E}">
        <p14:creationId xmlns:p14="http://schemas.microsoft.com/office/powerpoint/2010/main" val="2824142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2:</a:t>
            </a:r>
            <a:r>
              <a:rPr lang="en-US" baseline="0" dirty="0" smtClean="0"/>
              <a:t> you can buy book &amp; study</a:t>
            </a:r>
          </a:p>
          <a:p>
            <a:r>
              <a:rPr lang="en-US" b="1" baseline="0" dirty="0" smtClean="0"/>
              <a:t>Aside: </a:t>
            </a:r>
            <a:r>
              <a:rPr lang="en-US" b="0" baseline="0" dirty="0" smtClean="0"/>
              <a:t>coding is important to SRE @ LI, but we test it pragmatically by having them do actual SRE coding tasks before they even come onsite – we don’t bring people in who can’t code</a:t>
            </a:r>
            <a:endParaRPr lang="en-US" b="1" baseline="0" dirty="0" smtClean="0"/>
          </a:p>
          <a:p>
            <a:r>
              <a:rPr lang="en-US" baseline="0" dirty="0" err="1" smtClean="0"/>
              <a:t>Algo</a:t>
            </a:r>
            <a:r>
              <a:rPr lang="en-US" baseline="0" dirty="0" smtClean="0"/>
              <a:t> design: likely not appropriate except in very limited situations where that is part of the role. REALLY think about if they need it</a:t>
            </a:r>
          </a:p>
          <a:p>
            <a:r>
              <a:rPr lang="en-US" baseline="0" dirty="0" smtClean="0"/>
              <a:t>Zebra question: what’s the right answer</a:t>
            </a:r>
            <a:r>
              <a:rPr lang="en-US" baseline="0" dirty="0" smtClean="0"/>
              <a:t>? Really? You sure?</a:t>
            </a:r>
            <a:endParaRPr lang="en-US" baseline="0" dirty="0" smtClean="0"/>
          </a:p>
          <a:p>
            <a:r>
              <a:rPr lang="en-US" baseline="0" dirty="0" smtClean="0"/>
              <a:t>Homework: CIO mag surveyed self-appointed “expert” </a:t>
            </a:r>
            <a:r>
              <a:rPr lang="en-US" baseline="0" dirty="0" err="1" smtClean="0"/>
              <a:t>devs</a:t>
            </a:r>
            <a:r>
              <a:rPr lang="en-US" baseline="0" dirty="0" smtClean="0"/>
              <a:t>, only 8% would even</a:t>
            </a:r>
            <a:r>
              <a:rPr lang="en-US" b="1" baseline="0" dirty="0" smtClean="0"/>
              <a:t> consider</a:t>
            </a:r>
            <a:r>
              <a:rPr lang="en-US" b="0" baseline="0" dirty="0" smtClean="0"/>
              <a:t> doing homework</a:t>
            </a:r>
          </a:p>
          <a:p>
            <a:r>
              <a:rPr lang="en-US" b="0" baseline="0" dirty="0" smtClean="0"/>
              <a:t>Personality tests: not correlated very well to performance in technical fields</a:t>
            </a:r>
            <a:endParaRPr lang="en-US" dirty="0" smtClean="0"/>
          </a:p>
          <a:p>
            <a:endParaRPr lang="en-US" dirty="0" smtClean="0"/>
          </a:p>
          <a:p>
            <a:r>
              <a:rPr lang="en-US" dirty="0" smtClean="0"/>
              <a:t>(re: signal it’s SIGBUS</a:t>
            </a:r>
            <a:r>
              <a:rPr lang="en-US" baseline="0" dirty="0" smtClean="0"/>
              <a:t> </a:t>
            </a:r>
            <a:r>
              <a:rPr lang="en-US" baseline="0" dirty="0" smtClean="0"/>
              <a:t>– 7 </a:t>
            </a:r>
            <a:r>
              <a:rPr lang="en-US" baseline="0" dirty="0" smtClean="0"/>
              <a:t>in </a:t>
            </a:r>
            <a:r>
              <a:rPr lang="en-US" baseline="0" dirty="0" smtClean="0"/>
              <a:t>i386. 10 for other architectures. </a:t>
            </a:r>
            <a:r>
              <a:rPr lang="en-US" baseline="0" dirty="0" smtClean="0"/>
              <a:t>Would you know that if I hadn’t said x86 in the question, or told you just now?)</a:t>
            </a:r>
          </a:p>
          <a:p>
            <a:endParaRPr lang="en-US" baseline="0" dirty="0" smtClean="0"/>
          </a:p>
          <a:p>
            <a:r>
              <a:rPr lang="en-US" baseline="0" dirty="0" smtClean="0"/>
              <a:t>Coding puzzle article: https://</a:t>
            </a:r>
            <a:r>
              <a:rPr lang="en-US" baseline="0" dirty="0" err="1" smtClean="0"/>
              <a:t>www.linkedin.com</a:t>
            </a:r>
            <a:r>
              <a:rPr lang="en-US" baseline="0" dirty="0" smtClean="0"/>
              <a:t>/today/post/article/20140527182428-5276101-i-m-sorry-i-won-t-do-your-take-home-coding-exercise?trk=object-title</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7</a:t>
            </a:fld>
            <a:endParaRPr lang="en-US"/>
          </a:p>
        </p:txBody>
      </p:sp>
    </p:spTree>
    <p:extLst>
      <p:ext uri="{BB962C8B-B14F-4D97-AF65-F5344CB8AC3E}">
        <p14:creationId xmlns:p14="http://schemas.microsoft.com/office/powerpoint/2010/main" val="3235139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Industrial</a:t>
            </a:r>
            <a:r>
              <a:rPr lang="en-US" baseline="0" dirty="0" smtClean="0"/>
              <a:t> psych has been around for almost 100 years at this point, coming into its own with the development of the assembly line and Frederick Taylor’s principles of “scientific management”. Industrial Psychology applies the scientific method to hiring, screening, motivation, and everything else that happens at work.</a:t>
            </a:r>
          </a:p>
          <a:p>
            <a:endParaRPr lang="en-US" baseline="0" dirty="0" smtClean="0"/>
          </a:p>
          <a:p>
            <a:r>
              <a:rPr lang="en-US" baseline="0" dirty="0" smtClean="0"/>
              <a:t>Scientists have been studying how work works for a </a:t>
            </a:r>
            <a:r>
              <a:rPr lang="en-US" baseline="0" dirty="0" err="1" smtClean="0"/>
              <a:t>loooong</a:t>
            </a:r>
            <a:r>
              <a:rPr lang="en-US" baseline="0" dirty="0" smtClean="0"/>
              <a:t> time and have published these findings. They apply across industries and to nearly every work situation that we’ve been able to dream up, including studies of space shuttle pilots, elite military units, etc.</a:t>
            </a:r>
          </a:p>
          <a:p>
            <a:endParaRPr lang="en-US" baseline="0" dirty="0" smtClean="0"/>
          </a:p>
          <a:p>
            <a:r>
              <a:rPr lang="en-US" dirty="0" smtClean="0"/>
              <a:t>Further reading:</a:t>
            </a:r>
            <a:br>
              <a:rPr lang="en-US" dirty="0" smtClean="0"/>
            </a:br>
            <a:r>
              <a:rPr lang="en-US" dirty="0" smtClean="0"/>
              <a:t>Google “Hawthorne Works” and</a:t>
            </a:r>
            <a:r>
              <a:rPr lang="en-US" baseline="0" dirty="0" smtClean="0"/>
              <a:t> read about the Hawthorne Effect</a:t>
            </a:r>
          </a:p>
          <a:p>
            <a:r>
              <a:rPr lang="en-US" baseline="0" dirty="0" smtClean="0"/>
              <a:t>Anderson, N., Ones, D. S., </a:t>
            </a:r>
            <a:r>
              <a:rPr lang="en-US" baseline="0" dirty="0" err="1" smtClean="0"/>
              <a:t>Sinangil</a:t>
            </a:r>
            <a:r>
              <a:rPr lang="en-US" baseline="0" dirty="0" smtClean="0"/>
              <a:t>, H. K., &amp; </a:t>
            </a:r>
            <a:r>
              <a:rPr lang="en-US" baseline="0" dirty="0" err="1" smtClean="0"/>
              <a:t>Viswesvaran</a:t>
            </a:r>
            <a:r>
              <a:rPr lang="en-US" baseline="0" dirty="0" smtClean="0"/>
              <a:t>, C. (Eds.). (2002). Handbook of industrial, work and organizational psychology, Volume 1: Personnel psychology. Thousand Oaks, CA: Sage Publications Ltd.</a:t>
            </a:r>
          </a:p>
          <a:p>
            <a:r>
              <a:rPr lang="en-US" baseline="0" dirty="0" smtClean="0"/>
              <a:t>Campbell, J. P., Gasser, M. B., &amp; Oswald, F. L. (1996). The substantive nature of job performance variability. In K. R. Murphy (Ed.), Individual differences and behavior in organizations (pp. 258–299). San Francisco: </a:t>
            </a:r>
            <a:r>
              <a:rPr lang="en-US" baseline="0" dirty="0" err="1" smtClean="0"/>
              <a:t>Jossey</a:t>
            </a:r>
            <a:r>
              <a:rPr lang="en-US" baseline="0" dirty="0" smtClean="0"/>
              <a:t>-Bass.</a:t>
            </a:r>
          </a:p>
          <a:p>
            <a:r>
              <a:rPr lang="en-US" baseline="0" dirty="0" err="1" smtClean="0"/>
              <a:t>Guion</a:t>
            </a:r>
            <a:r>
              <a:rPr lang="en-US" baseline="0" dirty="0" smtClean="0"/>
              <a:t>, R. M. (1998). Assessment, measurement and prediction for personnel decisions. Mahwah, NJ: Lawrence Erlbaum Associates.</a:t>
            </a:r>
          </a:p>
          <a:p>
            <a:r>
              <a:rPr lang="en-US" baseline="0" dirty="0" err="1" smtClean="0"/>
              <a:t>Muchinsky</a:t>
            </a:r>
            <a:r>
              <a:rPr lang="en-US" baseline="0" dirty="0" smtClean="0"/>
              <a:t>, P. M. (Ed.). (2002). Psychology Applied to Work. Wadsworth Publishing Company. (this is a textbook but is very well written)</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Sackett</a:t>
            </a:r>
            <a:r>
              <a:rPr lang="en-US" dirty="0" smtClean="0"/>
              <a:t>, P. R., &amp; </a:t>
            </a:r>
            <a:r>
              <a:rPr lang="en-US" dirty="0" err="1" smtClean="0"/>
              <a:t>Wilk</a:t>
            </a:r>
            <a:r>
              <a:rPr lang="en-US" dirty="0" smtClean="0"/>
              <a:t>, S. L. (1994). Within group norming and other forms of score adjustment in pre-employment testing. American Psychologist, 49, 929-954.</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8</a:t>
            </a:fld>
            <a:endParaRPr lang="en-US"/>
          </a:p>
        </p:txBody>
      </p:sp>
    </p:spTree>
    <p:extLst>
      <p:ext uri="{BB962C8B-B14F-4D97-AF65-F5344CB8AC3E}">
        <p14:creationId xmlns:p14="http://schemas.microsoft.com/office/powerpoint/2010/main" val="3614466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have the highest standalone validity (i.e., the</a:t>
            </a:r>
            <a:r>
              <a:rPr lang="en-US" baseline="0" dirty="0" smtClean="0"/>
              <a:t> best predictors) as well as high incremental validity (adding them to other predictors also helps.)</a:t>
            </a:r>
          </a:p>
          <a:p>
            <a:endParaRPr lang="en-US" baseline="0" dirty="0" smtClean="0"/>
          </a:p>
          <a:p>
            <a:r>
              <a:rPr lang="en-US" baseline="0" dirty="0" smtClean="0"/>
              <a:t>They also have high </a:t>
            </a:r>
            <a:r>
              <a:rPr lang="en-US" b="1" baseline="0" dirty="0" smtClean="0"/>
              <a:t>face</a:t>
            </a:r>
            <a:r>
              <a:rPr lang="en-US" b="0" baseline="0" dirty="0" smtClean="0"/>
              <a:t> validity – which means the candidates like them and they look like they actually evaluate things that are relevant to the job.</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9</a:t>
            </a:fld>
            <a:endParaRPr lang="en-US"/>
          </a:p>
        </p:txBody>
      </p:sp>
    </p:spTree>
    <p:extLst>
      <p:ext uri="{BB962C8B-B14F-4D97-AF65-F5344CB8AC3E}">
        <p14:creationId xmlns:p14="http://schemas.microsoft.com/office/powerpoint/2010/main" val="719953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Only </a:t>
            </a:r>
            <a:r>
              <a:rPr lang="en-US" baseline="0" dirty="0" smtClean="0"/>
              <a:t>combined pass rate for </a:t>
            </a:r>
            <a:r>
              <a:rPr lang="en-US" baseline="0" dirty="0" err="1" smtClean="0"/>
              <a:t>TPSes</a:t>
            </a:r>
            <a:r>
              <a:rPr lang="en-US" baseline="0" dirty="0" smtClean="0"/>
              <a:t> due to way data is stored. #s are for 2013.</a:t>
            </a:r>
            <a:endParaRPr lang="en-US" dirty="0"/>
          </a:p>
        </p:txBody>
      </p:sp>
      <p:sp>
        <p:nvSpPr>
          <p:cNvPr id="4" name="Slide Number Placeholder 3"/>
          <p:cNvSpPr>
            <a:spLocks noGrp="1"/>
          </p:cNvSpPr>
          <p:nvPr>
            <p:ph type="sldNum" sz="quarter" idx="10"/>
          </p:nvPr>
        </p:nvSpPr>
        <p:spPr/>
        <p:txBody>
          <a:bodyPr/>
          <a:lstStyle/>
          <a:p>
            <a:fld id="{78C87390-336A-C344-B6CA-680F6081D456}" type="slidenum">
              <a:rPr lang="en-US" smtClean="0"/>
              <a:t>10</a:t>
            </a:fld>
            <a:endParaRPr lang="en-US"/>
          </a:p>
        </p:txBody>
      </p:sp>
    </p:spTree>
    <p:extLst>
      <p:ext uri="{BB962C8B-B14F-4D97-AF65-F5344CB8AC3E}">
        <p14:creationId xmlns:p14="http://schemas.microsoft.com/office/powerpoint/2010/main" val="1753134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6724556"/>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512461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8216900" y="0"/>
            <a:ext cx="15290800" cy="720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b" anchorCtr="0" compatLnSpc="1">
            <a:prstTxWarp prst="textNoShape">
              <a:avLst/>
            </a:prstTxWarp>
          </a:bodyPr>
          <a:lstStyle/>
          <a:p>
            <a:pPr lvl="0"/>
            <a:r>
              <a:rPr lang="en-US" smtClean="0">
                <a:sym typeface="Arial" charset="0"/>
              </a:rPr>
              <a:t>Click to edit Master title style</a:t>
            </a:r>
            <a:endParaRPr lang="en-US">
              <a:sym typeface="Arial" charset="0"/>
            </a:endParaRPr>
          </a:p>
        </p:txBody>
      </p:sp>
      <p:sp>
        <p:nvSpPr>
          <p:cNvPr id="1026" name="Rectangle 2"/>
          <p:cNvSpPr>
            <a:spLocks noGrp="1" noChangeArrowheads="1"/>
          </p:cNvSpPr>
          <p:nvPr>
            <p:ph type="body" idx="1"/>
          </p:nvPr>
        </p:nvSpPr>
        <p:spPr bwMode="auto">
          <a:xfrm>
            <a:off x="8216900" y="7772400"/>
            <a:ext cx="15290800" cy="594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endParaRPr lang="en-US">
              <a:sym typeface="Arial" charset="0"/>
            </a:endParaRPr>
          </a:p>
        </p:txBody>
      </p:sp>
    </p:spTree>
  </p:cSld>
  <p:clrMap bg1="lt1" tx1="dk1" bg2="lt2" tx2="dk2" accent1="accent1" accent2="accent2" accent3="accent3" accent4="accent4" accent5="accent5" accent6="accent6" hlink="hlink" folHlink="folHlink"/>
  <p:sldLayoutIdLst>
    <p:sldLayoutId id="2147483652" r:id="rId1"/>
  </p:sldLayoutIdLst>
  <p:transition xmlns:p14="http://schemas.microsoft.com/office/powerpoint/2010/main"/>
  <p:txStyles>
    <p:titleStyle>
      <a:lvl1pPr algn="ctr" rtl="0" eaLnBrk="1" fontAlgn="base" hangingPunct="1">
        <a:lnSpc>
          <a:spcPct val="90000"/>
        </a:lnSpc>
        <a:spcBef>
          <a:spcPct val="0"/>
        </a:spcBef>
        <a:spcAft>
          <a:spcPct val="0"/>
        </a:spcAft>
        <a:defRPr sz="10600" b="1">
          <a:solidFill>
            <a:srgbClr val="FFFFFF"/>
          </a:solidFill>
          <a:latin typeface="+mj-lt"/>
          <a:ea typeface="+mj-ea"/>
          <a:cs typeface="+mj-cs"/>
          <a:sym typeface="Arial" charset="0"/>
        </a:defRPr>
      </a:lvl1pPr>
      <a:lvl2pPr algn="ctr" rtl="0" eaLnBrk="1" fontAlgn="base" hangingPunct="1">
        <a:lnSpc>
          <a:spcPct val="90000"/>
        </a:lnSpc>
        <a:spcBef>
          <a:spcPct val="0"/>
        </a:spcBef>
        <a:spcAft>
          <a:spcPct val="0"/>
        </a:spcAft>
        <a:defRPr sz="10600" b="1">
          <a:solidFill>
            <a:srgbClr val="FFFFFF"/>
          </a:solidFill>
          <a:latin typeface="Arial" charset="0"/>
          <a:ea typeface="ヒラギノ角ゴ ProN W6" charset="0"/>
          <a:cs typeface="ヒラギノ角ゴ ProN W6" charset="0"/>
          <a:sym typeface="Arial" charset="0"/>
        </a:defRPr>
      </a:lvl2pPr>
      <a:lvl3pPr algn="ctr" rtl="0" eaLnBrk="1" fontAlgn="base" hangingPunct="1">
        <a:lnSpc>
          <a:spcPct val="90000"/>
        </a:lnSpc>
        <a:spcBef>
          <a:spcPct val="0"/>
        </a:spcBef>
        <a:spcAft>
          <a:spcPct val="0"/>
        </a:spcAft>
        <a:defRPr sz="10600" b="1">
          <a:solidFill>
            <a:srgbClr val="FFFFFF"/>
          </a:solidFill>
          <a:latin typeface="Arial" charset="0"/>
          <a:ea typeface="ヒラギノ角ゴ ProN W6" charset="0"/>
          <a:cs typeface="ヒラギノ角ゴ ProN W6" charset="0"/>
          <a:sym typeface="Arial" charset="0"/>
        </a:defRPr>
      </a:lvl3pPr>
      <a:lvl4pPr algn="ctr" rtl="0" eaLnBrk="1" fontAlgn="base" hangingPunct="1">
        <a:lnSpc>
          <a:spcPct val="90000"/>
        </a:lnSpc>
        <a:spcBef>
          <a:spcPct val="0"/>
        </a:spcBef>
        <a:spcAft>
          <a:spcPct val="0"/>
        </a:spcAft>
        <a:defRPr sz="10600" b="1">
          <a:solidFill>
            <a:srgbClr val="FFFFFF"/>
          </a:solidFill>
          <a:latin typeface="Arial" charset="0"/>
          <a:ea typeface="ヒラギノ角ゴ ProN W6" charset="0"/>
          <a:cs typeface="ヒラギノ角ゴ ProN W6" charset="0"/>
          <a:sym typeface="Arial" charset="0"/>
        </a:defRPr>
      </a:lvl4pPr>
      <a:lvl5pPr algn="ctr" rtl="0" eaLnBrk="1" fontAlgn="base" hangingPunct="1">
        <a:lnSpc>
          <a:spcPct val="90000"/>
        </a:lnSpc>
        <a:spcBef>
          <a:spcPct val="0"/>
        </a:spcBef>
        <a:spcAft>
          <a:spcPct val="0"/>
        </a:spcAft>
        <a:defRPr sz="10600" b="1">
          <a:solidFill>
            <a:srgbClr val="FFFFFF"/>
          </a:solidFill>
          <a:latin typeface="Arial" charset="0"/>
          <a:ea typeface="ヒラギノ角ゴ ProN W6" charset="0"/>
          <a:cs typeface="ヒラギノ角ゴ ProN W6" charset="0"/>
          <a:sym typeface="Arial" charset="0"/>
        </a:defRPr>
      </a:lvl5pPr>
      <a:lvl6pPr marL="457200" algn="ctr" rtl="0" eaLnBrk="1" fontAlgn="base" hangingPunct="1">
        <a:lnSpc>
          <a:spcPct val="90000"/>
        </a:lnSpc>
        <a:spcBef>
          <a:spcPct val="0"/>
        </a:spcBef>
        <a:spcAft>
          <a:spcPct val="0"/>
        </a:spcAft>
        <a:defRPr sz="10600" b="1">
          <a:solidFill>
            <a:srgbClr val="FFFFFF"/>
          </a:solidFill>
          <a:latin typeface="Arial" charset="0"/>
          <a:ea typeface="ヒラギノ角ゴ ProN W6" charset="0"/>
          <a:cs typeface="ヒラギノ角ゴ ProN W6" charset="0"/>
          <a:sym typeface="Arial" charset="0"/>
        </a:defRPr>
      </a:lvl6pPr>
      <a:lvl7pPr marL="914400" algn="ctr" rtl="0" eaLnBrk="1" fontAlgn="base" hangingPunct="1">
        <a:lnSpc>
          <a:spcPct val="90000"/>
        </a:lnSpc>
        <a:spcBef>
          <a:spcPct val="0"/>
        </a:spcBef>
        <a:spcAft>
          <a:spcPct val="0"/>
        </a:spcAft>
        <a:defRPr sz="10600" b="1">
          <a:solidFill>
            <a:srgbClr val="FFFFFF"/>
          </a:solidFill>
          <a:latin typeface="Arial" charset="0"/>
          <a:ea typeface="ヒラギノ角ゴ ProN W6" charset="0"/>
          <a:cs typeface="ヒラギノ角ゴ ProN W6" charset="0"/>
          <a:sym typeface="Arial" charset="0"/>
        </a:defRPr>
      </a:lvl7pPr>
      <a:lvl8pPr marL="1371600" algn="ctr" rtl="0" eaLnBrk="1" fontAlgn="base" hangingPunct="1">
        <a:lnSpc>
          <a:spcPct val="90000"/>
        </a:lnSpc>
        <a:spcBef>
          <a:spcPct val="0"/>
        </a:spcBef>
        <a:spcAft>
          <a:spcPct val="0"/>
        </a:spcAft>
        <a:defRPr sz="10600" b="1">
          <a:solidFill>
            <a:srgbClr val="FFFFFF"/>
          </a:solidFill>
          <a:latin typeface="Arial" charset="0"/>
          <a:ea typeface="ヒラギノ角ゴ ProN W6" charset="0"/>
          <a:cs typeface="ヒラギノ角ゴ ProN W6" charset="0"/>
          <a:sym typeface="Arial" charset="0"/>
        </a:defRPr>
      </a:lvl8pPr>
      <a:lvl9pPr marL="1828800" algn="ctr" rtl="0" eaLnBrk="1" fontAlgn="base" hangingPunct="1">
        <a:lnSpc>
          <a:spcPct val="90000"/>
        </a:lnSpc>
        <a:spcBef>
          <a:spcPct val="0"/>
        </a:spcBef>
        <a:spcAft>
          <a:spcPct val="0"/>
        </a:spcAft>
        <a:defRPr sz="10600" b="1">
          <a:solidFill>
            <a:srgbClr val="FFFFFF"/>
          </a:solidFill>
          <a:latin typeface="Arial" charset="0"/>
          <a:ea typeface="ヒラギノ角ゴ ProN W6" charset="0"/>
          <a:cs typeface="ヒラギノ角ゴ ProN W6" charset="0"/>
          <a:sym typeface="Arial" charset="0"/>
        </a:defRPr>
      </a:lvl9pPr>
    </p:titleStyle>
    <p:bodyStyle>
      <a:lvl1pPr marL="342900" indent="-342900" algn="ctr" rtl="0" eaLnBrk="1" fontAlgn="base" hangingPunct="1">
        <a:spcBef>
          <a:spcPts val="1900"/>
        </a:spcBef>
        <a:spcAft>
          <a:spcPct val="0"/>
        </a:spcAft>
        <a:defRPr sz="7400">
          <a:solidFill>
            <a:srgbClr val="FFFFFF"/>
          </a:solidFill>
          <a:latin typeface="+mn-lt"/>
          <a:ea typeface="+mn-ea"/>
          <a:cs typeface="+mn-cs"/>
          <a:sym typeface="Arial" charset="0"/>
        </a:defRPr>
      </a:lvl1pPr>
      <a:lvl2pPr marL="742950" indent="-285750" algn="ctr" rtl="0" eaLnBrk="1" fontAlgn="base" hangingPunct="1">
        <a:spcBef>
          <a:spcPct val="0"/>
        </a:spcBef>
        <a:spcAft>
          <a:spcPct val="0"/>
        </a:spcAft>
        <a:defRPr sz="7400">
          <a:solidFill>
            <a:srgbClr val="FFFFFF"/>
          </a:solidFill>
          <a:latin typeface="+mn-lt"/>
          <a:ea typeface="+mn-ea"/>
          <a:cs typeface="+mn-cs"/>
          <a:sym typeface="Arial" charset="0"/>
        </a:defRPr>
      </a:lvl2pPr>
      <a:lvl3pPr marL="1143000" indent="-228600" algn="ctr" rtl="0" eaLnBrk="1" fontAlgn="base" hangingPunct="1">
        <a:spcBef>
          <a:spcPct val="0"/>
        </a:spcBef>
        <a:spcAft>
          <a:spcPct val="0"/>
        </a:spcAft>
        <a:defRPr sz="6400">
          <a:solidFill>
            <a:srgbClr val="FFFFFF"/>
          </a:solidFill>
          <a:latin typeface="+mn-lt"/>
          <a:ea typeface="+mn-ea"/>
          <a:cs typeface="+mn-cs"/>
          <a:sym typeface="Arial" charset="0"/>
        </a:defRPr>
      </a:lvl3pPr>
      <a:lvl4pPr marL="1600200" indent="-228600" algn="ctr" rtl="0" eaLnBrk="1" fontAlgn="base" hangingPunct="1">
        <a:spcBef>
          <a:spcPct val="0"/>
        </a:spcBef>
        <a:spcAft>
          <a:spcPct val="0"/>
        </a:spcAft>
        <a:defRPr sz="5200">
          <a:solidFill>
            <a:srgbClr val="FFFFFF"/>
          </a:solidFill>
          <a:latin typeface="+mn-lt"/>
          <a:ea typeface="+mn-ea"/>
          <a:cs typeface="+mn-cs"/>
          <a:sym typeface="Arial" charset="0"/>
        </a:defRPr>
      </a:lvl4pPr>
      <a:lvl5pPr marL="2057400" indent="-228600" algn="ctr" rtl="0" eaLnBrk="1" fontAlgn="base" hangingPunct="1">
        <a:spcBef>
          <a:spcPct val="0"/>
        </a:spcBef>
        <a:spcAft>
          <a:spcPct val="0"/>
        </a:spcAft>
        <a:defRPr sz="5200">
          <a:solidFill>
            <a:srgbClr val="FFFFFF"/>
          </a:solidFill>
          <a:latin typeface="+mn-lt"/>
          <a:ea typeface="+mn-ea"/>
          <a:cs typeface="+mn-cs"/>
          <a:sym typeface="Arial" charset="0"/>
        </a:defRPr>
      </a:lvl5pPr>
      <a:lvl6pPr marL="457200" algn="ctr" rtl="0" eaLnBrk="1" fontAlgn="base" hangingPunct="1">
        <a:spcBef>
          <a:spcPct val="0"/>
        </a:spcBef>
        <a:spcAft>
          <a:spcPct val="0"/>
        </a:spcAft>
        <a:defRPr sz="5200">
          <a:solidFill>
            <a:srgbClr val="FFFFFF"/>
          </a:solidFill>
          <a:latin typeface="+mn-lt"/>
          <a:ea typeface="+mn-ea"/>
          <a:cs typeface="+mn-cs"/>
          <a:sym typeface="Arial" charset="0"/>
        </a:defRPr>
      </a:lvl6pPr>
      <a:lvl7pPr marL="914400" algn="ctr" rtl="0" eaLnBrk="1" fontAlgn="base" hangingPunct="1">
        <a:spcBef>
          <a:spcPct val="0"/>
        </a:spcBef>
        <a:spcAft>
          <a:spcPct val="0"/>
        </a:spcAft>
        <a:defRPr sz="5200">
          <a:solidFill>
            <a:srgbClr val="FFFFFF"/>
          </a:solidFill>
          <a:latin typeface="+mn-lt"/>
          <a:ea typeface="+mn-ea"/>
          <a:cs typeface="+mn-cs"/>
          <a:sym typeface="Arial" charset="0"/>
        </a:defRPr>
      </a:lvl7pPr>
      <a:lvl8pPr marL="1371600" algn="ctr" rtl="0" eaLnBrk="1" fontAlgn="base" hangingPunct="1">
        <a:spcBef>
          <a:spcPct val="0"/>
        </a:spcBef>
        <a:spcAft>
          <a:spcPct val="0"/>
        </a:spcAft>
        <a:defRPr sz="5200">
          <a:solidFill>
            <a:srgbClr val="FFFFFF"/>
          </a:solidFill>
          <a:latin typeface="+mn-lt"/>
          <a:ea typeface="+mn-ea"/>
          <a:cs typeface="+mn-cs"/>
          <a:sym typeface="Arial" charset="0"/>
        </a:defRPr>
      </a:lvl8pPr>
      <a:lvl9pPr marL="1828800" algn="ctr" rtl="0" eaLnBrk="1" fontAlgn="base" hangingPunct="1">
        <a:spcBef>
          <a:spcPct val="0"/>
        </a:spcBef>
        <a:spcAft>
          <a:spcPct val="0"/>
        </a:spcAft>
        <a:defRPr sz="5200">
          <a:solidFill>
            <a:srgbClr val="FFFFFF"/>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617538" y="241300"/>
            <a:ext cx="23134637" cy="2052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ctr" anchorCtr="0" compatLnSpc="1">
            <a:prstTxWarp prst="textNoShape">
              <a:avLst/>
            </a:prstTxWarp>
          </a:bodyPr>
          <a:lstStyle/>
          <a:p>
            <a:pPr lvl="0"/>
            <a:r>
              <a:rPr lang="en-US">
                <a:sym typeface="Arial" charset="0"/>
              </a:rPr>
              <a:t>Click to edit Master title style</a:t>
            </a:r>
          </a:p>
        </p:txBody>
      </p:sp>
      <p:sp>
        <p:nvSpPr>
          <p:cNvPr id="2050" name="Rectangle 2"/>
          <p:cNvSpPr>
            <a:spLocks noGrp="1" noChangeArrowheads="1"/>
          </p:cNvSpPr>
          <p:nvPr>
            <p:ph type="body" idx="1"/>
          </p:nvPr>
        </p:nvSpPr>
        <p:spPr bwMode="auto">
          <a:xfrm>
            <a:off x="615950" y="2289175"/>
            <a:ext cx="23139400" cy="10096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en-US" dirty="0">
                <a:sym typeface="Arial" charset="0"/>
              </a:rPr>
              <a:t>Click to edit Master text styles</a:t>
            </a:r>
          </a:p>
          <a:p>
            <a:pPr lvl="1"/>
            <a:r>
              <a:rPr lang="en-US" dirty="0">
                <a:sym typeface="Arial" charset="0"/>
              </a:rPr>
              <a:t>Second level</a:t>
            </a:r>
          </a:p>
          <a:p>
            <a:pPr lvl="2"/>
            <a:r>
              <a:rPr lang="en-US" dirty="0">
                <a:sym typeface="Arial" charset="0"/>
              </a:rPr>
              <a:t>Third level</a:t>
            </a:r>
          </a:p>
          <a:p>
            <a:pPr lvl="3"/>
            <a:r>
              <a:rPr lang="en-US" dirty="0">
                <a:sym typeface="Arial" charset="0"/>
              </a:rPr>
              <a:t>Fourth level</a:t>
            </a:r>
          </a:p>
          <a:p>
            <a:pPr lvl="4"/>
            <a:r>
              <a:rPr lang="en-US" dirty="0">
                <a:sym typeface="Arial" charset="0"/>
              </a:rPr>
              <a:t>Fifth level</a:t>
            </a:r>
          </a:p>
        </p:txBody>
      </p:sp>
    </p:spTree>
  </p:cSld>
  <p:clrMap bg1="lt1" tx1="dk1" bg2="lt2" tx2="dk2" accent1="accent1" accent2="accent2" accent3="accent3" accent4="accent4" accent5="accent5" accent6="accent6" hlink="hlink" folHlink="folHlink"/>
  <p:sldLayoutIdLst>
    <p:sldLayoutId id="2147483653" r:id="rId1"/>
  </p:sldLayoutIdLst>
  <p:transition xmlns:p14="http://schemas.microsoft.com/office/powerpoint/2010/main"/>
  <p:txStyles>
    <p:titleStyle>
      <a:lvl1pPr algn="ctr" rtl="0" eaLnBrk="0" fontAlgn="base" hangingPunct="0">
        <a:spcBef>
          <a:spcPct val="0"/>
        </a:spcBef>
        <a:spcAft>
          <a:spcPct val="0"/>
        </a:spcAft>
        <a:defRPr sz="9600" b="1">
          <a:solidFill>
            <a:srgbClr val="00ABA9"/>
          </a:solidFill>
          <a:latin typeface="+mj-lt"/>
          <a:ea typeface="+mj-ea"/>
          <a:cs typeface="+mj-cs"/>
          <a:sym typeface="Arial" charset="0"/>
        </a:defRPr>
      </a:lvl1pPr>
      <a:lvl2pPr algn="ctr" rtl="0" eaLnBrk="0" fontAlgn="base" hangingPunct="0">
        <a:spcBef>
          <a:spcPct val="0"/>
        </a:spcBef>
        <a:spcAft>
          <a:spcPct val="0"/>
        </a:spcAft>
        <a:defRPr sz="9600" b="1">
          <a:solidFill>
            <a:srgbClr val="00ABA9"/>
          </a:solidFill>
          <a:latin typeface="Arial" charset="0"/>
          <a:ea typeface="ヒラギノ角ゴ ProN W6" charset="0"/>
          <a:cs typeface="ヒラギノ角ゴ ProN W6" charset="0"/>
          <a:sym typeface="Arial" charset="0"/>
        </a:defRPr>
      </a:lvl2pPr>
      <a:lvl3pPr algn="ctr" rtl="0" eaLnBrk="0" fontAlgn="base" hangingPunct="0">
        <a:spcBef>
          <a:spcPct val="0"/>
        </a:spcBef>
        <a:spcAft>
          <a:spcPct val="0"/>
        </a:spcAft>
        <a:defRPr sz="9600" b="1">
          <a:solidFill>
            <a:srgbClr val="00ABA9"/>
          </a:solidFill>
          <a:latin typeface="Arial" charset="0"/>
          <a:ea typeface="ヒラギノ角ゴ ProN W6" charset="0"/>
          <a:cs typeface="ヒラギノ角ゴ ProN W6" charset="0"/>
          <a:sym typeface="Arial" charset="0"/>
        </a:defRPr>
      </a:lvl3pPr>
      <a:lvl4pPr algn="ctr" rtl="0" eaLnBrk="0" fontAlgn="base" hangingPunct="0">
        <a:spcBef>
          <a:spcPct val="0"/>
        </a:spcBef>
        <a:spcAft>
          <a:spcPct val="0"/>
        </a:spcAft>
        <a:defRPr sz="9600" b="1">
          <a:solidFill>
            <a:srgbClr val="00ABA9"/>
          </a:solidFill>
          <a:latin typeface="Arial" charset="0"/>
          <a:ea typeface="ヒラギノ角ゴ ProN W6" charset="0"/>
          <a:cs typeface="ヒラギノ角ゴ ProN W6" charset="0"/>
          <a:sym typeface="Arial" charset="0"/>
        </a:defRPr>
      </a:lvl4pPr>
      <a:lvl5pPr algn="ctr" rtl="0" eaLnBrk="0" fontAlgn="base" hangingPunct="0">
        <a:spcBef>
          <a:spcPct val="0"/>
        </a:spcBef>
        <a:spcAft>
          <a:spcPct val="0"/>
        </a:spcAft>
        <a:defRPr sz="9600" b="1">
          <a:solidFill>
            <a:srgbClr val="00ABA9"/>
          </a:solidFill>
          <a:latin typeface="Arial" charset="0"/>
          <a:ea typeface="ヒラギノ角ゴ ProN W6" charset="0"/>
          <a:cs typeface="ヒラギノ角ゴ ProN W6" charset="0"/>
          <a:sym typeface="Arial" charset="0"/>
        </a:defRPr>
      </a:lvl5pPr>
      <a:lvl6pPr marL="457200" algn="ctr" rtl="0" fontAlgn="base">
        <a:spcBef>
          <a:spcPct val="0"/>
        </a:spcBef>
        <a:spcAft>
          <a:spcPct val="0"/>
        </a:spcAft>
        <a:defRPr sz="9600" b="1">
          <a:solidFill>
            <a:srgbClr val="396488"/>
          </a:solidFill>
          <a:latin typeface="Arial" charset="0"/>
          <a:ea typeface="ヒラギノ角ゴ ProN W6" charset="0"/>
          <a:cs typeface="ヒラギノ角ゴ ProN W6" charset="0"/>
          <a:sym typeface="Arial" charset="0"/>
        </a:defRPr>
      </a:lvl6pPr>
      <a:lvl7pPr marL="914400" algn="ctr" rtl="0" fontAlgn="base">
        <a:spcBef>
          <a:spcPct val="0"/>
        </a:spcBef>
        <a:spcAft>
          <a:spcPct val="0"/>
        </a:spcAft>
        <a:defRPr sz="9600" b="1">
          <a:solidFill>
            <a:srgbClr val="396488"/>
          </a:solidFill>
          <a:latin typeface="Arial" charset="0"/>
          <a:ea typeface="ヒラギノ角ゴ ProN W6" charset="0"/>
          <a:cs typeface="ヒラギノ角ゴ ProN W6" charset="0"/>
          <a:sym typeface="Arial" charset="0"/>
        </a:defRPr>
      </a:lvl7pPr>
      <a:lvl8pPr marL="1371600" algn="ctr" rtl="0" fontAlgn="base">
        <a:spcBef>
          <a:spcPct val="0"/>
        </a:spcBef>
        <a:spcAft>
          <a:spcPct val="0"/>
        </a:spcAft>
        <a:defRPr sz="9600" b="1">
          <a:solidFill>
            <a:srgbClr val="396488"/>
          </a:solidFill>
          <a:latin typeface="Arial" charset="0"/>
          <a:ea typeface="ヒラギノ角ゴ ProN W6" charset="0"/>
          <a:cs typeface="ヒラギノ角ゴ ProN W6" charset="0"/>
          <a:sym typeface="Arial" charset="0"/>
        </a:defRPr>
      </a:lvl8pPr>
      <a:lvl9pPr marL="1828800" algn="ctr" rtl="0" fontAlgn="base">
        <a:spcBef>
          <a:spcPct val="0"/>
        </a:spcBef>
        <a:spcAft>
          <a:spcPct val="0"/>
        </a:spcAft>
        <a:defRPr sz="9600" b="1">
          <a:solidFill>
            <a:srgbClr val="396488"/>
          </a:solidFill>
          <a:latin typeface="Arial" charset="0"/>
          <a:ea typeface="ヒラギノ角ゴ ProN W6" charset="0"/>
          <a:cs typeface="ヒラギノ角ゴ ProN W6" charset="0"/>
          <a:sym typeface="Arial" charset="0"/>
        </a:defRPr>
      </a:lvl9pPr>
    </p:titleStyle>
    <p:bodyStyle>
      <a:lvl1pPr marL="693738" indent="-693738" algn="l" rtl="0" eaLnBrk="0" fontAlgn="base" hangingPunct="0">
        <a:spcBef>
          <a:spcPts val="2100"/>
        </a:spcBef>
        <a:spcAft>
          <a:spcPct val="0"/>
        </a:spcAft>
        <a:buClr>
          <a:srgbClr val="00ABA9"/>
        </a:buClr>
        <a:buSzPct val="100000"/>
        <a:buFont typeface="Wingdings" charset="0"/>
        <a:buChar char="§"/>
        <a:defRPr sz="6400">
          <a:solidFill>
            <a:srgbClr val="FFFFFF"/>
          </a:solidFill>
          <a:latin typeface="+mn-lt"/>
          <a:ea typeface="+mn-ea"/>
          <a:cs typeface="+mn-cs"/>
          <a:sym typeface="Arial" charset="0"/>
        </a:defRPr>
      </a:lvl1pPr>
      <a:lvl2pPr marL="1252538" indent="-558800" algn="l" rtl="0" eaLnBrk="0" fontAlgn="base" hangingPunct="0">
        <a:spcBef>
          <a:spcPts val="1900"/>
        </a:spcBef>
        <a:spcAft>
          <a:spcPct val="0"/>
        </a:spcAft>
        <a:buClr>
          <a:srgbClr val="00ABA9"/>
        </a:buClr>
        <a:buSzPct val="100000"/>
        <a:buFont typeface="Arial" charset="0"/>
        <a:buChar char="-"/>
        <a:defRPr sz="4800">
          <a:solidFill>
            <a:srgbClr val="FFFFFF"/>
          </a:solidFill>
          <a:latin typeface="+mn-lt"/>
          <a:ea typeface="+mn-ea"/>
          <a:cs typeface="+mn-cs"/>
          <a:sym typeface="Arial" charset="0"/>
        </a:defRPr>
      </a:lvl2pPr>
      <a:lvl3pPr marL="1709738" indent="-508000" algn="l" rtl="0" eaLnBrk="0" fontAlgn="base" hangingPunct="0">
        <a:spcBef>
          <a:spcPts val="1600"/>
        </a:spcBef>
        <a:spcAft>
          <a:spcPct val="0"/>
        </a:spcAft>
        <a:buClr>
          <a:srgbClr val="00ABA9"/>
        </a:buClr>
        <a:buSzPct val="100000"/>
        <a:buFont typeface="Arial" charset="0"/>
        <a:buChar char="-"/>
        <a:defRPr sz="4800">
          <a:solidFill>
            <a:srgbClr val="FFFFFF"/>
          </a:solidFill>
          <a:latin typeface="+mn-lt"/>
          <a:ea typeface="+mn-ea"/>
          <a:cs typeface="+mn-cs"/>
          <a:sym typeface="Arial" charset="0"/>
        </a:defRPr>
      </a:lvl3pPr>
      <a:lvl4pPr marL="2166938" indent="-558800" algn="l" rtl="0" eaLnBrk="0" fontAlgn="base" hangingPunct="0">
        <a:spcBef>
          <a:spcPts val="1300"/>
        </a:spcBef>
        <a:spcAft>
          <a:spcPct val="0"/>
        </a:spcAft>
        <a:buClr>
          <a:srgbClr val="00ABA9"/>
        </a:buClr>
        <a:buSzPct val="100000"/>
        <a:buFont typeface="Arial" charset="0"/>
        <a:buChar char="-"/>
        <a:defRPr sz="4800">
          <a:solidFill>
            <a:srgbClr val="FFFFFF"/>
          </a:solidFill>
          <a:latin typeface="+mn-lt"/>
          <a:ea typeface="+mn-ea"/>
          <a:cs typeface="+mn-cs"/>
          <a:sym typeface="Arial" charset="0"/>
        </a:defRPr>
      </a:lvl4pPr>
      <a:lvl5pPr marL="2573338" indent="-508000" algn="l" rtl="0" eaLnBrk="0" fontAlgn="base" hangingPunct="0">
        <a:spcBef>
          <a:spcPts val="1300"/>
        </a:spcBef>
        <a:spcAft>
          <a:spcPct val="0"/>
        </a:spcAft>
        <a:buClr>
          <a:srgbClr val="00ABA9"/>
        </a:buClr>
        <a:buSzPct val="100000"/>
        <a:buFont typeface="Arial" charset="0"/>
        <a:buChar char="-"/>
        <a:defRPr sz="4800">
          <a:solidFill>
            <a:srgbClr val="FFFFFF"/>
          </a:solidFill>
          <a:latin typeface="+mn-lt"/>
          <a:ea typeface="+mn-ea"/>
          <a:cs typeface="+mn-cs"/>
          <a:sym typeface="Arial" charset="0"/>
        </a:defRPr>
      </a:lvl5pPr>
      <a:lvl6pPr marL="2705100" indent="-457200" algn="l" rtl="0" fontAlgn="base">
        <a:spcBef>
          <a:spcPts val="1300"/>
        </a:spcBef>
        <a:spcAft>
          <a:spcPct val="0"/>
        </a:spcAft>
        <a:buClr>
          <a:srgbClr val="396488"/>
        </a:buClr>
        <a:buSzPct val="100000"/>
        <a:buFont typeface="Arial" charset="0"/>
        <a:buChar char="-"/>
        <a:defRPr sz="4800">
          <a:solidFill>
            <a:srgbClr val="FFFFFF"/>
          </a:solidFill>
          <a:latin typeface="+mn-lt"/>
          <a:ea typeface="+mn-ea"/>
          <a:cs typeface="+mn-cs"/>
          <a:sym typeface="Arial" charset="0"/>
        </a:defRPr>
      </a:lvl6pPr>
      <a:lvl7pPr marL="3162300" indent="-457200" algn="l" rtl="0" fontAlgn="base">
        <a:spcBef>
          <a:spcPts val="1300"/>
        </a:spcBef>
        <a:spcAft>
          <a:spcPct val="0"/>
        </a:spcAft>
        <a:buClr>
          <a:srgbClr val="396488"/>
        </a:buClr>
        <a:buSzPct val="100000"/>
        <a:buFont typeface="Arial" charset="0"/>
        <a:buChar char="-"/>
        <a:defRPr sz="4800">
          <a:solidFill>
            <a:srgbClr val="FFFFFF"/>
          </a:solidFill>
          <a:latin typeface="+mn-lt"/>
          <a:ea typeface="+mn-ea"/>
          <a:cs typeface="+mn-cs"/>
          <a:sym typeface="Arial" charset="0"/>
        </a:defRPr>
      </a:lvl7pPr>
      <a:lvl8pPr marL="3619500" indent="-457200" algn="l" rtl="0" fontAlgn="base">
        <a:spcBef>
          <a:spcPts val="1300"/>
        </a:spcBef>
        <a:spcAft>
          <a:spcPct val="0"/>
        </a:spcAft>
        <a:buClr>
          <a:srgbClr val="396488"/>
        </a:buClr>
        <a:buSzPct val="100000"/>
        <a:buFont typeface="Arial" charset="0"/>
        <a:buChar char="-"/>
        <a:defRPr sz="4800">
          <a:solidFill>
            <a:srgbClr val="FFFFFF"/>
          </a:solidFill>
          <a:latin typeface="+mn-lt"/>
          <a:ea typeface="+mn-ea"/>
          <a:cs typeface="+mn-cs"/>
          <a:sym typeface="Arial" charset="0"/>
        </a:defRPr>
      </a:lvl8pPr>
      <a:lvl9pPr marL="4076700" indent="-457200" algn="l" rtl="0" fontAlgn="base">
        <a:spcBef>
          <a:spcPts val="1300"/>
        </a:spcBef>
        <a:spcAft>
          <a:spcPct val="0"/>
        </a:spcAft>
        <a:buClr>
          <a:srgbClr val="396488"/>
        </a:buClr>
        <a:buSzPct val="100000"/>
        <a:buFont typeface="Arial" charset="0"/>
        <a:buChar char="-"/>
        <a:defRPr sz="4800">
          <a:solidFill>
            <a:srgbClr val="FFFFFF"/>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nkedin.com/in/gleffler" TargetMode="External"/><Relationship Id="rId4" Type="http://schemas.openxmlformats.org/officeDocument/2006/relationships/hyperlink" Target="mailto:gleffler@linkedin.com"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pPr eaLnBrk="1" hangingPunct="1">
              <a:defRPr/>
            </a:pPr>
            <a:r>
              <a:rPr lang="en-US" dirty="0" smtClean="0"/>
              <a:t>Growing the Site Reliability Team at LinkedIn: Hiring is Hard</a:t>
            </a:r>
          </a:p>
        </p:txBody>
      </p:sp>
      <p:sp>
        <p:nvSpPr>
          <p:cNvPr id="5122" name="Rectangle 2"/>
          <p:cNvSpPr>
            <a:spLocks noGrp="1" noChangeArrowheads="1"/>
          </p:cNvSpPr>
          <p:nvPr>
            <p:ph type="body" idx="1"/>
          </p:nvPr>
        </p:nvSpPr>
        <p:spPr/>
        <p:txBody>
          <a:bodyPr/>
          <a:lstStyle/>
          <a:p>
            <a:pPr marL="0" indent="0" eaLnBrk="1" hangingPunct="1">
              <a:spcBef>
                <a:spcPct val="0"/>
              </a:spcBef>
              <a:defRPr/>
            </a:pPr>
            <a:r>
              <a:rPr lang="en-US" dirty="0" smtClean="0"/>
              <a:t>Greg Leffler</a:t>
            </a:r>
          </a:p>
          <a:p>
            <a:pPr marL="0" indent="0" eaLnBrk="1" hangingPunct="1">
              <a:spcBef>
                <a:spcPct val="0"/>
              </a:spcBef>
              <a:defRPr/>
            </a:pPr>
            <a:r>
              <a:rPr lang="en-US" dirty="0" smtClean="0"/>
              <a:t>Manager, Site Reliability</a:t>
            </a:r>
          </a:p>
          <a:p>
            <a:pPr marL="0" indent="0" eaLnBrk="1" hangingPunct="1">
              <a:spcBef>
                <a:spcPct val="0"/>
              </a:spcBef>
              <a:defRPr/>
            </a:pPr>
            <a:r>
              <a:rPr lang="en-US" dirty="0" smtClean="0">
                <a:hlinkClick r:id="rId3"/>
              </a:rPr>
              <a:t>https://linkedin.com/in/gleffler</a:t>
            </a:r>
            <a:endParaRPr lang="en-US" dirty="0" smtClean="0"/>
          </a:p>
          <a:p>
            <a:pPr marL="0" indent="0" eaLnBrk="1" hangingPunct="1">
              <a:spcBef>
                <a:spcPct val="0"/>
              </a:spcBef>
              <a:defRPr/>
            </a:pPr>
            <a:r>
              <a:rPr lang="en-US" dirty="0" smtClean="0">
                <a:hlinkClick r:id="rId4"/>
              </a:rPr>
              <a:t>gleffler@linkedin.com</a:t>
            </a:r>
            <a:endParaRPr lang="en-US" dirty="0" smtClean="0"/>
          </a:p>
          <a:p>
            <a:pPr marL="0" indent="0" eaLnBrk="1" hangingPunct="1">
              <a:spcBef>
                <a:spcPct val="0"/>
              </a:spcBef>
              <a:defRPr/>
            </a:pPr>
            <a:endParaRPr lang="en-US" dirty="0" smtClean="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LinkedIn SRE funnel</a:t>
            </a:r>
            <a:endParaRPr lang="en-US" dirty="0"/>
          </a:p>
        </p:txBody>
      </p:sp>
      <p:sp>
        <p:nvSpPr>
          <p:cNvPr id="3" name="Content Placeholder 2"/>
          <p:cNvSpPr>
            <a:spLocks noGrp="1"/>
          </p:cNvSpPr>
          <p:nvPr>
            <p:ph idx="1"/>
          </p:nvPr>
        </p:nvSpPr>
        <p:spPr/>
        <p:txBody>
          <a:bodyPr/>
          <a:lstStyle/>
          <a:p>
            <a:r>
              <a:rPr lang="en-US" dirty="0" smtClean="0"/>
              <a:t>Sourcing/screening</a:t>
            </a:r>
          </a:p>
          <a:p>
            <a:r>
              <a:rPr lang="en-US" dirty="0" smtClean="0"/>
              <a:t>Recruiter prescreen</a:t>
            </a:r>
          </a:p>
          <a:p>
            <a:r>
              <a:rPr lang="en-US" dirty="0" smtClean="0"/>
              <a:t>Operationally-focused phone screen (TPS 1)</a:t>
            </a:r>
          </a:p>
          <a:p>
            <a:r>
              <a:rPr lang="en-US" dirty="0" smtClean="0"/>
              <a:t>Code-focused phone screen (TPS 2)</a:t>
            </a:r>
          </a:p>
          <a:p>
            <a:endParaRPr lang="en-US" dirty="0"/>
          </a:p>
          <a:p>
            <a:r>
              <a:rPr lang="en-US" dirty="0" smtClean="0"/>
              <a:t>By the time onsite, we expect they will pass.</a:t>
            </a:r>
          </a:p>
          <a:p>
            <a:pPr marL="0" indent="0">
              <a:buNone/>
            </a:pPr>
            <a:endParaRPr lang="en-US" dirty="0"/>
          </a:p>
        </p:txBody>
      </p:sp>
      <p:sp>
        <p:nvSpPr>
          <p:cNvPr id="4" name="TextBox 3"/>
          <p:cNvSpPr txBox="1"/>
          <p:nvPr/>
        </p:nvSpPr>
        <p:spPr>
          <a:xfrm>
            <a:off x="8001000" y="3048000"/>
            <a:ext cx="3962400" cy="1815882"/>
          </a:xfrm>
          <a:prstGeom prst="rect">
            <a:avLst/>
          </a:prstGeom>
          <a:noFill/>
        </p:spPr>
        <p:txBody>
          <a:bodyPr wrap="square" rtlCol="0">
            <a:spAutoFit/>
          </a:bodyPr>
          <a:lstStyle/>
          <a:p>
            <a:r>
              <a:rPr lang="en-US" dirty="0" smtClean="0">
                <a:solidFill>
                  <a:schemeClr val="bg1"/>
                </a:solidFill>
              </a:rPr>
              <a:t>82%</a:t>
            </a:r>
            <a:endParaRPr lang="en-US" dirty="0">
              <a:solidFill>
                <a:schemeClr val="bg1"/>
              </a:solidFill>
            </a:endParaRPr>
          </a:p>
        </p:txBody>
      </p:sp>
      <p:sp>
        <p:nvSpPr>
          <p:cNvPr id="5" name="TextBox 4"/>
          <p:cNvSpPr txBox="1"/>
          <p:nvPr/>
        </p:nvSpPr>
        <p:spPr>
          <a:xfrm>
            <a:off x="14859000" y="5715000"/>
            <a:ext cx="2971800" cy="1815882"/>
          </a:xfrm>
          <a:prstGeom prst="rect">
            <a:avLst/>
          </a:prstGeom>
          <a:noFill/>
        </p:spPr>
        <p:txBody>
          <a:bodyPr wrap="square" rtlCol="0">
            <a:spAutoFit/>
          </a:bodyPr>
          <a:lstStyle/>
          <a:p>
            <a:r>
              <a:rPr lang="en-US" dirty="0" smtClean="0">
                <a:solidFill>
                  <a:schemeClr val="bg1"/>
                </a:solidFill>
              </a:rPr>
              <a:t>24%</a:t>
            </a:r>
            <a:endParaRPr lang="en-US" dirty="0">
              <a:solidFill>
                <a:schemeClr val="bg1"/>
              </a:solidFill>
            </a:endParaRPr>
          </a:p>
        </p:txBody>
      </p:sp>
    </p:spTree>
    <p:extLst>
      <p:ext uri="{BB962C8B-B14F-4D97-AF65-F5344CB8AC3E}">
        <p14:creationId xmlns:p14="http://schemas.microsoft.com/office/powerpoint/2010/main" val="222898705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Realistic job preview</a:t>
            </a:r>
            <a:endParaRPr lang="en-US" dirty="0"/>
          </a:p>
        </p:txBody>
      </p:sp>
      <p:pic>
        <p:nvPicPr>
          <p:cNvPr id="4" name="Content Placeholder 3" descr="8xj0p.jpg"/>
          <p:cNvPicPr>
            <a:picLocks noGrp="1" noChangeAspect="1"/>
          </p:cNvPicPr>
          <p:nvPr>
            <p:ph idx="1"/>
          </p:nvPr>
        </p:nvPicPr>
        <p:blipFill>
          <a:blip r:embed="rId3">
            <a:extLst>
              <a:ext uri="{28A0092B-C50C-407E-A947-70E740481C1C}">
                <a14:useLocalDpi xmlns:a14="http://schemas.microsoft.com/office/drawing/2010/main" val="0"/>
              </a:ext>
            </a:extLst>
          </a:blip>
          <a:srcRect l="-37393" r="-37393"/>
          <a:stretch>
            <a:fillRect/>
          </a:stretch>
        </p:blipFill>
        <p:spPr/>
      </p:pic>
    </p:spTree>
    <p:extLst>
      <p:ext uri="{BB962C8B-B14F-4D97-AF65-F5344CB8AC3E}">
        <p14:creationId xmlns:p14="http://schemas.microsoft.com/office/powerpoint/2010/main" val="204773684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Interview</a:t>
            </a:r>
            <a:endParaRPr lang="en-US" dirty="0"/>
          </a:p>
        </p:txBody>
      </p:sp>
      <p:pic>
        <p:nvPicPr>
          <p:cNvPr id="6" name="Content Placeholder 5" descr="92ngq.jpg"/>
          <p:cNvPicPr>
            <a:picLocks noGrp="1" noChangeAspect="1"/>
          </p:cNvPicPr>
          <p:nvPr>
            <p:ph idx="1"/>
          </p:nvPr>
        </p:nvPicPr>
        <p:blipFill>
          <a:blip r:embed="rId3">
            <a:extLst>
              <a:ext uri="{28A0092B-C50C-407E-A947-70E740481C1C}">
                <a14:useLocalDpi xmlns:a14="http://schemas.microsoft.com/office/drawing/2010/main" val="0"/>
              </a:ext>
            </a:extLst>
          </a:blip>
          <a:srcRect l="-14458" r="-14458"/>
          <a:stretch>
            <a:fillRect/>
          </a:stretch>
        </p:blipFill>
        <p:spPr/>
      </p:pic>
    </p:spTree>
    <p:extLst>
      <p:ext uri="{BB962C8B-B14F-4D97-AF65-F5344CB8AC3E}">
        <p14:creationId xmlns:p14="http://schemas.microsoft.com/office/powerpoint/2010/main" val="28570313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Judgment Test</a:t>
            </a:r>
            <a:endParaRPr lang="en-US" dirty="0"/>
          </a:p>
        </p:txBody>
      </p:sp>
      <p:pic>
        <p:nvPicPr>
          <p:cNvPr id="5" name="Content Placeholder 4" descr="92nh4.jpg"/>
          <p:cNvPicPr>
            <a:picLocks noGrp="1" noChangeAspect="1"/>
          </p:cNvPicPr>
          <p:nvPr>
            <p:ph idx="1"/>
          </p:nvPr>
        </p:nvPicPr>
        <p:blipFill>
          <a:blip r:embed="rId3">
            <a:extLst>
              <a:ext uri="{28A0092B-C50C-407E-A947-70E740481C1C}">
                <a14:useLocalDpi xmlns:a14="http://schemas.microsoft.com/office/drawing/2010/main" val="0"/>
              </a:ext>
            </a:extLst>
          </a:blip>
          <a:srcRect l="-14458" r="-14458"/>
          <a:stretch>
            <a:fillRect/>
          </a:stretch>
        </p:blipFill>
        <p:spPr/>
      </p:pic>
    </p:spTree>
    <p:extLst>
      <p:ext uri="{BB962C8B-B14F-4D97-AF65-F5344CB8AC3E}">
        <p14:creationId xmlns:p14="http://schemas.microsoft.com/office/powerpoint/2010/main" val="22655657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implement these?</a:t>
            </a:r>
            <a:endParaRPr lang="en-US" dirty="0"/>
          </a:p>
        </p:txBody>
      </p:sp>
      <p:sp>
        <p:nvSpPr>
          <p:cNvPr id="3" name="Content Placeholder 2"/>
          <p:cNvSpPr>
            <a:spLocks noGrp="1"/>
          </p:cNvSpPr>
          <p:nvPr>
            <p:ph idx="1"/>
          </p:nvPr>
        </p:nvSpPr>
        <p:spPr/>
        <p:txBody>
          <a:bodyPr/>
          <a:lstStyle/>
          <a:p>
            <a:r>
              <a:rPr lang="en-US" dirty="0" smtClean="0"/>
              <a:t>Live Troubleshooting (Realistic job preview)</a:t>
            </a:r>
          </a:p>
          <a:p>
            <a:r>
              <a:rPr lang="en-US" dirty="0" smtClean="0"/>
              <a:t>Systems Internals, Web Architecture (Structured interviews)</a:t>
            </a:r>
          </a:p>
          <a:p>
            <a:r>
              <a:rPr lang="en-US" dirty="0" smtClean="0"/>
              <a:t>Triage &amp; Investigation (Situational judgment test)</a:t>
            </a:r>
          </a:p>
          <a:p>
            <a:endParaRPr lang="en-US" dirty="0" smtClean="0"/>
          </a:p>
          <a:p>
            <a:endParaRPr lang="en-US" dirty="0"/>
          </a:p>
          <a:p>
            <a:r>
              <a:rPr lang="en-US" dirty="0" smtClean="0"/>
              <a:t>Host Manager (structured interview for culture and role fit)</a:t>
            </a:r>
          </a:p>
          <a:p>
            <a:r>
              <a:rPr lang="en-US" dirty="0" smtClean="0"/>
              <a:t>Lunch (not an interview… or is it?)</a:t>
            </a:r>
            <a:endParaRPr lang="en-US" dirty="0"/>
          </a:p>
        </p:txBody>
      </p:sp>
    </p:spTree>
    <p:extLst>
      <p:ext uri="{BB962C8B-B14F-4D97-AF65-F5344CB8AC3E}">
        <p14:creationId xmlns:p14="http://schemas.microsoft.com/office/powerpoint/2010/main" val="2326061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 Troubleshooting</a:t>
            </a:r>
            <a:endParaRPr lang="en-US" dirty="0"/>
          </a:p>
        </p:txBody>
      </p:sp>
      <p:sp>
        <p:nvSpPr>
          <p:cNvPr id="3" name="Content Placeholder 2"/>
          <p:cNvSpPr>
            <a:spLocks noGrp="1"/>
          </p:cNvSpPr>
          <p:nvPr>
            <p:ph idx="1"/>
          </p:nvPr>
        </p:nvSpPr>
        <p:spPr/>
        <p:txBody>
          <a:bodyPr/>
          <a:lstStyle/>
          <a:p>
            <a:r>
              <a:rPr lang="en-US" dirty="0" smtClean="0"/>
              <a:t>Here’s a broken </a:t>
            </a:r>
            <a:r>
              <a:rPr lang="en-US" dirty="0"/>
              <a:t>service </a:t>
            </a:r>
            <a:r>
              <a:rPr lang="en-US" dirty="0" smtClean="0"/>
              <a:t>(in EC2)</a:t>
            </a:r>
          </a:p>
          <a:p>
            <a:r>
              <a:rPr lang="en-US" dirty="0" smtClean="0"/>
              <a:t>Fix it</a:t>
            </a:r>
          </a:p>
          <a:p>
            <a:endParaRPr lang="en-US" dirty="0"/>
          </a:p>
          <a:p>
            <a:r>
              <a:rPr lang="en-US" dirty="0" smtClean="0"/>
              <a:t>(As realistic as it gets)</a:t>
            </a:r>
          </a:p>
          <a:p>
            <a:r>
              <a:rPr lang="en-US" dirty="0" smtClean="0"/>
              <a:t>No ‘man </a:t>
            </a:r>
            <a:r>
              <a:rPr lang="en-US" dirty="0" err="1" smtClean="0"/>
              <a:t>voldemort</a:t>
            </a:r>
            <a:r>
              <a:rPr lang="en-US" dirty="0" smtClean="0"/>
              <a:t>’</a:t>
            </a:r>
          </a:p>
          <a:p>
            <a:endParaRPr lang="en-US" dirty="0" smtClean="0"/>
          </a:p>
          <a:p>
            <a:r>
              <a:rPr lang="en-US" dirty="0" smtClean="0"/>
              <a:t>You are probably the 1</a:t>
            </a:r>
            <a:r>
              <a:rPr lang="en-US" baseline="30000" dirty="0" smtClean="0"/>
              <a:t>st</a:t>
            </a:r>
            <a:r>
              <a:rPr lang="en-US" dirty="0" smtClean="0"/>
              <a:t> person in the world to troubleshoot the exact situation in question</a:t>
            </a:r>
            <a:endParaRPr lang="en-US" dirty="0"/>
          </a:p>
        </p:txBody>
      </p:sp>
    </p:spTree>
    <p:extLst>
      <p:ext uri="{BB962C8B-B14F-4D97-AF65-F5344CB8AC3E}">
        <p14:creationId xmlns:p14="http://schemas.microsoft.com/office/powerpoint/2010/main" val="297444852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Modules</a:t>
            </a:r>
            <a:endParaRPr lang="en-US" dirty="0"/>
          </a:p>
        </p:txBody>
      </p:sp>
      <p:sp>
        <p:nvSpPr>
          <p:cNvPr id="3" name="Content Placeholder 2"/>
          <p:cNvSpPr>
            <a:spLocks noGrp="1"/>
          </p:cNvSpPr>
          <p:nvPr>
            <p:ph idx="1"/>
          </p:nvPr>
        </p:nvSpPr>
        <p:spPr/>
        <p:txBody>
          <a:bodyPr/>
          <a:lstStyle/>
          <a:p>
            <a:r>
              <a:rPr lang="en-US" dirty="0" smtClean="0"/>
              <a:t>Added </a:t>
            </a:r>
            <a:r>
              <a:rPr lang="en-US" b="1" u="sng" dirty="0" smtClean="0"/>
              <a:t>structure</a:t>
            </a:r>
            <a:r>
              <a:rPr lang="en-US" dirty="0" smtClean="0"/>
              <a:t> and scoring guidelines</a:t>
            </a:r>
          </a:p>
          <a:p>
            <a:endParaRPr lang="en-US" dirty="0" smtClean="0"/>
          </a:p>
          <a:p>
            <a:r>
              <a:rPr lang="en-US" dirty="0" smtClean="0"/>
              <a:t>Scoring guidelines are what matter</a:t>
            </a:r>
          </a:p>
          <a:p>
            <a:endParaRPr lang="en-US" dirty="0" smtClean="0"/>
          </a:p>
          <a:p>
            <a:r>
              <a:rPr lang="en-US" dirty="0" smtClean="0"/>
              <a:t>Consistency is the only way you can scientifically prove if these are working</a:t>
            </a:r>
          </a:p>
          <a:p>
            <a:endParaRPr lang="en-US" dirty="0"/>
          </a:p>
          <a:p>
            <a:r>
              <a:rPr lang="en-US" dirty="0" smtClean="0"/>
              <a:t>High # of interviewers = need to be able to compare results</a:t>
            </a:r>
            <a:endParaRPr lang="en-US" dirty="0"/>
          </a:p>
        </p:txBody>
      </p:sp>
    </p:spTree>
    <p:extLst>
      <p:ext uri="{BB962C8B-B14F-4D97-AF65-F5344CB8AC3E}">
        <p14:creationId xmlns:p14="http://schemas.microsoft.com/office/powerpoint/2010/main" val="39383373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Triage &amp; Investigation Module</a:t>
            </a:r>
            <a:endParaRPr lang="en-US" dirty="0"/>
          </a:p>
        </p:txBody>
      </p:sp>
      <p:sp>
        <p:nvSpPr>
          <p:cNvPr id="3" name="Content Placeholder 2"/>
          <p:cNvSpPr>
            <a:spLocks noGrp="1"/>
          </p:cNvSpPr>
          <p:nvPr>
            <p:ph idx="1"/>
          </p:nvPr>
        </p:nvSpPr>
        <p:spPr/>
        <p:txBody>
          <a:bodyPr/>
          <a:lstStyle/>
          <a:p>
            <a:r>
              <a:rPr lang="en-US" dirty="0" smtClean="0"/>
              <a:t>Situational Judgment and Triage</a:t>
            </a:r>
          </a:p>
          <a:p>
            <a:pPr lvl="1"/>
            <a:r>
              <a:rPr lang="en-US" dirty="0" smtClean="0"/>
              <a:t>It’s your first day </a:t>
            </a:r>
            <a:r>
              <a:rPr lang="en-US" dirty="0" err="1" smtClean="0"/>
              <a:t>oncall</a:t>
            </a:r>
            <a:r>
              <a:rPr lang="en-US" dirty="0" smtClean="0"/>
              <a:t> and the NOC calls to say the site is on fire. Here’s the alert board – what do you look at first? </a:t>
            </a:r>
            <a:r>
              <a:rPr lang="en-US" b="1" u="sng" dirty="0" smtClean="0"/>
              <a:t>Why?</a:t>
            </a:r>
            <a:endParaRPr lang="en-US" dirty="0"/>
          </a:p>
          <a:p>
            <a:pPr lvl="1"/>
            <a:endParaRPr lang="en-US" dirty="0"/>
          </a:p>
          <a:p>
            <a:r>
              <a:rPr lang="en-US" dirty="0" smtClean="0"/>
              <a:t>Assesses standard troubleshooting/investigation ability</a:t>
            </a:r>
          </a:p>
          <a:p>
            <a:pPr lvl="1"/>
            <a:r>
              <a:rPr lang="en-US" dirty="0"/>
              <a:t>“The CEO calls you and says ‘the site is slow’ – what do you do?”</a:t>
            </a:r>
          </a:p>
          <a:p>
            <a:pPr lvl="1"/>
            <a:r>
              <a:rPr lang="en-US" dirty="0" smtClean="0"/>
              <a:t>“Disk is full. You delete a file but </a:t>
            </a:r>
            <a:r>
              <a:rPr lang="en-US" dirty="0" err="1" smtClean="0"/>
              <a:t>df</a:t>
            </a:r>
            <a:r>
              <a:rPr lang="en-US" dirty="0" smtClean="0"/>
              <a:t> still shows the disk being full. What’s wrong?”</a:t>
            </a:r>
            <a:endParaRPr lang="en-US" dirty="0"/>
          </a:p>
        </p:txBody>
      </p:sp>
    </p:spTree>
    <p:extLst>
      <p:ext uri="{BB962C8B-B14F-4D97-AF65-F5344CB8AC3E}">
        <p14:creationId xmlns:p14="http://schemas.microsoft.com/office/powerpoint/2010/main" val="205896593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implementing changes</a:t>
            </a:r>
            <a:endParaRPr lang="en-US" dirty="0"/>
          </a:p>
        </p:txBody>
      </p:sp>
      <p:sp>
        <p:nvSpPr>
          <p:cNvPr id="3" name="Content Placeholder 2"/>
          <p:cNvSpPr>
            <a:spLocks noGrp="1"/>
          </p:cNvSpPr>
          <p:nvPr>
            <p:ph idx="1"/>
          </p:nvPr>
        </p:nvSpPr>
        <p:spPr/>
        <p:txBody>
          <a:bodyPr/>
          <a:lstStyle/>
          <a:p>
            <a:r>
              <a:rPr lang="en-US" dirty="0" smtClean="0"/>
              <a:t>Happier candidates</a:t>
            </a:r>
          </a:p>
          <a:p>
            <a:pPr lvl="1"/>
            <a:r>
              <a:rPr lang="en-US" dirty="0" smtClean="0"/>
              <a:t>In fact, no unhappy candidates</a:t>
            </a:r>
          </a:p>
          <a:p>
            <a:pPr lvl="1"/>
            <a:r>
              <a:rPr lang="en-US" dirty="0" smtClean="0"/>
              <a:t>“The troubleshooting module was the most fun I’ve ever had in an interview”</a:t>
            </a:r>
          </a:p>
          <a:p>
            <a:pPr lvl="1"/>
            <a:r>
              <a:rPr lang="en-US" dirty="0" smtClean="0"/>
              <a:t>“I thought the troubleshooting module was hard but I learned so much”</a:t>
            </a:r>
          </a:p>
          <a:p>
            <a:pPr lvl="1"/>
            <a:endParaRPr lang="en-US" dirty="0"/>
          </a:p>
          <a:p>
            <a:r>
              <a:rPr lang="en-US" dirty="0" smtClean="0"/>
              <a:t>Happier interviewers</a:t>
            </a:r>
          </a:p>
          <a:p>
            <a:pPr lvl="1"/>
            <a:r>
              <a:rPr lang="en-US" dirty="0" smtClean="0"/>
              <a:t>Some hesitation at first</a:t>
            </a:r>
          </a:p>
          <a:p>
            <a:pPr lvl="2"/>
            <a:r>
              <a:rPr lang="en-US" dirty="0" smtClean="0"/>
              <a:t>Live Troubleshooting is stressful for the interviewer too!</a:t>
            </a:r>
          </a:p>
          <a:p>
            <a:pPr lvl="1"/>
            <a:r>
              <a:rPr lang="en-US" dirty="0" smtClean="0"/>
              <a:t>Solve with training and apprenticeships</a:t>
            </a:r>
            <a:endParaRPr lang="en-US" dirty="0"/>
          </a:p>
        </p:txBody>
      </p:sp>
    </p:spTree>
    <p:extLst>
      <p:ext uri="{BB962C8B-B14F-4D97-AF65-F5344CB8AC3E}">
        <p14:creationId xmlns:p14="http://schemas.microsoft.com/office/powerpoint/2010/main" val="12131251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data, data</a:t>
            </a:r>
            <a:endParaRPr lang="en-US" dirty="0"/>
          </a:p>
        </p:txBody>
      </p:sp>
      <p:sp>
        <p:nvSpPr>
          <p:cNvPr id="3" name="Content Placeholder 2"/>
          <p:cNvSpPr>
            <a:spLocks noGrp="1"/>
          </p:cNvSpPr>
          <p:nvPr>
            <p:ph idx="1"/>
          </p:nvPr>
        </p:nvSpPr>
        <p:spPr/>
        <p:txBody>
          <a:bodyPr/>
          <a:lstStyle/>
          <a:p>
            <a:r>
              <a:rPr lang="en-US" dirty="0" smtClean="0"/>
              <a:t>We’re collecting scores from each module</a:t>
            </a:r>
          </a:p>
          <a:p>
            <a:r>
              <a:rPr lang="en-US" dirty="0" smtClean="0"/>
              <a:t>Correlating them to performance ratings</a:t>
            </a:r>
          </a:p>
          <a:p>
            <a:endParaRPr lang="en-US" dirty="0"/>
          </a:p>
          <a:p>
            <a:r>
              <a:rPr lang="en-US" dirty="0" smtClean="0"/>
              <a:t>Re-evaluating the utility of each module</a:t>
            </a:r>
          </a:p>
          <a:p>
            <a:pPr lvl="1"/>
            <a:r>
              <a:rPr lang="en-US" dirty="0" smtClean="0"/>
              <a:t>If a module doesn’t predict performance, </a:t>
            </a:r>
            <a:r>
              <a:rPr lang="en-US" b="1" u="sng" dirty="0" smtClean="0"/>
              <a:t>get rid of it</a:t>
            </a:r>
            <a:endParaRPr lang="en-US" u="sng" dirty="0" smtClean="0"/>
          </a:p>
          <a:p>
            <a:pPr lvl="2"/>
            <a:r>
              <a:rPr lang="en-US" dirty="0" smtClean="0"/>
              <a:t>This is hard, especially with things people ‘need’</a:t>
            </a:r>
          </a:p>
          <a:p>
            <a:pPr lvl="2"/>
            <a:r>
              <a:rPr lang="en-US" dirty="0" smtClean="0"/>
              <a:t>However, if there’s no correlation, </a:t>
            </a:r>
            <a:r>
              <a:rPr lang="en-US" b="1" u="sng" dirty="0" smtClean="0"/>
              <a:t>it is worthless</a:t>
            </a:r>
            <a:r>
              <a:rPr lang="en-US" b="1" dirty="0" smtClean="0"/>
              <a:t>.</a:t>
            </a:r>
            <a:endParaRPr lang="en-US" dirty="0"/>
          </a:p>
        </p:txBody>
      </p:sp>
    </p:spTree>
    <p:extLst>
      <p:ext uri="{BB962C8B-B14F-4D97-AF65-F5344CB8AC3E}">
        <p14:creationId xmlns:p14="http://schemas.microsoft.com/office/powerpoint/2010/main" val="29551777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a:t>
            </a:r>
            <a:endParaRPr lang="en-US" dirty="0"/>
          </a:p>
        </p:txBody>
      </p:sp>
      <p:sp>
        <p:nvSpPr>
          <p:cNvPr id="3" name="Content Placeholder 2"/>
          <p:cNvSpPr>
            <a:spLocks noGrp="1"/>
          </p:cNvSpPr>
          <p:nvPr>
            <p:ph idx="1"/>
          </p:nvPr>
        </p:nvSpPr>
        <p:spPr/>
        <p:txBody>
          <a:bodyPr/>
          <a:lstStyle/>
          <a:p>
            <a:r>
              <a:rPr lang="en-US" dirty="0" smtClean="0"/>
              <a:t>Site Reliability Manager (New York)</a:t>
            </a:r>
          </a:p>
          <a:p>
            <a:endParaRPr lang="en-US" dirty="0" smtClean="0"/>
          </a:p>
          <a:p>
            <a:r>
              <a:rPr lang="en-US" dirty="0"/>
              <a:t>MS in Industrial/Organizational Psychology</a:t>
            </a:r>
          </a:p>
          <a:p>
            <a:endParaRPr lang="en-US" dirty="0" smtClean="0"/>
          </a:p>
          <a:p>
            <a:r>
              <a:rPr lang="en-US" dirty="0" smtClean="0"/>
              <a:t>Responsible for interview process for SREs</a:t>
            </a:r>
          </a:p>
          <a:p>
            <a:pPr lvl="1"/>
            <a:r>
              <a:rPr lang="en-US" dirty="0" smtClean="0"/>
              <a:t>Took this responsibility as an IC, so originated from the bottom up</a:t>
            </a:r>
          </a:p>
          <a:p>
            <a:endParaRPr lang="en-US" dirty="0"/>
          </a:p>
          <a:p>
            <a:r>
              <a:rPr lang="en-US" dirty="0" smtClean="0"/>
              <a:t>Team grew </a:t>
            </a:r>
            <a:r>
              <a:rPr lang="en-US" b="1" u="sng" dirty="0" smtClean="0"/>
              <a:t>10x</a:t>
            </a:r>
            <a:r>
              <a:rPr lang="en-US" dirty="0" smtClean="0"/>
              <a:t> from August 2011 to May 2014</a:t>
            </a:r>
          </a:p>
          <a:p>
            <a:endParaRPr lang="en-US" dirty="0"/>
          </a:p>
        </p:txBody>
      </p:sp>
    </p:spTree>
    <p:extLst>
      <p:ext uri="{BB962C8B-B14F-4D97-AF65-F5344CB8AC3E}">
        <p14:creationId xmlns:p14="http://schemas.microsoft.com/office/powerpoint/2010/main" val="22241498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your process better</a:t>
            </a:r>
            <a:endParaRPr lang="en-US" dirty="0"/>
          </a:p>
        </p:txBody>
      </p:sp>
      <p:sp>
        <p:nvSpPr>
          <p:cNvPr id="3" name="Content Placeholder 2"/>
          <p:cNvSpPr>
            <a:spLocks noGrp="1"/>
          </p:cNvSpPr>
          <p:nvPr>
            <p:ph idx="1"/>
          </p:nvPr>
        </p:nvSpPr>
        <p:spPr/>
        <p:txBody>
          <a:bodyPr/>
          <a:lstStyle/>
          <a:p>
            <a:r>
              <a:rPr lang="en-US" dirty="0" smtClean="0"/>
              <a:t>Make talent your first priority</a:t>
            </a:r>
          </a:p>
          <a:p>
            <a:r>
              <a:rPr lang="en-US" dirty="0" smtClean="0"/>
              <a:t>Implement the good stuff from I/O psych</a:t>
            </a:r>
          </a:p>
          <a:p>
            <a:pPr lvl="1"/>
            <a:r>
              <a:rPr lang="en-US" dirty="0" smtClean="0"/>
              <a:t>Realistic job previews</a:t>
            </a:r>
          </a:p>
          <a:p>
            <a:pPr lvl="1"/>
            <a:r>
              <a:rPr lang="en-US" dirty="0" smtClean="0"/>
              <a:t>Situational judgment tests</a:t>
            </a:r>
          </a:p>
          <a:p>
            <a:pPr lvl="1"/>
            <a:r>
              <a:rPr lang="en-US" b="1" u="sng" dirty="0" smtClean="0"/>
              <a:t>STRUCTURED</a:t>
            </a:r>
            <a:r>
              <a:rPr lang="en-US" dirty="0" smtClean="0"/>
              <a:t> interviews</a:t>
            </a:r>
          </a:p>
          <a:p>
            <a:r>
              <a:rPr lang="en-US" dirty="0" smtClean="0"/>
              <a:t>Collect data on interview performance (module scores)</a:t>
            </a:r>
          </a:p>
          <a:p>
            <a:pPr lvl="1"/>
            <a:r>
              <a:rPr lang="en-US" dirty="0" smtClean="0"/>
              <a:t>Correlate this to job performance!</a:t>
            </a:r>
          </a:p>
          <a:p>
            <a:pPr lvl="1"/>
            <a:r>
              <a:rPr lang="en-US" b="1" u="sng" dirty="0" smtClean="0"/>
              <a:t>Re-evaluate your process</a:t>
            </a:r>
            <a:endParaRPr lang="en-US" b="1" u="sng" dirty="0"/>
          </a:p>
        </p:txBody>
      </p:sp>
    </p:spTree>
    <p:extLst>
      <p:ext uri="{BB962C8B-B14F-4D97-AF65-F5344CB8AC3E}">
        <p14:creationId xmlns:p14="http://schemas.microsoft.com/office/powerpoint/2010/main" val="37701223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Want to experience it for real?</a:t>
            </a:r>
            <a:endParaRPr lang="en-US" dirty="0"/>
          </a:p>
        </p:txBody>
      </p:sp>
      <p:sp>
        <p:nvSpPr>
          <p:cNvPr id="3" name="Content Placeholder 2"/>
          <p:cNvSpPr>
            <a:spLocks noGrp="1"/>
          </p:cNvSpPr>
          <p:nvPr>
            <p:ph idx="1"/>
          </p:nvPr>
        </p:nvSpPr>
        <p:spPr/>
        <p:txBody>
          <a:bodyPr/>
          <a:lstStyle/>
          <a:p>
            <a:r>
              <a:rPr lang="en-US" dirty="0" smtClean="0"/>
              <a:t>We’re hiring. See me afterwards.</a:t>
            </a:r>
          </a:p>
          <a:p>
            <a:endParaRPr lang="en-US" dirty="0"/>
          </a:p>
          <a:p>
            <a:r>
              <a:rPr lang="en-US" dirty="0" smtClean="0"/>
              <a:t>Office hours are at 2 pm</a:t>
            </a:r>
          </a:p>
          <a:p>
            <a:pPr lvl="1"/>
            <a:r>
              <a:rPr lang="en-US" dirty="0" smtClean="0"/>
              <a:t>Any hiring or culture related questions are fair game</a:t>
            </a:r>
            <a:endParaRPr lang="en-US" dirty="0"/>
          </a:p>
        </p:txBody>
      </p:sp>
    </p:spTree>
    <p:extLst>
      <p:ext uri="{BB962C8B-B14F-4D97-AF65-F5344CB8AC3E}">
        <p14:creationId xmlns:p14="http://schemas.microsoft.com/office/powerpoint/2010/main" val="417853592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SREs at LinkedIn?</a:t>
            </a:r>
            <a:endParaRPr lang="en-US" dirty="0"/>
          </a:p>
        </p:txBody>
      </p:sp>
      <p:sp>
        <p:nvSpPr>
          <p:cNvPr id="3" name="Content Placeholder 2"/>
          <p:cNvSpPr>
            <a:spLocks noGrp="1"/>
          </p:cNvSpPr>
          <p:nvPr>
            <p:ph idx="1"/>
          </p:nvPr>
        </p:nvSpPr>
        <p:spPr/>
        <p:txBody>
          <a:bodyPr/>
          <a:lstStyle/>
          <a:p>
            <a:r>
              <a:rPr lang="en-US" dirty="0" smtClean="0"/>
              <a:t>100+ SREs</a:t>
            </a:r>
          </a:p>
          <a:p>
            <a:r>
              <a:rPr lang="en-US" dirty="0"/>
              <a:t>5</a:t>
            </a:r>
            <a:r>
              <a:rPr lang="en-US" dirty="0" smtClean="0"/>
              <a:t> sites, 2 countries</a:t>
            </a:r>
          </a:p>
          <a:p>
            <a:r>
              <a:rPr lang="en-US" dirty="0" smtClean="0"/>
              <a:t>1000+ SW Engineers</a:t>
            </a:r>
          </a:p>
          <a:p>
            <a:endParaRPr lang="en-US" dirty="0"/>
          </a:p>
          <a:p>
            <a:r>
              <a:rPr lang="en-US" dirty="0" smtClean="0"/>
              <a:t>8</a:t>
            </a:r>
            <a:r>
              <a:rPr lang="en-US" baseline="30000" dirty="0" smtClean="0"/>
              <a:t>th</a:t>
            </a:r>
            <a:r>
              <a:rPr lang="en-US" dirty="0" smtClean="0"/>
              <a:t> busiest website in the world</a:t>
            </a:r>
          </a:p>
          <a:p>
            <a:r>
              <a:rPr lang="en-US" dirty="0"/>
              <a:t>10k+ prod machines per DC: 2 DCs today +1 in </a:t>
            </a:r>
            <a:r>
              <a:rPr lang="en-US" dirty="0" smtClean="0"/>
              <a:t>2014</a:t>
            </a:r>
          </a:p>
          <a:p>
            <a:r>
              <a:rPr lang="en-US" dirty="0" smtClean="0"/>
              <a:t>300+ </a:t>
            </a:r>
            <a:r>
              <a:rPr lang="en-US" dirty="0" err="1" smtClean="0"/>
              <a:t>RESTful</a:t>
            </a:r>
            <a:r>
              <a:rPr lang="en-US" dirty="0"/>
              <a:t> </a:t>
            </a:r>
            <a:r>
              <a:rPr lang="en-US" dirty="0" smtClean="0"/>
              <a:t>services, </a:t>
            </a:r>
            <a:r>
              <a:rPr lang="en-US" dirty="0" smtClean="0"/>
              <a:t>300MM+ </a:t>
            </a:r>
            <a:r>
              <a:rPr lang="en-US" dirty="0" smtClean="0"/>
              <a:t>members</a:t>
            </a:r>
          </a:p>
          <a:p>
            <a:r>
              <a:rPr lang="en-US" dirty="0" smtClean="0"/>
              <a:t>Services with 99</a:t>
            </a:r>
            <a:r>
              <a:rPr lang="en-US" baseline="30000" dirty="0" smtClean="0"/>
              <a:t>th</a:t>
            </a:r>
            <a:r>
              <a:rPr lang="en-US" dirty="0" smtClean="0"/>
              <a:t> %</a:t>
            </a:r>
            <a:r>
              <a:rPr lang="en-US" dirty="0" err="1" smtClean="0"/>
              <a:t>ile</a:t>
            </a:r>
            <a:r>
              <a:rPr lang="en-US" dirty="0" smtClean="0"/>
              <a:t> latencies as low as 10 </a:t>
            </a:r>
            <a:r>
              <a:rPr lang="en-US" dirty="0" err="1" smtClean="0"/>
              <a:t>ms</a:t>
            </a:r>
            <a:endParaRPr lang="en-US" dirty="0" smtClean="0"/>
          </a:p>
          <a:p>
            <a:endParaRPr lang="en-US" dirty="0"/>
          </a:p>
        </p:txBody>
      </p:sp>
    </p:spTree>
    <p:extLst>
      <p:ext uri="{BB962C8B-B14F-4D97-AF65-F5344CB8AC3E}">
        <p14:creationId xmlns:p14="http://schemas.microsoft.com/office/powerpoint/2010/main" val="17382011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p:txBody>
          <a:bodyPr/>
          <a:lstStyle/>
          <a:p>
            <a:pPr eaLnBrk="1" hangingPunct="1">
              <a:defRPr/>
            </a:pPr>
            <a:r>
              <a:rPr lang="en-US" dirty="0" smtClean="0"/>
              <a:t>What matters for a great company?</a:t>
            </a:r>
          </a:p>
        </p:txBody>
      </p:sp>
      <p:sp>
        <p:nvSpPr>
          <p:cNvPr id="6146" name="Rectangle 2"/>
          <p:cNvSpPr>
            <a:spLocks noGrp="1" noChangeArrowheads="1"/>
          </p:cNvSpPr>
          <p:nvPr>
            <p:ph type="body" idx="1"/>
          </p:nvPr>
        </p:nvSpPr>
        <p:spPr/>
        <p:txBody>
          <a:bodyPr/>
          <a:lstStyle/>
          <a:p>
            <a:pPr eaLnBrk="1" hangingPunct="1">
              <a:buFont typeface="Wingdings" charset="2"/>
              <a:buChar char="§"/>
              <a:defRPr/>
            </a:pPr>
            <a:r>
              <a:rPr lang="en-US" dirty="0" smtClean="0"/>
              <a:t>Funding?</a:t>
            </a:r>
          </a:p>
          <a:p>
            <a:pPr eaLnBrk="1" hangingPunct="1">
              <a:buFont typeface="Wingdings" charset="2"/>
              <a:buChar char="§"/>
              <a:defRPr/>
            </a:pPr>
            <a:r>
              <a:rPr lang="en-US" dirty="0" smtClean="0"/>
              <a:t>Good idea?</a:t>
            </a:r>
          </a:p>
          <a:p>
            <a:pPr eaLnBrk="1" hangingPunct="1">
              <a:buFont typeface="Wingdings" charset="2"/>
              <a:buChar char="§"/>
              <a:defRPr/>
            </a:pPr>
            <a:r>
              <a:rPr lang="en-US" dirty="0" smtClean="0"/>
              <a:t>Execution?</a:t>
            </a:r>
          </a:p>
          <a:p>
            <a:pPr eaLnBrk="1" hangingPunct="1">
              <a:buFont typeface="Wingdings" charset="2"/>
              <a:buChar char="§"/>
              <a:defRPr/>
            </a:pPr>
            <a:r>
              <a:rPr lang="en-US" dirty="0" smtClean="0"/>
              <a:t>Product?</a:t>
            </a:r>
          </a:p>
          <a:p>
            <a:pPr eaLnBrk="1" hangingPunct="1">
              <a:buFont typeface="Wingdings" charset="2"/>
              <a:buChar char="§"/>
              <a:defRPr/>
            </a:pPr>
            <a:endParaRPr lang="en-US" dirty="0"/>
          </a:p>
          <a:p>
            <a:pPr eaLnBrk="1" hangingPunct="1">
              <a:buFont typeface="Wingdings" charset="2"/>
              <a:buChar char="§"/>
              <a:defRPr/>
            </a:pPr>
            <a:endParaRPr lang="en-US" dirty="0" smtClean="0"/>
          </a:p>
          <a:p>
            <a:pPr eaLnBrk="1" hangingPunct="1">
              <a:buFont typeface="Wingdings" charset="2"/>
              <a:buChar char="§"/>
              <a:defRPr/>
            </a:pPr>
            <a:endParaRPr lang="en-US" dirty="0"/>
          </a:p>
          <a:p>
            <a:pPr eaLnBrk="1" hangingPunct="1">
              <a:buFont typeface="Wingdings" charset="2"/>
              <a:buChar char="§"/>
              <a:defRPr/>
            </a:pPr>
            <a:r>
              <a:rPr lang="en-US" dirty="0" smtClean="0"/>
              <a:t>People.</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Obligatory LinkedIn culture plug</a:t>
            </a:r>
            <a:endParaRPr lang="en-US" dirty="0"/>
          </a:p>
        </p:txBody>
      </p:sp>
      <p:sp>
        <p:nvSpPr>
          <p:cNvPr id="3" name="Content Placeholder 2"/>
          <p:cNvSpPr>
            <a:spLocks noGrp="1"/>
          </p:cNvSpPr>
          <p:nvPr>
            <p:ph idx="1"/>
          </p:nvPr>
        </p:nvSpPr>
        <p:spPr>
          <a:xfrm>
            <a:off x="615950" y="2438400"/>
            <a:ext cx="22015450" cy="10099674"/>
          </a:xfrm>
        </p:spPr>
        <p:txBody>
          <a:bodyPr/>
          <a:lstStyle/>
          <a:p>
            <a:r>
              <a:rPr lang="en-US" sz="5400" u="sng" dirty="0" smtClean="0"/>
              <a:t>Talent </a:t>
            </a:r>
            <a:r>
              <a:rPr lang="en-US" sz="5400" u="sng" dirty="0"/>
              <a:t>is our #1 operating priority</a:t>
            </a:r>
            <a:r>
              <a:rPr lang="en-US" sz="5400" dirty="0"/>
              <a:t>.</a:t>
            </a:r>
          </a:p>
          <a:p>
            <a:r>
              <a:rPr lang="en-US" sz="5400" dirty="0"/>
              <a:t>Our culture is what sets us </a:t>
            </a:r>
            <a:r>
              <a:rPr lang="en-US" sz="5400" dirty="0" smtClean="0"/>
              <a:t>apart. We </a:t>
            </a:r>
            <a:r>
              <a:rPr lang="en-US" sz="5400" dirty="0"/>
              <a:t>are committed to supporting the career transformation of our employees.</a:t>
            </a:r>
          </a:p>
          <a:p>
            <a:r>
              <a:rPr lang="en-US" sz="5400" dirty="0" smtClean="0"/>
              <a:t>Transparency is encouraged and </a:t>
            </a:r>
            <a:r>
              <a:rPr lang="en-US" sz="5400" dirty="0"/>
              <a:t>e</a:t>
            </a:r>
            <a:r>
              <a:rPr lang="en-US" sz="5400" dirty="0" smtClean="0"/>
              <a:t>mphasized at every company all-hands meeting</a:t>
            </a:r>
          </a:p>
          <a:p>
            <a:pPr lvl="2"/>
            <a:r>
              <a:rPr lang="en-US" sz="4000" dirty="0" smtClean="0"/>
              <a:t>Which occur every other week</a:t>
            </a:r>
            <a:endParaRPr lang="en-US" sz="5400" dirty="0"/>
          </a:p>
          <a:p>
            <a:r>
              <a:rPr lang="en-US" sz="5400" dirty="0" smtClean="0"/>
              <a:t>Our commitment to our employees is </a:t>
            </a:r>
            <a:r>
              <a:rPr lang="en-US" sz="5400" dirty="0"/>
              <a:t>e</a:t>
            </a:r>
            <a:r>
              <a:rPr lang="en-US" sz="5400" dirty="0" smtClean="0"/>
              <a:t>mphasized in how we behave</a:t>
            </a:r>
          </a:p>
          <a:p>
            <a:pPr lvl="2"/>
            <a:r>
              <a:rPr lang="en-US" sz="4000" dirty="0" smtClean="0"/>
              <a:t>Everyone is encouraged to do interviews! </a:t>
            </a:r>
            <a:r>
              <a:rPr lang="en-US" sz="4000" i="1" dirty="0" smtClean="0"/>
              <a:t>Yes, everyone.</a:t>
            </a:r>
          </a:p>
          <a:p>
            <a:pPr lvl="2"/>
            <a:r>
              <a:rPr lang="en-US" sz="4000" dirty="0" smtClean="0"/>
              <a:t>~60% of SREs participate in the interview process</a:t>
            </a:r>
            <a:endParaRPr lang="en-US" sz="4000" dirty="0"/>
          </a:p>
        </p:txBody>
      </p:sp>
    </p:spTree>
    <p:extLst>
      <p:ext uri="{BB962C8B-B14F-4D97-AF65-F5344CB8AC3E}">
        <p14:creationId xmlns:p14="http://schemas.microsoft.com/office/powerpoint/2010/main" val="14431247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want from SREs?</a:t>
            </a:r>
            <a:endParaRPr lang="en-US" dirty="0"/>
          </a:p>
        </p:txBody>
      </p:sp>
      <p:sp>
        <p:nvSpPr>
          <p:cNvPr id="3" name="Content Placeholder 2"/>
          <p:cNvSpPr>
            <a:spLocks noGrp="1"/>
          </p:cNvSpPr>
          <p:nvPr>
            <p:ph idx="1"/>
          </p:nvPr>
        </p:nvSpPr>
        <p:spPr/>
        <p:txBody>
          <a:bodyPr/>
          <a:lstStyle/>
          <a:p>
            <a:r>
              <a:rPr lang="en-US" dirty="0" smtClean="0"/>
              <a:t>Excited about LinkedIn and the SRE role</a:t>
            </a:r>
          </a:p>
          <a:p>
            <a:pPr lvl="1"/>
            <a:r>
              <a:rPr lang="en-US" dirty="0" smtClean="0"/>
              <a:t>We have the luxury of being picky</a:t>
            </a:r>
          </a:p>
          <a:p>
            <a:r>
              <a:rPr lang="en-US" dirty="0" smtClean="0"/>
              <a:t>Fit our culture and embody our values</a:t>
            </a:r>
          </a:p>
          <a:p>
            <a:pPr lvl="1"/>
            <a:r>
              <a:rPr lang="en-US" dirty="0" smtClean="0"/>
              <a:t>These </a:t>
            </a:r>
            <a:r>
              <a:rPr lang="en-US" b="1" u="sng" dirty="0" smtClean="0"/>
              <a:t>matter</a:t>
            </a:r>
            <a:r>
              <a:rPr lang="en-US" dirty="0" smtClean="0"/>
              <a:t>. If you haven’t set them or can’t articulate them, you need that 1st</a:t>
            </a:r>
          </a:p>
          <a:p>
            <a:r>
              <a:rPr lang="en-US" dirty="0" smtClean="0"/>
              <a:t>Have the skills </a:t>
            </a:r>
            <a:r>
              <a:rPr lang="en-US" b="1" u="sng" dirty="0" smtClean="0"/>
              <a:t>needed</a:t>
            </a:r>
            <a:r>
              <a:rPr lang="en-US" dirty="0" smtClean="0"/>
              <a:t> to do the job</a:t>
            </a:r>
          </a:p>
          <a:p>
            <a:pPr lvl="1"/>
            <a:r>
              <a:rPr lang="en-US" dirty="0" smtClean="0"/>
              <a:t>These also matter. You need to know what these are before you screen for them</a:t>
            </a:r>
          </a:p>
          <a:p>
            <a:endParaRPr lang="en-US" b="1" dirty="0" smtClean="0"/>
          </a:p>
          <a:p>
            <a:r>
              <a:rPr lang="en-US" b="1" dirty="0" smtClean="0"/>
              <a:t>AND NOTHING ELSE</a:t>
            </a:r>
            <a:endParaRPr lang="en-US" b="1" dirty="0"/>
          </a:p>
        </p:txBody>
      </p:sp>
    </p:spTree>
    <p:extLst>
      <p:ext uri="{BB962C8B-B14F-4D97-AF65-F5344CB8AC3E}">
        <p14:creationId xmlns:p14="http://schemas.microsoft.com/office/powerpoint/2010/main" val="248263000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don’t always work</a:t>
            </a:r>
            <a:endParaRPr lang="en-US" dirty="0"/>
          </a:p>
        </p:txBody>
      </p:sp>
      <p:sp>
        <p:nvSpPr>
          <p:cNvPr id="3" name="Content Placeholder 2"/>
          <p:cNvSpPr>
            <a:spLocks noGrp="1"/>
          </p:cNvSpPr>
          <p:nvPr>
            <p:ph idx="1"/>
          </p:nvPr>
        </p:nvSpPr>
        <p:spPr/>
        <p:txBody>
          <a:bodyPr/>
          <a:lstStyle/>
          <a:p>
            <a:r>
              <a:rPr lang="en-US" dirty="0" smtClean="0"/>
              <a:t>Coding puzzles</a:t>
            </a:r>
          </a:p>
          <a:p>
            <a:r>
              <a:rPr lang="en-US" dirty="0" smtClean="0"/>
              <a:t>“Fermi problems”</a:t>
            </a:r>
          </a:p>
          <a:p>
            <a:r>
              <a:rPr lang="en-US" dirty="0" smtClean="0"/>
              <a:t>Algorithm design questions</a:t>
            </a:r>
          </a:p>
          <a:p>
            <a:r>
              <a:rPr lang="en-US" dirty="0" smtClean="0"/>
              <a:t>If you were a zebra, what pattern would your stripes have?</a:t>
            </a:r>
          </a:p>
          <a:p>
            <a:r>
              <a:rPr lang="en-US" dirty="0" smtClean="0"/>
              <a:t>Homework</a:t>
            </a:r>
          </a:p>
          <a:p>
            <a:r>
              <a:rPr lang="en-US" dirty="0" smtClean="0"/>
              <a:t>Personality tests</a:t>
            </a:r>
          </a:p>
          <a:p>
            <a:r>
              <a:rPr lang="en-US" dirty="0" smtClean="0"/>
              <a:t>Trivia (quick, which signal is #7 in RHEL 6.4 on x86?)</a:t>
            </a:r>
            <a:endParaRPr lang="en-US" dirty="0"/>
          </a:p>
        </p:txBody>
      </p:sp>
    </p:spTree>
    <p:extLst>
      <p:ext uri="{BB962C8B-B14F-4D97-AF65-F5344CB8AC3E}">
        <p14:creationId xmlns:p14="http://schemas.microsoft.com/office/powerpoint/2010/main" val="347965947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why</a:t>
            </a:r>
            <a:endParaRPr lang="en-US" dirty="0"/>
          </a:p>
        </p:txBody>
      </p:sp>
      <p:sp>
        <p:nvSpPr>
          <p:cNvPr id="3" name="Content Placeholder 2"/>
          <p:cNvSpPr>
            <a:spLocks noGrp="1"/>
          </p:cNvSpPr>
          <p:nvPr>
            <p:ph idx="1"/>
          </p:nvPr>
        </p:nvSpPr>
        <p:spPr/>
        <p:txBody>
          <a:bodyPr/>
          <a:lstStyle/>
          <a:p>
            <a:r>
              <a:rPr lang="en-US" dirty="0" smtClean="0"/>
              <a:t>Industrial Psychology has figured this out already</a:t>
            </a:r>
          </a:p>
          <a:p>
            <a:endParaRPr lang="en-US" dirty="0" smtClean="0"/>
          </a:p>
          <a:p>
            <a:r>
              <a:rPr lang="en-US" dirty="0" smtClean="0"/>
              <a:t>Schmidt &amp; Hunter, 1998</a:t>
            </a:r>
          </a:p>
          <a:p>
            <a:pPr lvl="1"/>
            <a:r>
              <a:rPr lang="en-US" i="1" dirty="0" smtClean="0"/>
              <a:t>The validity and utility of selection methods in personnel psychology: Practical and theoretical implications of 85 years of research findings</a:t>
            </a:r>
            <a:endParaRPr lang="en-US" dirty="0"/>
          </a:p>
          <a:p>
            <a:pPr lvl="1"/>
            <a:endParaRPr lang="en-US" dirty="0" smtClean="0"/>
          </a:p>
          <a:p>
            <a:r>
              <a:rPr lang="en-US" dirty="0" smtClean="0"/>
              <a:t>Even if they hadn’t, you should collect your own data</a:t>
            </a:r>
          </a:p>
          <a:p>
            <a:pPr lvl="1"/>
            <a:r>
              <a:rPr lang="en-US" dirty="0" smtClean="0"/>
              <a:t>And not rely on hunches or cargo cults</a:t>
            </a:r>
          </a:p>
          <a:p>
            <a:r>
              <a:rPr lang="en-US" dirty="0" smtClean="0"/>
              <a:t>Further reading in the notes on this slide.</a:t>
            </a:r>
            <a:endParaRPr lang="en-US" dirty="0"/>
          </a:p>
        </p:txBody>
      </p:sp>
    </p:spTree>
    <p:extLst>
      <p:ext uri="{BB962C8B-B14F-4D97-AF65-F5344CB8AC3E}">
        <p14:creationId xmlns:p14="http://schemas.microsoft.com/office/powerpoint/2010/main" val="355756523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work?</a:t>
            </a:r>
            <a:endParaRPr lang="en-US" dirty="0"/>
          </a:p>
        </p:txBody>
      </p:sp>
      <p:sp>
        <p:nvSpPr>
          <p:cNvPr id="3" name="Content Placeholder 2"/>
          <p:cNvSpPr>
            <a:spLocks noGrp="1"/>
          </p:cNvSpPr>
          <p:nvPr>
            <p:ph idx="1"/>
          </p:nvPr>
        </p:nvSpPr>
        <p:spPr/>
        <p:txBody>
          <a:bodyPr/>
          <a:lstStyle/>
          <a:p>
            <a:r>
              <a:rPr lang="en-US" dirty="0" smtClean="0"/>
              <a:t>Good funnel at the start</a:t>
            </a:r>
          </a:p>
          <a:p>
            <a:endParaRPr lang="en-US" dirty="0"/>
          </a:p>
          <a:p>
            <a:r>
              <a:rPr lang="en-US" dirty="0" smtClean="0"/>
              <a:t>Realistic job previews</a:t>
            </a:r>
          </a:p>
          <a:p>
            <a:endParaRPr lang="en-US" dirty="0" smtClean="0"/>
          </a:p>
          <a:p>
            <a:r>
              <a:rPr lang="en-US" dirty="0" smtClean="0"/>
              <a:t>Structured interviews</a:t>
            </a:r>
          </a:p>
          <a:p>
            <a:endParaRPr lang="en-US" dirty="0" smtClean="0"/>
          </a:p>
          <a:p>
            <a:r>
              <a:rPr lang="en-US" dirty="0" smtClean="0"/>
              <a:t>Situational judgment tests</a:t>
            </a:r>
            <a:endParaRPr lang="en-US" dirty="0"/>
          </a:p>
        </p:txBody>
      </p:sp>
    </p:spTree>
    <p:extLst>
      <p:ext uri="{BB962C8B-B14F-4D97-AF65-F5344CB8AC3E}">
        <p14:creationId xmlns:p14="http://schemas.microsoft.com/office/powerpoint/2010/main" val="27490595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Velocity 2014 Layout">
  <a:themeElements>
    <a:clrScheme name="Title Slide Dar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Dark">
      <a:majorFont>
        <a:latin typeface="Arial"/>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1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1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Slide Dar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Dark">
  <a:themeElements>
    <a:clrScheme name="Bullet Dar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 Dark">
      <a:majorFont>
        <a:latin typeface="Arial"/>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1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BBE0E3"/>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1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ullet Dar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Velocity 2014 Layout.potx</Template>
  <TotalTime>3898</TotalTime>
  <Pages>0</Pages>
  <Words>1846</Words>
  <Characters>0</Characters>
  <Application>Microsoft Macintosh PowerPoint</Application>
  <PresentationFormat>Custom</PresentationFormat>
  <Lines>0</Lines>
  <Paragraphs>221</Paragraphs>
  <Slides>21</Slides>
  <Notes>19</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Velocity 2014 Layout</vt:lpstr>
      <vt:lpstr>Bullet Dark</vt:lpstr>
      <vt:lpstr>Growing the Site Reliability Team at LinkedIn: Hiring is Hard</vt:lpstr>
      <vt:lpstr>Who am I?</vt:lpstr>
      <vt:lpstr>Who are SREs at LinkedIn?</vt:lpstr>
      <vt:lpstr>What matters for a great company?</vt:lpstr>
      <vt:lpstr>Obligatory LinkedIn culture plug</vt:lpstr>
      <vt:lpstr>What do we want from SREs?</vt:lpstr>
      <vt:lpstr>These don’t always work</vt:lpstr>
      <vt:lpstr>Here’s why</vt:lpstr>
      <vt:lpstr>What does work?</vt:lpstr>
      <vt:lpstr>The LinkedIn SRE funnel</vt:lpstr>
      <vt:lpstr>Realistic job preview</vt:lpstr>
      <vt:lpstr>Structured Interview</vt:lpstr>
      <vt:lpstr>Situational Judgment Test</vt:lpstr>
      <vt:lpstr>How do we implement these?</vt:lpstr>
      <vt:lpstr>Live Troubleshooting</vt:lpstr>
      <vt:lpstr>Technical Modules</vt:lpstr>
      <vt:lpstr>Triage &amp; Investigation Module</vt:lpstr>
      <vt:lpstr>Results of implementing changes</vt:lpstr>
      <vt:lpstr>Data, data, data</vt:lpstr>
      <vt:lpstr>How to make your process better</vt:lpstr>
      <vt:lpstr>Want to experience it for real?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Greg Leffler</cp:lastModifiedBy>
  <cp:revision>57</cp:revision>
  <dcterms:modified xsi:type="dcterms:W3CDTF">2014-06-22T01:13:47Z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-1041203874</vt:i4>
  </property>
  <property fmtid="{D5CDD505-2E9C-101B-9397-08002B2CF9AE}" pid="3" name="_NewReviewCycle">
    <vt:lpwstr/>
  </property>
  <property fmtid="{D5CDD505-2E9C-101B-9397-08002B2CF9AE}" pid="4" name="_EmailSubject">
    <vt:lpwstr>Velocity 2014 – June 24-26, 2014</vt:lpwstr>
  </property>
  <property fmtid="{D5CDD505-2E9C-101B-9397-08002B2CF9AE}" pid="5" name="_AuthorEmail">
    <vt:lpwstr>alexis.stoller@porternovelli.com</vt:lpwstr>
  </property>
  <property fmtid="{D5CDD505-2E9C-101B-9397-08002B2CF9AE}" pid="6" name="_AuthorEmailDisplayName">
    <vt:lpwstr>Alexis Stoller</vt:lpwstr>
  </property>
  <property fmtid="{D5CDD505-2E9C-101B-9397-08002B2CF9AE}" pid="7" name="_PreviousAdHocReviewCycleID">
    <vt:i4>1399564866</vt:i4>
  </property>
</Properties>
</file>